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826564"/>
            <a:ext cx="7766936" cy="1646302"/>
          </a:xfrm>
        </p:spPr>
        <p:txBody>
          <a:bodyPr/>
          <a:lstStyle/>
          <a:p>
            <a:pPr algn="l"/>
            <a:r>
              <a:rPr lang="en-US" sz="7200" b="1" dirty="0" smtClean="0">
                <a:latin typeface="Comic Sans MS" panose="030F0702030302020204" pitchFamily="66" charset="0"/>
              </a:rPr>
              <a:t>Solving the twitter word limit problem</a:t>
            </a:r>
            <a:endParaRPr lang="en-IN" sz="7200" b="1" dirty="0">
              <a:latin typeface="Comic Sans MS" panose="030F0702030302020204" pitchFamily="66" charset="0"/>
            </a:endParaRPr>
          </a:p>
        </p:txBody>
      </p:sp>
      <p:sp>
        <p:nvSpPr>
          <p:cNvPr id="3" name="Subtitle 2"/>
          <p:cNvSpPr>
            <a:spLocks noGrp="1"/>
          </p:cNvSpPr>
          <p:nvPr>
            <p:ph type="subTitle" idx="1"/>
          </p:nvPr>
        </p:nvSpPr>
        <p:spPr>
          <a:xfrm>
            <a:off x="1507067" y="3472866"/>
            <a:ext cx="7766936" cy="3152221"/>
          </a:xfrm>
        </p:spPr>
        <p:txBody>
          <a:bodyPr>
            <a:normAutofit fontScale="55000" lnSpcReduction="20000"/>
          </a:bodyPr>
          <a:lstStyle/>
          <a:p>
            <a:pPr algn="just"/>
            <a:r>
              <a:rPr lang="en-US" sz="3600" dirty="0" smtClean="0"/>
              <a:t>Twitter is a microblogging site that enjoys credibility and gives a user a decent experience of interacting with appreciably decent minds in spite of having expanded manifolds.</a:t>
            </a:r>
          </a:p>
          <a:p>
            <a:pPr algn="just"/>
            <a:r>
              <a:rPr lang="en-US" sz="3600" dirty="0" smtClean="0"/>
              <a:t>It generates less revenue yet was purchased by ELON MUSK recently, as it credible, and has official accounts of all companies, foreign nationals, important figures and celebrated personalities.</a:t>
            </a:r>
          </a:p>
          <a:p>
            <a:pPr algn="just"/>
            <a:r>
              <a:rPr lang="en-US" sz="3600" dirty="0" smtClean="0"/>
              <a:t>This gives TWITTER an advantage of being sustainable and staying relevant for a longer time, making it the most used OFFICIAL FORUM FOR THE WORLD.</a:t>
            </a:r>
          </a:p>
          <a:p>
            <a:r>
              <a:rPr lang="en-US" dirty="0" smtClean="0"/>
              <a:t> </a:t>
            </a:r>
            <a:endParaRPr lang="en-IN" dirty="0"/>
          </a:p>
        </p:txBody>
      </p:sp>
    </p:spTree>
    <p:extLst>
      <p:ext uri="{BB962C8B-B14F-4D97-AF65-F5344CB8AC3E}">
        <p14:creationId xmlns:p14="http://schemas.microsoft.com/office/powerpoint/2010/main" val="2606127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r>
              <a:rPr lang="en-US" dirty="0" smtClean="0"/>
              <a:t>This model directs the unhealthy debate around word limits into a model approach</a:t>
            </a:r>
          </a:p>
          <a:p>
            <a:r>
              <a:rPr lang="en-US" dirty="0" smtClean="0"/>
              <a:t>We are trying to organize the users to make twitter a more preferred platform for credible users ,that ensure long term growth.</a:t>
            </a:r>
          </a:p>
          <a:p>
            <a:r>
              <a:rPr lang="en-US" dirty="0" smtClean="0"/>
              <a:t>This model gives preference to business firms and famous personalities, making them the center of attraction and making twitter more of a broadcasting platform(one speaker, many listeners).</a:t>
            </a:r>
          </a:p>
          <a:p>
            <a:r>
              <a:rPr lang="en-US" dirty="0" smtClean="0"/>
              <a:t>Our model derives revenue by helping the relevant people distance and present themselves as different from the masses.</a:t>
            </a:r>
          </a:p>
          <a:p>
            <a:r>
              <a:rPr lang="en-US" dirty="0" smtClean="0"/>
              <a:t>Our model also makes special provision for people who make judicious use of </a:t>
            </a:r>
            <a:r>
              <a:rPr lang="en-US" dirty="0" err="1" smtClean="0"/>
              <a:t>premium,thereby</a:t>
            </a:r>
            <a:r>
              <a:rPr lang="en-US" dirty="0" smtClean="0"/>
              <a:t> motivating more people to buy the premium.</a:t>
            </a:r>
          </a:p>
          <a:p>
            <a:endParaRPr lang="en-US" dirty="0" smtClean="0"/>
          </a:p>
          <a:p>
            <a:endParaRPr lang="en-US" dirty="0" smtClean="0"/>
          </a:p>
          <a:p>
            <a:endParaRPr lang="en-US" dirty="0" smtClean="0"/>
          </a:p>
          <a:p>
            <a:endParaRPr lang="en-IN" dirty="0"/>
          </a:p>
        </p:txBody>
      </p:sp>
    </p:spTree>
    <p:extLst>
      <p:ext uri="{BB962C8B-B14F-4D97-AF65-F5344CB8AC3E}">
        <p14:creationId xmlns:p14="http://schemas.microsoft.com/office/powerpoint/2010/main" val="727731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9600" b="1" dirty="0" smtClean="0">
                <a:latin typeface="Algerian" panose="04020705040A02060702" pitchFamily="82" charset="0"/>
              </a:rPr>
              <a:t>THANK YOU</a:t>
            </a:r>
            <a:endParaRPr lang="en-IN" sz="9600" b="1" dirty="0">
              <a:latin typeface="Algerian" panose="04020705040A02060702" pitchFamily="82" charset="0"/>
            </a:endParaRPr>
          </a:p>
        </p:txBody>
      </p:sp>
      <p:sp>
        <p:nvSpPr>
          <p:cNvPr id="3" name="Content Placeholder 2"/>
          <p:cNvSpPr>
            <a:spLocks noGrp="1"/>
          </p:cNvSpPr>
          <p:nvPr>
            <p:ph idx="1"/>
          </p:nvPr>
        </p:nvSpPr>
        <p:spPr/>
        <p:txBody>
          <a:bodyPr>
            <a:normAutofit/>
          </a:bodyPr>
          <a:lstStyle/>
          <a:p>
            <a:r>
              <a:rPr lang="en-US" dirty="0" smtClean="0"/>
              <a:t>PS: No special role of interface to exercise my model.</a:t>
            </a:r>
          </a:p>
          <a:p>
            <a:pPr marL="0" indent="0">
              <a:buNone/>
            </a:pPr>
            <a:r>
              <a:rPr lang="en-US" sz="6600" b="1" dirty="0" smtClean="0"/>
              <a:t>KANIKA UPADHYAY</a:t>
            </a:r>
          </a:p>
          <a:p>
            <a:pPr marL="0" indent="0">
              <a:buNone/>
            </a:pPr>
            <a:r>
              <a:rPr lang="en-US" sz="6600" b="1" dirty="0" err="1" smtClean="0"/>
              <a:t>Ist</a:t>
            </a:r>
            <a:r>
              <a:rPr lang="en-US" sz="6600" b="1" dirty="0" smtClean="0"/>
              <a:t> year BTECH MEMS</a:t>
            </a:r>
          </a:p>
          <a:p>
            <a:pPr marL="0" indent="0">
              <a:buNone/>
            </a:pPr>
            <a:endParaRPr lang="en-IN" dirty="0"/>
          </a:p>
        </p:txBody>
      </p:sp>
    </p:spTree>
    <p:extLst>
      <p:ext uri="{BB962C8B-B14F-4D97-AF65-F5344CB8AC3E}">
        <p14:creationId xmlns:p14="http://schemas.microsoft.com/office/powerpoint/2010/main" val="771835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4187964" cy="727494"/>
          </a:xfrm>
        </p:spPr>
        <p:txBody>
          <a:bodyPr>
            <a:normAutofit fontScale="90000"/>
          </a:bodyPr>
          <a:lstStyle/>
          <a:p>
            <a:r>
              <a:rPr lang="en-US" sz="4800" dirty="0" smtClean="0">
                <a:latin typeface="Comic Sans MS" panose="030F0702030302020204" pitchFamily="66" charset="0"/>
              </a:rPr>
              <a:t>THE PROBLEM</a:t>
            </a:r>
            <a:endParaRPr lang="en-IN" sz="4800" dirty="0">
              <a:latin typeface="Comic Sans MS" panose="030F0702030302020204" pitchFamily="66" charset="0"/>
            </a:endParaRPr>
          </a:p>
        </p:txBody>
      </p:sp>
      <p:sp>
        <p:nvSpPr>
          <p:cNvPr id="3" name="Content Placeholder 2"/>
          <p:cNvSpPr>
            <a:spLocks noGrp="1"/>
          </p:cNvSpPr>
          <p:nvPr>
            <p:ph idx="1"/>
          </p:nvPr>
        </p:nvSpPr>
        <p:spPr>
          <a:xfrm>
            <a:off x="586596" y="1483743"/>
            <a:ext cx="8687406" cy="4557619"/>
          </a:xfrm>
        </p:spPr>
        <p:txBody>
          <a:bodyPr/>
          <a:lstStyle/>
          <a:p>
            <a:r>
              <a:rPr lang="en-US" dirty="0"/>
              <a:t>Twitter, the micro-blogging social media platform owned by </a:t>
            </a:r>
            <a:r>
              <a:rPr lang="en-US" b="1" u="sng" dirty="0" err="1"/>
              <a:t>Elon</a:t>
            </a:r>
            <a:r>
              <a:rPr lang="en-US" b="1" u="sng" dirty="0"/>
              <a:t> Musk</a:t>
            </a:r>
            <a:r>
              <a:rPr lang="en-US" dirty="0"/>
              <a:t>, increased on Wednesday the possible size of a tweet to </a:t>
            </a:r>
            <a:r>
              <a:rPr lang="en-US" b="1" u="sng" dirty="0"/>
              <a:t>4,000 characters</a:t>
            </a:r>
            <a:r>
              <a:rPr lang="en-US" dirty="0"/>
              <a:t>, which is around </a:t>
            </a:r>
            <a:r>
              <a:rPr lang="en-US" b="1" u="sng" dirty="0"/>
              <a:t>500 words for a standard text</a:t>
            </a:r>
            <a:r>
              <a:rPr lang="en-US" dirty="0"/>
              <a:t>. The previous limit was </a:t>
            </a:r>
            <a:r>
              <a:rPr lang="en-US" b="1" u="sng" dirty="0"/>
              <a:t>280</a:t>
            </a:r>
            <a:r>
              <a:rPr lang="en-US" dirty="0"/>
              <a:t>, which was already an increase on the original </a:t>
            </a:r>
            <a:r>
              <a:rPr lang="en-US" b="1" u="sng" dirty="0"/>
              <a:t>140 </a:t>
            </a:r>
            <a:r>
              <a:rPr lang="en-US" dirty="0"/>
              <a:t>character limit imposed when Twitter was launched</a:t>
            </a:r>
            <a:r>
              <a:rPr lang="en-US" dirty="0" smtClean="0"/>
              <a:t>.</a:t>
            </a:r>
          </a:p>
          <a:p>
            <a:r>
              <a:rPr lang="en-US" dirty="0" smtClean="0"/>
              <a:t>There has been a lot of discussion around this crucial FEATURE that Twitter exercises. While some support the limitation of words ,some oppose this limitation as it restricts expression.</a:t>
            </a:r>
          </a:p>
          <a:p>
            <a:r>
              <a:rPr lang="en-US" dirty="0" smtClean="0"/>
              <a:t>We need to deal with this problem keeping in mind:</a:t>
            </a:r>
          </a:p>
          <a:p>
            <a:pPr marL="400050" indent="-400050">
              <a:buFont typeface="+mj-lt"/>
              <a:buAutoNum type="romanUcPeriod"/>
            </a:pPr>
            <a:r>
              <a:rPr lang="en-US" dirty="0" smtClean="0"/>
              <a:t>Relevance of TWITTER as an OFFICIAL FORUM</a:t>
            </a:r>
          </a:p>
          <a:p>
            <a:pPr marL="400050" indent="-400050">
              <a:buFont typeface="+mj-lt"/>
              <a:buAutoNum type="romanUcPeriod"/>
            </a:pPr>
            <a:r>
              <a:rPr lang="en-US" dirty="0" smtClean="0"/>
              <a:t>Free EXPRESSION of thought</a:t>
            </a:r>
          </a:p>
          <a:p>
            <a:pPr marL="400050" indent="-400050">
              <a:buFont typeface="+mj-lt"/>
              <a:buAutoNum type="romanUcPeriod"/>
            </a:pPr>
            <a:r>
              <a:rPr lang="en-US" dirty="0" smtClean="0"/>
              <a:t>Clear demarcation of identities and judicious use of word limit by the right audience and users.</a:t>
            </a:r>
            <a:endParaRPr lang="en-IN" dirty="0"/>
          </a:p>
        </p:txBody>
      </p:sp>
    </p:spTree>
    <p:extLst>
      <p:ext uri="{BB962C8B-B14F-4D97-AF65-F5344CB8AC3E}">
        <p14:creationId xmlns:p14="http://schemas.microsoft.com/office/powerpoint/2010/main" val="4183165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SOLUTION</a:t>
            </a:r>
            <a:endParaRPr lang="en-IN" dirty="0"/>
          </a:p>
        </p:txBody>
      </p:sp>
      <p:sp>
        <p:nvSpPr>
          <p:cNvPr id="3" name="Content Placeholder 2"/>
          <p:cNvSpPr>
            <a:spLocks noGrp="1"/>
          </p:cNvSpPr>
          <p:nvPr>
            <p:ph idx="1"/>
          </p:nvPr>
        </p:nvSpPr>
        <p:spPr/>
        <p:txBody>
          <a:bodyPr/>
          <a:lstStyle/>
          <a:p>
            <a:r>
              <a:rPr lang="en-US" dirty="0" smtClean="0"/>
              <a:t>We must firstly generate a grading system, where we can identify and segregate different users as-</a:t>
            </a:r>
          </a:p>
          <a:p>
            <a:pPr>
              <a:buFont typeface="+mj-lt"/>
              <a:buAutoNum type="arabicPeriod"/>
            </a:pPr>
            <a:r>
              <a:rPr lang="en-US" dirty="0" smtClean="0"/>
              <a:t>COMPANIES and business firms </a:t>
            </a:r>
          </a:p>
          <a:p>
            <a:pPr>
              <a:buFont typeface="+mj-lt"/>
              <a:buAutoNum type="arabicPeriod"/>
            </a:pPr>
            <a:r>
              <a:rPr lang="en-US" dirty="0" smtClean="0"/>
              <a:t>POLITICAL FIGURES</a:t>
            </a:r>
          </a:p>
          <a:p>
            <a:pPr>
              <a:buFont typeface="+mj-lt"/>
              <a:buAutoNum type="arabicPeriod"/>
            </a:pPr>
            <a:r>
              <a:rPr lang="en-US" dirty="0" smtClean="0"/>
              <a:t>DIPLOMATS </a:t>
            </a:r>
          </a:p>
          <a:p>
            <a:pPr>
              <a:buFont typeface="+mj-lt"/>
              <a:buAutoNum type="arabicPeriod"/>
            </a:pPr>
            <a:r>
              <a:rPr lang="en-US" dirty="0" smtClean="0"/>
              <a:t>Entertainment personalities</a:t>
            </a:r>
          </a:p>
          <a:p>
            <a:pPr>
              <a:buFont typeface="+mj-lt"/>
              <a:buAutoNum type="arabicPeriod"/>
            </a:pPr>
            <a:r>
              <a:rPr lang="en-US" dirty="0" smtClean="0"/>
              <a:t>Sports and other fields</a:t>
            </a:r>
          </a:p>
          <a:p>
            <a:pPr>
              <a:buFont typeface="+mj-lt"/>
              <a:buAutoNum type="arabicPeriod"/>
            </a:pPr>
            <a:r>
              <a:rPr lang="en-US" dirty="0" smtClean="0"/>
              <a:t>General Public</a:t>
            </a:r>
          </a:p>
          <a:p>
            <a:pPr marL="0" indent="0">
              <a:buNone/>
            </a:pPr>
            <a:r>
              <a:rPr lang="en-US" dirty="0"/>
              <a:t> </a:t>
            </a:r>
            <a:r>
              <a:rPr lang="en-US" dirty="0" smtClean="0"/>
              <a:t>This demarcation is crucial as the WORD LIMIT RULE needs to be different for these different classes.</a:t>
            </a:r>
            <a:endParaRPr lang="en-IN" dirty="0"/>
          </a:p>
        </p:txBody>
      </p:sp>
    </p:spTree>
    <p:extLst>
      <p:ext uri="{BB962C8B-B14F-4D97-AF65-F5344CB8AC3E}">
        <p14:creationId xmlns:p14="http://schemas.microsoft.com/office/powerpoint/2010/main" val="3414114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DETAILED SOLUTION</a:t>
            </a:r>
            <a:endParaRPr lang="en-IN" dirty="0"/>
          </a:p>
        </p:txBody>
      </p:sp>
      <p:sp>
        <p:nvSpPr>
          <p:cNvPr id="3" name="Content Placeholder 2"/>
          <p:cNvSpPr>
            <a:spLocks noGrp="1"/>
          </p:cNvSpPr>
          <p:nvPr>
            <p:ph idx="1"/>
          </p:nvPr>
        </p:nvSpPr>
        <p:spPr/>
        <p:txBody>
          <a:bodyPr/>
          <a:lstStyle/>
          <a:p>
            <a:r>
              <a:rPr lang="en-US" dirty="0" smtClean="0"/>
              <a:t>We must provide </a:t>
            </a:r>
            <a:r>
              <a:rPr lang="en-US" b="1" dirty="0" smtClean="0"/>
              <a:t>zero restriction </a:t>
            </a:r>
            <a:r>
              <a:rPr lang="en-US" dirty="0" smtClean="0"/>
              <a:t>to identified business firms, diplomats and political figures. This segment of user IDs bring maximum crowd  to the site and use Twitter in a judicious way</a:t>
            </a:r>
          </a:p>
          <a:p>
            <a:r>
              <a:rPr lang="en-US" dirty="0" smtClean="0"/>
              <a:t>A lenient restriction can be posed on personalities from the entertainment and sports and allied fields, thus establishing its primary motive of being an official website yet encompassing all domains. </a:t>
            </a:r>
            <a:r>
              <a:rPr lang="en-US" b="1" dirty="0" smtClean="0"/>
              <a:t>Word limit per post =5000 to 6000 words.</a:t>
            </a:r>
          </a:p>
          <a:p>
            <a:r>
              <a:rPr lang="en-US" dirty="0" smtClean="0"/>
              <a:t>A strict restriction on the unidentified masses .</a:t>
            </a:r>
            <a:r>
              <a:rPr lang="en-US" b="1" dirty="0" smtClean="0"/>
              <a:t>WORD LIMIT=1000 words (still sufficient for expression of thought.</a:t>
            </a:r>
          </a:p>
          <a:p>
            <a:r>
              <a:rPr lang="en-US" dirty="0" smtClean="0"/>
              <a:t> A special provision of increasing word limits through </a:t>
            </a:r>
            <a:r>
              <a:rPr lang="en-US" sz="2800" b="1" dirty="0" smtClean="0"/>
              <a:t>premium models</a:t>
            </a:r>
            <a:r>
              <a:rPr lang="en-US" dirty="0" smtClean="0"/>
              <a:t>.</a:t>
            </a:r>
            <a:endParaRPr lang="en-IN" dirty="0"/>
          </a:p>
        </p:txBody>
      </p:sp>
    </p:spTree>
    <p:extLst>
      <p:ext uri="{BB962C8B-B14F-4D97-AF65-F5344CB8AC3E}">
        <p14:creationId xmlns:p14="http://schemas.microsoft.com/office/powerpoint/2010/main" val="1780683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368060"/>
            <a:ext cx="7746521" cy="606725"/>
          </a:xfrm>
        </p:spPr>
        <p:txBody>
          <a:bodyPr>
            <a:noAutofit/>
          </a:bodyPr>
          <a:lstStyle/>
          <a:p>
            <a:r>
              <a:rPr lang="en-US" sz="4400" dirty="0" smtClean="0"/>
              <a:t>ADVANTAGES </a:t>
            </a:r>
            <a:endParaRPr lang="en-IN" sz="4400" dirty="0"/>
          </a:p>
        </p:txBody>
      </p:sp>
      <p:sp>
        <p:nvSpPr>
          <p:cNvPr id="3" name="Content Placeholder 2"/>
          <p:cNvSpPr>
            <a:spLocks noGrp="1"/>
          </p:cNvSpPr>
          <p:nvPr>
            <p:ph idx="1"/>
          </p:nvPr>
        </p:nvSpPr>
        <p:spPr>
          <a:xfrm>
            <a:off x="362309" y="1250831"/>
            <a:ext cx="8911693" cy="4790532"/>
          </a:xfrm>
        </p:spPr>
        <p:txBody>
          <a:bodyPr>
            <a:normAutofit/>
          </a:bodyPr>
          <a:lstStyle/>
          <a:p>
            <a:r>
              <a:rPr lang="en-US" dirty="0" smtClean="0"/>
              <a:t>These separate limits of words and identification of user accounts will make TWITTER a more organized platform.</a:t>
            </a:r>
          </a:p>
          <a:p>
            <a:r>
              <a:rPr lang="en-US" dirty="0" smtClean="0"/>
              <a:t>It will be used more extensively by VIPs as it provides them special treatment in the form of word limits.</a:t>
            </a:r>
          </a:p>
          <a:p>
            <a:r>
              <a:rPr lang="en-US" dirty="0" smtClean="0"/>
              <a:t>Revenue can be generated from masses by giving them increased word limit only on premium bases</a:t>
            </a:r>
          </a:p>
          <a:p>
            <a:r>
              <a:rPr lang="en-US" dirty="0" smtClean="0"/>
              <a:t>Bloggers and Credential users struggling to find identity and use twitter for showcasing talent and useful work, can also do so by becoming premium members. This will further organize the general masses.</a:t>
            </a:r>
          </a:p>
          <a:p>
            <a:r>
              <a:rPr lang="en-US" dirty="0" smtClean="0"/>
              <a:t>A premium model based on word limit will provide publicity as it is the most debated feature of this website.</a:t>
            </a:r>
          </a:p>
          <a:p>
            <a:r>
              <a:rPr lang="en-US" dirty="0" smtClean="0"/>
              <a:t>The importance of word limit will be established by making it the core feature of WORD LIMIT, further providing publicity of Twitter being a decent, official forum.</a:t>
            </a:r>
          </a:p>
          <a:p>
            <a:endParaRPr lang="en-IN" dirty="0"/>
          </a:p>
        </p:txBody>
      </p:sp>
    </p:spTree>
    <p:extLst>
      <p:ext uri="{BB962C8B-B14F-4D97-AF65-F5344CB8AC3E}">
        <p14:creationId xmlns:p14="http://schemas.microsoft.com/office/powerpoint/2010/main" val="1648475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Comic Sans MS" panose="030F0702030302020204" pitchFamily="66" charset="0"/>
              </a:rPr>
              <a:t>TWITTER PREMIUM</a:t>
            </a:r>
            <a:endParaRPr lang="en-IN" sz="6000" dirty="0">
              <a:latin typeface="Comic Sans MS" panose="030F0702030302020204" pitchFamily="66" charset="0"/>
            </a:endParaRPr>
          </a:p>
        </p:txBody>
      </p:sp>
      <p:sp>
        <p:nvSpPr>
          <p:cNvPr id="3" name="Content Placeholder 2"/>
          <p:cNvSpPr>
            <a:spLocks noGrp="1"/>
          </p:cNvSpPr>
          <p:nvPr>
            <p:ph idx="1"/>
          </p:nvPr>
        </p:nvSpPr>
        <p:spPr/>
        <p:txBody>
          <a:bodyPr/>
          <a:lstStyle/>
          <a:p>
            <a:r>
              <a:rPr lang="en-US" dirty="0" smtClean="0"/>
              <a:t>TWITTER PREMIUM can be an open option for the unverified general public or general masses.</a:t>
            </a:r>
          </a:p>
          <a:p>
            <a:r>
              <a:rPr lang="en-US" dirty="0" smtClean="0"/>
              <a:t>Purchasing premium can provide users the luxury of making longer posts by an increase of word limit to twice of the present word limit(according to my model)</a:t>
            </a:r>
          </a:p>
          <a:p>
            <a:r>
              <a:rPr lang="en-US" b="1" dirty="0" smtClean="0"/>
              <a:t>WORD LIMIT FOR PREMIUM=2000 WORDS (STILL LIMITED YET GENEROUS</a:t>
            </a:r>
            <a:r>
              <a:rPr lang="en-US" dirty="0" smtClean="0"/>
              <a:t>)</a:t>
            </a:r>
          </a:p>
          <a:p>
            <a:endParaRPr lang="en-IN" dirty="0"/>
          </a:p>
        </p:txBody>
      </p:sp>
    </p:spTree>
    <p:extLst>
      <p:ext uri="{BB962C8B-B14F-4D97-AF65-F5344CB8AC3E}">
        <p14:creationId xmlns:p14="http://schemas.microsoft.com/office/powerpoint/2010/main" val="1933325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526" y="546616"/>
            <a:ext cx="9029374" cy="5405775"/>
          </a:xfrm>
        </p:spPr>
        <p:txBody>
          <a:bodyPr>
            <a:normAutofit/>
          </a:bodyPr>
          <a:lstStyle/>
          <a:p>
            <a:pPr algn="ctr"/>
            <a:r>
              <a:rPr lang="en-US" sz="5400" b="1" dirty="0">
                <a:solidFill>
                  <a:schemeClr val="accent1">
                    <a:lumMod val="75000"/>
                  </a:schemeClr>
                </a:solidFill>
                <a:latin typeface="Comic Sans MS" panose="030F0702030302020204" pitchFamily="66" charset="0"/>
              </a:rPr>
              <a:t>REWARDING </a:t>
            </a:r>
            <a:r>
              <a:rPr lang="en-US" sz="5400" b="1" dirty="0" smtClean="0">
                <a:solidFill>
                  <a:schemeClr val="accent1">
                    <a:lumMod val="75000"/>
                  </a:schemeClr>
                </a:solidFill>
                <a:latin typeface="Comic Sans MS" panose="030F0702030302020204" pitchFamily="66" charset="0"/>
              </a:rPr>
              <a:t>JUDICIOUS </a:t>
            </a:r>
            <a:r>
              <a:rPr lang="en-US" sz="5400" b="1" dirty="0">
                <a:solidFill>
                  <a:schemeClr val="accent1">
                    <a:lumMod val="75000"/>
                  </a:schemeClr>
                </a:solidFill>
                <a:latin typeface="Comic Sans MS" panose="030F0702030302020204" pitchFamily="66" charset="0"/>
              </a:rPr>
              <a:t>USE OF </a:t>
            </a:r>
            <a:r>
              <a:rPr lang="en-US" sz="5400" b="1" dirty="0" smtClean="0">
                <a:solidFill>
                  <a:schemeClr val="accent1">
                    <a:lumMod val="75000"/>
                  </a:schemeClr>
                </a:solidFill>
                <a:latin typeface="Comic Sans MS" panose="030F0702030302020204" pitchFamily="66" charset="0"/>
              </a:rPr>
              <a:t>PREMIUM</a:t>
            </a:r>
            <a:endParaRPr lang="en-US" dirty="0">
              <a:solidFill>
                <a:schemeClr val="accent1">
                  <a:lumMod val="75000"/>
                </a:schemeClr>
              </a:solidFill>
              <a:latin typeface="Comic Sans MS" panose="030F0702030302020204" pitchFamily="66" charset="0"/>
            </a:endParaRPr>
          </a:p>
          <a:p>
            <a:r>
              <a:rPr lang="en-US" dirty="0" smtClean="0"/>
              <a:t>If </a:t>
            </a:r>
            <a:r>
              <a:rPr lang="en-US" dirty="0"/>
              <a:t>a user buys premium, and generates decent crowd and engagement with his/her post</a:t>
            </a:r>
            <a:r>
              <a:rPr lang="en-US" b="1" dirty="0" smtClean="0"/>
              <a:t>,(specifically 10k or more) </a:t>
            </a:r>
            <a:r>
              <a:rPr lang="en-US" dirty="0"/>
              <a:t>and yet cannot be classified in the above special classes</a:t>
            </a:r>
            <a:r>
              <a:rPr lang="en-US" dirty="0" smtClean="0"/>
              <a:t>, he </a:t>
            </a:r>
            <a:r>
              <a:rPr lang="en-US" dirty="0"/>
              <a:t>can be rewarded with a 50 percent discount on the </a:t>
            </a:r>
            <a:r>
              <a:rPr lang="en-US" b="1" dirty="0"/>
              <a:t>CONTINUAL OF PREMIUM FOR MORE THAN A YEAR.</a:t>
            </a:r>
          </a:p>
          <a:p>
            <a:r>
              <a:rPr lang="en-US" dirty="0"/>
              <a:t> </a:t>
            </a:r>
            <a:r>
              <a:rPr lang="en-US" dirty="0" smtClean="0"/>
              <a:t>This should be done only after scrutiny </a:t>
            </a:r>
          </a:p>
          <a:p>
            <a:r>
              <a:rPr lang="en-US" dirty="0" smtClean="0"/>
              <a:t>Such provision </a:t>
            </a:r>
            <a:r>
              <a:rPr lang="en-US" dirty="0" err="1" smtClean="0"/>
              <a:t>incentifies</a:t>
            </a:r>
            <a:r>
              <a:rPr lang="en-US" dirty="0" smtClean="0"/>
              <a:t> buying of premium by the masses</a:t>
            </a:r>
          </a:p>
          <a:p>
            <a:r>
              <a:rPr lang="en-US" dirty="0" smtClean="0"/>
              <a:t>It gives credit to the PREMIUM MODEL for helping general public increase engagement by setting examples.</a:t>
            </a:r>
            <a:endParaRPr lang="en-US" dirty="0"/>
          </a:p>
          <a:p>
            <a:endParaRPr lang="en-IN" dirty="0"/>
          </a:p>
        </p:txBody>
      </p:sp>
    </p:spTree>
    <p:extLst>
      <p:ext uri="{BB962C8B-B14F-4D97-AF65-F5344CB8AC3E}">
        <p14:creationId xmlns:p14="http://schemas.microsoft.com/office/powerpoint/2010/main" val="1484905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features of TWITTER PREMIUM</a:t>
            </a:r>
            <a:endParaRPr lang="en-IN" dirty="0"/>
          </a:p>
        </p:txBody>
      </p:sp>
      <p:sp>
        <p:nvSpPr>
          <p:cNvPr id="3" name="Content Placeholder 2"/>
          <p:cNvSpPr>
            <a:spLocks noGrp="1"/>
          </p:cNvSpPr>
          <p:nvPr>
            <p:ph idx="1"/>
          </p:nvPr>
        </p:nvSpPr>
        <p:spPr/>
        <p:txBody>
          <a:bodyPr/>
          <a:lstStyle/>
          <a:p>
            <a:r>
              <a:rPr lang="en-US" dirty="0" smtClean="0"/>
              <a:t>Verification batch</a:t>
            </a:r>
          </a:p>
          <a:p>
            <a:r>
              <a:rPr lang="en-US" dirty="0" smtClean="0"/>
              <a:t>Including media like photos and videos more generously in a single post</a:t>
            </a:r>
          </a:p>
          <a:p>
            <a:r>
              <a:rPr lang="en-US" dirty="0" smtClean="0"/>
              <a:t>Greater chances on appearing on TWITTER FEEDS (fixed quota of premium users)</a:t>
            </a:r>
          </a:p>
          <a:p>
            <a:r>
              <a:rPr lang="en-US" dirty="0" smtClean="0"/>
              <a:t>Membership of a community called the TWITTER PRIME COMMUNITY</a:t>
            </a:r>
          </a:p>
          <a:p>
            <a:r>
              <a:rPr lang="en-US" dirty="0" smtClean="0"/>
              <a:t>Greater creative power in the form of </a:t>
            </a:r>
            <a:r>
              <a:rPr lang="en-US" dirty="0" err="1" smtClean="0"/>
              <a:t>fonts,emojis,texts</a:t>
            </a:r>
            <a:r>
              <a:rPr lang="en-US" dirty="0" smtClean="0"/>
              <a:t>.</a:t>
            </a:r>
          </a:p>
          <a:p>
            <a:r>
              <a:rPr lang="en-US" dirty="0" smtClean="0"/>
              <a:t>Congratulatory post by twitter for specific number of retweets ,this congratulatory post will appear on users’ feed.</a:t>
            </a:r>
          </a:p>
          <a:p>
            <a:endParaRPr lang="en-US" dirty="0" smtClean="0"/>
          </a:p>
          <a:p>
            <a:endParaRPr lang="en-US" dirty="0" smtClean="0"/>
          </a:p>
        </p:txBody>
      </p:sp>
    </p:spTree>
    <p:extLst>
      <p:ext uri="{BB962C8B-B14F-4D97-AF65-F5344CB8AC3E}">
        <p14:creationId xmlns:p14="http://schemas.microsoft.com/office/powerpoint/2010/main" val="3353984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REVENUE MODEL for premium</a:t>
            </a:r>
            <a:endParaRPr lang="en-IN" dirty="0"/>
          </a:p>
        </p:txBody>
      </p:sp>
      <p:sp>
        <p:nvSpPr>
          <p:cNvPr id="3" name="Content Placeholder 2"/>
          <p:cNvSpPr>
            <a:spLocks noGrp="1"/>
          </p:cNvSpPr>
          <p:nvPr>
            <p:ph idx="1"/>
          </p:nvPr>
        </p:nvSpPr>
        <p:spPr/>
        <p:txBody>
          <a:bodyPr/>
          <a:lstStyle/>
          <a:p>
            <a:r>
              <a:rPr lang="en-US" dirty="0" smtClean="0"/>
              <a:t>Premium must be offered on quarterly, half yearly and annual basis only.</a:t>
            </a:r>
          </a:p>
          <a:p>
            <a:r>
              <a:rPr lang="en-US" dirty="0" smtClean="0"/>
              <a:t>Quarterly  (3 MONTHS)  - </a:t>
            </a:r>
            <a:r>
              <a:rPr lang="en-US" dirty="0" err="1" smtClean="0"/>
              <a:t>Rs</a:t>
            </a:r>
            <a:r>
              <a:rPr lang="en-US" dirty="0" smtClean="0"/>
              <a:t> 1000  =12 dollars</a:t>
            </a:r>
          </a:p>
          <a:p>
            <a:r>
              <a:rPr lang="en-US" dirty="0" smtClean="0"/>
              <a:t>HALF YEARLY  ( 6 MONTHS)-</a:t>
            </a:r>
            <a:r>
              <a:rPr lang="en-US" dirty="0" err="1" smtClean="0"/>
              <a:t>Rs</a:t>
            </a:r>
            <a:r>
              <a:rPr lang="en-US" dirty="0" smtClean="0"/>
              <a:t> 1500=18.14 dollars</a:t>
            </a:r>
          </a:p>
          <a:p>
            <a:r>
              <a:rPr lang="en-US" dirty="0" smtClean="0"/>
              <a:t>ANNUALY (1 YEAR)-</a:t>
            </a:r>
            <a:r>
              <a:rPr lang="en-US" dirty="0" err="1" smtClean="0"/>
              <a:t>Rs</a:t>
            </a:r>
            <a:r>
              <a:rPr lang="en-US" dirty="0" smtClean="0"/>
              <a:t> 2000=24 dollars </a:t>
            </a:r>
          </a:p>
          <a:p>
            <a:r>
              <a:rPr lang="en-US" dirty="0" smtClean="0"/>
              <a:t>This makes the annual offer the most preferred choice.</a:t>
            </a:r>
          </a:p>
          <a:p>
            <a:r>
              <a:rPr lang="en-US" dirty="0" smtClean="0"/>
              <a:t>EXPECTED REVENUE- Total users (latest)=556 million</a:t>
            </a:r>
          </a:p>
          <a:p>
            <a:pPr marL="0" indent="0">
              <a:buNone/>
            </a:pPr>
            <a:r>
              <a:rPr lang="en-US" dirty="0"/>
              <a:t> </a:t>
            </a:r>
            <a:r>
              <a:rPr lang="en-US" dirty="0" smtClean="0"/>
              <a:t>                           Expected annual premium buyers- </a:t>
            </a:r>
          </a:p>
          <a:p>
            <a:pPr marL="0" indent="0">
              <a:buNone/>
            </a:pPr>
            <a:r>
              <a:rPr lang="en-US" dirty="0"/>
              <a:t> </a:t>
            </a:r>
            <a:r>
              <a:rPr lang="en-US" dirty="0" smtClean="0"/>
              <a:t>                             8-10 percent(initially) -    45 million x   24 dollars</a:t>
            </a:r>
          </a:p>
          <a:p>
            <a:pPr marL="0" indent="0">
              <a:buNone/>
            </a:pPr>
            <a:r>
              <a:rPr lang="en-US" dirty="0"/>
              <a:t> </a:t>
            </a:r>
            <a:r>
              <a:rPr lang="en-US" dirty="0" smtClean="0"/>
              <a:t>                                                                     1080 million dollars  </a:t>
            </a:r>
            <a:endParaRPr lang="en-IN" dirty="0"/>
          </a:p>
        </p:txBody>
      </p:sp>
    </p:spTree>
    <p:extLst>
      <p:ext uri="{BB962C8B-B14F-4D97-AF65-F5344CB8AC3E}">
        <p14:creationId xmlns:p14="http://schemas.microsoft.com/office/powerpoint/2010/main" val="21554640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76</TotalTime>
  <Words>835</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Comic Sans MS</vt:lpstr>
      <vt:lpstr>Trebuchet MS</vt:lpstr>
      <vt:lpstr>Wingdings 3</vt:lpstr>
      <vt:lpstr>Facet</vt:lpstr>
      <vt:lpstr>Solving the twitter word limit problem</vt:lpstr>
      <vt:lpstr>THE PROBLEM</vt:lpstr>
      <vt:lpstr>DETAILED SOLUTION</vt:lpstr>
      <vt:lpstr>DETAILED SOLUTION</vt:lpstr>
      <vt:lpstr>ADVANTAGES </vt:lpstr>
      <vt:lpstr>TWITTER PREMIUM</vt:lpstr>
      <vt:lpstr>PowerPoint Presentation</vt:lpstr>
      <vt:lpstr>Other features of TWITTER PREMIUM</vt:lpstr>
      <vt:lpstr>REVENUE MODEL for premium</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12</cp:revision>
  <dcterms:created xsi:type="dcterms:W3CDTF">2023-03-21T18:25:41Z</dcterms:created>
  <dcterms:modified xsi:type="dcterms:W3CDTF">2024-07-11T11:46:16Z</dcterms:modified>
</cp:coreProperties>
</file>