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A79E9-0030-4313-B430-75422C52501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CA"/>
        </a:p>
      </dgm:t>
    </dgm:pt>
    <dgm:pt modelId="{8CA90FCA-B8C5-4A63-9CE8-B34ADE74FEF7}">
      <dgm:prSet phldrT="[Text]"/>
      <dgm:spPr/>
      <dgm:t>
        <a:bodyPr/>
        <a:lstStyle/>
        <a:p>
          <a:r>
            <a:rPr lang="en-CA" dirty="0"/>
            <a:t>Tools &amp; Technologies</a:t>
          </a:r>
        </a:p>
      </dgm:t>
    </dgm:pt>
    <dgm:pt modelId="{1529EE52-D231-44CB-9CC7-1E45DDA32810}" type="parTrans" cxnId="{CD142CC4-ECF2-4D03-81CE-BEDB995A5B6F}">
      <dgm:prSet/>
      <dgm:spPr/>
      <dgm:t>
        <a:bodyPr/>
        <a:lstStyle/>
        <a:p>
          <a:endParaRPr lang="en-CA"/>
        </a:p>
      </dgm:t>
    </dgm:pt>
    <dgm:pt modelId="{FD03F1A3-1DF7-4E7F-8077-215EEEF1B0CC}" type="sibTrans" cxnId="{CD142CC4-ECF2-4D03-81CE-BEDB995A5B6F}">
      <dgm:prSet/>
      <dgm:spPr/>
      <dgm:t>
        <a:bodyPr/>
        <a:lstStyle/>
        <a:p>
          <a:endParaRPr lang="en-CA"/>
        </a:p>
      </dgm:t>
    </dgm:pt>
    <dgm:pt modelId="{9E22A158-A2CB-48A5-9D1E-184CBBFAADBA}" type="asst">
      <dgm:prSet phldrT="[Text]"/>
      <dgm:spPr/>
      <dgm:t>
        <a:bodyPr/>
        <a:lstStyle/>
        <a:p>
          <a:r>
            <a:rPr lang="en-CA" dirty="0"/>
            <a:t>Python</a:t>
          </a:r>
        </a:p>
      </dgm:t>
    </dgm:pt>
    <dgm:pt modelId="{DDF92987-37C5-4871-A8DE-22D10487B75E}" type="parTrans" cxnId="{756EAB55-E007-44B1-AA76-E896A6EC4B95}">
      <dgm:prSet/>
      <dgm:spPr/>
      <dgm:t>
        <a:bodyPr/>
        <a:lstStyle/>
        <a:p>
          <a:endParaRPr lang="en-CA"/>
        </a:p>
      </dgm:t>
    </dgm:pt>
    <dgm:pt modelId="{0103AA8B-5870-458E-A18C-8D3E42E1816D}" type="sibTrans" cxnId="{756EAB55-E007-44B1-AA76-E896A6EC4B95}">
      <dgm:prSet/>
      <dgm:spPr/>
      <dgm:t>
        <a:bodyPr/>
        <a:lstStyle/>
        <a:p>
          <a:endParaRPr lang="en-CA"/>
        </a:p>
      </dgm:t>
    </dgm:pt>
    <dgm:pt modelId="{9C1B9592-0B8C-47A5-A290-F5BA711FF1A1}">
      <dgm:prSet/>
      <dgm:spPr/>
      <dgm:t>
        <a:bodyPr/>
        <a:lstStyle/>
        <a:p>
          <a:r>
            <a:rPr lang="en-CA" dirty="0"/>
            <a:t>Jupyter</a:t>
          </a:r>
        </a:p>
      </dgm:t>
    </dgm:pt>
    <dgm:pt modelId="{5E268D6C-1A48-49AD-AFA8-2C02B8DBAE19}" type="parTrans" cxnId="{B656D19A-7A63-4462-9F56-C4FDE6C520DB}">
      <dgm:prSet/>
      <dgm:spPr/>
      <dgm:t>
        <a:bodyPr/>
        <a:lstStyle/>
        <a:p>
          <a:endParaRPr lang="en-CA"/>
        </a:p>
      </dgm:t>
    </dgm:pt>
    <dgm:pt modelId="{1C7AECF5-A57D-4484-9D71-A17786E31D3F}" type="sibTrans" cxnId="{B656D19A-7A63-4462-9F56-C4FDE6C520DB}">
      <dgm:prSet/>
      <dgm:spPr/>
      <dgm:t>
        <a:bodyPr/>
        <a:lstStyle/>
        <a:p>
          <a:endParaRPr lang="en-CA"/>
        </a:p>
      </dgm:t>
    </dgm:pt>
    <dgm:pt modelId="{51F2A602-FD76-4213-A4CD-5111A750522E}" type="asst">
      <dgm:prSet/>
      <dgm:spPr/>
      <dgm:t>
        <a:bodyPr/>
        <a:lstStyle/>
        <a:p>
          <a:r>
            <a:rPr lang="en-CA" dirty="0"/>
            <a:t>Numpy</a:t>
          </a:r>
        </a:p>
      </dgm:t>
    </dgm:pt>
    <dgm:pt modelId="{05C689F2-7F77-4275-A061-217A363A7606}" type="parTrans" cxnId="{FF7D40B3-11CD-4490-90EA-DA77490A59AB}">
      <dgm:prSet/>
      <dgm:spPr/>
      <dgm:t>
        <a:bodyPr/>
        <a:lstStyle/>
        <a:p>
          <a:endParaRPr lang="en-CA"/>
        </a:p>
      </dgm:t>
    </dgm:pt>
    <dgm:pt modelId="{A8FC1287-6F7C-4DE4-8037-F88B53FEFCD5}" type="sibTrans" cxnId="{FF7D40B3-11CD-4490-90EA-DA77490A59AB}">
      <dgm:prSet/>
      <dgm:spPr/>
      <dgm:t>
        <a:bodyPr/>
        <a:lstStyle/>
        <a:p>
          <a:endParaRPr lang="en-CA"/>
        </a:p>
      </dgm:t>
    </dgm:pt>
    <dgm:pt modelId="{7DACC529-1BEC-446F-BB12-9EA94B921573}" type="asst">
      <dgm:prSet/>
      <dgm:spPr/>
      <dgm:t>
        <a:bodyPr/>
        <a:lstStyle/>
        <a:p>
          <a:r>
            <a:rPr lang="en-CA" dirty="0"/>
            <a:t>Pandas</a:t>
          </a:r>
        </a:p>
      </dgm:t>
    </dgm:pt>
    <dgm:pt modelId="{181A1728-979C-4F77-8FFB-6D6FC2A059EB}" type="parTrans" cxnId="{82F3BAE5-5149-4071-BF48-023300B08F3F}">
      <dgm:prSet/>
      <dgm:spPr/>
      <dgm:t>
        <a:bodyPr/>
        <a:lstStyle/>
        <a:p>
          <a:endParaRPr lang="en-CA"/>
        </a:p>
      </dgm:t>
    </dgm:pt>
    <dgm:pt modelId="{21739B23-66DE-4B83-B93C-CFBC2CC57C43}" type="sibTrans" cxnId="{82F3BAE5-5149-4071-BF48-023300B08F3F}">
      <dgm:prSet/>
      <dgm:spPr/>
      <dgm:t>
        <a:bodyPr/>
        <a:lstStyle/>
        <a:p>
          <a:endParaRPr lang="en-CA"/>
        </a:p>
      </dgm:t>
    </dgm:pt>
    <dgm:pt modelId="{D8F6494B-F2F8-4536-8767-5269E962D19E}" type="asst">
      <dgm:prSet/>
      <dgm:spPr/>
      <dgm:t>
        <a:bodyPr/>
        <a:lstStyle/>
        <a:p>
          <a:r>
            <a:rPr lang="en-CA" dirty="0"/>
            <a:t>Scikit-Learn</a:t>
          </a:r>
        </a:p>
      </dgm:t>
    </dgm:pt>
    <dgm:pt modelId="{D8CBE30A-BF58-4E78-A40B-BB44CFB5B346}" type="parTrans" cxnId="{A1574181-F870-48C7-8C7C-C4B89178AC60}">
      <dgm:prSet/>
      <dgm:spPr/>
      <dgm:t>
        <a:bodyPr/>
        <a:lstStyle/>
        <a:p>
          <a:endParaRPr lang="en-CA"/>
        </a:p>
      </dgm:t>
    </dgm:pt>
    <dgm:pt modelId="{BB0C9429-DAB5-4BD3-ABB8-BEF3F47091DE}" type="sibTrans" cxnId="{A1574181-F870-48C7-8C7C-C4B89178AC60}">
      <dgm:prSet/>
      <dgm:spPr/>
      <dgm:t>
        <a:bodyPr/>
        <a:lstStyle/>
        <a:p>
          <a:endParaRPr lang="en-CA"/>
        </a:p>
      </dgm:t>
    </dgm:pt>
    <dgm:pt modelId="{26219066-55F8-4856-9225-0727B9915650}" type="asst">
      <dgm:prSet/>
      <dgm:spPr/>
      <dgm:t>
        <a:bodyPr/>
        <a:lstStyle/>
        <a:p>
          <a:r>
            <a:rPr lang="en-CA" dirty="0"/>
            <a:t>Matplotlib</a:t>
          </a:r>
        </a:p>
      </dgm:t>
    </dgm:pt>
    <dgm:pt modelId="{F1192C1C-1098-4827-B5A9-A6E8F00DEBF0}" type="parTrans" cxnId="{D50357DC-DAF8-43AB-B7D4-9C351ADD5262}">
      <dgm:prSet/>
      <dgm:spPr/>
      <dgm:t>
        <a:bodyPr/>
        <a:lstStyle/>
        <a:p>
          <a:endParaRPr lang="en-CA"/>
        </a:p>
      </dgm:t>
    </dgm:pt>
    <dgm:pt modelId="{79E3624A-AF1B-4647-9616-ECC16A7A07E5}" type="sibTrans" cxnId="{D50357DC-DAF8-43AB-B7D4-9C351ADD5262}">
      <dgm:prSet/>
      <dgm:spPr/>
      <dgm:t>
        <a:bodyPr/>
        <a:lstStyle/>
        <a:p>
          <a:endParaRPr lang="en-CA"/>
        </a:p>
      </dgm:t>
    </dgm:pt>
    <dgm:pt modelId="{D2E95B1F-24B2-43FC-B84C-EAE5A1CE2903}" type="pres">
      <dgm:prSet presAssocID="{836A79E9-0030-4313-B430-75422C52501B}" presName="hierChild1" presStyleCnt="0">
        <dgm:presLayoutVars>
          <dgm:orgChart val="1"/>
          <dgm:chPref val="1"/>
          <dgm:dir/>
          <dgm:animOne val="branch"/>
          <dgm:animLvl val="lvl"/>
          <dgm:resizeHandles/>
        </dgm:presLayoutVars>
      </dgm:prSet>
      <dgm:spPr/>
    </dgm:pt>
    <dgm:pt modelId="{CF2CEB8F-C8AF-4B61-BE0A-5AC515BF42AD}" type="pres">
      <dgm:prSet presAssocID="{8CA90FCA-B8C5-4A63-9CE8-B34ADE74FEF7}" presName="hierRoot1" presStyleCnt="0">
        <dgm:presLayoutVars>
          <dgm:hierBranch val="init"/>
        </dgm:presLayoutVars>
      </dgm:prSet>
      <dgm:spPr/>
    </dgm:pt>
    <dgm:pt modelId="{51A6C370-1190-42B1-9339-E836332709C5}" type="pres">
      <dgm:prSet presAssocID="{8CA90FCA-B8C5-4A63-9CE8-B34ADE74FEF7}" presName="rootComposite1" presStyleCnt="0"/>
      <dgm:spPr/>
    </dgm:pt>
    <dgm:pt modelId="{9BD84715-CE2D-41F8-9BD5-BD27757F94E0}" type="pres">
      <dgm:prSet presAssocID="{8CA90FCA-B8C5-4A63-9CE8-B34ADE74FEF7}" presName="rootText1" presStyleLbl="node0" presStyleIdx="0" presStyleCnt="1">
        <dgm:presLayoutVars>
          <dgm:chPref val="3"/>
        </dgm:presLayoutVars>
      </dgm:prSet>
      <dgm:spPr/>
    </dgm:pt>
    <dgm:pt modelId="{974F1873-4D0C-417B-BFBF-4276198B64D3}" type="pres">
      <dgm:prSet presAssocID="{8CA90FCA-B8C5-4A63-9CE8-B34ADE74FEF7}" presName="rootConnector1" presStyleLbl="node1" presStyleIdx="0" presStyleCnt="0"/>
      <dgm:spPr/>
    </dgm:pt>
    <dgm:pt modelId="{ECE0740A-C33D-4CB5-87AE-74C7311A3BEB}" type="pres">
      <dgm:prSet presAssocID="{8CA90FCA-B8C5-4A63-9CE8-B34ADE74FEF7}" presName="hierChild2" presStyleCnt="0"/>
      <dgm:spPr/>
    </dgm:pt>
    <dgm:pt modelId="{B2AE052D-1926-4BAF-B7C2-2C4452648DEC}" type="pres">
      <dgm:prSet presAssocID="{5E268D6C-1A48-49AD-AFA8-2C02B8DBAE19}" presName="Name64" presStyleLbl="parChTrans1D2" presStyleIdx="0" presStyleCnt="2"/>
      <dgm:spPr/>
    </dgm:pt>
    <dgm:pt modelId="{09E70B1C-4F40-41E8-B90D-8D43F8D0E38A}" type="pres">
      <dgm:prSet presAssocID="{9C1B9592-0B8C-47A5-A290-F5BA711FF1A1}" presName="hierRoot2" presStyleCnt="0">
        <dgm:presLayoutVars>
          <dgm:hierBranch val="init"/>
        </dgm:presLayoutVars>
      </dgm:prSet>
      <dgm:spPr/>
    </dgm:pt>
    <dgm:pt modelId="{F443FB53-120A-4BDD-850B-FFC7BDD8089B}" type="pres">
      <dgm:prSet presAssocID="{9C1B9592-0B8C-47A5-A290-F5BA711FF1A1}" presName="rootComposite" presStyleCnt="0"/>
      <dgm:spPr/>
    </dgm:pt>
    <dgm:pt modelId="{81F67FDE-CFA2-4C11-9084-55BC1A2C596E}" type="pres">
      <dgm:prSet presAssocID="{9C1B9592-0B8C-47A5-A290-F5BA711FF1A1}" presName="rootText" presStyleLbl="node2" presStyleIdx="0" presStyleCnt="1" custLinFactX="-149139" custLinFactY="12948" custLinFactNeighborX="-200000" custLinFactNeighborY="100000">
        <dgm:presLayoutVars>
          <dgm:chPref val="3"/>
        </dgm:presLayoutVars>
      </dgm:prSet>
      <dgm:spPr/>
    </dgm:pt>
    <dgm:pt modelId="{989ED318-B8BE-48E4-A668-C37B6CDF0EE2}" type="pres">
      <dgm:prSet presAssocID="{9C1B9592-0B8C-47A5-A290-F5BA711FF1A1}" presName="rootConnector" presStyleLbl="node2" presStyleIdx="0" presStyleCnt="1"/>
      <dgm:spPr/>
    </dgm:pt>
    <dgm:pt modelId="{AAF8C877-61BE-472F-8B52-8375307CF802}" type="pres">
      <dgm:prSet presAssocID="{9C1B9592-0B8C-47A5-A290-F5BA711FF1A1}" presName="hierChild4" presStyleCnt="0"/>
      <dgm:spPr/>
    </dgm:pt>
    <dgm:pt modelId="{39576365-D39B-44E9-8A53-685C66DFADE2}" type="pres">
      <dgm:prSet presAssocID="{9C1B9592-0B8C-47A5-A290-F5BA711FF1A1}" presName="hierChild5" presStyleCnt="0"/>
      <dgm:spPr/>
    </dgm:pt>
    <dgm:pt modelId="{FA16F2A8-78E4-46DF-B96D-2C5552A0B863}" type="pres">
      <dgm:prSet presAssocID="{8CA90FCA-B8C5-4A63-9CE8-B34ADE74FEF7}" presName="hierChild3" presStyleCnt="0"/>
      <dgm:spPr/>
    </dgm:pt>
    <dgm:pt modelId="{85A2BD97-C9CA-43F8-9BFB-582EE9B51F8E}" type="pres">
      <dgm:prSet presAssocID="{DDF92987-37C5-4871-A8DE-22D10487B75E}" presName="Name115" presStyleLbl="parChTrans1D2" presStyleIdx="1" presStyleCnt="2"/>
      <dgm:spPr/>
    </dgm:pt>
    <dgm:pt modelId="{4B212C6F-299C-464E-8E9A-AED4158B0B31}" type="pres">
      <dgm:prSet presAssocID="{9E22A158-A2CB-48A5-9D1E-184CBBFAADBA}" presName="hierRoot3" presStyleCnt="0">
        <dgm:presLayoutVars>
          <dgm:hierBranch val="init"/>
        </dgm:presLayoutVars>
      </dgm:prSet>
      <dgm:spPr/>
    </dgm:pt>
    <dgm:pt modelId="{01BC1492-4E0E-4200-9F2E-1FB36C26ED81}" type="pres">
      <dgm:prSet presAssocID="{9E22A158-A2CB-48A5-9D1E-184CBBFAADBA}" presName="rootComposite3" presStyleCnt="0"/>
      <dgm:spPr/>
    </dgm:pt>
    <dgm:pt modelId="{DEEAAA65-97B4-4D24-851B-E2A4C4F125A7}" type="pres">
      <dgm:prSet presAssocID="{9E22A158-A2CB-48A5-9D1E-184CBBFAADBA}" presName="rootText3" presStyleLbl="asst1" presStyleIdx="0" presStyleCnt="5">
        <dgm:presLayoutVars>
          <dgm:chPref val="3"/>
        </dgm:presLayoutVars>
      </dgm:prSet>
      <dgm:spPr/>
    </dgm:pt>
    <dgm:pt modelId="{DA5A7F51-B06F-4EED-BFBB-28489D146E7C}" type="pres">
      <dgm:prSet presAssocID="{9E22A158-A2CB-48A5-9D1E-184CBBFAADBA}" presName="rootConnector3" presStyleLbl="asst1" presStyleIdx="0" presStyleCnt="5"/>
      <dgm:spPr/>
    </dgm:pt>
    <dgm:pt modelId="{11640D2B-7540-4785-8738-0108E043622B}" type="pres">
      <dgm:prSet presAssocID="{9E22A158-A2CB-48A5-9D1E-184CBBFAADBA}" presName="hierChild6" presStyleCnt="0"/>
      <dgm:spPr/>
    </dgm:pt>
    <dgm:pt modelId="{0B62520C-7866-4D75-B6CE-7F0216019F89}" type="pres">
      <dgm:prSet presAssocID="{9E22A158-A2CB-48A5-9D1E-184CBBFAADBA}" presName="hierChild7" presStyleCnt="0"/>
      <dgm:spPr/>
    </dgm:pt>
    <dgm:pt modelId="{8AEDFB15-76A9-4943-8CA7-756CD5BD199F}" type="pres">
      <dgm:prSet presAssocID="{05C689F2-7F77-4275-A061-217A363A7606}" presName="Name115" presStyleLbl="parChTrans1D3" presStyleIdx="0" presStyleCnt="4"/>
      <dgm:spPr/>
    </dgm:pt>
    <dgm:pt modelId="{70657537-BF00-4F28-8904-7BC7F1F1BD42}" type="pres">
      <dgm:prSet presAssocID="{51F2A602-FD76-4213-A4CD-5111A750522E}" presName="hierRoot3" presStyleCnt="0">
        <dgm:presLayoutVars>
          <dgm:hierBranch val="init"/>
        </dgm:presLayoutVars>
      </dgm:prSet>
      <dgm:spPr/>
    </dgm:pt>
    <dgm:pt modelId="{66011486-5E79-47C7-A0BA-A516FA2BD023}" type="pres">
      <dgm:prSet presAssocID="{51F2A602-FD76-4213-A4CD-5111A750522E}" presName="rootComposite3" presStyleCnt="0"/>
      <dgm:spPr/>
    </dgm:pt>
    <dgm:pt modelId="{622377BE-13C3-4A81-BD1B-F7F6A475F7F1}" type="pres">
      <dgm:prSet presAssocID="{51F2A602-FD76-4213-A4CD-5111A750522E}" presName="rootText3" presStyleLbl="asst1" presStyleIdx="1" presStyleCnt="5" custLinFactY="-145980" custLinFactNeighborX="-3750" custLinFactNeighborY="-200000">
        <dgm:presLayoutVars>
          <dgm:chPref val="3"/>
        </dgm:presLayoutVars>
      </dgm:prSet>
      <dgm:spPr/>
    </dgm:pt>
    <dgm:pt modelId="{597B67CD-2D44-45B4-A1AF-61683B642924}" type="pres">
      <dgm:prSet presAssocID="{51F2A602-FD76-4213-A4CD-5111A750522E}" presName="rootConnector3" presStyleLbl="asst1" presStyleIdx="1" presStyleCnt="5"/>
      <dgm:spPr/>
    </dgm:pt>
    <dgm:pt modelId="{44FEA639-8D38-485B-A049-BF73ACF49EC9}" type="pres">
      <dgm:prSet presAssocID="{51F2A602-FD76-4213-A4CD-5111A750522E}" presName="hierChild6" presStyleCnt="0"/>
      <dgm:spPr/>
    </dgm:pt>
    <dgm:pt modelId="{CAF38373-2D52-451B-A643-ACBFABEA9DD2}" type="pres">
      <dgm:prSet presAssocID="{51F2A602-FD76-4213-A4CD-5111A750522E}" presName="hierChild7" presStyleCnt="0"/>
      <dgm:spPr/>
    </dgm:pt>
    <dgm:pt modelId="{8D894B8E-0235-42AC-B268-D1B166A5E957}" type="pres">
      <dgm:prSet presAssocID="{181A1728-979C-4F77-8FFB-6D6FC2A059EB}" presName="Name115" presStyleLbl="parChTrans1D3" presStyleIdx="1" presStyleCnt="4"/>
      <dgm:spPr/>
    </dgm:pt>
    <dgm:pt modelId="{AA9734D4-D304-4D5C-8150-71DDF1E0D3FD}" type="pres">
      <dgm:prSet presAssocID="{7DACC529-1BEC-446F-BB12-9EA94B921573}" presName="hierRoot3" presStyleCnt="0">
        <dgm:presLayoutVars>
          <dgm:hierBranch val="init"/>
        </dgm:presLayoutVars>
      </dgm:prSet>
      <dgm:spPr/>
    </dgm:pt>
    <dgm:pt modelId="{9243F55D-75FF-4F1B-833A-89429F79F905}" type="pres">
      <dgm:prSet presAssocID="{7DACC529-1BEC-446F-BB12-9EA94B921573}" presName="rootComposite3" presStyleCnt="0"/>
      <dgm:spPr/>
    </dgm:pt>
    <dgm:pt modelId="{AA7806E6-659F-45B2-8E1C-F17609543A29}" type="pres">
      <dgm:prSet presAssocID="{7DACC529-1BEC-446F-BB12-9EA94B921573}" presName="rootText3" presStyleLbl="asst1" presStyleIdx="2" presStyleCnt="5" custLinFactY="-81117" custLinFactNeighborX="-3750" custLinFactNeighborY="-100000">
        <dgm:presLayoutVars>
          <dgm:chPref val="3"/>
        </dgm:presLayoutVars>
      </dgm:prSet>
      <dgm:spPr/>
    </dgm:pt>
    <dgm:pt modelId="{4657207B-A7C2-44E2-B0FD-31635F83211C}" type="pres">
      <dgm:prSet presAssocID="{7DACC529-1BEC-446F-BB12-9EA94B921573}" presName="rootConnector3" presStyleLbl="asst1" presStyleIdx="2" presStyleCnt="5"/>
      <dgm:spPr/>
    </dgm:pt>
    <dgm:pt modelId="{AAFDC438-36E4-4C87-935E-044C8D8CD720}" type="pres">
      <dgm:prSet presAssocID="{7DACC529-1BEC-446F-BB12-9EA94B921573}" presName="hierChild6" presStyleCnt="0"/>
      <dgm:spPr/>
    </dgm:pt>
    <dgm:pt modelId="{35140937-262A-4E14-A8E9-8BECAA573620}" type="pres">
      <dgm:prSet presAssocID="{7DACC529-1BEC-446F-BB12-9EA94B921573}" presName="hierChild7" presStyleCnt="0"/>
      <dgm:spPr/>
    </dgm:pt>
    <dgm:pt modelId="{3D30BF98-92CF-4333-9268-E18636A28FD0}" type="pres">
      <dgm:prSet presAssocID="{D8CBE30A-BF58-4E78-A40B-BB44CFB5B346}" presName="Name115" presStyleLbl="parChTrans1D3" presStyleIdx="2" presStyleCnt="4"/>
      <dgm:spPr/>
    </dgm:pt>
    <dgm:pt modelId="{CBE44093-7C18-479F-BF54-B81BE7A26440}" type="pres">
      <dgm:prSet presAssocID="{D8F6494B-F2F8-4536-8767-5269E962D19E}" presName="hierRoot3" presStyleCnt="0">
        <dgm:presLayoutVars>
          <dgm:hierBranch val="init"/>
        </dgm:presLayoutVars>
      </dgm:prSet>
      <dgm:spPr/>
    </dgm:pt>
    <dgm:pt modelId="{40EDA4DE-1AE8-4373-B5CA-EB187DB75793}" type="pres">
      <dgm:prSet presAssocID="{D8F6494B-F2F8-4536-8767-5269E962D19E}" presName="rootComposite3" presStyleCnt="0"/>
      <dgm:spPr/>
    </dgm:pt>
    <dgm:pt modelId="{C21B39DB-DCEF-450E-8633-EFFEBB6C6D01}" type="pres">
      <dgm:prSet presAssocID="{D8F6494B-F2F8-4536-8767-5269E962D19E}" presName="rootText3" presStyleLbl="asst1" presStyleIdx="3" presStyleCnt="5" custLinFactX="-16250" custLinFactY="-100000" custLinFactNeighborX="-100000" custLinFactNeighborY="-104337">
        <dgm:presLayoutVars>
          <dgm:chPref val="3"/>
        </dgm:presLayoutVars>
      </dgm:prSet>
      <dgm:spPr/>
    </dgm:pt>
    <dgm:pt modelId="{2B50359C-611A-4D3C-9739-D7FD02749B54}" type="pres">
      <dgm:prSet presAssocID="{D8F6494B-F2F8-4536-8767-5269E962D19E}" presName="rootConnector3" presStyleLbl="asst1" presStyleIdx="3" presStyleCnt="5"/>
      <dgm:spPr/>
    </dgm:pt>
    <dgm:pt modelId="{94F44D63-7C3C-4176-978F-E59C56C899F9}" type="pres">
      <dgm:prSet presAssocID="{D8F6494B-F2F8-4536-8767-5269E962D19E}" presName="hierChild6" presStyleCnt="0"/>
      <dgm:spPr/>
    </dgm:pt>
    <dgm:pt modelId="{503AF8BE-7184-48FC-8E3F-879E59BA5FC7}" type="pres">
      <dgm:prSet presAssocID="{D8F6494B-F2F8-4536-8767-5269E962D19E}" presName="hierChild7" presStyleCnt="0"/>
      <dgm:spPr/>
    </dgm:pt>
    <dgm:pt modelId="{FD6CE944-4793-4B51-BD41-48F191D05993}" type="pres">
      <dgm:prSet presAssocID="{F1192C1C-1098-4827-B5A9-A6E8F00DEBF0}" presName="Name115" presStyleLbl="parChTrans1D3" presStyleIdx="3" presStyleCnt="4"/>
      <dgm:spPr/>
    </dgm:pt>
    <dgm:pt modelId="{02465081-E138-4B4C-B09C-7D5563FE9054}" type="pres">
      <dgm:prSet presAssocID="{26219066-55F8-4856-9225-0727B9915650}" presName="hierRoot3" presStyleCnt="0">
        <dgm:presLayoutVars>
          <dgm:hierBranch val="init"/>
        </dgm:presLayoutVars>
      </dgm:prSet>
      <dgm:spPr/>
    </dgm:pt>
    <dgm:pt modelId="{2FD4F9E2-48B1-438A-ABC1-65779FF9CBF0}" type="pres">
      <dgm:prSet presAssocID="{26219066-55F8-4856-9225-0727B9915650}" presName="rootComposite3" presStyleCnt="0"/>
      <dgm:spPr/>
    </dgm:pt>
    <dgm:pt modelId="{2E364195-413A-4472-BB41-F3ABA0523FFF}" type="pres">
      <dgm:prSet presAssocID="{26219066-55F8-4856-9225-0727B9915650}" presName="rootText3" presStyleLbl="asst1" presStyleIdx="4" presStyleCnt="5" custLinFactX="-16250" custLinFactNeighborX="-100000" custLinFactNeighborY="43046">
        <dgm:presLayoutVars>
          <dgm:chPref val="3"/>
        </dgm:presLayoutVars>
      </dgm:prSet>
      <dgm:spPr/>
    </dgm:pt>
    <dgm:pt modelId="{3318F68B-96CF-43E8-A17D-4711D8FC9CFC}" type="pres">
      <dgm:prSet presAssocID="{26219066-55F8-4856-9225-0727B9915650}" presName="rootConnector3" presStyleLbl="asst1" presStyleIdx="4" presStyleCnt="5"/>
      <dgm:spPr/>
    </dgm:pt>
    <dgm:pt modelId="{8F2D4421-FB0E-4E42-AF2F-D8964DCEED35}" type="pres">
      <dgm:prSet presAssocID="{26219066-55F8-4856-9225-0727B9915650}" presName="hierChild6" presStyleCnt="0"/>
      <dgm:spPr/>
    </dgm:pt>
    <dgm:pt modelId="{C7F7374F-3D80-48D6-9C32-BC2A0CDA07B2}" type="pres">
      <dgm:prSet presAssocID="{26219066-55F8-4856-9225-0727B9915650}" presName="hierChild7" presStyleCnt="0"/>
      <dgm:spPr/>
    </dgm:pt>
  </dgm:ptLst>
  <dgm:cxnLst>
    <dgm:cxn modelId="{5C2A3228-DFA4-4680-B9F2-21CF10BCDCD5}" type="presOf" srcId="{9C1B9592-0B8C-47A5-A290-F5BA711FF1A1}" destId="{81F67FDE-CFA2-4C11-9084-55BC1A2C596E}" srcOrd="0" destOrd="0" presId="urn:microsoft.com/office/officeart/2009/3/layout/HorizontalOrganizationChart"/>
    <dgm:cxn modelId="{F2E30B2A-12D3-48E5-973E-C41FF1D2B900}" type="presOf" srcId="{F1192C1C-1098-4827-B5A9-A6E8F00DEBF0}" destId="{FD6CE944-4793-4B51-BD41-48F191D05993}" srcOrd="0" destOrd="0" presId="urn:microsoft.com/office/officeart/2009/3/layout/HorizontalOrganizationChart"/>
    <dgm:cxn modelId="{3B86222A-7F52-451B-8119-38CEAF31E101}" type="presOf" srcId="{D8F6494B-F2F8-4536-8767-5269E962D19E}" destId="{C21B39DB-DCEF-450E-8633-EFFEBB6C6D01}" srcOrd="0" destOrd="0" presId="urn:microsoft.com/office/officeart/2009/3/layout/HorizontalOrganizationChart"/>
    <dgm:cxn modelId="{6F47282C-33DF-458B-AC9F-F95042100426}" type="presOf" srcId="{D8CBE30A-BF58-4E78-A40B-BB44CFB5B346}" destId="{3D30BF98-92CF-4333-9268-E18636A28FD0}" srcOrd="0" destOrd="0" presId="urn:microsoft.com/office/officeart/2009/3/layout/HorizontalOrganizationChart"/>
    <dgm:cxn modelId="{DA1F594F-2BF1-4129-B660-8C5E79F929DC}" type="presOf" srcId="{8CA90FCA-B8C5-4A63-9CE8-B34ADE74FEF7}" destId="{9BD84715-CE2D-41F8-9BD5-BD27757F94E0}" srcOrd="0" destOrd="0" presId="urn:microsoft.com/office/officeart/2009/3/layout/HorizontalOrganizationChart"/>
    <dgm:cxn modelId="{756EAB55-E007-44B1-AA76-E896A6EC4B95}" srcId="{8CA90FCA-B8C5-4A63-9CE8-B34ADE74FEF7}" destId="{9E22A158-A2CB-48A5-9D1E-184CBBFAADBA}" srcOrd="0" destOrd="0" parTransId="{DDF92987-37C5-4871-A8DE-22D10487B75E}" sibTransId="{0103AA8B-5870-458E-A18C-8D3E42E1816D}"/>
    <dgm:cxn modelId="{152D6479-4340-40ED-87E5-1A13A7797B81}" type="presOf" srcId="{26219066-55F8-4856-9225-0727B9915650}" destId="{3318F68B-96CF-43E8-A17D-4711D8FC9CFC}" srcOrd="1" destOrd="0" presId="urn:microsoft.com/office/officeart/2009/3/layout/HorizontalOrganizationChart"/>
    <dgm:cxn modelId="{4061D57F-EC83-4E07-AAFD-58E28C200F49}" type="presOf" srcId="{DDF92987-37C5-4871-A8DE-22D10487B75E}" destId="{85A2BD97-C9CA-43F8-9BFB-582EE9B51F8E}" srcOrd="0" destOrd="0" presId="urn:microsoft.com/office/officeart/2009/3/layout/HorizontalOrganizationChart"/>
    <dgm:cxn modelId="{A1574181-F870-48C7-8C7C-C4B89178AC60}" srcId="{9E22A158-A2CB-48A5-9D1E-184CBBFAADBA}" destId="{D8F6494B-F2F8-4536-8767-5269E962D19E}" srcOrd="2" destOrd="0" parTransId="{D8CBE30A-BF58-4E78-A40B-BB44CFB5B346}" sibTransId="{BB0C9429-DAB5-4BD3-ABB8-BEF3F47091DE}"/>
    <dgm:cxn modelId="{56A18C82-6658-47F8-90D3-636067A7389B}" type="presOf" srcId="{51F2A602-FD76-4213-A4CD-5111A750522E}" destId="{597B67CD-2D44-45B4-A1AF-61683B642924}" srcOrd="1" destOrd="0" presId="urn:microsoft.com/office/officeart/2009/3/layout/HorizontalOrganizationChart"/>
    <dgm:cxn modelId="{0AEF5086-B9CE-41AD-878F-77DFC14BDCDC}" type="presOf" srcId="{05C689F2-7F77-4275-A061-217A363A7606}" destId="{8AEDFB15-76A9-4943-8CA7-756CD5BD199F}" srcOrd="0" destOrd="0" presId="urn:microsoft.com/office/officeart/2009/3/layout/HorizontalOrganizationChart"/>
    <dgm:cxn modelId="{76D4538F-AE0A-4D01-B5BA-3438EFDB62F8}" type="presOf" srcId="{8CA90FCA-B8C5-4A63-9CE8-B34ADE74FEF7}" destId="{974F1873-4D0C-417B-BFBF-4276198B64D3}" srcOrd="1" destOrd="0" presId="urn:microsoft.com/office/officeart/2009/3/layout/HorizontalOrganizationChart"/>
    <dgm:cxn modelId="{C145F190-719D-4BDE-A076-50CB1028DF96}" type="presOf" srcId="{7DACC529-1BEC-446F-BB12-9EA94B921573}" destId="{AA7806E6-659F-45B2-8E1C-F17609543A29}" srcOrd="0" destOrd="0" presId="urn:microsoft.com/office/officeart/2009/3/layout/HorizontalOrganizationChart"/>
    <dgm:cxn modelId="{540B6597-BACB-482F-B9E6-94DC025F9E38}" type="presOf" srcId="{9C1B9592-0B8C-47A5-A290-F5BA711FF1A1}" destId="{989ED318-B8BE-48E4-A668-C37B6CDF0EE2}" srcOrd="1" destOrd="0" presId="urn:microsoft.com/office/officeart/2009/3/layout/HorizontalOrganizationChart"/>
    <dgm:cxn modelId="{A92CC597-2475-461D-BE42-34B8B0985AA4}" type="presOf" srcId="{D8F6494B-F2F8-4536-8767-5269E962D19E}" destId="{2B50359C-611A-4D3C-9739-D7FD02749B54}" srcOrd="1" destOrd="0" presId="urn:microsoft.com/office/officeart/2009/3/layout/HorizontalOrganizationChart"/>
    <dgm:cxn modelId="{B656D19A-7A63-4462-9F56-C4FDE6C520DB}" srcId="{8CA90FCA-B8C5-4A63-9CE8-B34ADE74FEF7}" destId="{9C1B9592-0B8C-47A5-A290-F5BA711FF1A1}" srcOrd="1" destOrd="0" parTransId="{5E268D6C-1A48-49AD-AFA8-2C02B8DBAE19}" sibTransId="{1C7AECF5-A57D-4484-9D71-A17786E31D3F}"/>
    <dgm:cxn modelId="{DE15149B-1C75-4D77-8B27-97D360F6E06C}" type="presOf" srcId="{7DACC529-1BEC-446F-BB12-9EA94B921573}" destId="{4657207B-A7C2-44E2-B0FD-31635F83211C}" srcOrd="1" destOrd="0" presId="urn:microsoft.com/office/officeart/2009/3/layout/HorizontalOrganizationChart"/>
    <dgm:cxn modelId="{3DD913AD-14B6-4239-A0C8-3858B149A94B}" type="presOf" srcId="{26219066-55F8-4856-9225-0727B9915650}" destId="{2E364195-413A-4472-BB41-F3ABA0523FFF}" srcOrd="0" destOrd="0" presId="urn:microsoft.com/office/officeart/2009/3/layout/HorizontalOrganizationChart"/>
    <dgm:cxn modelId="{FF7D40B3-11CD-4490-90EA-DA77490A59AB}" srcId="{9E22A158-A2CB-48A5-9D1E-184CBBFAADBA}" destId="{51F2A602-FD76-4213-A4CD-5111A750522E}" srcOrd="0" destOrd="0" parTransId="{05C689F2-7F77-4275-A061-217A363A7606}" sibTransId="{A8FC1287-6F7C-4DE4-8037-F88B53FEFCD5}"/>
    <dgm:cxn modelId="{37EFCEC1-C7DD-4384-BA30-80EB7D3B5132}" type="presOf" srcId="{51F2A602-FD76-4213-A4CD-5111A750522E}" destId="{622377BE-13C3-4A81-BD1B-F7F6A475F7F1}" srcOrd="0" destOrd="0" presId="urn:microsoft.com/office/officeart/2009/3/layout/HorizontalOrganizationChart"/>
    <dgm:cxn modelId="{CD142CC4-ECF2-4D03-81CE-BEDB995A5B6F}" srcId="{836A79E9-0030-4313-B430-75422C52501B}" destId="{8CA90FCA-B8C5-4A63-9CE8-B34ADE74FEF7}" srcOrd="0" destOrd="0" parTransId="{1529EE52-D231-44CB-9CC7-1E45DDA32810}" sibTransId="{FD03F1A3-1DF7-4E7F-8077-215EEEF1B0CC}"/>
    <dgm:cxn modelId="{992590CC-EA33-4894-9AD9-3C56F6673D12}" type="presOf" srcId="{181A1728-979C-4F77-8FFB-6D6FC2A059EB}" destId="{8D894B8E-0235-42AC-B268-D1B166A5E957}" srcOrd="0" destOrd="0" presId="urn:microsoft.com/office/officeart/2009/3/layout/HorizontalOrganizationChart"/>
    <dgm:cxn modelId="{D50357DC-DAF8-43AB-B7D4-9C351ADD5262}" srcId="{9E22A158-A2CB-48A5-9D1E-184CBBFAADBA}" destId="{26219066-55F8-4856-9225-0727B9915650}" srcOrd="3" destOrd="0" parTransId="{F1192C1C-1098-4827-B5A9-A6E8F00DEBF0}" sibTransId="{79E3624A-AF1B-4647-9616-ECC16A7A07E5}"/>
    <dgm:cxn modelId="{82F3BAE5-5149-4071-BF48-023300B08F3F}" srcId="{9E22A158-A2CB-48A5-9D1E-184CBBFAADBA}" destId="{7DACC529-1BEC-446F-BB12-9EA94B921573}" srcOrd="1" destOrd="0" parTransId="{181A1728-979C-4F77-8FFB-6D6FC2A059EB}" sibTransId="{21739B23-66DE-4B83-B93C-CFBC2CC57C43}"/>
    <dgm:cxn modelId="{456AABE6-3701-40A1-91AF-194B136AAE1F}" type="presOf" srcId="{9E22A158-A2CB-48A5-9D1E-184CBBFAADBA}" destId="{DA5A7F51-B06F-4EED-BFBB-28489D146E7C}" srcOrd="1" destOrd="0" presId="urn:microsoft.com/office/officeart/2009/3/layout/HorizontalOrganizationChart"/>
    <dgm:cxn modelId="{68AEE6EA-7A7B-461D-9DC8-385A24A1AC85}" type="presOf" srcId="{9E22A158-A2CB-48A5-9D1E-184CBBFAADBA}" destId="{DEEAAA65-97B4-4D24-851B-E2A4C4F125A7}" srcOrd="0" destOrd="0" presId="urn:microsoft.com/office/officeart/2009/3/layout/HorizontalOrganizationChart"/>
    <dgm:cxn modelId="{82146AFE-8AE8-46B1-9A80-8A70C869AFCD}" type="presOf" srcId="{5E268D6C-1A48-49AD-AFA8-2C02B8DBAE19}" destId="{B2AE052D-1926-4BAF-B7C2-2C4452648DEC}" srcOrd="0" destOrd="0" presId="urn:microsoft.com/office/officeart/2009/3/layout/HorizontalOrganizationChart"/>
    <dgm:cxn modelId="{7DCC8DFF-5FB7-4BF6-98FA-7D26B6DD6770}" type="presOf" srcId="{836A79E9-0030-4313-B430-75422C52501B}" destId="{D2E95B1F-24B2-43FC-B84C-EAE5A1CE2903}" srcOrd="0" destOrd="0" presId="urn:microsoft.com/office/officeart/2009/3/layout/HorizontalOrganizationChart"/>
    <dgm:cxn modelId="{71682D91-60C5-4B6B-9788-58B3F7FB282F}" type="presParOf" srcId="{D2E95B1F-24B2-43FC-B84C-EAE5A1CE2903}" destId="{CF2CEB8F-C8AF-4B61-BE0A-5AC515BF42AD}" srcOrd="0" destOrd="0" presId="urn:microsoft.com/office/officeart/2009/3/layout/HorizontalOrganizationChart"/>
    <dgm:cxn modelId="{139E4B16-9AE3-4032-9FD1-BAC6937ECBC8}" type="presParOf" srcId="{CF2CEB8F-C8AF-4B61-BE0A-5AC515BF42AD}" destId="{51A6C370-1190-42B1-9339-E836332709C5}" srcOrd="0" destOrd="0" presId="urn:microsoft.com/office/officeart/2009/3/layout/HorizontalOrganizationChart"/>
    <dgm:cxn modelId="{2EF716EC-C2D4-4FF0-9F1C-6E4067054EB0}" type="presParOf" srcId="{51A6C370-1190-42B1-9339-E836332709C5}" destId="{9BD84715-CE2D-41F8-9BD5-BD27757F94E0}" srcOrd="0" destOrd="0" presId="urn:microsoft.com/office/officeart/2009/3/layout/HorizontalOrganizationChart"/>
    <dgm:cxn modelId="{21E79D31-5CFE-401F-A47C-AB794E9DEAB2}" type="presParOf" srcId="{51A6C370-1190-42B1-9339-E836332709C5}" destId="{974F1873-4D0C-417B-BFBF-4276198B64D3}" srcOrd="1" destOrd="0" presId="urn:microsoft.com/office/officeart/2009/3/layout/HorizontalOrganizationChart"/>
    <dgm:cxn modelId="{7915E566-548F-45E6-AEC6-023787BF4AC3}" type="presParOf" srcId="{CF2CEB8F-C8AF-4B61-BE0A-5AC515BF42AD}" destId="{ECE0740A-C33D-4CB5-87AE-74C7311A3BEB}" srcOrd="1" destOrd="0" presId="urn:microsoft.com/office/officeart/2009/3/layout/HorizontalOrganizationChart"/>
    <dgm:cxn modelId="{11FA0026-3A9D-4C8C-8CD6-49AC626C6B4C}" type="presParOf" srcId="{ECE0740A-C33D-4CB5-87AE-74C7311A3BEB}" destId="{B2AE052D-1926-4BAF-B7C2-2C4452648DEC}" srcOrd="0" destOrd="0" presId="urn:microsoft.com/office/officeart/2009/3/layout/HorizontalOrganizationChart"/>
    <dgm:cxn modelId="{3B6FE2CE-1935-4482-A1A3-E44C92A544AD}" type="presParOf" srcId="{ECE0740A-C33D-4CB5-87AE-74C7311A3BEB}" destId="{09E70B1C-4F40-41E8-B90D-8D43F8D0E38A}" srcOrd="1" destOrd="0" presId="urn:microsoft.com/office/officeart/2009/3/layout/HorizontalOrganizationChart"/>
    <dgm:cxn modelId="{9F1D46DD-2814-4487-B5E4-23609A94499A}" type="presParOf" srcId="{09E70B1C-4F40-41E8-B90D-8D43F8D0E38A}" destId="{F443FB53-120A-4BDD-850B-FFC7BDD8089B}" srcOrd="0" destOrd="0" presId="urn:microsoft.com/office/officeart/2009/3/layout/HorizontalOrganizationChart"/>
    <dgm:cxn modelId="{45247E35-7980-4F9E-AF01-AC03CE43A6EB}" type="presParOf" srcId="{F443FB53-120A-4BDD-850B-FFC7BDD8089B}" destId="{81F67FDE-CFA2-4C11-9084-55BC1A2C596E}" srcOrd="0" destOrd="0" presId="urn:microsoft.com/office/officeart/2009/3/layout/HorizontalOrganizationChart"/>
    <dgm:cxn modelId="{6BCC36D5-B6C7-498D-B3A4-F4B5FAA8ADB3}" type="presParOf" srcId="{F443FB53-120A-4BDD-850B-FFC7BDD8089B}" destId="{989ED318-B8BE-48E4-A668-C37B6CDF0EE2}" srcOrd="1" destOrd="0" presId="urn:microsoft.com/office/officeart/2009/3/layout/HorizontalOrganizationChart"/>
    <dgm:cxn modelId="{E1208FAF-FCE2-423B-92E7-76F73AF9F416}" type="presParOf" srcId="{09E70B1C-4F40-41E8-B90D-8D43F8D0E38A}" destId="{AAF8C877-61BE-472F-8B52-8375307CF802}" srcOrd="1" destOrd="0" presId="urn:microsoft.com/office/officeart/2009/3/layout/HorizontalOrganizationChart"/>
    <dgm:cxn modelId="{4362851C-277C-4811-9661-832E342ACAC2}" type="presParOf" srcId="{09E70B1C-4F40-41E8-B90D-8D43F8D0E38A}" destId="{39576365-D39B-44E9-8A53-685C66DFADE2}" srcOrd="2" destOrd="0" presId="urn:microsoft.com/office/officeart/2009/3/layout/HorizontalOrganizationChart"/>
    <dgm:cxn modelId="{88700337-1013-4015-BE99-EEF2A0158F60}" type="presParOf" srcId="{CF2CEB8F-C8AF-4B61-BE0A-5AC515BF42AD}" destId="{FA16F2A8-78E4-46DF-B96D-2C5552A0B863}" srcOrd="2" destOrd="0" presId="urn:microsoft.com/office/officeart/2009/3/layout/HorizontalOrganizationChart"/>
    <dgm:cxn modelId="{3095A41C-1BED-4D7A-B899-2EF63B866050}" type="presParOf" srcId="{FA16F2A8-78E4-46DF-B96D-2C5552A0B863}" destId="{85A2BD97-C9CA-43F8-9BFB-582EE9B51F8E}" srcOrd="0" destOrd="0" presId="urn:microsoft.com/office/officeart/2009/3/layout/HorizontalOrganizationChart"/>
    <dgm:cxn modelId="{E836C9A3-6BD6-4138-B74E-1C89CFA3AF7D}" type="presParOf" srcId="{FA16F2A8-78E4-46DF-B96D-2C5552A0B863}" destId="{4B212C6F-299C-464E-8E9A-AED4158B0B31}" srcOrd="1" destOrd="0" presId="urn:microsoft.com/office/officeart/2009/3/layout/HorizontalOrganizationChart"/>
    <dgm:cxn modelId="{25AFBFF6-F023-4087-A824-099DD024463D}" type="presParOf" srcId="{4B212C6F-299C-464E-8E9A-AED4158B0B31}" destId="{01BC1492-4E0E-4200-9F2E-1FB36C26ED81}" srcOrd="0" destOrd="0" presId="urn:microsoft.com/office/officeart/2009/3/layout/HorizontalOrganizationChart"/>
    <dgm:cxn modelId="{0E51B802-4A75-463C-BE74-1C8DD2A3F500}" type="presParOf" srcId="{01BC1492-4E0E-4200-9F2E-1FB36C26ED81}" destId="{DEEAAA65-97B4-4D24-851B-E2A4C4F125A7}" srcOrd="0" destOrd="0" presId="urn:microsoft.com/office/officeart/2009/3/layout/HorizontalOrganizationChart"/>
    <dgm:cxn modelId="{7DD21208-47AA-4074-91CA-1656E08AE1E4}" type="presParOf" srcId="{01BC1492-4E0E-4200-9F2E-1FB36C26ED81}" destId="{DA5A7F51-B06F-4EED-BFBB-28489D146E7C}" srcOrd="1" destOrd="0" presId="urn:microsoft.com/office/officeart/2009/3/layout/HorizontalOrganizationChart"/>
    <dgm:cxn modelId="{08B65667-FCCD-4CC7-BFDA-93BA9E5F45C1}" type="presParOf" srcId="{4B212C6F-299C-464E-8E9A-AED4158B0B31}" destId="{11640D2B-7540-4785-8738-0108E043622B}" srcOrd="1" destOrd="0" presId="urn:microsoft.com/office/officeart/2009/3/layout/HorizontalOrganizationChart"/>
    <dgm:cxn modelId="{504BD4D6-0748-4F85-9452-78D94AF02718}" type="presParOf" srcId="{4B212C6F-299C-464E-8E9A-AED4158B0B31}" destId="{0B62520C-7866-4D75-B6CE-7F0216019F89}" srcOrd="2" destOrd="0" presId="urn:microsoft.com/office/officeart/2009/3/layout/HorizontalOrganizationChart"/>
    <dgm:cxn modelId="{FEDC323A-1807-4448-8E9C-16C5ED5D88B7}" type="presParOf" srcId="{0B62520C-7866-4D75-B6CE-7F0216019F89}" destId="{8AEDFB15-76A9-4943-8CA7-756CD5BD199F}" srcOrd="0" destOrd="0" presId="urn:microsoft.com/office/officeart/2009/3/layout/HorizontalOrganizationChart"/>
    <dgm:cxn modelId="{6F82880E-28EA-4A30-B887-AD64593E75B9}" type="presParOf" srcId="{0B62520C-7866-4D75-B6CE-7F0216019F89}" destId="{70657537-BF00-4F28-8904-7BC7F1F1BD42}" srcOrd="1" destOrd="0" presId="urn:microsoft.com/office/officeart/2009/3/layout/HorizontalOrganizationChart"/>
    <dgm:cxn modelId="{FD05D93E-C68F-4C5A-9DB6-ABEB2C535704}" type="presParOf" srcId="{70657537-BF00-4F28-8904-7BC7F1F1BD42}" destId="{66011486-5E79-47C7-A0BA-A516FA2BD023}" srcOrd="0" destOrd="0" presId="urn:microsoft.com/office/officeart/2009/3/layout/HorizontalOrganizationChart"/>
    <dgm:cxn modelId="{07A4F395-750A-40B6-BCCE-A084A8BE51DD}" type="presParOf" srcId="{66011486-5E79-47C7-A0BA-A516FA2BD023}" destId="{622377BE-13C3-4A81-BD1B-F7F6A475F7F1}" srcOrd="0" destOrd="0" presId="urn:microsoft.com/office/officeart/2009/3/layout/HorizontalOrganizationChart"/>
    <dgm:cxn modelId="{D55A30A5-7934-4DA3-9B64-FB70C601B14D}" type="presParOf" srcId="{66011486-5E79-47C7-A0BA-A516FA2BD023}" destId="{597B67CD-2D44-45B4-A1AF-61683B642924}" srcOrd="1" destOrd="0" presId="urn:microsoft.com/office/officeart/2009/3/layout/HorizontalOrganizationChart"/>
    <dgm:cxn modelId="{3405C1C3-57EA-4A15-A0C5-B4CB640230F5}" type="presParOf" srcId="{70657537-BF00-4F28-8904-7BC7F1F1BD42}" destId="{44FEA639-8D38-485B-A049-BF73ACF49EC9}" srcOrd="1" destOrd="0" presId="urn:microsoft.com/office/officeart/2009/3/layout/HorizontalOrganizationChart"/>
    <dgm:cxn modelId="{9E4169CF-8F64-493F-9A0E-7477130B2BC8}" type="presParOf" srcId="{70657537-BF00-4F28-8904-7BC7F1F1BD42}" destId="{CAF38373-2D52-451B-A643-ACBFABEA9DD2}" srcOrd="2" destOrd="0" presId="urn:microsoft.com/office/officeart/2009/3/layout/HorizontalOrganizationChart"/>
    <dgm:cxn modelId="{511FF9E9-CF7A-4EEC-B520-AB1D830AA32C}" type="presParOf" srcId="{0B62520C-7866-4D75-B6CE-7F0216019F89}" destId="{8D894B8E-0235-42AC-B268-D1B166A5E957}" srcOrd="2" destOrd="0" presId="urn:microsoft.com/office/officeart/2009/3/layout/HorizontalOrganizationChart"/>
    <dgm:cxn modelId="{BF1BFA4B-BAAD-438B-B3AE-291635C6C57F}" type="presParOf" srcId="{0B62520C-7866-4D75-B6CE-7F0216019F89}" destId="{AA9734D4-D304-4D5C-8150-71DDF1E0D3FD}" srcOrd="3" destOrd="0" presId="urn:microsoft.com/office/officeart/2009/3/layout/HorizontalOrganizationChart"/>
    <dgm:cxn modelId="{874FB7F5-AC06-447E-95F9-698561BAED84}" type="presParOf" srcId="{AA9734D4-D304-4D5C-8150-71DDF1E0D3FD}" destId="{9243F55D-75FF-4F1B-833A-89429F79F905}" srcOrd="0" destOrd="0" presId="urn:microsoft.com/office/officeart/2009/3/layout/HorizontalOrganizationChart"/>
    <dgm:cxn modelId="{EFBFA801-BD93-498F-AC00-2D34A3C8EF8C}" type="presParOf" srcId="{9243F55D-75FF-4F1B-833A-89429F79F905}" destId="{AA7806E6-659F-45B2-8E1C-F17609543A29}" srcOrd="0" destOrd="0" presId="urn:microsoft.com/office/officeart/2009/3/layout/HorizontalOrganizationChart"/>
    <dgm:cxn modelId="{90CFD63D-46CB-49E1-9C51-88B6BE33C60B}" type="presParOf" srcId="{9243F55D-75FF-4F1B-833A-89429F79F905}" destId="{4657207B-A7C2-44E2-B0FD-31635F83211C}" srcOrd="1" destOrd="0" presId="urn:microsoft.com/office/officeart/2009/3/layout/HorizontalOrganizationChart"/>
    <dgm:cxn modelId="{BFEB7F5C-4C39-459D-A7E6-BD00FD55FBB2}" type="presParOf" srcId="{AA9734D4-D304-4D5C-8150-71DDF1E0D3FD}" destId="{AAFDC438-36E4-4C87-935E-044C8D8CD720}" srcOrd="1" destOrd="0" presId="urn:microsoft.com/office/officeart/2009/3/layout/HorizontalOrganizationChart"/>
    <dgm:cxn modelId="{4F50FC7D-E43B-4744-9B56-3EC246AAD9D0}" type="presParOf" srcId="{AA9734D4-D304-4D5C-8150-71DDF1E0D3FD}" destId="{35140937-262A-4E14-A8E9-8BECAA573620}" srcOrd="2" destOrd="0" presId="urn:microsoft.com/office/officeart/2009/3/layout/HorizontalOrganizationChart"/>
    <dgm:cxn modelId="{FDAFB063-E90B-4FF3-9F4F-95A481913BC4}" type="presParOf" srcId="{0B62520C-7866-4D75-B6CE-7F0216019F89}" destId="{3D30BF98-92CF-4333-9268-E18636A28FD0}" srcOrd="4" destOrd="0" presId="urn:microsoft.com/office/officeart/2009/3/layout/HorizontalOrganizationChart"/>
    <dgm:cxn modelId="{F98E86DD-5158-4150-981F-63A122BC5998}" type="presParOf" srcId="{0B62520C-7866-4D75-B6CE-7F0216019F89}" destId="{CBE44093-7C18-479F-BF54-B81BE7A26440}" srcOrd="5" destOrd="0" presId="urn:microsoft.com/office/officeart/2009/3/layout/HorizontalOrganizationChart"/>
    <dgm:cxn modelId="{E51B8B53-CF79-4C84-994D-E7602823517F}" type="presParOf" srcId="{CBE44093-7C18-479F-BF54-B81BE7A26440}" destId="{40EDA4DE-1AE8-4373-B5CA-EB187DB75793}" srcOrd="0" destOrd="0" presId="urn:microsoft.com/office/officeart/2009/3/layout/HorizontalOrganizationChart"/>
    <dgm:cxn modelId="{003F6655-8641-40EB-B1FA-01E10DABB730}" type="presParOf" srcId="{40EDA4DE-1AE8-4373-B5CA-EB187DB75793}" destId="{C21B39DB-DCEF-450E-8633-EFFEBB6C6D01}" srcOrd="0" destOrd="0" presId="urn:microsoft.com/office/officeart/2009/3/layout/HorizontalOrganizationChart"/>
    <dgm:cxn modelId="{D467D3E7-8425-4E31-83F8-64694E59BB3F}" type="presParOf" srcId="{40EDA4DE-1AE8-4373-B5CA-EB187DB75793}" destId="{2B50359C-611A-4D3C-9739-D7FD02749B54}" srcOrd="1" destOrd="0" presId="urn:microsoft.com/office/officeart/2009/3/layout/HorizontalOrganizationChart"/>
    <dgm:cxn modelId="{1D975A31-4D97-458E-AA83-0D81488E40E1}" type="presParOf" srcId="{CBE44093-7C18-479F-BF54-B81BE7A26440}" destId="{94F44D63-7C3C-4176-978F-E59C56C899F9}" srcOrd="1" destOrd="0" presId="urn:microsoft.com/office/officeart/2009/3/layout/HorizontalOrganizationChart"/>
    <dgm:cxn modelId="{9BD95FA9-9DDC-477C-997A-71416E480558}" type="presParOf" srcId="{CBE44093-7C18-479F-BF54-B81BE7A26440}" destId="{503AF8BE-7184-48FC-8E3F-879E59BA5FC7}" srcOrd="2" destOrd="0" presId="urn:microsoft.com/office/officeart/2009/3/layout/HorizontalOrganizationChart"/>
    <dgm:cxn modelId="{99521689-FC57-459B-A619-E56102109859}" type="presParOf" srcId="{0B62520C-7866-4D75-B6CE-7F0216019F89}" destId="{FD6CE944-4793-4B51-BD41-48F191D05993}" srcOrd="6" destOrd="0" presId="urn:microsoft.com/office/officeart/2009/3/layout/HorizontalOrganizationChart"/>
    <dgm:cxn modelId="{78167A3A-3022-443C-BC2A-C4FD0BE4AD42}" type="presParOf" srcId="{0B62520C-7866-4D75-B6CE-7F0216019F89}" destId="{02465081-E138-4B4C-B09C-7D5563FE9054}" srcOrd="7" destOrd="0" presId="urn:microsoft.com/office/officeart/2009/3/layout/HorizontalOrganizationChart"/>
    <dgm:cxn modelId="{35C3BE30-3982-4C36-B581-F2E26EB6AC9C}" type="presParOf" srcId="{02465081-E138-4B4C-B09C-7D5563FE9054}" destId="{2FD4F9E2-48B1-438A-ABC1-65779FF9CBF0}" srcOrd="0" destOrd="0" presId="urn:microsoft.com/office/officeart/2009/3/layout/HorizontalOrganizationChart"/>
    <dgm:cxn modelId="{3477B281-6E0F-475B-B6DB-CE24DDB21C75}" type="presParOf" srcId="{2FD4F9E2-48B1-438A-ABC1-65779FF9CBF0}" destId="{2E364195-413A-4472-BB41-F3ABA0523FFF}" srcOrd="0" destOrd="0" presId="urn:microsoft.com/office/officeart/2009/3/layout/HorizontalOrganizationChart"/>
    <dgm:cxn modelId="{A1F25B74-7BBD-4DC4-B136-EC099FD1EDB4}" type="presParOf" srcId="{2FD4F9E2-48B1-438A-ABC1-65779FF9CBF0}" destId="{3318F68B-96CF-43E8-A17D-4711D8FC9CFC}" srcOrd="1" destOrd="0" presId="urn:microsoft.com/office/officeart/2009/3/layout/HorizontalOrganizationChart"/>
    <dgm:cxn modelId="{87042AF8-82AD-4C97-90DE-B4F7EFF8D5ED}" type="presParOf" srcId="{02465081-E138-4B4C-B09C-7D5563FE9054}" destId="{8F2D4421-FB0E-4E42-AF2F-D8964DCEED35}" srcOrd="1" destOrd="0" presId="urn:microsoft.com/office/officeart/2009/3/layout/HorizontalOrganizationChart"/>
    <dgm:cxn modelId="{4F81C0D1-7F5D-4599-B943-42B440392BCB}" type="presParOf" srcId="{02465081-E138-4B4C-B09C-7D5563FE9054}" destId="{C7F7374F-3D80-48D6-9C32-BC2A0CDA07B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29458D-5300-4175-8B90-44EF09562BA9}"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CA"/>
        </a:p>
      </dgm:t>
    </dgm:pt>
    <dgm:pt modelId="{467FDB19-87F6-4771-B57D-150FDCCA11C5}">
      <dgm:prSet phldrT="[Text]"/>
      <dgm:spPr/>
      <dgm:t>
        <a:bodyPr/>
        <a:lstStyle/>
        <a:p>
          <a:r>
            <a:rPr lang="en-CA" dirty="0"/>
            <a:t>Scaling</a:t>
          </a:r>
        </a:p>
      </dgm:t>
    </dgm:pt>
    <dgm:pt modelId="{E569C11F-1067-43EB-B076-DB073B09A42C}" type="parTrans" cxnId="{8A53A952-F917-45C1-90B3-353FE2B436D2}">
      <dgm:prSet/>
      <dgm:spPr/>
      <dgm:t>
        <a:bodyPr/>
        <a:lstStyle/>
        <a:p>
          <a:endParaRPr lang="en-CA"/>
        </a:p>
      </dgm:t>
    </dgm:pt>
    <dgm:pt modelId="{9458AB0C-3BEA-4A9B-B001-89BF5BE3179B}" type="sibTrans" cxnId="{8A53A952-F917-45C1-90B3-353FE2B436D2}">
      <dgm:prSet/>
      <dgm:spPr/>
      <dgm:t>
        <a:bodyPr/>
        <a:lstStyle/>
        <a:p>
          <a:endParaRPr lang="en-CA"/>
        </a:p>
      </dgm:t>
    </dgm:pt>
    <dgm:pt modelId="{7507C16B-8472-442C-B87A-87187D412CFF}">
      <dgm:prSet phldrT="[Text]"/>
      <dgm:spPr/>
      <dgm:t>
        <a:bodyPr/>
        <a:lstStyle/>
        <a:p>
          <a:r>
            <a:rPr lang="en-CA" dirty="0"/>
            <a:t>Standard scaler method was used to scale the data.</a:t>
          </a:r>
        </a:p>
      </dgm:t>
    </dgm:pt>
    <dgm:pt modelId="{78A04B13-4501-47E3-9824-8FCE333FB5CA}" type="parTrans" cxnId="{5829C967-4995-4765-BA33-0EB61C4C4BC3}">
      <dgm:prSet/>
      <dgm:spPr/>
      <dgm:t>
        <a:bodyPr/>
        <a:lstStyle/>
        <a:p>
          <a:endParaRPr lang="en-CA"/>
        </a:p>
      </dgm:t>
    </dgm:pt>
    <dgm:pt modelId="{DFE2D849-4271-424A-B8A9-58F1CE739A2E}" type="sibTrans" cxnId="{5829C967-4995-4765-BA33-0EB61C4C4BC3}">
      <dgm:prSet/>
      <dgm:spPr/>
      <dgm:t>
        <a:bodyPr/>
        <a:lstStyle/>
        <a:p>
          <a:endParaRPr lang="en-CA"/>
        </a:p>
      </dgm:t>
    </dgm:pt>
    <dgm:pt modelId="{B941F5CD-0E4B-4FF3-9691-F025E0EB9E23}">
      <dgm:prSet phldrT="[Text]"/>
      <dgm:spPr/>
      <dgm:t>
        <a:bodyPr/>
        <a:lstStyle/>
        <a:p>
          <a:r>
            <a:rPr lang="en-CA" dirty="0"/>
            <a:t>Train-Test Split</a:t>
          </a:r>
        </a:p>
      </dgm:t>
    </dgm:pt>
    <dgm:pt modelId="{21E9402F-6648-4981-B4C1-C2C690A739B6}" type="parTrans" cxnId="{5045687A-0D33-4006-A92B-1E31BCCFAAB1}">
      <dgm:prSet/>
      <dgm:spPr/>
      <dgm:t>
        <a:bodyPr/>
        <a:lstStyle/>
        <a:p>
          <a:endParaRPr lang="en-CA"/>
        </a:p>
      </dgm:t>
    </dgm:pt>
    <dgm:pt modelId="{F7FE158B-85A4-4B19-B831-E8B419958F78}" type="sibTrans" cxnId="{5045687A-0D33-4006-A92B-1E31BCCFAAB1}">
      <dgm:prSet/>
      <dgm:spPr/>
      <dgm:t>
        <a:bodyPr/>
        <a:lstStyle/>
        <a:p>
          <a:endParaRPr lang="en-CA"/>
        </a:p>
      </dgm:t>
    </dgm:pt>
    <dgm:pt modelId="{2D49C61B-295D-4259-AE85-936737F83215}">
      <dgm:prSet phldrT="[Text]"/>
      <dgm:spPr/>
      <dgm:t>
        <a:bodyPr/>
        <a:lstStyle/>
        <a:p>
          <a:pPr>
            <a:buClrTx/>
            <a:buSzTx/>
            <a:buFont typeface="Arial" panose="020B0604020202020204" pitchFamily="34" charset="0"/>
            <a:buChar char="•"/>
          </a:pPr>
          <a:r>
            <a:rPr kumimoji="0" lang="en-CA" altLang="en-US" b="0" i="0" u="none" strike="noStrike" cap="none" normalizeH="0" baseline="0">
              <a:ln/>
              <a:effectLst/>
            </a:rPr>
            <a:t>Data wa</a:t>
          </a:r>
          <a:r>
            <a:rPr lang="en-CA" altLang="en-US"/>
            <a:t>s divided into 80% training data and 20% for testing and evaluation of trained model.</a:t>
          </a:r>
          <a:endParaRPr lang="en-CA" dirty="0"/>
        </a:p>
      </dgm:t>
    </dgm:pt>
    <dgm:pt modelId="{169CA7B3-8124-4604-8958-2B6CA24B99BD}" type="parTrans" cxnId="{3DE5C145-7B7A-4713-9877-8F1315C85451}">
      <dgm:prSet/>
      <dgm:spPr/>
      <dgm:t>
        <a:bodyPr/>
        <a:lstStyle/>
        <a:p>
          <a:endParaRPr lang="en-CA"/>
        </a:p>
      </dgm:t>
    </dgm:pt>
    <dgm:pt modelId="{E1522BE3-8163-4DD3-B5BF-54D9E16AC556}" type="sibTrans" cxnId="{3DE5C145-7B7A-4713-9877-8F1315C85451}">
      <dgm:prSet/>
      <dgm:spPr/>
      <dgm:t>
        <a:bodyPr/>
        <a:lstStyle/>
        <a:p>
          <a:endParaRPr lang="en-CA"/>
        </a:p>
      </dgm:t>
    </dgm:pt>
    <dgm:pt modelId="{D6606976-19F9-4A6F-8A4D-5B6F01E22D84}">
      <dgm:prSet phldrT="[Text]"/>
      <dgm:spPr/>
      <dgm:t>
        <a:bodyPr/>
        <a:lstStyle/>
        <a:p>
          <a:r>
            <a:rPr lang="en-CA" dirty="0"/>
            <a:t>Model Training</a:t>
          </a:r>
        </a:p>
      </dgm:t>
    </dgm:pt>
    <dgm:pt modelId="{E869D05C-14E7-4144-96DD-991CC28AEA9B}" type="parTrans" cxnId="{28792AC5-4A5E-486F-93AB-2BC7F97A4DCA}">
      <dgm:prSet/>
      <dgm:spPr/>
      <dgm:t>
        <a:bodyPr/>
        <a:lstStyle/>
        <a:p>
          <a:endParaRPr lang="en-CA"/>
        </a:p>
      </dgm:t>
    </dgm:pt>
    <dgm:pt modelId="{9D8B72D2-1C0E-4BA8-B589-7B1E11AE8D39}" type="sibTrans" cxnId="{28792AC5-4A5E-486F-93AB-2BC7F97A4DCA}">
      <dgm:prSet/>
      <dgm:spPr/>
      <dgm:t>
        <a:bodyPr/>
        <a:lstStyle/>
        <a:p>
          <a:endParaRPr lang="en-CA"/>
        </a:p>
      </dgm:t>
    </dgm:pt>
    <dgm:pt modelId="{61677E8B-C9B3-4CFB-8782-DE848F4CFEA0}">
      <dgm:prSet phldrT="[Text]"/>
      <dgm:spPr/>
      <dgm:t>
        <a:bodyPr/>
        <a:lstStyle/>
        <a:p>
          <a:pPr>
            <a:buClrTx/>
            <a:buSzTx/>
            <a:buFont typeface="Arial" panose="020B0604020202020204" pitchFamily="34" charset="0"/>
            <a:buChar char="•"/>
          </a:pPr>
          <a:r>
            <a:rPr lang="en-CA" altLang="en-US" dirty="0"/>
            <a:t>Random Forest classifier trained using scikit-learn library of Python.</a:t>
          </a:r>
          <a:endParaRPr lang="en-CA" dirty="0"/>
        </a:p>
      </dgm:t>
    </dgm:pt>
    <dgm:pt modelId="{97623A9B-5C28-4D66-B074-9C9D145AD0DA}" type="parTrans" cxnId="{5DAE1E9F-9A06-4AED-A59E-491EB8F049A5}">
      <dgm:prSet/>
      <dgm:spPr/>
      <dgm:t>
        <a:bodyPr/>
        <a:lstStyle/>
        <a:p>
          <a:endParaRPr lang="en-CA"/>
        </a:p>
      </dgm:t>
    </dgm:pt>
    <dgm:pt modelId="{2C1EEF29-CCA1-4CA0-A7A7-46B4A5F2B481}" type="sibTrans" cxnId="{5DAE1E9F-9A06-4AED-A59E-491EB8F049A5}">
      <dgm:prSet/>
      <dgm:spPr/>
      <dgm:t>
        <a:bodyPr/>
        <a:lstStyle/>
        <a:p>
          <a:endParaRPr lang="en-CA"/>
        </a:p>
      </dgm:t>
    </dgm:pt>
    <dgm:pt modelId="{0425267C-E594-4CFD-92E0-AEE81D761FE7}">
      <dgm:prSet/>
      <dgm:spPr/>
      <dgm:t>
        <a:bodyPr/>
        <a:lstStyle/>
        <a:p>
          <a:endParaRPr kumimoji="0" lang="en-CA" altLang="en-US" b="0" i="0" u="none" strike="noStrike" cap="none" normalizeH="0" baseline="0" dirty="0">
            <a:ln>
              <a:noFill/>
            </a:ln>
            <a:solidFill>
              <a:schemeClr val="tx1"/>
            </a:solidFill>
            <a:effectLst/>
          </a:endParaRPr>
        </a:p>
      </dgm:t>
    </dgm:pt>
    <dgm:pt modelId="{ED838D42-D127-43B0-9C46-89EC1E952A6D}" type="parTrans" cxnId="{525486E0-7E85-4935-8308-02A0B73BA29D}">
      <dgm:prSet/>
      <dgm:spPr/>
      <dgm:t>
        <a:bodyPr/>
        <a:lstStyle/>
        <a:p>
          <a:endParaRPr lang="en-CA"/>
        </a:p>
      </dgm:t>
    </dgm:pt>
    <dgm:pt modelId="{906740A5-F9B1-4720-8C86-7AFED43FE153}" type="sibTrans" cxnId="{525486E0-7E85-4935-8308-02A0B73BA29D}">
      <dgm:prSet/>
      <dgm:spPr/>
      <dgm:t>
        <a:bodyPr/>
        <a:lstStyle/>
        <a:p>
          <a:endParaRPr lang="en-CA"/>
        </a:p>
      </dgm:t>
    </dgm:pt>
    <dgm:pt modelId="{B5945C8E-A9A7-4DD3-B7E2-76B9EB0D6EBB}">
      <dgm:prSet/>
      <dgm:spPr/>
      <dgm:t>
        <a:bodyPr/>
        <a:lstStyle/>
        <a:p>
          <a:r>
            <a:rPr lang="en-CA" dirty="0"/>
            <a:t>Model Evaluation</a:t>
          </a:r>
        </a:p>
      </dgm:t>
    </dgm:pt>
    <dgm:pt modelId="{C889A547-3011-4BD7-BC0F-2D87CBB33AB1}" type="parTrans" cxnId="{8052C6DC-D480-4622-96E4-FBF7490028C9}">
      <dgm:prSet/>
      <dgm:spPr/>
      <dgm:t>
        <a:bodyPr/>
        <a:lstStyle/>
        <a:p>
          <a:endParaRPr lang="en-CA"/>
        </a:p>
      </dgm:t>
    </dgm:pt>
    <dgm:pt modelId="{0EFC7E44-DDC1-4239-943C-EAB4D696EA28}" type="sibTrans" cxnId="{8052C6DC-D480-4622-96E4-FBF7490028C9}">
      <dgm:prSet/>
      <dgm:spPr/>
      <dgm:t>
        <a:bodyPr/>
        <a:lstStyle/>
        <a:p>
          <a:endParaRPr lang="en-CA"/>
        </a:p>
      </dgm:t>
    </dgm:pt>
    <dgm:pt modelId="{26E4E178-34B4-430C-8114-D7DEF399B638}">
      <dgm:prSet/>
      <dgm:spPr/>
      <dgm:t>
        <a:bodyPr/>
        <a:lstStyle/>
        <a:p>
          <a:r>
            <a:rPr lang="en-CA" dirty="0"/>
            <a:t>Model will be evaluated using classification report and ROC curve.</a:t>
          </a:r>
        </a:p>
      </dgm:t>
    </dgm:pt>
    <dgm:pt modelId="{2D43F45D-E4AC-4239-96FC-05C68C51F325}" type="parTrans" cxnId="{50897A74-CD74-49BB-A48A-4649C1A94BE7}">
      <dgm:prSet/>
      <dgm:spPr/>
      <dgm:t>
        <a:bodyPr/>
        <a:lstStyle/>
        <a:p>
          <a:endParaRPr lang="en-CA"/>
        </a:p>
      </dgm:t>
    </dgm:pt>
    <dgm:pt modelId="{658FF0BA-0B63-4F81-ACF4-E0C942755824}" type="sibTrans" cxnId="{50897A74-CD74-49BB-A48A-4649C1A94BE7}">
      <dgm:prSet/>
      <dgm:spPr/>
      <dgm:t>
        <a:bodyPr/>
        <a:lstStyle/>
        <a:p>
          <a:endParaRPr lang="en-CA"/>
        </a:p>
      </dgm:t>
    </dgm:pt>
    <dgm:pt modelId="{F8500EF7-4366-4B65-8957-62E43ECC094B}" type="pres">
      <dgm:prSet presAssocID="{0229458D-5300-4175-8B90-44EF09562BA9}" presName="linearFlow" presStyleCnt="0">
        <dgm:presLayoutVars>
          <dgm:dir/>
          <dgm:animLvl val="lvl"/>
          <dgm:resizeHandles val="exact"/>
        </dgm:presLayoutVars>
      </dgm:prSet>
      <dgm:spPr/>
    </dgm:pt>
    <dgm:pt modelId="{10C00F32-E6F3-4F30-9829-29CF7F366413}" type="pres">
      <dgm:prSet presAssocID="{467FDB19-87F6-4771-B57D-150FDCCA11C5}" presName="composite" presStyleCnt="0"/>
      <dgm:spPr/>
    </dgm:pt>
    <dgm:pt modelId="{2D7C1E0B-34FC-4A15-8114-B30504830BF5}" type="pres">
      <dgm:prSet presAssocID="{467FDB19-87F6-4771-B57D-150FDCCA11C5}" presName="parentText" presStyleLbl="alignNode1" presStyleIdx="0" presStyleCnt="4">
        <dgm:presLayoutVars>
          <dgm:chMax val="1"/>
          <dgm:bulletEnabled val="1"/>
        </dgm:presLayoutVars>
      </dgm:prSet>
      <dgm:spPr/>
    </dgm:pt>
    <dgm:pt modelId="{9A803F73-6603-43EE-A67F-23C0F8003913}" type="pres">
      <dgm:prSet presAssocID="{467FDB19-87F6-4771-B57D-150FDCCA11C5}" presName="descendantText" presStyleLbl="alignAcc1" presStyleIdx="0" presStyleCnt="4">
        <dgm:presLayoutVars>
          <dgm:bulletEnabled val="1"/>
        </dgm:presLayoutVars>
      </dgm:prSet>
      <dgm:spPr/>
    </dgm:pt>
    <dgm:pt modelId="{EA95397D-6146-456E-9BFC-6C27120AEE6E}" type="pres">
      <dgm:prSet presAssocID="{9458AB0C-3BEA-4A9B-B001-89BF5BE3179B}" presName="sp" presStyleCnt="0"/>
      <dgm:spPr/>
    </dgm:pt>
    <dgm:pt modelId="{B1E11128-6F2C-4215-8E69-3F04276F681B}" type="pres">
      <dgm:prSet presAssocID="{B941F5CD-0E4B-4FF3-9691-F025E0EB9E23}" presName="composite" presStyleCnt="0"/>
      <dgm:spPr/>
    </dgm:pt>
    <dgm:pt modelId="{F881A458-AF94-48F2-A43C-EDFB8908C830}" type="pres">
      <dgm:prSet presAssocID="{B941F5CD-0E4B-4FF3-9691-F025E0EB9E23}" presName="parentText" presStyleLbl="alignNode1" presStyleIdx="1" presStyleCnt="4">
        <dgm:presLayoutVars>
          <dgm:chMax val="1"/>
          <dgm:bulletEnabled val="1"/>
        </dgm:presLayoutVars>
      </dgm:prSet>
      <dgm:spPr/>
    </dgm:pt>
    <dgm:pt modelId="{56B79BC6-FC10-4CC1-AE6F-046077C2AAD0}" type="pres">
      <dgm:prSet presAssocID="{B941F5CD-0E4B-4FF3-9691-F025E0EB9E23}" presName="descendantText" presStyleLbl="alignAcc1" presStyleIdx="1" presStyleCnt="4">
        <dgm:presLayoutVars>
          <dgm:bulletEnabled val="1"/>
        </dgm:presLayoutVars>
      </dgm:prSet>
      <dgm:spPr/>
    </dgm:pt>
    <dgm:pt modelId="{0D10E6AA-4492-49E0-9998-7C23C2002AB8}" type="pres">
      <dgm:prSet presAssocID="{F7FE158B-85A4-4B19-B831-E8B419958F78}" presName="sp" presStyleCnt="0"/>
      <dgm:spPr/>
    </dgm:pt>
    <dgm:pt modelId="{1306845B-5923-4823-86A8-B1F929652AA6}" type="pres">
      <dgm:prSet presAssocID="{D6606976-19F9-4A6F-8A4D-5B6F01E22D84}" presName="composite" presStyleCnt="0"/>
      <dgm:spPr/>
    </dgm:pt>
    <dgm:pt modelId="{6F58EC82-C32A-4A4E-9FD8-B1ED252E10B3}" type="pres">
      <dgm:prSet presAssocID="{D6606976-19F9-4A6F-8A4D-5B6F01E22D84}" presName="parentText" presStyleLbl="alignNode1" presStyleIdx="2" presStyleCnt="4">
        <dgm:presLayoutVars>
          <dgm:chMax val="1"/>
          <dgm:bulletEnabled val="1"/>
        </dgm:presLayoutVars>
      </dgm:prSet>
      <dgm:spPr/>
    </dgm:pt>
    <dgm:pt modelId="{279A6C22-D0D6-4267-AC05-A9ADD8F1913A}" type="pres">
      <dgm:prSet presAssocID="{D6606976-19F9-4A6F-8A4D-5B6F01E22D84}" presName="descendantText" presStyleLbl="alignAcc1" presStyleIdx="2" presStyleCnt="4">
        <dgm:presLayoutVars>
          <dgm:bulletEnabled val="1"/>
        </dgm:presLayoutVars>
      </dgm:prSet>
      <dgm:spPr/>
    </dgm:pt>
    <dgm:pt modelId="{6CD324AA-1B86-4274-8C33-D4D27DF40A69}" type="pres">
      <dgm:prSet presAssocID="{9D8B72D2-1C0E-4BA8-B589-7B1E11AE8D39}" presName="sp" presStyleCnt="0"/>
      <dgm:spPr/>
    </dgm:pt>
    <dgm:pt modelId="{66938F9C-2377-4EE5-BEA7-812C70BCBE82}" type="pres">
      <dgm:prSet presAssocID="{B5945C8E-A9A7-4DD3-B7E2-76B9EB0D6EBB}" presName="composite" presStyleCnt="0"/>
      <dgm:spPr/>
    </dgm:pt>
    <dgm:pt modelId="{0857F07E-97A7-479E-ABA9-EF0DE11FB73D}" type="pres">
      <dgm:prSet presAssocID="{B5945C8E-A9A7-4DD3-B7E2-76B9EB0D6EBB}" presName="parentText" presStyleLbl="alignNode1" presStyleIdx="3" presStyleCnt="4">
        <dgm:presLayoutVars>
          <dgm:chMax val="1"/>
          <dgm:bulletEnabled val="1"/>
        </dgm:presLayoutVars>
      </dgm:prSet>
      <dgm:spPr/>
    </dgm:pt>
    <dgm:pt modelId="{2DFFED57-268B-41E0-A3C9-B883CCF35A95}" type="pres">
      <dgm:prSet presAssocID="{B5945C8E-A9A7-4DD3-B7E2-76B9EB0D6EBB}" presName="descendantText" presStyleLbl="alignAcc1" presStyleIdx="3" presStyleCnt="4">
        <dgm:presLayoutVars>
          <dgm:bulletEnabled val="1"/>
        </dgm:presLayoutVars>
      </dgm:prSet>
      <dgm:spPr/>
    </dgm:pt>
  </dgm:ptLst>
  <dgm:cxnLst>
    <dgm:cxn modelId="{4FCBFD13-DC2F-4372-A28F-176A19BB7F45}" type="presOf" srcId="{467FDB19-87F6-4771-B57D-150FDCCA11C5}" destId="{2D7C1E0B-34FC-4A15-8114-B30504830BF5}" srcOrd="0" destOrd="0" presId="urn:microsoft.com/office/officeart/2005/8/layout/chevron2"/>
    <dgm:cxn modelId="{93A69F19-5DF5-4A19-B931-5EE5E02D5B7A}" type="presOf" srcId="{0425267C-E594-4CFD-92E0-AEE81D761FE7}" destId="{56B79BC6-FC10-4CC1-AE6F-046077C2AAD0}" srcOrd="0" destOrd="1" presId="urn:microsoft.com/office/officeart/2005/8/layout/chevron2"/>
    <dgm:cxn modelId="{558F702F-EFA5-4F9A-A5A5-C7BCA52F5AF0}" type="presOf" srcId="{7507C16B-8472-442C-B87A-87187D412CFF}" destId="{9A803F73-6603-43EE-A67F-23C0F8003913}" srcOrd="0" destOrd="0" presId="urn:microsoft.com/office/officeart/2005/8/layout/chevron2"/>
    <dgm:cxn modelId="{ADCC683F-E948-4EBC-8508-7E050CBC6CBB}" type="presOf" srcId="{61677E8B-C9B3-4CFB-8782-DE848F4CFEA0}" destId="{279A6C22-D0D6-4267-AC05-A9ADD8F1913A}" srcOrd="0" destOrd="0" presId="urn:microsoft.com/office/officeart/2005/8/layout/chevron2"/>
    <dgm:cxn modelId="{3DE5C145-7B7A-4713-9877-8F1315C85451}" srcId="{B941F5CD-0E4B-4FF3-9691-F025E0EB9E23}" destId="{2D49C61B-295D-4259-AE85-936737F83215}" srcOrd="0" destOrd="0" parTransId="{169CA7B3-8124-4604-8958-2B6CA24B99BD}" sibTransId="{E1522BE3-8163-4DD3-B5BF-54D9E16AC556}"/>
    <dgm:cxn modelId="{5829C967-4995-4765-BA33-0EB61C4C4BC3}" srcId="{467FDB19-87F6-4771-B57D-150FDCCA11C5}" destId="{7507C16B-8472-442C-B87A-87187D412CFF}" srcOrd="0" destOrd="0" parTransId="{78A04B13-4501-47E3-9824-8FCE333FB5CA}" sibTransId="{DFE2D849-4271-424A-B8A9-58F1CE739A2E}"/>
    <dgm:cxn modelId="{8A53A952-F917-45C1-90B3-353FE2B436D2}" srcId="{0229458D-5300-4175-8B90-44EF09562BA9}" destId="{467FDB19-87F6-4771-B57D-150FDCCA11C5}" srcOrd="0" destOrd="0" parTransId="{E569C11F-1067-43EB-B076-DB073B09A42C}" sibTransId="{9458AB0C-3BEA-4A9B-B001-89BF5BE3179B}"/>
    <dgm:cxn modelId="{50897A74-CD74-49BB-A48A-4649C1A94BE7}" srcId="{B5945C8E-A9A7-4DD3-B7E2-76B9EB0D6EBB}" destId="{26E4E178-34B4-430C-8114-D7DEF399B638}" srcOrd="0" destOrd="0" parTransId="{2D43F45D-E4AC-4239-96FC-05C68C51F325}" sibTransId="{658FF0BA-0B63-4F81-ACF4-E0C942755824}"/>
    <dgm:cxn modelId="{5045687A-0D33-4006-A92B-1E31BCCFAAB1}" srcId="{0229458D-5300-4175-8B90-44EF09562BA9}" destId="{B941F5CD-0E4B-4FF3-9691-F025E0EB9E23}" srcOrd="1" destOrd="0" parTransId="{21E9402F-6648-4981-B4C1-C2C690A739B6}" sibTransId="{F7FE158B-85A4-4B19-B831-E8B419958F78}"/>
    <dgm:cxn modelId="{5DAE1E9F-9A06-4AED-A59E-491EB8F049A5}" srcId="{D6606976-19F9-4A6F-8A4D-5B6F01E22D84}" destId="{61677E8B-C9B3-4CFB-8782-DE848F4CFEA0}" srcOrd="0" destOrd="0" parTransId="{97623A9B-5C28-4D66-B074-9C9D145AD0DA}" sibTransId="{2C1EEF29-CCA1-4CA0-A7A7-46B4A5F2B481}"/>
    <dgm:cxn modelId="{8D05CFAB-6523-4A95-8D48-507CBFC8752F}" type="presOf" srcId="{D6606976-19F9-4A6F-8A4D-5B6F01E22D84}" destId="{6F58EC82-C32A-4A4E-9FD8-B1ED252E10B3}" srcOrd="0" destOrd="0" presId="urn:microsoft.com/office/officeart/2005/8/layout/chevron2"/>
    <dgm:cxn modelId="{242811B0-BCFA-48AC-9122-F22C5F44E281}" type="presOf" srcId="{B5945C8E-A9A7-4DD3-B7E2-76B9EB0D6EBB}" destId="{0857F07E-97A7-479E-ABA9-EF0DE11FB73D}" srcOrd="0" destOrd="0" presId="urn:microsoft.com/office/officeart/2005/8/layout/chevron2"/>
    <dgm:cxn modelId="{4B28FCC3-0DCE-437B-91C0-28BE28806FA3}" type="presOf" srcId="{2D49C61B-295D-4259-AE85-936737F83215}" destId="{56B79BC6-FC10-4CC1-AE6F-046077C2AAD0}" srcOrd="0" destOrd="0" presId="urn:microsoft.com/office/officeart/2005/8/layout/chevron2"/>
    <dgm:cxn modelId="{28792AC5-4A5E-486F-93AB-2BC7F97A4DCA}" srcId="{0229458D-5300-4175-8B90-44EF09562BA9}" destId="{D6606976-19F9-4A6F-8A4D-5B6F01E22D84}" srcOrd="2" destOrd="0" parTransId="{E869D05C-14E7-4144-96DD-991CC28AEA9B}" sibTransId="{9D8B72D2-1C0E-4BA8-B589-7B1E11AE8D39}"/>
    <dgm:cxn modelId="{53012FC8-E69F-44E1-A7F0-189D7D63E263}" type="presOf" srcId="{B941F5CD-0E4B-4FF3-9691-F025E0EB9E23}" destId="{F881A458-AF94-48F2-A43C-EDFB8908C830}" srcOrd="0" destOrd="0" presId="urn:microsoft.com/office/officeart/2005/8/layout/chevron2"/>
    <dgm:cxn modelId="{8052C6DC-D480-4622-96E4-FBF7490028C9}" srcId="{0229458D-5300-4175-8B90-44EF09562BA9}" destId="{B5945C8E-A9A7-4DD3-B7E2-76B9EB0D6EBB}" srcOrd="3" destOrd="0" parTransId="{C889A547-3011-4BD7-BC0F-2D87CBB33AB1}" sibTransId="{0EFC7E44-DDC1-4239-943C-EAB4D696EA28}"/>
    <dgm:cxn modelId="{525486E0-7E85-4935-8308-02A0B73BA29D}" srcId="{B941F5CD-0E4B-4FF3-9691-F025E0EB9E23}" destId="{0425267C-E594-4CFD-92E0-AEE81D761FE7}" srcOrd="1" destOrd="0" parTransId="{ED838D42-D127-43B0-9C46-89EC1E952A6D}" sibTransId="{906740A5-F9B1-4720-8C86-7AFED43FE153}"/>
    <dgm:cxn modelId="{5DCD71EB-9336-4DD3-81ED-F39838B7A654}" type="presOf" srcId="{26E4E178-34B4-430C-8114-D7DEF399B638}" destId="{2DFFED57-268B-41E0-A3C9-B883CCF35A95}" srcOrd="0" destOrd="0" presId="urn:microsoft.com/office/officeart/2005/8/layout/chevron2"/>
    <dgm:cxn modelId="{CAFBF8F2-8533-4CB9-B490-A9E320D95FF2}" type="presOf" srcId="{0229458D-5300-4175-8B90-44EF09562BA9}" destId="{F8500EF7-4366-4B65-8957-62E43ECC094B}" srcOrd="0" destOrd="0" presId="urn:microsoft.com/office/officeart/2005/8/layout/chevron2"/>
    <dgm:cxn modelId="{14FDAC6B-B95A-4718-B4BB-CAB5729C9655}" type="presParOf" srcId="{F8500EF7-4366-4B65-8957-62E43ECC094B}" destId="{10C00F32-E6F3-4F30-9829-29CF7F366413}" srcOrd="0" destOrd="0" presId="urn:microsoft.com/office/officeart/2005/8/layout/chevron2"/>
    <dgm:cxn modelId="{3FBFD662-8122-48FF-9354-35DD053D4614}" type="presParOf" srcId="{10C00F32-E6F3-4F30-9829-29CF7F366413}" destId="{2D7C1E0B-34FC-4A15-8114-B30504830BF5}" srcOrd="0" destOrd="0" presId="urn:microsoft.com/office/officeart/2005/8/layout/chevron2"/>
    <dgm:cxn modelId="{EC958AD8-A431-4D0F-A28B-AC06CDCF5ABB}" type="presParOf" srcId="{10C00F32-E6F3-4F30-9829-29CF7F366413}" destId="{9A803F73-6603-43EE-A67F-23C0F8003913}" srcOrd="1" destOrd="0" presId="urn:microsoft.com/office/officeart/2005/8/layout/chevron2"/>
    <dgm:cxn modelId="{642B79C5-676C-4212-83BA-D6BA35B5534B}" type="presParOf" srcId="{F8500EF7-4366-4B65-8957-62E43ECC094B}" destId="{EA95397D-6146-456E-9BFC-6C27120AEE6E}" srcOrd="1" destOrd="0" presId="urn:microsoft.com/office/officeart/2005/8/layout/chevron2"/>
    <dgm:cxn modelId="{6B7D87CD-C676-41F8-9737-C6AA12E74A23}" type="presParOf" srcId="{F8500EF7-4366-4B65-8957-62E43ECC094B}" destId="{B1E11128-6F2C-4215-8E69-3F04276F681B}" srcOrd="2" destOrd="0" presId="urn:microsoft.com/office/officeart/2005/8/layout/chevron2"/>
    <dgm:cxn modelId="{9C400608-0A71-4058-B8ED-B40630A40FC6}" type="presParOf" srcId="{B1E11128-6F2C-4215-8E69-3F04276F681B}" destId="{F881A458-AF94-48F2-A43C-EDFB8908C830}" srcOrd="0" destOrd="0" presId="urn:microsoft.com/office/officeart/2005/8/layout/chevron2"/>
    <dgm:cxn modelId="{65296E17-D28E-40BD-A525-AB7B3E085B3C}" type="presParOf" srcId="{B1E11128-6F2C-4215-8E69-3F04276F681B}" destId="{56B79BC6-FC10-4CC1-AE6F-046077C2AAD0}" srcOrd="1" destOrd="0" presId="urn:microsoft.com/office/officeart/2005/8/layout/chevron2"/>
    <dgm:cxn modelId="{1D025B5C-BBCA-4D49-BBB5-0F8503D809B4}" type="presParOf" srcId="{F8500EF7-4366-4B65-8957-62E43ECC094B}" destId="{0D10E6AA-4492-49E0-9998-7C23C2002AB8}" srcOrd="3" destOrd="0" presId="urn:microsoft.com/office/officeart/2005/8/layout/chevron2"/>
    <dgm:cxn modelId="{6BB52273-61A6-40EF-9807-A327436ACEFF}" type="presParOf" srcId="{F8500EF7-4366-4B65-8957-62E43ECC094B}" destId="{1306845B-5923-4823-86A8-B1F929652AA6}" srcOrd="4" destOrd="0" presId="urn:microsoft.com/office/officeart/2005/8/layout/chevron2"/>
    <dgm:cxn modelId="{8745B40A-0246-4053-A1C5-9EDEADD5C7CE}" type="presParOf" srcId="{1306845B-5923-4823-86A8-B1F929652AA6}" destId="{6F58EC82-C32A-4A4E-9FD8-B1ED252E10B3}" srcOrd="0" destOrd="0" presId="urn:microsoft.com/office/officeart/2005/8/layout/chevron2"/>
    <dgm:cxn modelId="{7407B4FE-AE36-4D21-9FD0-FC050EA2D75F}" type="presParOf" srcId="{1306845B-5923-4823-86A8-B1F929652AA6}" destId="{279A6C22-D0D6-4267-AC05-A9ADD8F1913A}" srcOrd="1" destOrd="0" presId="urn:microsoft.com/office/officeart/2005/8/layout/chevron2"/>
    <dgm:cxn modelId="{4DC1193C-55FF-4663-A151-451272D66521}" type="presParOf" srcId="{F8500EF7-4366-4B65-8957-62E43ECC094B}" destId="{6CD324AA-1B86-4274-8C33-D4D27DF40A69}" srcOrd="5" destOrd="0" presId="urn:microsoft.com/office/officeart/2005/8/layout/chevron2"/>
    <dgm:cxn modelId="{53C73DA4-48B9-44CF-B79C-6AEE8AB76FA4}" type="presParOf" srcId="{F8500EF7-4366-4B65-8957-62E43ECC094B}" destId="{66938F9C-2377-4EE5-BEA7-812C70BCBE82}" srcOrd="6" destOrd="0" presId="urn:microsoft.com/office/officeart/2005/8/layout/chevron2"/>
    <dgm:cxn modelId="{1FDE1E6D-A948-487E-829E-7F3027394419}" type="presParOf" srcId="{66938F9C-2377-4EE5-BEA7-812C70BCBE82}" destId="{0857F07E-97A7-479E-ABA9-EF0DE11FB73D}" srcOrd="0" destOrd="0" presId="urn:microsoft.com/office/officeart/2005/8/layout/chevron2"/>
    <dgm:cxn modelId="{330E9425-CE93-4224-A64C-12AD9059A994}" type="presParOf" srcId="{66938F9C-2377-4EE5-BEA7-812C70BCBE82}" destId="{2DFFED57-268B-41E0-A3C9-B883CCF35A9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CE944-4793-4B51-BD41-48F191D05993}">
      <dsp:nvSpPr>
        <dsp:cNvPr id="0" name=""/>
        <dsp:cNvSpPr/>
      </dsp:nvSpPr>
      <dsp:spPr>
        <a:xfrm>
          <a:off x="3231736" y="2243773"/>
          <a:ext cx="972382" cy="284435"/>
        </a:xfrm>
        <a:custGeom>
          <a:avLst/>
          <a:gdLst/>
          <a:ahLst/>
          <a:cxnLst/>
          <a:rect l="0" t="0" r="0" b="0"/>
          <a:pathLst>
            <a:path>
              <a:moveTo>
                <a:pt x="0" y="0"/>
              </a:moveTo>
              <a:lnTo>
                <a:pt x="972382" y="0"/>
              </a:lnTo>
              <a:lnTo>
                <a:pt x="972382" y="28443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0BF98-92CF-4333-9268-E18636A28FD0}">
      <dsp:nvSpPr>
        <dsp:cNvPr id="0" name=""/>
        <dsp:cNvSpPr/>
      </dsp:nvSpPr>
      <dsp:spPr>
        <a:xfrm>
          <a:off x="3231736" y="1237298"/>
          <a:ext cx="972382" cy="1006474"/>
        </a:xfrm>
        <a:custGeom>
          <a:avLst/>
          <a:gdLst/>
          <a:ahLst/>
          <a:cxnLst/>
          <a:rect l="0" t="0" r="0" b="0"/>
          <a:pathLst>
            <a:path>
              <a:moveTo>
                <a:pt x="0" y="1006474"/>
              </a:moveTo>
              <a:lnTo>
                <a:pt x="972382" y="1006474"/>
              </a:lnTo>
              <a:lnTo>
                <a:pt x="972382"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94B8E-0235-42AC-B268-D1B166A5E957}">
      <dsp:nvSpPr>
        <dsp:cNvPr id="0" name=""/>
        <dsp:cNvSpPr/>
      </dsp:nvSpPr>
      <dsp:spPr>
        <a:xfrm>
          <a:off x="3231736" y="1972376"/>
          <a:ext cx="972382" cy="271396"/>
        </a:xfrm>
        <a:custGeom>
          <a:avLst/>
          <a:gdLst/>
          <a:ahLst/>
          <a:cxnLst/>
          <a:rect l="0" t="0" r="0" b="0"/>
          <a:pathLst>
            <a:path>
              <a:moveTo>
                <a:pt x="0" y="271396"/>
              </a:moveTo>
              <a:lnTo>
                <a:pt x="972382" y="271396"/>
              </a:lnTo>
              <a:lnTo>
                <a:pt x="972382"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EDFB15-76A9-4943-8CA7-756CD5BD199F}">
      <dsp:nvSpPr>
        <dsp:cNvPr id="0" name=""/>
        <dsp:cNvSpPr/>
      </dsp:nvSpPr>
      <dsp:spPr>
        <a:xfrm>
          <a:off x="3231736" y="603215"/>
          <a:ext cx="972382" cy="1640557"/>
        </a:xfrm>
        <a:custGeom>
          <a:avLst/>
          <a:gdLst/>
          <a:ahLst/>
          <a:cxnLst/>
          <a:rect l="0" t="0" r="0" b="0"/>
          <a:pathLst>
            <a:path>
              <a:moveTo>
                <a:pt x="0" y="1640557"/>
              </a:moveTo>
              <a:lnTo>
                <a:pt x="972382" y="1640557"/>
              </a:lnTo>
              <a:lnTo>
                <a:pt x="972382"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2BD97-C9CA-43F8-9BFB-582EE9B51F8E}">
      <dsp:nvSpPr>
        <dsp:cNvPr id="0" name=""/>
        <dsp:cNvSpPr/>
      </dsp:nvSpPr>
      <dsp:spPr>
        <a:xfrm>
          <a:off x="1470440" y="2467604"/>
          <a:ext cx="1027422" cy="407299"/>
        </a:xfrm>
        <a:custGeom>
          <a:avLst/>
          <a:gdLst/>
          <a:ahLst/>
          <a:cxnLst/>
          <a:rect l="0" t="0" r="0" b="0"/>
          <a:pathLst>
            <a:path>
              <a:moveTo>
                <a:pt x="0" y="407299"/>
              </a:moveTo>
              <a:lnTo>
                <a:pt x="1027422" y="407299"/>
              </a:lnTo>
              <a:lnTo>
                <a:pt x="102742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AE052D-1926-4BAF-B7C2-2C4452648DEC}">
      <dsp:nvSpPr>
        <dsp:cNvPr id="0" name=""/>
        <dsp:cNvSpPr/>
      </dsp:nvSpPr>
      <dsp:spPr>
        <a:xfrm>
          <a:off x="1470440" y="2874904"/>
          <a:ext cx="342880" cy="505626"/>
        </a:xfrm>
        <a:custGeom>
          <a:avLst/>
          <a:gdLst/>
          <a:ahLst/>
          <a:cxnLst/>
          <a:rect l="0" t="0" r="0" b="0"/>
          <a:pathLst>
            <a:path>
              <a:moveTo>
                <a:pt x="0" y="0"/>
              </a:moveTo>
              <a:lnTo>
                <a:pt x="196105" y="0"/>
              </a:lnTo>
              <a:lnTo>
                <a:pt x="196105" y="505626"/>
              </a:lnTo>
              <a:lnTo>
                <a:pt x="342880" y="5056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84715-CE2D-41F8-9BD5-BD27757F94E0}">
      <dsp:nvSpPr>
        <dsp:cNvPr id="0" name=""/>
        <dsp:cNvSpPr/>
      </dsp:nvSpPr>
      <dsp:spPr>
        <a:xfrm>
          <a:off x="2694" y="2651072"/>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Tools &amp; Technologies</a:t>
          </a:r>
        </a:p>
      </dsp:txBody>
      <dsp:txXfrm>
        <a:off x="2694" y="2651072"/>
        <a:ext cx="1467746" cy="447662"/>
      </dsp:txXfrm>
    </dsp:sp>
    <dsp:sp modelId="{81F67FDE-CFA2-4C11-9084-55BC1A2C596E}">
      <dsp:nvSpPr>
        <dsp:cNvPr id="0" name=""/>
        <dsp:cNvSpPr/>
      </dsp:nvSpPr>
      <dsp:spPr>
        <a:xfrm>
          <a:off x="1813320" y="3156698"/>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Jupyter</a:t>
          </a:r>
        </a:p>
      </dsp:txBody>
      <dsp:txXfrm>
        <a:off x="1813320" y="3156698"/>
        <a:ext cx="1467746" cy="447662"/>
      </dsp:txXfrm>
    </dsp:sp>
    <dsp:sp modelId="{DEEAAA65-97B4-4D24-851B-E2A4C4F125A7}">
      <dsp:nvSpPr>
        <dsp:cNvPr id="0" name=""/>
        <dsp:cNvSpPr/>
      </dsp:nvSpPr>
      <dsp:spPr>
        <a:xfrm>
          <a:off x="1763990" y="2019941"/>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Python</a:t>
          </a:r>
        </a:p>
      </dsp:txBody>
      <dsp:txXfrm>
        <a:off x="1763990" y="2019941"/>
        <a:ext cx="1467746" cy="447662"/>
      </dsp:txXfrm>
    </dsp:sp>
    <dsp:sp modelId="{622377BE-13C3-4A81-BD1B-F7F6A475F7F1}">
      <dsp:nvSpPr>
        <dsp:cNvPr id="0" name=""/>
        <dsp:cNvSpPr/>
      </dsp:nvSpPr>
      <dsp:spPr>
        <a:xfrm>
          <a:off x="3470245" y="155553"/>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Numpy</a:t>
          </a:r>
        </a:p>
      </dsp:txBody>
      <dsp:txXfrm>
        <a:off x="3470245" y="155553"/>
        <a:ext cx="1467746" cy="447662"/>
      </dsp:txXfrm>
    </dsp:sp>
    <dsp:sp modelId="{AA7806E6-659F-45B2-8E1C-F17609543A29}">
      <dsp:nvSpPr>
        <dsp:cNvPr id="0" name=""/>
        <dsp:cNvSpPr/>
      </dsp:nvSpPr>
      <dsp:spPr>
        <a:xfrm>
          <a:off x="3470245" y="1524714"/>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Pandas</a:t>
          </a:r>
        </a:p>
      </dsp:txBody>
      <dsp:txXfrm>
        <a:off x="3470245" y="1524714"/>
        <a:ext cx="1467746" cy="447662"/>
      </dsp:txXfrm>
    </dsp:sp>
    <dsp:sp modelId="{C21B39DB-DCEF-450E-8633-EFFEBB6C6D01}">
      <dsp:nvSpPr>
        <dsp:cNvPr id="0" name=""/>
        <dsp:cNvSpPr/>
      </dsp:nvSpPr>
      <dsp:spPr>
        <a:xfrm>
          <a:off x="3470245" y="789635"/>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Scikit-Learn</a:t>
          </a:r>
        </a:p>
      </dsp:txBody>
      <dsp:txXfrm>
        <a:off x="3470245" y="789635"/>
        <a:ext cx="1467746" cy="447662"/>
      </dsp:txXfrm>
    </dsp:sp>
    <dsp:sp modelId="{2E364195-413A-4472-BB41-F3ABA0523FFF}">
      <dsp:nvSpPr>
        <dsp:cNvPr id="0" name=""/>
        <dsp:cNvSpPr/>
      </dsp:nvSpPr>
      <dsp:spPr>
        <a:xfrm>
          <a:off x="3470245" y="2528208"/>
          <a:ext cx="1467746" cy="4476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Matplotlib</a:t>
          </a:r>
        </a:p>
      </dsp:txBody>
      <dsp:txXfrm>
        <a:off x="3470245" y="2528208"/>
        <a:ext cx="1467746" cy="447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C1E0B-34FC-4A15-8114-B30504830BF5}">
      <dsp:nvSpPr>
        <dsp:cNvPr id="0" name=""/>
        <dsp:cNvSpPr/>
      </dsp:nvSpPr>
      <dsp:spPr>
        <a:xfrm rot="5400000">
          <a:off x="-219471" y="219479"/>
          <a:ext cx="1463145" cy="1024202"/>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Scaling</a:t>
          </a:r>
        </a:p>
      </dsp:txBody>
      <dsp:txXfrm rot="-5400000">
        <a:off x="1" y="512108"/>
        <a:ext cx="1024202" cy="438943"/>
      </dsp:txXfrm>
    </dsp:sp>
    <dsp:sp modelId="{9A803F73-6603-43EE-A67F-23C0F8003913}">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CA" sz="1800" kern="1200" dirty="0"/>
            <a:t>Standard scaler method was used to scale the data.</a:t>
          </a:r>
        </a:p>
      </dsp:txBody>
      <dsp:txXfrm rot="-5400000">
        <a:off x="1024202" y="46434"/>
        <a:ext cx="7057371" cy="858192"/>
      </dsp:txXfrm>
    </dsp:sp>
    <dsp:sp modelId="{F881A458-AF94-48F2-A43C-EDFB8908C830}">
      <dsp:nvSpPr>
        <dsp:cNvPr id="0" name=""/>
        <dsp:cNvSpPr/>
      </dsp:nvSpPr>
      <dsp:spPr>
        <a:xfrm rot="5400000">
          <a:off x="-219471" y="1537981"/>
          <a:ext cx="1463145" cy="1024202"/>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Train-Test Split</a:t>
          </a:r>
        </a:p>
      </dsp:txBody>
      <dsp:txXfrm rot="-5400000">
        <a:off x="1" y="1830610"/>
        <a:ext cx="1024202" cy="438943"/>
      </dsp:txXfrm>
    </dsp:sp>
    <dsp:sp modelId="{56B79BC6-FC10-4CC1-AE6F-046077C2AAD0}">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lrTx/>
            <a:buSzTx/>
            <a:buFont typeface="Arial" panose="020B0604020202020204" pitchFamily="34" charset="0"/>
            <a:buChar char="•"/>
          </a:pPr>
          <a:r>
            <a:rPr kumimoji="0" lang="en-CA" altLang="en-US" sz="1800" b="0" i="0" u="none" strike="noStrike" kern="1200" cap="none" normalizeH="0" baseline="0">
              <a:ln/>
              <a:effectLst/>
            </a:rPr>
            <a:t>Data wa</a:t>
          </a:r>
          <a:r>
            <a:rPr lang="en-CA" altLang="en-US" sz="1800" kern="1200"/>
            <a:t>s divided into 80% training data and 20% for testing and evaluation of trained model.</a:t>
          </a:r>
          <a:endParaRPr lang="en-CA" sz="1800" kern="1200" dirty="0"/>
        </a:p>
        <a:p>
          <a:pPr marL="171450" lvl="1" indent="-171450" algn="l" defTabSz="800100">
            <a:lnSpc>
              <a:spcPct val="90000"/>
            </a:lnSpc>
            <a:spcBef>
              <a:spcPct val="0"/>
            </a:spcBef>
            <a:spcAft>
              <a:spcPct val="15000"/>
            </a:spcAft>
            <a:buChar char="•"/>
          </a:pPr>
          <a:endParaRPr kumimoji="0" lang="en-CA" altLang="en-US" sz="1800" b="0" i="0" u="none" strike="noStrike" kern="1200" cap="none" normalizeH="0" baseline="0" dirty="0">
            <a:ln>
              <a:noFill/>
            </a:ln>
            <a:solidFill>
              <a:schemeClr val="tx1"/>
            </a:solidFill>
            <a:effectLst/>
          </a:endParaRPr>
        </a:p>
      </dsp:txBody>
      <dsp:txXfrm rot="-5400000">
        <a:off x="1024202" y="1364936"/>
        <a:ext cx="7057371" cy="858192"/>
      </dsp:txXfrm>
    </dsp:sp>
    <dsp:sp modelId="{6F58EC82-C32A-4A4E-9FD8-B1ED252E10B3}">
      <dsp:nvSpPr>
        <dsp:cNvPr id="0" name=""/>
        <dsp:cNvSpPr/>
      </dsp:nvSpPr>
      <dsp:spPr>
        <a:xfrm rot="5400000">
          <a:off x="-219471" y="2856483"/>
          <a:ext cx="1463145" cy="1024202"/>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Model Training</a:t>
          </a:r>
        </a:p>
      </dsp:txBody>
      <dsp:txXfrm rot="-5400000">
        <a:off x="1" y="3149112"/>
        <a:ext cx="1024202" cy="438943"/>
      </dsp:txXfrm>
    </dsp:sp>
    <dsp:sp modelId="{279A6C22-D0D6-4267-AC05-A9ADD8F1913A}">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lrTx/>
            <a:buSzTx/>
            <a:buFont typeface="Arial" panose="020B0604020202020204" pitchFamily="34" charset="0"/>
            <a:buChar char="•"/>
          </a:pPr>
          <a:r>
            <a:rPr lang="en-CA" altLang="en-US" sz="1800" kern="1200" dirty="0"/>
            <a:t>Random Forest classifier trained using scikit-learn library of Python.</a:t>
          </a:r>
          <a:endParaRPr lang="en-CA" sz="1800" kern="1200" dirty="0"/>
        </a:p>
      </dsp:txBody>
      <dsp:txXfrm rot="-5400000">
        <a:off x="1024202" y="2683437"/>
        <a:ext cx="7057371" cy="858192"/>
      </dsp:txXfrm>
    </dsp:sp>
    <dsp:sp modelId="{0857F07E-97A7-479E-ABA9-EF0DE11FB73D}">
      <dsp:nvSpPr>
        <dsp:cNvPr id="0" name=""/>
        <dsp:cNvSpPr/>
      </dsp:nvSpPr>
      <dsp:spPr>
        <a:xfrm rot="5400000">
          <a:off x="-219471" y="4174985"/>
          <a:ext cx="1463145" cy="1024202"/>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Model Evaluation</a:t>
          </a:r>
        </a:p>
      </dsp:txBody>
      <dsp:txXfrm rot="-5400000">
        <a:off x="1" y="4467614"/>
        <a:ext cx="1024202" cy="438943"/>
      </dsp:txXfrm>
    </dsp:sp>
    <dsp:sp modelId="{2DFFED57-268B-41E0-A3C9-B883CCF35A95}">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CA" sz="1800" kern="1200" dirty="0"/>
            <a:t>Model will be evaluated using classification report and ROC curve.</a:t>
          </a:r>
        </a:p>
      </dsp:txBody>
      <dsp:txXfrm rot="-5400000">
        <a:off x="1024202" y="4001938"/>
        <a:ext cx="7057371" cy="85819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421021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29181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B70DAC-843C-4D00-A937-9265A50A1DA0}"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016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358408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B70DAC-843C-4D00-A937-9265A50A1DA0}"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685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107764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373742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18950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213129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4EC7C-1413-4C86-8403-49A8E771A0A4}"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302595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173304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4EC7C-1413-4C86-8403-49A8E771A0A4}" type="datetimeFigureOut">
              <a:rPr lang="en-CA" smtClean="0"/>
              <a:t>2022-11-30</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428569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4EC7C-1413-4C86-8403-49A8E771A0A4}" type="datetimeFigureOut">
              <a:rPr lang="en-CA" smtClean="0"/>
              <a:t>2022-11-30</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238211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4EC7C-1413-4C86-8403-49A8E771A0A4}" type="datetimeFigureOut">
              <a:rPr lang="en-CA" smtClean="0"/>
              <a:t>2022-11-30</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296768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77785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4EC7C-1413-4C86-8403-49A8E771A0A4}"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B70DAC-843C-4D00-A937-9265A50A1DA0}" type="slidenum">
              <a:rPr lang="en-CA" smtClean="0"/>
              <a:t>‹#›</a:t>
            </a:fld>
            <a:endParaRPr lang="en-CA"/>
          </a:p>
        </p:txBody>
      </p:sp>
    </p:spTree>
    <p:extLst>
      <p:ext uri="{BB962C8B-B14F-4D97-AF65-F5344CB8AC3E}">
        <p14:creationId xmlns:p14="http://schemas.microsoft.com/office/powerpoint/2010/main" val="34992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14EC7C-1413-4C86-8403-49A8E771A0A4}" type="datetimeFigureOut">
              <a:rPr lang="en-CA" smtClean="0"/>
              <a:t>2022-11-30</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B70DAC-843C-4D00-A937-9265A50A1DA0}" type="slidenum">
              <a:rPr lang="en-CA" smtClean="0"/>
              <a:t>‹#›</a:t>
            </a:fld>
            <a:endParaRPr lang="en-CA"/>
          </a:p>
        </p:txBody>
      </p:sp>
    </p:spTree>
    <p:extLst>
      <p:ext uri="{BB962C8B-B14F-4D97-AF65-F5344CB8AC3E}">
        <p14:creationId xmlns:p14="http://schemas.microsoft.com/office/powerpoint/2010/main" val="26296649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59A12F-BF45-A34C-5398-8F119A1B2010}"/>
              </a:ext>
            </a:extLst>
          </p:cNvPr>
          <p:cNvSpPr txBox="1"/>
          <p:nvPr/>
        </p:nvSpPr>
        <p:spPr>
          <a:xfrm>
            <a:off x="1493854" y="-9427"/>
            <a:ext cx="9204290" cy="2047355"/>
          </a:xfrm>
          <a:prstGeom prst="rect">
            <a:avLst/>
          </a:prstGeom>
          <a:noFill/>
        </p:spPr>
        <p:txBody>
          <a:bodyPr wrap="square" rtlCol="0">
            <a:spAutoFit/>
          </a:bodyPr>
          <a:lstStyle/>
          <a:p>
            <a:pPr algn="ctr">
              <a:lnSpc>
                <a:spcPct val="150000"/>
              </a:lnSpc>
            </a:pPr>
            <a:r>
              <a:rPr lang="en-CA" sz="3200" b="1" dirty="0">
                <a:solidFill>
                  <a:srgbClr val="00B050"/>
                </a:solidFill>
                <a:latin typeface="Calibri" panose="020F0502020204030204" pitchFamily="34" charset="0"/>
                <a:cs typeface="Calibri" panose="020F0502020204030204" pitchFamily="34" charset="0"/>
              </a:rPr>
              <a:t>Durham College</a:t>
            </a:r>
          </a:p>
          <a:p>
            <a:pPr algn="ctr">
              <a:lnSpc>
                <a:spcPct val="150000"/>
              </a:lnSpc>
            </a:pPr>
            <a:r>
              <a:rPr lang="en-CA" sz="2400" b="1" u="sng" dirty="0">
                <a:latin typeface="Calibri" panose="020F0502020204030204" pitchFamily="34" charset="0"/>
                <a:cs typeface="Calibri" panose="020F0502020204030204" pitchFamily="34" charset="0"/>
              </a:rPr>
              <a:t>DATA 2206-01 Capstone</a:t>
            </a:r>
            <a:endParaRPr lang="en-CA" sz="3200" b="1" u="sng" dirty="0">
              <a:latin typeface="Calibri" panose="020F0502020204030204" pitchFamily="34" charset="0"/>
              <a:cs typeface="Calibri" panose="020F0502020204030204" pitchFamily="34" charset="0"/>
            </a:endParaRPr>
          </a:p>
          <a:p>
            <a:pPr algn="ctr">
              <a:lnSpc>
                <a:spcPct val="150000"/>
              </a:lnSpc>
            </a:pPr>
            <a:r>
              <a:rPr lang="en-CA" sz="3200" b="1" dirty="0">
                <a:latin typeface="Calibri" panose="020F0502020204030204" pitchFamily="34" charset="0"/>
                <a:cs typeface="Calibri" panose="020F0502020204030204" pitchFamily="34" charset="0"/>
              </a:rPr>
              <a:t> Credit Card Payment Default Prediction</a:t>
            </a:r>
          </a:p>
        </p:txBody>
      </p:sp>
      <p:sp>
        <p:nvSpPr>
          <p:cNvPr id="5" name="TextBox 4">
            <a:extLst>
              <a:ext uri="{FF2B5EF4-FFF2-40B4-BE49-F238E27FC236}">
                <a16:creationId xmlns:a16="http://schemas.microsoft.com/office/drawing/2014/main" id="{0F6A12AC-C501-F635-1665-15EF95DEC036}"/>
              </a:ext>
            </a:extLst>
          </p:cNvPr>
          <p:cNvSpPr txBox="1"/>
          <p:nvPr/>
        </p:nvSpPr>
        <p:spPr>
          <a:xfrm>
            <a:off x="2750258" y="2538583"/>
            <a:ext cx="6691481" cy="3782446"/>
          </a:xfrm>
          <a:prstGeom prst="rect">
            <a:avLst/>
          </a:prstGeom>
          <a:noFill/>
        </p:spPr>
        <p:txBody>
          <a:bodyPr wrap="square" rtlCol="0">
            <a:spAutoFit/>
          </a:bodyPr>
          <a:lstStyle/>
          <a:p>
            <a:pPr algn="ctr"/>
            <a:endParaRPr lang="en-CA" sz="2400" dirty="0">
              <a:latin typeface="Calibri" panose="020F0502020204030204" pitchFamily="34" charset="0"/>
              <a:cs typeface="Calibri" panose="020F0502020204030204" pitchFamily="34" charset="0"/>
            </a:endParaRPr>
          </a:p>
          <a:p>
            <a:pPr algn="ctr"/>
            <a:r>
              <a:rPr lang="en-CA" sz="2400" dirty="0">
                <a:latin typeface="Calibri" panose="020F0502020204030204" pitchFamily="34" charset="0"/>
                <a:cs typeface="Calibri" panose="020F0502020204030204" pitchFamily="34" charset="0"/>
              </a:rPr>
              <a:t>Professor – Thomas Francescutti</a:t>
            </a:r>
          </a:p>
          <a:p>
            <a:pPr algn="ctr"/>
            <a:endParaRPr lang="en-CA" sz="2400" dirty="0">
              <a:latin typeface="Calibri" panose="020F0502020204030204" pitchFamily="34" charset="0"/>
              <a:cs typeface="Calibri" panose="020F0502020204030204" pitchFamily="34" charset="0"/>
            </a:endParaRPr>
          </a:p>
          <a:p>
            <a:pPr algn="ctr"/>
            <a:r>
              <a:rPr lang="en-CA" sz="2400" b="1" u="sng" dirty="0">
                <a:latin typeface="Calibri" panose="020F0502020204030204" pitchFamily="34" charset="0"/>
                <a:cs typeface="Calibri" panose="020F0502020204030204" pitchFamily="34" charset="0"/>
              </a:rPr>
              <a:t>Group #6</a:t>
            </a:r>
            <a:endParaRPr lang="en-CA" sz="2400" dirty="0">
              <a:latin typeface="Calibri" panose="020F0502020204030204" pitchFamily="34" charset="0"/>
              <a:cs typeface="Calibri" panose="020F0502020204030204" pitchFamily="34" charset="0"/>
            </a:endParaRPr>
          </a:p>
          <a:p>
            <a:pPr algn="ctr">
              <a:lnSpc>
                <a:spcPct val="150000"/>
              </a:lnSpc>
            </a:pPr>
            <a:endParaRPr lang="en-CA" sz="1800" dirty="0">
              <a:solidFill>
                <a:srgbClr val="000000"/>
              </a:solidFill>
              <a:effectLst/>
              <a:latin typeface="Calibri" panose="020F0502020204030204" pitchFamily="34" charset="0"/>
              <a:ea typeface="Calibri" panose="020F0502020204030204" pitchFamily="34" charset="0"/>
            </a:endParaRPr>
          </a:p>
          <a:p>
            <a:pPr algn="ctr">
              <a:lnSpc>
                <a:spcPct val="150000"/>
              </a:lnSpc>
            </a:pPr>
            <a:r>
              <a:rPr lang="en-CA" sz="2000" dirty="0">
                <a:solidFill>
                  <a:srgbClr val="000000"/>
                </a:solidFill>
                <a:effectLst/>
                <a:latin typeface="Calibri" panose="020F0502020204030204" pitchFamily="34" charset="0"/>
                <a:ea typeface="Calibri" panose="020F0502020204030204" pitchFamily="34" charset="0"/>
              </a:rPr>
              <a:t>Kanishka Saxena (100815602)</a:t>
            </a:r>
            <a:endParaRPr lang="en-CA" sz="2000" dirty="0">
              <a:solidFill>
                <a:srgbClr val="000000"/>
              </a:solidFill>
              <a:effectLst/>
              <a:latin typeface="Times New Roman" panose="02020603050405020304" pitchFamily="18" charset="0"/>
              <a:ea typeface="Calibri" panose="020F0502020204030204" pitchFamily="34" charset="0"/>
            </a:endParaRPr>
          </a:p>
          <a:p>
            <a:pPr algn="ctr">
              <a:lnSpc>
                <a:spcPct val="150000"/>
              </a:lnSpc>
            </a:pPr>
            <a:r>
              <a:rPr lang="en-CA" sz="2000" dirty="0">
                <a:solidFill>
                  <a:srgbClr val="000000"/>
                </a:solidFill>
                <a:effectLst/>
                <a:latin typeface="Calibri" panose="020F0502020204030204" pitchFamily="34" charset="0"/>
                <a:ea typeface="Calibri" panose="020F0502020204030204" pitchFamily="34" charset="0"/>
              </a:rPr>
              <a:t>Mayur Chavda (100839938)</a:t>
            </a:r>
            <a:endParaRPr lang="en-CA" sz="2000" dirty="0">
              <a:solidFill>
                <a:srgbClr val="000000"/>
              </a:solidFill>
              <a:effectLst/>
              <a:latin typeface="Times New Roman" panose="02020603050405020304" pitchFamily="18" charset="0"/>
              <a:ea typeface="Calibri" panose="020F0502020204030204" pitchFamily="34" charset="0"/>
            </a:endParaRPr>
          </a:p>
          <a:p>
            <a:pPr algn="ctr">
              <a:lnSpc>
                <a:spcPct val="150000"/>
              </a:lnSpc>
            </a:pPr>
            <a:r>
              <a:rPr lang="en-CA" sz="2000" dirty="0">
                <a:solidFill>
                  <a:srgbClr val="000000"/>
                </a:solidFill>
                <a:effectLst/>
                <a:latin typeface="Calibri" panose="020F0502020204030204" pitchFamily="34" charset="0"/>
                <a:ea typeface="Calibri" panose="020F0502020204030204" pitchFamily="34" charset="0"/>
              </a:rPr>
              <a:t>Darshan Avaiya (100848457)</a:t>
            </a:r>
            <a:endParaRPr lang="en-CA" sz="2000" dirty="0">
              <a:solidFill>
                <a:srgbClr val="000000"/>
              </a:solidFill>
              <a:effectLst/>
              <a:latin typeface="Times New Roman" panose="02020603050405020304" pitchFamily="18" charset="0"/>
              <a:ea typeface="Calibri" panose="020F0502020204030204" pitchFamily="34" charset="0"/>
            </a:endParaRPr>
          </a:p>
          <a:p>
            <a:pPr algn="ctr">
              <a:lnSpc>
                <a:spcPct val="150000"/>
              </a:lnSpc>
            </a:pPr>
            <a:r>
              <a:rPr lang="en-CA" sz="2000" dirty="0">
                <a:solidFill>
                  <a:srgbClr val="000000"/>
                </a:solidFill>
                <a:effectLst/>
                <a:latin typeface="Calibri" panose="020F0502020204030204" pitchFamily="34" charset="0"/>
                <a:ea typeface="Calibri" panose="020F0502020204030204" pitchFamily="34" charset="0"/>
              </a:rPr>
              <a:t>Sainadh Chittajallu (100843160)</a:t>
            </a:r>
            <a:endParaRPr lang="en-CA"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892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A796B-FEB8-6B69-86B8-2422CCD5F7CF}"/>
              </a:ext>
            </a:extLst>
          </p:cNvPr>
          <p:cNvSpPr txBox="1"/>
          <p:nvPr/>
        </p:nvSpPr>
        <p:spPr>
          <a:xfrm>
            <a:off x="3799952" y="0"/>
            <a:ext cx="4592096" cy="461665"/>
          </a:xfrm>
          <a:prstGeom prst="rect">
            <a:avLst/>
          </a:prstGeom>
          <a:noFill/>
        </p:spPr>
        <p:txBody>
          <a:bodyPr wrap="square" rtlCol="0">
            <a:spAutoFit/>
          </a:bodyPr>
          <a:lstStyle/>
          <a:p>
            <a:pPr algn="ctr"/>
            <a:r>
              <a:rPr lang="en-CA" sz="2400" b="1" u="sng" dirty="0"/>
              <a:t>Model Evaluation</a:t>
            </a:r>
          </a:p>
        </p:txBody>
      </p:sp>
      <p:sp>
        <p:nvSpPr>
          <p:cNvPr id="5" name="TextBox 4">
            <a:extLst>
              <a:ext uri="{FF2B5EF4-FFF2-40B4-BE49-F238E27FC236}">
                <a16:creationId xmlns:a16="http://schemas.microsoft.com/office/drawing/2014/main" id="{8272A63B-726E-DB93-9A21-4B639D25A7D0}"/>
              </a:ext>
            </a:extLst>
          </p:cNvPr>
          <p:cNvSpPr txBox="1"/>
          <p:nvPr/>
        </p:nvSpPr>
        <p:spPr>
          <a:xfrm>
            <a:off x="1798655" y="1045029"/>
            <a:ext cx="9686611" cy="545085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Precision value is 78% which means, out of every 100 default labeled people,  78 are going to default the payment actually next month.</a:t>
            </a:r>
          </a:p>
          <a:p>
            <a:pPr marL="285750" indent="-285750">
              <a:lnSpc>
                <a:spcPct val="150000"/>
              </a:lnSpc>
              <a:buFont typeface="Wingdings" panose="05000000000000000000" pitchFamily="2" charset="2"/>
              <a:buChar char="§"/>
            </a:pPr>
            <a:endParaRPr lang="en-CA"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our case, recall is 77% which shows our model can predict positive cases correctly 77% of the time.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endParaRPr lang="en-CA"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F1-score is 78% which means model’s predictions exactly matched with classification 78% of the time.</a:t>
            </a:r>
            <a:endParaRPr lang="en-CA"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endParaRPr lang="en-CA"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Accuracy value of 77% means that 23 of every 100 labels is incorrect, and 77 are correct.  Which shows our model is performing moderately good and can make good predictions.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CA" dirty="0"/>
          </a:p>
        </p:txBody>
      </p:sp>
    </p:spTree>
    <p:extLst>
      <p:ext uri="{BB962C8B-B14F-4D97-AF65-F5344CB8AC3E}">
        <p14:creationId xmlns:p14="http://schemas.microsoft.com/office/powerpoint/2010/main" val="212405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810C4-3444-8113-1A83-72889092A27F}"/>
              </a:ext>
            </a:extLst>
          </p:cNvPr>
          <p:cNvSpPr txBox="1"/>
          <p:nvPr/>
        </p:nvSpPr>
        <p:spPr>
          <a:xfrm>
            <a:off x="3799952" y="0"/>
            <a:ext cx="4592096" cy="461665"/>
          </a:xfrm>
          <a:prstGeom prst="rect">
            <a:avLst/>
          </a:prstGeom>
          <a:noFill/>
        </p:spPr>
        <p:txBody>
          <a:bodyPr wrap="square" rtlCol="0">
            <a:spAutoFit/>
          </a:bodyPr>
          <a:lstStyle/>
          <a:p>
            <a:pPr algn="ctr"/>
            <a:r>
              <a:rPr lang="en-CA" sz="2400" b="1" u="sng" dirty="0"/>
              <a:t>Model Evaluation</a:t>
            </a:r>
          </a:p>
        </p:txBody>
      </p:sp>
      <p:pic>
        <p:nvPicPr>
          <p:cNvPr id="5" name="Picture 4">
            <a:extLst>
              <a:ext uri="{FF2B5EF4-FFF2-40B4-BE49-F238E27FC236}">
                <a16:creationId xmlns:a16="http://schemas.microsoft.com/office/drawing/2014/main" id="{A6CAA1E7-870F-317F-4B22-6AA85098D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7" y="1146454"/>
            <a:ext cx="4820285" cy="3600450"/>
          </a:xfrm>
          <a:prstGeom prst="rect">
            <a:avLst/>
          </a:prstGeom>
        </p:spPr>
      </p:pic>
      <p:sp>
        <p:nvSpPr>
          <p:cNvPr id="7" name="TextBox 6">
            <a:extLst>
              <a:ext uri="{FF2B5EF4-FFF2-40B4-BE49-F238E27FC236}">
                <a16:creationId xmlns:a16="http://schemas.microsoft.com/office/drawing/2014/main" id="{3276A624-9DE3-49E4-11AF-9F5696AA93E7}"/>
              </a:ext>
            </a:extLst>
          </p:cNvPr>
          <p:cNvSpPr txBox="1"/>
          <p:nvPr/>
        </p:nvSpPr>
        <p:spPr>
          <a:xfrm>
            <a:off x="4996542" y="882092"/>
            <a:ext cx="7195457" cy="4340419"/>
          </a:xfrm>
          <a:prstGeom prst="rect">
            <a:avLst/>
          </a:prstGeom>
          <a:noFill/>
        </p:spPr>
        <p:txBody>
          <a:bodyPr wrap="square">
            <a:spAutoFit/>
          </a:bodyPr>
          <a:lstStyle/>
          <a:p>
            <a:pPr marL="342900" lvl="0" indent="-342900">
              <a:lnSpc>
                <a:spcPct val="115000"/>
              </a:lnSpc>
              <a:spcAft>
                <a:spcPts val="800"/>
              </a:spcAft>
              <a:buFont typeface="Symbol" panose="05050102010706020507" pitchFamily="18" charset="2"/>
              <a:buChar char=""/>
            </a:pPr>
            <a:r>
              <a:rPr lang="en-CA" sz="1800" b="1" dirty="0">
                <a:effectLst/>
                <a:latin typeface="Calibri" panose="020F0502020204030204" pitchFamily="34" charset="0"/>
                <a:ea typeface="Calibri" panose="020F0502020204030204" pitchFamily="34" charset="0"/>
                <a:cs typeface="Calibri" panose="020F0502020204030204" pitchFamily="34" charset="0"/>
              </a:rPr>
              <a:t>Receiver Operator characteristics (ROC)</a:t>
            </a:r>
            <a:r>
              <a:rPr lang="en-CA" sz="1800" dirty="0">
                <a:effectLst/>
                <a:latin typeface="Calibri" panose="020F0502020204030204" pitchFamily="34" charset="0"/>
                <a:ea typeface="Calibri" panose="020F0502020204030204" pitchFamily="34" charset="0"/>
                <a:cs typeface="Calibri" panose="020F0502020204030204" pitchFamily="34" charset="0"/>
              </a:rPr>
              <a:t> curve illustrates the performance of a classification model using two parameters:  True positive rate and false positive rate.</a:t>
            </a:r>
          </a:p>
          <a:p>
            <a:pPr marL="342900" lvl="0" indent="-342900">
              <a:lnSpc>
                <a:spcPct val="115000"/>
              </a:lnSpc>
              <a:spcAft>
                <a:spcPts val="800"/>
              </a:spcAft>
              <a:buFont typeface="Symbol" panose="05050102010706020507" pitchFamily="18" charset="2"/>
              <a:buChar char=""/>
            </a:pPr>
            <a:endParaRPr lang="en-CA"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15000"/>
              </a:lnSpc>
              <a:spcAft>
                <a:spcPts val="800"/>
              </a:spcAft>
              <a:buFont typeface="Symbol" panose="05050102010706020507" pitchFamily="18" charset="2"/>
              <a:buChar char=""/>
            </a:pPr>
            <a:r>
              <a:rPr lang="en-CA" sz="1800" b="1" dirty="0">
                <a:effectLst/>
                <a:latin typeface="Calibri" panose="020F0502020204030204" pitchFamily="34" charset="0"/>
                <a:ea typeface="Calibri" panose="020F0502020204030204" pitchFamily="34" charset="0"/>
                <a:cs typeface="Calibri" panose="020F0502020204030204" pitchFamily="34" charset="0"/>
              </a:rPr>
              <a:t>AUC</a:t>
            </a:r>
            <a:r>
              <a:rPr lang="en-CA" sz="1800" dirty="0">
                <a:effectLst/>
                <a:latin typeface="Calibri" panose="020F0502020204030204" pitchFamily="34" charset="0"/>
                <a:ea typeface="Calibri" panose="020F0502020204030204" pitchFamily="34" charset="0"/>
                <a:cs typeface="Calibri" panose="020F0502020204030204" pitchFamily="34" charset="0"/>
              </a:rPr>
              <a:t> is area under the curve which is area between the blue line and axis. The bigger the area covered, the better the machine learning algorithm performs for classification.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endParaRPr lang="en-CA" sz="16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15000"/>
              </a:lnSpc>
              <a:spcAft>
                <a:spcPts val="80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For our Random Forest classification model </a:t>
            </a:r>
            <a:r>
              <a:rPr lang="en-CA" sz="1800" b="1" dirty="0">
                <a:effectLst/>
                <a:latin typeface="Calibri" panose="020F0502020204030204" pitchFamily="34" charset="0"/>
                <a:ea typeface="Calibri" panose="020F0502020204030204" pitchFamily="34" charset="0"/>
                <a:cs typeface="Calibri" panose="020F0502020204030204" pitchFamily="34" charset="0"/>
              </a:rPr>
              <a:t>AUC = 0.70 </a:t>
            </a:r>
            <a:r>
              <a:rPr lang="en-CA" sz="1800" dirty="0">
                <a:effectLst/>
                <a:latin typeface="Calibri" panose="020F0502020204030204" pitchFamily="34" charset="0"/>
                <a:ea typeface="Calibri" panose="020F0502020204030204" pitchFamily="34" charset="0"/>
                <a:cs typeface="Calibri" panose="020F0502020204030204" pitchFamily="34" charset="0"/>
              </a:rPr>
              <a:t>which means there is a high chance that the classification model will be able to classify the positive class values from the negative class values.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774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6EAD1-1D0C-11DE-A574-6F2FA6F6B8CC}"/>
              </a:ext>
            </a:extLst>
          </p:cNvPr>
          <p:cNvSpPr txBox="1"/>
          <p:nvPr/>
        </p:nvSpPr>
        <p:spPr>
          <a:xfrm>
            <a:off x="3617406" y="90435"/>
            <a:ext cx="4732773" cy="461665"/>
          </a:xfrm>
          <a:prstGeom prst="rect">
            <a:avLst/>
          </a:prstGeom>
          <a:noFill/>
        </p:spPr>
        <p:txBody>
          <a:bodyPr wrap="square" rtlCol="0">
            <a:spAutoFit/>
          </a:bodyPr>
          <a:lstStyle/>
          <a:p>
            <a:pPr algn="ctr"/>
            <a:r>
              <a:rPr lang="en-CA" sz="2400" b="1" u="sng" dirty="0"/>
              <a:t>Implementation</a:t>
            </a:r>
          </a:p>
        </p:txBody>
      </p:sp>
      <p:sp>
        <p:nvSpPr>
          <p:cNvPr id="5" name="TextBox 4">
            <a:extLst>
              <a:ext uri="{FF2B5EF4-FFF2-40B4-BE49-F238E27FC236}">
                <a16:creationId xmlns:a16="http://schemas.microsoft.com/office/drawing/2014/main" id="{024B9F7C-A7B4-2FD4-69DA-230B572A4F48}"/>
              </a:ext>
            </a:extLst>
          </p:cNvPr>
          <p:cNvSpPr txBox="1"/>
          <p:nvPr/>
        </p:nvSpPr>
        <p:spPr>
          <a:xfrm>
            <a:off x="1477108" y="1045587"/>
            <a:ext cx="9696659" cy="44467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1800" dirty="0">
                <a:effectLst/>
                <a:latin typeface="Calibri" panose="020F0502020204030204" pitchFamily="34" charset="0"/>
                <a:ea typeface="Calibri" panose="020F0502020204030204" pitchFamily="34" charset="0"/>
              </a:rPr>
              <a:t>The solution of this project and algorithm can be deployed into the system of any financial organization. </a:t>
            </a:r>
          </a:p>
          <a:p>
            <a:pPr marL="285750" indent="-285750">
              <a:lnSpc>
                <a:spcPct val="200000"/>
              </a:lnSpc>
              <a:buFont typeface="Arial" panose="020B0604020202020204" pitchFamily="34" charset="0"/>
              <a:buChar char="•"/>
            </a:pPr>
            <a:r>
              <a:rPr lang="en-CA" sz="1800" dirty="0">
                <a:effectLst/>
                <a:latin typeface="Calibri" panose="020F0502020204030204" pitchFamily="34" charset="0"/>
                <a:ea typeface="Calibri" panose="020F0502020204030204" pitchFamily="34" charset="0"/>
              </a:rPr>
              <a:t>Financial advisers or line of credit authorization officers at bank may access this system and use it to know the probability of client’s payment default for upcoming month.</a:t>
            </a:r>
          </a:p>
          <a:p>
            <a:pPr marL="285750" indent="-285750">
              <a:lnSpc>
                <a:spcPct val="200000"/>
              </a:lnSpc>
              <a:buFont typeface="Arial" panose="020B0604020202020204" pitchFamily="34" charset="0"/>
              <a:buChar char="•"/>
            </a:pPr>
            <a:r>
              <a:rPr lang="en-CA" dirty="0">
                <a:latin typeface="Calibri" panose="020F0502020204030204" pitchFamily="34" charset="0"/>
                <a:ea typeface="Calibri" panose="020F0502020204030204" pitchFamily="34" charset="0"/>
              </a:rPr>
              <a:t>It can help organization to manage risks.</a:t>
            </a:r>
            <a:endParaRPr lang="en-CA" sz="1800" dirty="0">
              <a:effectLst/>
              <a:latin typeface="Calibri" panose="020F0502020204030204" pitchFamily="34" charset="0"/>
              <a:ea typeface="Calibri" panose="020F0502020204030204" pitchFamily="34" charset="0"/>
            </a:endParaRPr>
          </a:p>
          <a:p>
            <a:pPr marL="285750" indent="-285750">
              <a:lnSpc>
                <a:spcPct val="200000"/>
              </a:lnSpc>
              <a:buFont typeface="Arial" panose="020B0604020202020204" pitchFamily="34" charset="0"/>
              <a:buChar char="•"/>
            </a:pPr>
            <a:r>
              <a:rPr lang="en-CA" sz="1800" dirty="0">
                <a:effectLst/>
                <a:latin typeface="Calibri" panose="020F0502020204030204" pitchFamily="34" charset="0"/>
                <a:ea typeface="Calibri" panose="020F0502020204030204" pitchFamily="34" charset="0"/>
              </a:rPr>
              <a:t>The solution can help institutions to reduce its NPA and payment defaults.</a:t>
            </a:r>
          </a:p>
          <a:p>
            <a:pPr marL="285750" indent="-285750">
              <a:lnSpc>
                <a:spcPct val="200000"/>
              </a:lnSpc>
              <a:buFont typeface="Arial" panose="020B0604020202020204" pitchFamily="34" charset="0"/>
              <a:buChar char="•"/>
            </a:pPr>
            <a:r>
              <a:rPr lang="en-CA" dirty="0">
                <a:latin typeface="Calibri" panose="020F0502020204030204" pitchFamily="34" charset="0"/>
              </a:rPr>
              <a:t>Moreover, they can save the resources and time which are being utilized to recover the payments from credit card clients.</a:t>
            </a:r>
            <a:endParaRPr lang="en-CA" dirty="0"/>
          </a:p>
        </p:txBody>
      </p:sp>
    </p:spTree>
    <p:extLst>
      <p:ext uri="{BB962C8B-B14F-4D97-AF65-F5344CB8AC3E}">
        <p14:creationId xmlns:p14="http://schemas.microsoft.com/office/powerpoint/2010/main" val="425895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FC37D-D0CE-6E7C-7007-63B1474D1D42}"/>
              </a:ext>
            </a:extLst>
          </p:cNvPr>
          <p:cNvSpPr txBox="1"/>
          <p:nvPr/>
        </p:nvSpPr>
        <p:spPr>
          <a:xfrm>
            <a:off x="3257341" y="20097"/>
            <a:ext cx="5677318" cy="461665"/>
          </a:xfrm>
          <a:prstGeom prst="rect">
            <a:avLst/>
          </a:prstGeom>
          <a:noFill/>
        </p:spPr>
        <p:txBody>
          <a:bodyPr wrap="square" rtlCol="0">
            <a:spAutoFit/>
          </a:bodyPr>
          <a:lstStyle/>
          <a:p>
            <a:pPr algn="ctr"/>
            <a:r>
              <a:rPr lang="en-CA" sz="2400" b="1" u="sng" dirty="0"/>
              <a:t>Recommendations</a:t>
            </a:r>
          </a:p>
        </p:txBody>
      </p:sp>
      <p:sp>
        <p:nvSpPr>
          <p:cNvPr id="5" name="TextBox 4">
            <a:extLst>
              <a:ext uri="{FF2B5EF4-FFF2-40B4-BE49-F238E27FC236}">
                <a16:creationId xmlns:a16="http://schemas.microsoft.com/office/drawing/2014/main" id="{6575CE33-D975-A959-5C47-A835554CADB9}"/>
              </a:ext>
            </a:extLst>
          </p:cNvPr>
          <p:cNvSpPr txBox="1"/>
          <p:nvPr/>
        </p:nvSpPr>
        <p:spPr>
          <a:xfrm>
            <a:off x="1215852" y="994787"/>
            <a:ext cx="10440236" cy="5657318"/>
          </a:xfrm>
          <a:prstGeom prst="rect">
            <a:avLst/>
          </a:prstGeom>
          <a:noFill/>
        </p:spPr>
        <p:txBody>
          <a:bodyPr wrap="square" rtlCol="0">
            <a:spAutoFit/>
          </a:bodyPr>
          <a:lstStyle/>
          <a:p>
            <a:pPr marL="342900" lvl="0" indent="-342900">
              <a:lnSpc>
                <a:spcPct val="200000"/>
              </a:lnSpc>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Dataset used to train the algorithm was gathered in year 2005 and published in year 2016.</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n-CA" dirty="0">
                <a:latin typeface="Calibri" panose="020F0502020204030204" pitchFamily="34" charset="0"/>
                <a:ea typeface="Calibri" panose="020F0502020204030204" pitchFamily="34" charset="0"/>
                <a:cs typeface="Calibri" panose="020F0502020204030204" pitchFamily="34" charset="0"/>
              </a:rPr>
              <a:t>S</a:t>
            </a:r>
            <a:r>
              <a:rPr lang="en-CA" sz="1800" dirty="0">
                <a:effectLst/>
                <a:latin typeface="Calibri" panose="020F0502020204030204" pitchFamily="34" charset="0"/>
                <a:ea typeface="Calibri" panose="020F0502020204030204" pitchFamily="34" charset="0"/>
                <a:cs typeface="Calibri" panose="020F0502020204030204" pitchFamily="34" charset="0"/>
              </a:rPr>
              <a:t>ystems and services has been changed in recent years in credit card and banking services.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To keep prediction model efficient and scalable, we need more data to train a robust machine learning mode to make more accurate predictions.</a:t>
            </a:r>
          </a:p>
          <a:p>
            <a:pPr marL="342900" lvl="0" indent="-342900">
              <a:lnSpc>
                <a:spcPct val="200000"/>
              </a:lnSpc>
              <a:buFont typeface="Symbol" panose="05050102010706020507" pitchFamily="18" charset="2"/>
              <a:buChar char=""/>
            </a:pPr>
            <a:r>
              <a:rPr lang="en-CA" dirty="0">
                <a:latin typeface="Calibri" panose="020F0502020204030204" pitchFamily="34" charset="0"/>
                <a:ea typeface="Calibri" panose="020F0502020204030204" pitchFamily="34" charset="0"/>
                <a:cs typeface="Calibri" panose="020F0502020204030204" pitchFamily="34" charset="0"/>
              </a:rPr>
              <a:t>While collecting the new data, team needs to make sure that there is no outliers or anomalies present in the dataset.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It is recommended to solution’s front users that even after the model is deployed into financial organization’s system, enterprises need to keep reinforcing the algorithm with new datasets to improve the accuracy of predictions.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endParaRPr lang="en-CA" dirty="0"/>
          </a:p>
        </p:txBody>
      </p:sp>
    </p:spTree>
    <p:extLst>
      <p:ext uri="{BB962C8B-B14F-4D97-AF65-F5344CB8AC3E}">
        <p14:creationId xmlns:p14="http://schemas.microsoft.com/office/powerpoint/2010/main" val="13256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6870F-24E7-DDAD-2381-50DE7F9A0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05000"/>
            <a:ext cx="3048000" cy="3048000"/>
          </a:xfrm>
          <a:prstGeom prst="rect">
            <a:avLst/>
          </a:prstGeom>
        </p:spPr>
      </p:pic>
    </p:spTree>
    <p:extLst>
      <p:ext uri="{BB962C8B-B14F-4D97-AF65-F5344CB8AC3E}">
        <p14:creationId xmlns:p14="http://schemas.microsoft.com/office/powerpoint/2010/main" val="342652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1513E2-9049-3A8B-E45C-9976CDB97A5D}"/>
              </a:ext>
            </a:extLst>
          </p:cNvPr>
          <p:cNvSpPr txBox="1"/>
          <p:nvPr/>
        </p:nvSpPr>
        <p:spPr>
          <a:xfrm>
            <a:off x="4833257" y="90434"/>
            <a:ext cx="2076659" cy="461665"/>
          </a:xfrm>
          <a:prstGeom prst="rect">
            <a:avLst/>
          </a:prstGeom>
          <a:noFill/>
        </p:spPr>
        <p:txBody>
          <a:bodyPr wrap="square" rtlCol="0">
            <a:spAutoFit/>
          </a:bodyPr>
          <a:lstStyle/>
          <a:p>
            <a:pPr algn="ctr"/>
            <a:r>
              <a:rPr lang="en-CA" sz="2400" b="1" u="sng" dirty="0"/>
              <a:t>Summary</a:t>
            </a:r>
            <a:endParaRPr lang="en-CA" b="1" u="sng" dirty="0"/>
          </a:p>
        </p:txBody>
      </p:sp>
      <p:sp>
        <p:nvSpPr>
          <p:cNvPr id="6" name="TextBox 5">
            <a:extLst>
              <a:ext uri="{FF2B5EF4-FFF2-40B4-BE49-F238E27FC236}">
                <a16:creationId xmlns:a16="http://schemas.microsoft.com/office/drawing/2014/main" id="{C29877F7-8879-195C-3003-9E70FACA26F5}"/>
              </a:ext>
            </a:extLst>
          </p:cNvPr>
          <p:cNvSpPr txBox="1"/>
          <p:nvPr/>
        </p:nvSpPr>
        <p:spPr>
          <a:xfrm>
            <a:off x="1939332" y="1135463"/>
            <a:ext cx="8872694" cy="4801314"/>
          </a:xfrm>
          <a:prstGeom prst="rect">
            <a:avLst/>
          </a:prstGeom>
          <a:noFill/>
        </p:spPr>
        <p:txBody>
          <a:bodyPr wrap="square">
            <a:spAutoFit/>
          </a:bodyPr>
          <a:lstStyle/>
          <a:p>
            <a:pPr marL="285750" indent="-285750">
              <a:buFont typeface="Arial" panose="020B0604020202020204" pitchFamily="34" charset="0"/>
              <a:buChar char="•"/>
            </a:pPr>
            <a:r>
              <a:rPr lang="en-CA" sz="1800" dirty="0">
                <a:effectLst/>
                <a:ea typeface="Calibri" panose="020F0502020204030204" pitchFamily="34" charset="0"/>
              </a:rPr>
              <a:t>Credit card payment default prediction is a data driven solution to predict potential payment defaults of credit cards payment by customers.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Credit card payment is one of the most popular method for financial transactions.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Banks, Financial institutions, some retail chains are providing line of credits to customers.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US" dirty="0">
                <a:effectLst/>
              </a:rPr>
              <a:t>According to CBA credit card statistics, as of January 2021 there are 76.3 million Visa and MasterCard cards are in circulation in Canada.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effectLst/>
              </a:rPr>
              <a:t>Aim of this project is to help organization to predict weather the user is going to default next month’s credit card payment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effectLst/>
              </a:rPr>
              <a:t>Biggest challenge in this project is to gather data and clean it to train a predictive model with higher accuracy.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5903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A97339C-C975-E66E-13F8-122D62D98FA4}"/>
              </a:ext>
            </a:extLst>
          </p:cNvPr>
          <p:cNvSpPr/>
          <p:nvPr/>
        </p:nvSpPr>
        <p:spPr>
          <a:xfrm>
            <a:off x="379429" y="1630837"/>
            <a:ext cx="1923068" cy="1319752"/>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t>Customer</a:t>
            </a:r>
          </a:p>
        </p:txBody>
      </p:sp>
      <p:cxnSp>
        <p:nvCxnSpPr>
          <p:cNvPr id="5" name="Straight Arrow Connector 4">
            <a:extLst>
              <a:ext uri="{FF2B5EF4-FFF2-40B4-BE49-F238E27FC236}">
                <a16:creationId xmlns:a16="http://schemas.microsoft.com/office/drawing/2014/main" id="{90B6BCC8-93AE-13BA-08ED-A154F91006EA}"/>
              </a:ext>
            </a:extLst>
          </p:cNvPr>
          <p:cNvCxnSpPr>
            <a:stCxn id="4" idx="6"/>
          </p:cNvCxnSpPr>
          <p:nvPr/>
        </p:nvCxnSpPr>
        <p:spPr>
          <a:xfrm>
            <a:off x="2302497" y="2290713"/>
            <a:ext cx="886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61C649A7-5E36-03B7-064B-813BC4FB177F}"/>
              </a:ext>
            </a:extLst>
          </p:cNvPr>
          <p:cNvSpPr/>
          <p:nvPr/>
        </p:nvSpPr>
        <p:spPr>
          <a:xfrm>
            <a:off x="3216897" y="1833513"/>
            <a:ext cx="2017336" cy="914400"/>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Line of Credit</a:t>
            </a:r>
          </a:p>
        </p:txBody>
      </p:sp>
      <p:cxnSp>
        <p:nvCxnSpPr>
          <p:cNvPr id="7" name="Straight Arrow Connector 6">
            <a:extLst>
              <a:ext uri="{FF2B5EF4-FFF2-40B4-BE49-F238E27FC236}">
                <a16:creationId xmlns:a16="http://schemas.microsoft.com/office/drawing/2014/main" id="{F9535AB1-4C83-5907-38E3-3DE08A46D75D}"/>
              </a:ext>
            </a:extLst>
          </p:cNvPr>
          <p:cNvCxnSpPr>
            <a:cxnSpLocks/>
            <a:stCxn id="6" idx="3"/>
          </p:cNvCxnSpPr>
          <p:nvPr/>
        </p:nvCxnSpPr>
        <p:spPr>
          <a:xfrm>
            <a:off x="5234233" y="2290713"/>
            <a:ext cx="1091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amond 7">
            <a:extLst>
              <a:ext uri="{FF2B5EF4-FFF2-40B4-BE49-F238E27FC236}">
                <a16:creationId xmlns:a16="http://schemas.microsoft.com/office/drawing/2014/main" id="{F5B37AAA-6D3A-DC9D-2818-3715637692D5}"/>
              </a:ext>
            </a:extLst>
          </p:cNvPr>
          <p:cNvSpPr/>
          <p:nvPr/>
        </p:nvSpPr>
        <p:spPr>
          <a:xfrm>
            <a:off x="6325386" y="1673258"/>
            <a:ext cx="2102177" cy="1249051"/>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Bill Payment</a:t>
            </a:r>
          </a:p>
        </p:txBody>
      </p:sp>
      <p:cxnSp>
        <p:nvCxnSpPr>
          <p:cNvPr id="9" name="Straight Arrow Connector 8">
            <a:extLst>
              <a:ext uri="{FF2B5EF4-FFF2-40B4-BE49-F238E27FC236}">
                <a16:creationId xmlns:a16="http://schemas.microsoft.com/office/drawing/2014/main" id="{290ED2C6-420C-BA79-1DAB-E80DC33305E7}"/>
              </a:ext>
            </a:extLst>
          </p:cNvPr>
          <p:cNvCxnSpPr>
            <a:cxnSpLocks/>
            <a:stCxn id="8" idx="2"/>
          </p:cNvCxnSpPr>
          <p:nvPr/>
        </p:nvCxnSpPr>
        <p:spPr>
          <a:xfrm flipH="1">
            <a:off x="7371760" y="2922309"/>
            <a:ext cx="4715"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C665F79-4F46-A6A7-9A05-74DB983D63BF}"/>
              </a:ext>
            </a:extLst>
          </p:cNvPr>
          <p:cNvSpPr/>
          <p:nvPr/>
        </p:nvSpPr>
        <p:spPr>
          <a:xfrm>
            <a:off x="6169842" y="3506102"/>
            <a:ext cx="2403835" cy="904973"/>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Payment Default</a:t>
            </a:r>
          </a:p>
        </p:txBody>
      </p:sp>
      <p:cxnSp>
        <p:nvCxnSpPr>
          <p:cNvPr id="11" name="Straight Arrow Connector 10">
            <a:extLst>
              <a:ext uri="{FF2B5EF4-FFF2-40B4-BE49-F238E27FC236}">
                <a16:creationId xmlns:a16="http://schemas.microsoft.com/office/drawing/2014/main" id="{BF7DDA59-240D-6450-26D6-4B0CE48475DE}"/>
              </a:ext>
            </a:extLst>
          </p:cNvPr>
          <p:cNvCxnSpPr>
            <a:stCxn id="8" idx="3"/>
          </p:cNvCxnSpPr>
          <p:nvPr/>
        </p:nvCxnSpPr>
        <p:spPr>
          <a:xfrm>
            <a:off x="8427563" y="2297784"/>
            <a:ext cx="827202" cy="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FC6574A-71D8-4DFC-CFEF-81F039912269}"/>
              </a:ext>
            </a:extLst>
          </p:cNvPr>
          <p:cNvSpPr/>
          <p:nvPr/>
        </p:nvSpPr>
        <p:spPr>
          <a:xfrm>
            <a:off x="9254765" y="1798162"/>
            <a:ext cx="1958418" cy="985101"/>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CA" dirty="0"/>
              <a:t>Improvement </a:t>
            </a:r>
          </a:p>
          <a:p>
            <a:pPr algn="ctr"/>
            <a:r>
              <a:rPr lang="en-CA" dirty="0"/>
              <a:t>In</a:t>
            </a:r>
          </a:p>
          <a:p>
            <a:pPr algn="ctr"/>
            <a:r>
              <a:rPr lang="en-CA" dirty="0"/>
              <a:t>Credit Score</a:t>
            </a:r>
          </a:p>
        </p:txBody>
      </p:sp>
      <p:cxnSp>
        <p:nvCxnSpPr>
          <p:cNvPr id="13" name="Straight Connector 12">
            <a:extLst>
              <a:ext uri="{FF2B5EF4-FFF2-40B4-BE49-F238E27FC236}">
                <a16:creationId xmlns:a16="http://schemas.microsoft.com/office/drawing/2014/main" id="{7341E094-B324-E4A0-9FD4-1E4517099D0D}"/>
              </a:ext>
            </a:extLst>
          </p:cNvPr>
          <p:cNvCxnSpPr>
            <a:stCxn id="12" idx="0"/>
          </p:cNvCxnSpPr>
          <p:nvPr/>
        </p:nvCxnSpPr>
        <p:spPr>
          <a:xfrm flipH="1" flipV="1">
            <a:off x="10232796" y="996884"/>
            <a:ext cx="1178" cy="801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E7A3E2-560B-2413-D10C-00431EE0992B}"/>
              </a:ext>
            </a:extLst>
          </p:cNvPr>
          <p:cNvCxnSpPr>
            <a:cxnSpLocks/>
          </p:cNvCxnSpPr>
          <p:nvPr/>
        </p:nvCxnSpPr>
        <p:spPr>
          <a:xfrm flipH="1" flipV="1">
            <a:off x="4225565" y="961534"/>
            <a:ext cx="6007231" cy="3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EAF5B0-375D-8FAD-FC50-99A0B1AB976B}"/>
              </a:ext>
            </a:extLst>
          </p:cNvPr>
          <p:cNvCxnSpPr>
            <a:cxnSpLocks/>
          </p:cNvCxnSpPr>
          <p:nvPr/>
        </p:nvCxnSpPr>
        <p:spPr>
          <a:xfrm>
            <a:off x="4225565" y="961534"/>
            <a:ext cx="0" cy="8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89589B2-1A82-5DC2-9226-89D41B216D15}"/>
              </a:ext>
            </a:extLst>
          </p:cNvPr>
          <p:cNvSpPr/>
          <p:nvPr/>
        </p:nvSpPr>
        <p:spPr>
          <a:xfrm>
            <a:off x="1513003" y="3907412"/>
            <a:ext cx="2337847" cy="810704"/>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Late Payment Fee / Interest on payment</a:t>
            </a:r>
          </a:p>
        </p:txBody>
      </p:sp>
      <p:sp>
        <p:nvSpPr>
          <p:cNvPr id="17" name="Rectangle: Rounded Corners 16">
            <a:extLst>
              <a:ext uri="{FF2B5EF4-FFF2-40B4-BE49-F238E27FC236}">
                <a16:creationId xmlns:a16="http://schemas.microsoft.com/office/drawing/2014/main" id="{0C0BB032-C84A-E1C7-B157-1D763695E5E6}"/>
              </a:ext>
            </a:extLst>
          </p:cNvPr>
          <p:cNvSpPr/>
          <p:nvPr/>
        </p:nvSpPr>
        <p:spPr>
          <a:xfrm>
            <a:off x="1576633" y="4963215"/>
            <a:ext cx="2204695" cy="711724"/>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Negative impact on credit score</a:t>
            </a:r>
          </a:p>
        </p:txBody>
      </p:sp>
      <p:sp>
        <p:nvSpPr>
          <p:cNvPr id="18" name="Rectangle: Rounded Corners 17">
            <a:extLst>
              <a:ext uri="{FF2B5EF4-FFF2-40B4-BE49-F238E27FC236}">
                <a16:creationId xmlns:a16="http://schemas.microsoft.com/office/drawing/2014/main" id="{38E52DD6-F770-B709-36A0-B18BF0ADE508}"/>
              </a:ext>
            </a:extLst>
          </p:cNvPr>
          <p:cNvSpPr/>
          <p:nvPr/>
        </p:nvSpPr>
        <p:spPr>
          <a:xfrm>
            <a:off x="9561136" y="4038210"/>
            <a:ext cx="1958418" cy="54910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Increases NPA</a:t>
            </a:r>
          </a:p>
        </p:txBody>
      </p:sp>
      <p:sp>
        <p:nvSpPr>
          <p:cNvPr id="19" name="Rectangle: Rounded Corners 18">
            <a:extLst>
              <a:ext uri="{FF2B5EF4-FFF2-40B4-BE49-F238E27FC236}">
                <a16:creationId xmlns:a16="http://schemas.microsoft.com/office/drawing/2014/main" id="{E329D88A-239D-F17D-35F8-04E24736C249}"/>
              </a:ext>
            </a:extLst>
          </p:cNvPr>
          <p:cNvSpPr/>
          <p:nvPr/>
        </p:nvSpPr>
        <p:spPr>
          <a:xfrm>
            <a:off x="1576632" y="5978952"/>
            <a:ext cx="2204695" cy="711724"/>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Decrease in credit limit</a:t>
            </a:r>
          </a:p>
        </p:txBody>
      </p:sp>
      <p:sp>
        <p:nvSpPr>
          <p:cNvPr id="20" name="TextBox 19">
            <a:extLst>
              <a:ext uri="{FF2B5EF4-FFF2-40B4-BE49-F238E27FC236}">
                <a16:creationId xmlns:a16="http://schemas.microsoft.com/office/drawing/2014/main" id="{4FC1F6F6-EE57-48C1-6F59-A268C3A00A1C}"/>
              </a:ext>
            </a:extLst>
          </p:cNvPr>
          <p:cNvSpPr txBox="1"/>
          <p:nvPr/>
        </p:nvSpPr>
        <p:spPr>
          <a:xfrm>
            <a:off x="8512404" y="1833513"/>
            <a:ext cx="565608" cy="369332"/>
          </a:xfrm>
          <a:prstGeom prst="rect">
            <a:avLst/>
          </a:prstGeom>
          <a:noFill/>
        </p:spPr>
        <p:txBody>
          <a:bodyPr wrap="square" rtlCol="0">
            <a:spAutoFit/>
          </a:bodyPr>
          <a:lstStyle/>
          <a:p>
            <a:r>
              <a:rPr lang="en-CA" dirty="0"/>
              <a:t>Yes</a:t>
            </a:r>
          </a:p>
        </p:txBody>
      </p:sp>
      <p:sp>
        <p:nvSpPr>
          <p:cNvPr id="21" name="TextBox 20">
            <a:extLst>
              <a:ext uri="{FF2B5EF4-FFF2-40B4-BE49-F238E27FC236}">
                <a16:creationId xmlns:a16="http://schemas.microsoft.com/office/drawing/2014/main" id="{8254310B-6839-A7C9-8984-0B756C9BD4B4}"/>
              </a:ext>
            </a:extLst>
          </p:cNvPr>
          <p:cNvSpPr txBox="1"/>
          <p:nvPr/>
        </p:nvSpPr>
        <p:spPr>
          <a:xfrm>
            <a:off x="7437748" y="3035431"/>
            <a:ext cx="772995" cy="369332"/>
          </a:xfrm>
          <a:prstGeom prst="rect">
            <a:avLst/>
          </a:prstGeom>
          <a:noFill/>
        </p:spPr>
        <p:txBody>
          <a:bodyPr wrap="square" rtlCol="0">
            <a:spAutoFit/>
          </a:bodyPr>
          <a:lstStyle/>
          <a:p>
            <a:r>
              <a:rPr lang="en-CA" dirty="0"/>
              <a:t>No</a:t>
            </a:r>
          </a:p>
        </p:txBody>
      </p:sp>
      <p:sp>
        <p:nvSpPr>
          <p:cNvPr id="22" name="Rectangle: Rounded Corners 21">
            <a:extLst>
              <a:ext uri="{FF2B5EF4-FFF2-40B4-BE49-F238E27FC236}">
                <a16:creationId xmlns:a16="http://schemas.microsoft.com/office/drawing/2014/main" id="{07C78A18-2A07-5683-BCD2-988BB2D26C4F}"/>
              </a:ext>
            </a:extLst>
          </p:cNvPr>
          <p:cNvSpPr/>
          <p:nvPr/>
        </p:nvSpPr>
        <p:spPr>
          <a:xfrm>
            <a:off x="9561136" y="4784110"/>
            <a:ext cx="2326064" cy="79655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Use of resources to recover payments</a:t>
            </a:r>
          </a:p>
        </p:txBody>
      </p:sp>
      <p:sp>
        <p:nvSpPr>
          <p:cNvPr id="23" name="Rectangle: Rounded Corners 22">
            <a:extLst>
              <a:ext uri="{FF2B5EF4-FFF2-40B4-BE49-F238E27FC236}">
                <a16:creationId xmlns:a16="http://schemas.microsoft.com/office/drawing/2014/main" id="{5571D54B-201A-372D-5475-DC988D9084F0}"/>
              </a:ext>
            </a:extLst>
          </p:cNvPr>
          <p:cNvSpPr/>
          <p:nvPr/>
        </p:nvSpPr>
        <p:spPr>
          <a:xfrm>
            <a:off x="9561136" y="5777460"/>
            <a:ext cx="2326064" cy="79655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Expenses for legal actions</a:t>
            </a:r>
          </a:p>
        </p:txBody>
      </p:sp>
      <p:cxnSp>
        <p:nvCxnSpPr>
          <p:cNvPr id="24" name="Straight Arrow Connector 23">
            <a:extLst>
              <a:ext uri="{FF2B5EF4-FFF2-40B4-BE49-F238E27FC236}">
                <a16:creationId xmlns:a16="http://schemas.microsoft.com/office/drawing/2014/main" id="{D8A6CE79-1B50-EB4E-0ED8-BFD65DA79BB6}"/>
              </a:ext>
            </a:extLst>
          </p:cNvPr>
          <p:cNvCxnSpPr>
            <a:stCxn id="10" idx="3"/>
            <a:endCxn id="18" idx="1"/>
          </p:cNvCxnSpPr>
          <p:nvPr/>
        </p:nvCxnSpPr>
        <p:spPr>
          <a:xfrm>
            <a:off x="8573677" y="3958589"/>
            <a:ext cx="987459" cy="35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23A5CE-F06F-C6AA-9695-1265D53830E8}"/>
              </a:ext>
            </a:extLst>
          </p:cNvPr>
          <p:cNvCxnSpPr>
            <a:stCxn id="10" idx="3"/>
            <a:endCxn id="22" idx="1"/>
          </p:cNvCxnSpPr>
          <p:nvPr/>
        </p:nvCxnSpPr>
        <p:spPr>
          <a:xfrm>
            <a:off x="8573677" y="3958589"/>
            <a:ext cx="987459" cy="122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1E93C3-4218-B735-1AE1-8B267C5324FE}"/>
              </a:ext>
            </a:extLst>
          </p:cNvPr>
          <p:cNvCxnSpPr>
            <a:stCxn id="10" idx="3"/>
            <a:endCxn id="23" idx="1"/>
          </p:cNvCxnSpPr>
          <p:nvPr/>
        </p:nvCxnSpPr>
        <p:spPr>
          <a:xfrm>
            <a:off x="8573677" y="3958589"/>
            <a:ext cx="987459" cy="221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763464-2CAF-633B-10B5-5F0709FA4631}"/>
              </a:ext>
            </a:extLst>
          </p:cNvPr>
          <p:cNvCxnSpPr>
            <a:stCxn id="10" idx="1"/>
            <a:endCxn id="16" idx="3"/>
          </p:cNvCxnSpPr>
          <p:nvPr/>
        </p:nvCxnSpPr>
        <p:spPr>
          <a:xfrm flipH="1">
            <a:off x="3850850" y="3958589"/>
            <a:ext cx="2318992" cy="35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E891FF-BC3F-484F-57ED-75DB4CEFBD2F}"/>
              </a:ext>
            </a:extLst>
          </p:cNvPr>
          <p:cNvCxnSpPr>
            <a:stCxn id="10" idx="1"/>
            <a:endCxn id="17" idx="3"/>
          </p:cNvCxnSpPr>
          <p:nvPr/>
        </p:nvCxnSpPr>
        <p:spPr>
          <a:xfrm flipH="1">
            <a:off x="3781328" y="3958589"/>
            <a:ext cx="2388514" cy="1360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0B4EFA1-1B4F-07F7-C4F4-80E0C8D0CD53}"/>
              </a:ext>
            </a:extLst>
          </p:cNvPr>
          <p:cNvCxnSpPr>
            <a:stCxn id="10" idx="1"/>
            <a:endCxn id="19" idx="3"/>
          </p:cNvCxnSpPr>
          <p:nvPr/>
        </p:nvCxnSpPr>
        <p:spPr>
          <a:xfrm flipH="1">
            <a:off x="3781327" y="3958589"/>
            <a:ext cx="2388515" cy="23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D0B95CC-EFE2-81CD-261B-E86B360EC580}"/>
              </a:ext>
            </a:extLst>
          </p:cNvPr>
          <p:cNvSpPr txBox="1"/>
          <p:nvPr/>
        </p:nvSpPr>
        <p:spPr>
          <a:xfrm>
            <a:off x="4407029" y="5674939"/>
            <a:ext cx="1688970" cy="923330"/>
          </a:xfrm>
          <a:prstGeom prst="rect">
            <a:avLst/>
          </a:prstGeom>
          <a:noFill/>
        </p:spPr>
        <p:txBody>
          <a:bodyPr wrap="square" rtlCol="0">
            <a:spAutoFit/>
          </a:bodyPr>
          <a:lstStyle/>
          <a:p>
            <a:pPr algn="ctr"/>
            <a:r>
              <a:rPr lang="en-CA" dirty="0"/>
              <a:t>Impact</a:t>
            </a:r>
          </a:p>
          <a:p>
            <a:pPr algn="ctr"/>
            <a:r>
              <a:rPr lang="en-CA" dirty="0"/>
              <a:t>to</a:t>
            </a:r>
          </a:p>
          <a:p>
            <a:pPr algn="ctr"/>
            <a:r>
              <a:rPr lang="en-CA" dirty="0"/>
              <a:t>Customers</a:t>
            </a:r>
          </a:p>
        </p:txBody>
      </p:sp>
      <p:sp>
        <p:nvSpPr>
          <p:cNvPr id="31" name="TextBox 30">
            <a:extLst>
              <a:ext uri="{FF2B5EF4-FFF2-40B4-BE49-F238E27FC236}">
                <a16:creationId xmlns:a16="http://schemas.microsoft.com/office/drawing/2014/main" id="{11F2BAC5-1A5B-39A3-C596-6DD178CD2945}"/>
              </a:ext>
            </a:extLst>
          </p:cNvPr>
          <p:cNvSpPr txBox="1"/>
          <p:nvPr/>
        </p:nvSpPr>
        <p:spPr>
          <a:xfrm>
            <a:off x="7565796" y="5328507"/>
            <a:ext cx="1688970" cy="1200329"/>
          </a:xfrm>
          <a:prstGeom prst="rect">
            <a:avLst/>
          </a:prstGeom>
          <a:noFill/>
        </p:spPr>
        <p:txBody>
          <a:bodyPr wrap="square" rtlCol="0">
            <a:spAutoFit/>
          </a:bodyPr>
          <a:lstStyle/>
          <a:p>
            <a:pPr algn="ctr"/>
            <a:r>
              <a:rPr lang="en-CA" dirty="0"/>
              <a:t>Consequences</a:t>
            </a:r>
          </a:p>
          <a:p>
            <a:pPr algn="ctr"/>
            <a:r>
              <a:rPr lang="en-CA" dirty="0"/>
              <a:t>to</a:t>
            </a:r>
          </a:p>
          <a:p>
            <a:pPr algn="ctr"/>
            <a:r>
              <a:rPr lang="en-CA" dirty="0"/>
              <a:t>Credit card providers</a:t>
            </a:r>
          </a:p>
        </p:txBody>
      </p:sp>
      <p:sp>
        <p:nvSpPr>
          <p:cNvPr id="32" name="TextBox 31">
            <a:extLst>
              <a:ext uri="{FF2B5EF4-FFF2-40B4-BE49-F238E27FC236}">
                <a16:creationId xmlns:a16="http://schemas.microsoft.com/office/drawing/2014/main" id="{84677444-792C-AAD0-AF5D-E7579CA53A81}"/>
              </a:ext>
            </a:extLst>
          </p:cNvPr>
          <p:cNvSpPr txBox="1"/>
          <p:nvPr/>
        </p:nvSpPr>
        <p:spPr>
          <a:xfrm>
            <a:off x="4096730" y="40437"/>
            <a:ext cx="4146223" cy="461665"/>
          </a:xfrm>
          <a:prstGeom prst="rect">
            <a:avLst/>
          </a:prstGeom>
          <a:noFill/>
        </p:spPr>
        <p:txBody>
          <a:bodyPr wrap="square" rtlCol="0">
            <a:spAutoFit/>
          </a:bodyPr>
          <a:lstStyle/>
          <a:p>
            <a:pPr algn="ctr"/>
            <a:r>
              <a:rPr lang="en-CA" sz="2400" b="1" u="sng" dirty="0"/>
              <a:t>Business Process Diagram</a:t>
            </a:r>
          </a:p>
        </p:txBody>
      </p:sp>
    </p:spTree>
    <p:extLst>
      <p:ext uri="{BB962C8B-B14F-4D97-AF65-F5344CB8AC3E}">
        <p14:creationId xmlns:p14="http://schemas.microsoft.com/office/powerpoint/2010/main" val="13104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A6158-9FE1-8ED8-3BF7-884808F52786}"/>
              </a:ext>
            </a:extLst>
          </p:cNvPr>
          <p:cNvSpPr txBox="1"/>
          <p:nvPr/>
        </p:nvSpPr>
        <p:spPr>
          <a:xfrm>
            <a:off x="2649414" y="57501"/>
            <a:ext cx="6893170" cy="461665"/>
          </a:xfrm>
          <a:prstGeom prst="rect">
            <a:avLst/>
          </a:prstGeom>
          <a:noFill/>
        </p:spPr>
        <p:txBody>
          <a:bodyPr wrap="square" rtlCol="0">
            <a:spAutoFit/>
          </a:bodyPr>
          <a:lstStyle/>
          <a:p>
            <a:pPr algn="ctr"/>
            <a:r>
              <a:rPr lang="en-CA" sz="2400" b="1" u="sng" dirty="0"/>
              <a:t>Business Opportunities</a:t>
            </a:r>
            <a:endParaRPr lang="en-CA" b="1" u="sng" dirty="0"/>
          </a:p>
        </p:txBody>
      </p:sp>
      <p:sp>
        <p:nvSpPr>
          <p:cNvPr id="5" name="Rectangle 4">
            <a:extLst>
              <a:ext uri="{FF2B5EF4-FFF2-40B4-BE49-F238E27FC236}">
                <a16:creationId xmlns:a16="http://schemas.microsoft.com/office/drawing/2014/main" id="{B35BAAC6-7AA8-F46A-BCC7-220ECC76A057}"/>
              </a:ext>
            </a:extLst>
          </p:cNvPr>
          <p:cNvSpPr/>
          <p:nvPr/>
        </p:nvSpPr>
        <p:spPr>
          <a:xfrm>
            <a:off x="4227006" y="693894"/>
            <a:ext cx="3737987" cy="984739"/>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CA" b="1" dirty="0"/>
              <a:t>What if we can find potential defaulters for upcoming month</a:t>
            </a:r>
          </a:p>
        </p:txBody>
      </p:sp>
      <p:sp>
        <p:nvSpPr>
          <p:cNvPr id="6" name="Rectangle: Rounded Corners 5">
            <a:extLst>
              <a:ext uri="{FF2B5EF4-FFF2-40B4-BE49-F238E27FC236}">
                <a16:creationId xmlns:a16="http://schemas.microsoft.com/office/drawing/2014/main" id="{4D771788-AD1E-DA05-8BF0-08EB60ED501D}"/>
              </a:ext>
            </a:extLst>
          </p:cNvPr>
          <p:cNvSpPr/>
          <p:nvPr/>
        </p:nvSpPr>
        <p:spPr>
          <a:xfrm>
            <a:off x="622997" y="2371411"/>
            <a:ext cx="2652765" cy="1178169"/>
          </a:xfrm>
          <a:prstGeom prst="roundRect">
            <a:avLst/>
          </a:prstGeom>
          <a:solidFill>
            <a:schemeClr val="accent6">
              <a:lumMod val="40000"/>
              <a:lumOff val="6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CA" b="1" dirty="0">
                <a:solidFill>
                  <a:schemeClr val="tx1"/>
                </a:solidFill>
              </a:rPr>
              <a:t>Useful for the company to build risk management strategy.</a:t>
            </a:r>
          </a:p>
        </p:txBody>
      </p:sp>
      <p:sp>
        <p:nvSpPr>
          <p:cNvPr id="7" name="Rectangle: Rounded Corners 6">
            <a:extLst>
              <a:ext uri="{FF2B5EF4-FFF2-40B4-BE49-F238E27FC236}">
                <a16:creationId xmlns:a16="http://schemas.microsoft.com/office/drawing/2014/main" id="{DF706C8D-C886-32AD-FB26-6E023548E269}"/>
              </a:ext>
            </a:extLst>
          </p:cNvPr>
          <p:cNvSpPr/>
          <p:nvPr/>
        </p:nvSpPr>
        <p:spPr>
          <a:xfrm>
            <a:off x="4702629" y="2371411"/>
            <a:ext cx="3084844" cy="1178169"/>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solidFill>
                  <a:schemeClr val="tx1"/>
                </a:solidFill>
              </a:rPr>
              <a:t>Line of credit providers can be prepared for further actions.</a:t>
            </a:r>
          </a:p>
        </p:txBody>
      </p:sp>
      <p:sp>
        <p:nvSpPr>
          <p:cNvPr id="8" name="Rectangle: Rounded Corners 7">
            <a:extLst>
              <a:ext uri="{FF2B5EF4-FFF2-40B4-BE49-F238E27FC236}">
                <a16:creationId xmlns:a16="http://schemas.microsoft.com/office/drawing/2014/main" id="{D7FD2CD3-D9F7-F756-A242-CCD8EE90B407}"/>
              </a:ext>
            </a:extLst>
          </p:cNvPr>
          <p:cNvSpPr/>
          <p:nvPr/>
        </p:nvSpPr>
        <p:spPr>
          <a:xfrm>
            <a:off x="8541099" y="2283488"/>
            <a:ext cx="3547068" cy="1266092"/>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solidFill>
                  <a:schemeClr val="tx1"/>
                </a:solidFill>
              </a:rPr>
              <a:t>Financial organization will be able to decrease its non performing assets.</a:t>
            </a:r>
          </a:p>
        </p:txBody>
      </p:sp>
      <p:cxnSp>
        <p:nvCxnSpPr>
          <p:cNvPr id="10" name="Straight Arrow Connector 9">
            <a:extLst>
              <a:ext uri="{FF2B5EF4-FFF2-40B4-BE49-F238E27FC236}">
                <a16:creationId xmlns:a16="http://schemas.microsoft.com/office/drawing/2014/main" id="{D0FC9243-9ACC-5840-2642-300F10821ED3}"/>
              </a:ext>
            </a:extLst>
          </p:cNvPr>
          <p:cNvCxnSpPr>
            <a:cxnSpLocks/>
          </p:cNvCxnSpPr>
          <p:nvPr/>
        </p:nvCxnSpPr>
        <p:spPr>
          <a:xfrm flipH="1">
            <a:off x="2280976" y="1678633"/>
            <a:ext cx="3557116" cy="692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0DC20B8-FDA2-0CC0-60C5-0790BB78EE43}"/>
              </a:ext>
            </a:extLst>
          </p:cNvPr>
          <p:cNvCxnSpPr>
            <a:cxnSpLocks/>
          </p:cNvCxnSpPr>
          <p:nvPr/>
        </p:nvCxnSpPr>
        <p:spPr>
          <a:xfrm>
            <a:off x="6245051" y="1634671"/>
            <a:ext cx="0" cy="692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DA4E278-A2BC-BB82-B32E-81F5C07BC094}"/>
              </a:ext>
            </a:extLst>
          </p:cNvPr>
          <p:cNvCxnSpPr>
            <a:cxnSpLocks/>
            <a:endCxn id="8" idx="0"/>
          </p:cNvCxnSpPr>
          <p:nvPr/>
        </p:nvCxnSpPr>
        <p:spPr>
          <a:xfrm>
            <a:off x="6652011" y="1678633"/>
            <a:ext cx="3662622" cy="60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DC478D3-9051-C9EE-CBA3-2CED6EAE45DA}"/>
              </a:ext>
            </a:extLst>
          </p:cNvPr>
          <p:cNvSpPr txBox="1"/>
          <p:nvPr/>
        </p:nvSpPr>
        <p:spPr>
          <a:xfrm>
            <a:off x="2337916" y="4163704"/>
            <a:ext cx="8299939" cy="2031325"/>
          </a:xfrm>
          <a:prstGeom prst="rect">
            <a:avLst/>
          </a:prstGeom>
          <a:noFill/>
        </p:spPr>
        <p:txBody>
          <a:bodyPr wrap="square" rtlCol="0">
            <a:spAutoFit/>
          </a:bodyPr>
          <a:lstStyle/>
          <a:p>
            <a:pPr marL="285750" indent="-285750">
              <a:buFont typeface="Wingdings" panose="05000000000000000000" pitchFamily="2" charset="2"/>
              <a:buChar char="Ø"/>
            </a:pPr>
            <a:r>
              <a:rPr lang="en-CA" dirty="0"/>
              <a:t>Apart from credit card provider itself, </a:t>
            </a:r>
            <a:r>
              <a:rPr lang="en-CA" dirty="0">
                <a:latin typeface="Calibri" panose="020F0502020204030204" pitchFamily="34" charset="0"/>
              </a:rPr>
              <a:t>t</a:t>
            </a:r>
            <a:r>
              <a:rPr lang="en-CA" sz="1800" dirty="0">
                <a:effectLst/>
                <a:latin typeface="Calibri" panose="020F0502020204030204" pitchFamily="34" charset="0"/>
                <a:ea typeface="Calibri" panose="020F0502020204030204" pitchFamily="34" charset="0"/>
              </a:rPr>
              <a:t>his solution can be useful for any consultancy firm or Information and technology service providers companies as well.</a:t>
            </a:r>
          </a:p>
          <a:p>
            <a:pPr marL="285750" indent="-285750">
              <a:buFont typeface="Wingdings" panose="05000000000000000000" pitchFamily="2" charset="2"/>
              <a:buChar char="Ø"/>
            </a:pPr>
            <a:endParaRPr lang="en-CA" dirty="0">
              <a:latin typeface="Calibri" panose="020F0502020204030204" pitchFamily="34" charset="0"/>
            </a:endParaRPr>
          </a:p>
          <a:p>
            <a:pPr marL="285750" indent="-285750">
              <a:buFont typeface="Wingdings" panose="05000000000000000000" pitchFamily="2" charset="2"/>
              <a:buChar char="Ø"/>
            </a:pPr>
            <a:r>
              <a:rPr lang="en-CA" dirty="0">
                <a:latin typeface="Calibri" panose="020F0502020204030204" pitchFamily="34" charset="0"/>
                <a:ea typeface="Calibri" panose="020F0502020204030204" pitchFamily="34" charset="0"/>
              </a:rPr>
              <a:t>T</a:t>
            </a:r>
            <a:r>
              <a:rPr lang="en-CA" sz="1800" dirty="0">
                <a:effectLst/>
                <a:latin typeface="Calibri" panose="020F0502020204030204" pitchFamily="34" charset="0"/>
                <a:ea typeface="Calibri" panose="020F0502020204030204" pitchFamily="34" charset="0"/>
              </a:rPr>
              <a:t>hey can provide variety of services to their clients in finance sector. </a:t>
            </a:r>
          </a:p>
          <a:p>
            <a:pPr marL="285750" indent="-285750">
              <a:buFont typeface="Wingdings" panose="05000000000000000000" pitchFamily="2" charset="2"/>
              <a:buChar char="Ø"/>
            </a:pPr>
            <a:endParaRPr lang="en-CA" sz="1800" dirty="0">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r>
              <a:rPr lang="en-CA" sz="1800" dirty="0">
                <a:effectLst/>
                <a:latin typeface="Calibri" panose="020F0502020204030204" pitchFamily="34" charset="0"/>
                <a:ea typeface="Calibri" panose="020F0502020204030204" pitchFamily="34" charset="0"/>
              </a:rPr>
              <a:t>It will be helpful to approach the clients in financial needs and provide them appropriate solution to avoid default of credit payment.</a:t>
            </a:r>
            <a:endParaRPr lang="en-CA" dirty="0"/>
          </a:p>
        </p:txBody>
      </p:sp>
    </p:spTree>
    <p:extLst>
      <p:ext uri="{BB962C8B-B14F-4D97-AF65-F5344CB8AC3E}">
        <p14:creationId xmlns:p14="http://schemas.microsoft.com/office/powerpoint/2010/main" val="19723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91BECD-180C-A281-3038-E74B458DFD9E}"/>
              </a:ext>
            </a:extLst>
          </p:cNvPr>
          <p:cNvSpPr txBox="1"/>
          <p:nvPr/>
        </p:nvSpPr>
        <p:spPr>
          <a:xfrm>
            <a:off x="4201886" y="110532"/>
            <a:ext cx="3788228" cy="461665"/>
          </a:xfrm>
          <a:prstGeom prst="rect">
            <a:avLst/>
          </a:prstGeom>
          <a:noFill/>
        </p:spPr>
        <p:txBody>
          <a:bodyPr wrap="square" rtlCol="0">
            <a:spAutoFit/>
          </a:bodyPr>
          <a:lstStyle/>
          <a:p>
            <a:pPr algn="ctr"/>
            <a:r>
              <a:rPr lang="en-CA" sz="2400" b="1" u="sng" dirty="0"/>
              <a:t>Data Description</a:t>
            </a:r>
          </a:p>
        </p:txBody>
      </p:sp>
      <p:sp>
        <p:nvSpPr>
          <p:cNvPr id="5" name="TextBox 4">
            <a:extLst>
              <a:ext uri="{FF2B5EF4-FFF2-40B4-BE49-F238E27FC236}">
                <a16:creationId xmlns:a16="http://schemas.microsoft.com/office/drawing/2014/main" id="{01A57884-B503-892D-5201-BD2D323385F0}"/>
              </a:ext>
            </a:extLst>
          </p:cNvPr>
          <p:cNvSpPr txBox="1"/>
          <p:nvPr/>
        </p:nvSpPr>
        <p:spPr>
          <a:xfrm>
            <a:off x="1989574" y="440304"/>
            <a:ext cx="10128738" cy="67653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1800" dirty="0">
                <a:effectLst/>
                <a:latin typeface="Calibri" panose="020F0502020204030204" pitchFamily="34" charset="0"/>
                <a:ea typeface="Calibri" panose="020F0502020204030204" pitchFamily="34" charset="0"/>
              </a:rPr>
              <a:t>“Default of credit card client’s data set” was gathered in Taiwan and available on UCI ML</a:t>
            </a:r>
            <a:r>
              <a:rPr lang="en-CA" dirty="0">
                <a:latin typeface="Calibri" panose="020F0502020204030204" pitchFamily="34" charset="0"/>
                <a:ea typeface="Calibri" panose="020F0502020204030204" pitchFamily="34" charset="0"/>
              </a:rPr>
              <a:t> repository.</a:t>
            </a:r>
          </a:p>
          <a:p>
            <a:pPr marL="285750" indent="-285750">
              <a:lnSpc>
                <a:spcPct val="200000"/>
              </a:lnSpc>
              <a:buFont typeface="Arial" panose="020B0604020202020204" pitchFamily="34" charset="0"/>
              <a:buChar char="•"/>
            </a:pPr>
            <a:r>
              <a:rPr lang="en-CA" dirty="0"/>
              <a:t> Data includes 30,000 samples and 24 attributes: 23 independent variables, 1 dependent variable</a:t>
            </a:r>
          </a:p>
          <a:p>
            <a:pPr>
              <a:lnSpc>
                <a:spcPct val="200000"/>
              </a:lnSpc>
              <a:spcAft>
                <a:spcPts val="800"/>
              </a:spcAft>
            </a:pPr>
            <a:r>
              <a:rPr lang="en-CA" sz="1800" b="1" u="sng" dirty="0">
                <a:effectLst/>
                <a:latin typeface="Calibri" panose="020F0502020204030204" pitchFamily="34" charset="0"/>
                <a:ea typeface="Calibri" panose="020F0502020204030204" pitchFamily="34" charset="0"/>
                <a:cs typeface="Calibri" panose="020F0502020204030204" pitchFamily="34" charset="0"/>
              </a:rPr>
              <a:t>Independent variables (Input):</a:t>
            </a:r>
            <a:endParaRPr lang="en-CA" sz="180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CA" sz="1800" b="1" dirty="0">
                <a:solidFill>
                  <a:srgbClr val="000000"/>
                </a:solidFill>
                <a:effectLst/>
                <a:latin typeface="Calibri" panose="020F0502020204030204" pitchFamily="34" charset="0"/>
                <a:ea typeface="Calibri" panose="020F0502020204030204" pitchFamily="34" charset="0"/>
              </a:rPr>
              <a:t>LIMIT_BAL:</a:t>
            </a:r>
            <a:r>
              <a:rPr lang="en-CA" sz="1800" dirty="0">
                <a:solidFill>
                  <a:srgbClr val="000000"/>
                </a:solidFill>
                <a:effectLst/>
                <a:latin typeface="Calibri" panose="020F0502020204030204" pitchFamily="34" charset="0"/>
                <a:ea typeface="Calibri" panose="020F0502020204030204" pitchFamily="34" charset="0"/>
              </a:rPr>
              <a:t> Amount of the given credit (NT dollars)</a:t>
            </a:r>
            <a:r>
              <a:rPr lang="en-CA" dirty="0">
                <a:solidFill>
                  <a:srgbClr val="000000"/>
                </a:solidFill>
                <a:latin typeface="Calibri" panose="020F0502020204030204" pitchFamily="34" charset="0"/>
                <a:ea typeface="Calibri" panose="020F0502020204030204" pitchFamily="34" charset="0"/>
              </a:rPr>
              <a:t>, </a:t>
            </a:r>
            <a:r>
              <a:rPr lang="en-CA" sz="1800" b="1" dirty="0">
                <a:solidFill>
                  <a:srgbClr val="000000"/>
                </a:solidFill>
                <a:effectLst/>
                <a:latin typeface="Calibri" panose="020F0502020204030204" pitchFamily="34" charset="0"/>
                <a:ea typeface="Calibri" panose="020F0502020204030204" pitchFamily="34" charset="0"/>
              </a:rPr>
              <a:t>SEX,</a:t>
            </a:r>
            <a:r>
              <a:rPr lang="en-CA" sz="1800" dirty="0">
                <a:solidFill>
                  <a:srgbClr val="000000"/>
                </a:solidFill>
                <a:effectLst/>
                <a:latin typeface="Calibri" panose="020F0502020204030204" pitchFamily="34" charset="0"/>
                <a:ea typeface="Calibri" panose="020F0502020204030204" pitchFamily="34" charset="0"/>
              </a:rPr>
              <a:t> </a:t>
            </a:r>
            <a:r>
              <a:rPr lang="en-CA" sz="1800" b="1" dirty="0">
                <a:solidFill>
                  <a:srgbClr val="000000"/>
                </a:solidFill>
                <a:effectLst/>
                <a:latin typeface="Calibri" panose="020F0502020204030204" pitchFamily="34" charset="0"/>
                <a:ea typeface="Calibri" panose="020F0502020204030204" pitchFamily="34" charset="0"/>
              </a:rPr>
              <a:t>EDUCATION</a:t>
            </a:r>
            <a:r>
              <a:rPr lang="en-CA" b="1" dirty="0">
                <a:solidFill>
                  <a:srgbClr val="000000"/>
                </a:solidFill>
                <a:latin typeface="Calibri" panose="020F0502020204030204" pitchFamily="34" charset="0"/>
                <a:ea typeface="Calibri" panose="020F0502020204030204" pitchFamily="34" charset="0"/>
              </a:rPr>
              <a:t>, </a:t>
            </a:r>
            <a:r>
              <a:rPr lang="en-CA" sz="1800" b="1" dirty="0">
                <a:solidFill>
                  <a:srgbClr val="000000"/>
                </a:solidFill>
                <a:effectLst/>
                <a:latin typeface="Calibri" panose="020F0502020204030204" pitchFamily="34" charset="0"/>
                <a:ea typeface="Calibri" panose="020F0502020204030204" pitchFamily="34" charset="0"/>
              </a:rPr>
              <a:t>MARRIAGE</a:t>
            </a:r>
            <a:r>
              <a:rPr lang="en-CA" b="1" dirty="0">
                <a:solidFill>
                  <a:srgbClr val="000000"/>
                </a:solidFill>
                <a:latin typeface="Calibri" panose="020F0502020204030204" pitchFamily="34" charset="0"/>
                <a:ea typeface="Calibri" panose="020F0502020204030204" pitchFamily="34" charset="0"/>
              </a:rPr>
              <a:t>, </a:t>
            </a:r>
            <a:r>
              <a:rPr lang="en-CA" sz="1800" b="1" dirty="0">
                <a:solidFill>
                  <a:srgbClr val="000000"/>
                </a:solidFill>
                <a:effectLst/>
                <a:latin typeface="Calibri" panose="020F0502020204030204" pitchFamily="34" charset="0"/>
                <a:ea typeface="Calibri" panose="020F0502020204030204" pitchFamily="34" charset="0"/>
              </a:rPr>
              <a:t>AGE</a:t>
            </a:r>
            <a:endParaRPr lang="en-CA" sz="1800"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CA" sz="1800" b="1" dirty="0">
                <a:solidFill>
                  <a:srgbClr val="000000"/>
                </a:solidFill>
                <a:effectLst/>
                <a:latin typeface="Calibri" panose="020F0502020204030204" pitchFamily="34" charset="0"/>
                <a:ea typeface="Calibri" panose="020F0502020204030204" pitchFamily="34" charset="0"/>
              </a:rPr>
              <a:t>PAY_0 – PAY_6:</a:t>
            </a:r>
            <a:r>
              <a:rPr lang="en-CA" sz="1800" dirty="0">
                <a:solidFill>
                  <a:srgbClr val="000000"/>
                </a:solidFill>
                <a:effectLst/>
                <a:latin typeface="Calibri" panose="020F0502020204030204" pitchFamily="34" charset="0"/>
                <a:ea typeface="Calibri" panose="020F0502020204030204" pitchFamily="34" charset="0"/>
              </a:rPr>
              <a:t> History of past payment (from April to September, 2005)</a:t>
            </a:r>
            <a:endParaRPr lang="en-CA" sz="1800"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CA" sz="1800" dirty="0">
                <a:solidFill>
                  <a:srgbClr val="000000"/>
                </a:solidFill>
                <a:effectLst/>
                <a:latin typeface="Calibri" panose="020F0502020204030204" pitchFamily="34" charset="0"/>
                <a:ea typeface="Calibri" panose="020F0502020204030204" pitchFamily="34" charset="0"/>
              </a:rPr>
              <a:t>Scale: -1 = pay duly; 1 = payment delay for one month; 2 = payment delay for two months; . . .; 8 = payment delay for eight months; 9 = payment delay for nine months and above.</a:t>
            </a:r>
            <a:endParaRPr lang="en-CA" sz="1800"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CA" sz="1800" b="1" dirty="0">
                <a:solidFill>
                  <a:srgbClr val="000000"/>
                </a:solidFill>
                <a:effectLst/>
                <a:latin typeface="Calibri" panose="020F0502020204030204" pitchFamily="34" charset="0"/>
                <a:ea typeface="Calibri" panose="020F0502020204030204" pitchFamily="34" charset="0"/>
              </a:rPr>
              <a:t>BILL_AMT1 - BILL_AMT6:</a:t>
            </a:r>
            <a:r>
              <a:rPr lang="en-CA" sz="1800" dirty="0">
                <a:solidFill>
                  <a:srgbClr val="000000"/>
                </a:solidFill>
                <a:effectLst/>
                <a:latin typeface="Calibri" panose="020F0502020204030204" pitchFamily="34" charset="0"/>
                <a:ea typeface="Calibri" panose="020F0502020204030204" pitchFamily="34" charset="0"/>
              </a:rPr>
              <a:t> Amount of bill statement (NT dollar) from April, 2005 to September, 2005. </a:t>
            </a:r>
          </a:p>
          <a:p>
            <a:pPr>
              <a:lnSpc>
                <a:spcPct val="200000"/>
              </a:lnSpc>
            </a:pPr>
            <a:r>
              <a:rPr lang="en-CA" sz="1800" b="1" dirty="0">
                <a:solidFill>
                  <a:srgbClr val="000000"/>
                </a:solidFill>
                <a:effectLst/>
                <a:latin typeface="Calibri" panose="020F0502020204030204" pitchFamily="34" charset="0"/>
                <a:ea typeface="Calibri" panose="020F0502020204030204" pitchFamily="34" charset="0"/>
              </a:rPr>
              <a:t>PAY_AMT1 - PAY_AMT6:</a:t>
            </a:r>
            <a:r>
              <a:rPr lang="en-CA" sz="1800" dirty="0">
                <a:solidFill>
                  <a:srgbClr val="000000"/>
                </a:solidFill>
                <a:effectLst/>
                <a:latin typeface="Calibri" panose="020F0502020204030204" pitchFamily="34" charset="0"/>
                <a:ea typeface="Calibri" panose="020F0502020204030204" pitchFamily="34" charset="0"/>
              </a:rPr>
              <a:t> Amount of previous payment (NT dollar) from April, 2005 to September, 2005. </a:t>
            </a:r>
            <a:endParaRPr lang="en-CA" sz="1800"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CA" sz="1800" b="1" u="sng" dirty="0">
                <a:solidFill>
                  <a:srgbClr val="000000"/>
                </a:solidFill>
                <a:effectLst/>
                <a:latin typeface="Calibri" panose="020F0502020204030204" pitchFamily="34" charset="0"/>
                <a:ea typeface="Calibri" panose="020F0502020204030204" pitchFamily="34" charset="0"/>
              </a:rPr>
              <a:t>Dependent Variable (Output):</a:t>
            </a:r>
            <a:endParaRPr lang="en-CA" sz="1800" u="sng"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CA" sz="1800" b="1" dirty="0">
                <a:solidFill>
                  <a:srgbClr val="000000"/>
                </a:solidFill>
                <a:effectLst/>
                <a:latin typeface="Calibri" panose="020F0502020204030204" pitchFamily="34" charset="0"/>
                <a:ea typeface="Calibri" panose="020F0502020204030204" pitchFamily="34" charset="0"/>
              </a:rPr>
              <a:t>default:</a:t>
            </a:r>
            <a:r>
              <a:rPr lang="en-CA" sz="1800" dirty="0">
                <a:solidFill>
                  <a:srgbClr val="000000"/>
                </a:solidFill>
                <a:effectLst/>
                <a:latin typeface="Calibri" panose="020F0502020204030204" pitchFamily="34" charset="0"/>
                <a:ea typeface="Calibri" panose="020F0502020204030204" pitchFamily="34" charset="0"/>
              </a:rPr>
              <a:t> default payment (Yes = 1, No = 0). This will be outcome variable.</a:t>
            </a:r>
            <a:endParaRPr lang="en-CA" sz="1800" dirty="0">
              <a:solidFill>
                <a:srgbClr val="000000"/>
              </a:solidFill>
              <a:effectLst/>
              <a:latin typeface="Times New Roman" panose="02020603050405020304" pitchFamily="18" charset="0"/>
              <a:ea typeface="Calibri" panose="020F0502020204030204" pitchFamily="34" charset="0"/>
            </a:endParaRPr>
          </a:p>
          <a:p>
            <a:pPr marL="285750" indent="-285750">
              <a:lnSpc>
                <a:spcPct val="200000"/>
              </a:lnSpc>
              <a:buFont typeface="Arial" panose="020B0604020202020204" pitchFamily="34" charset="0"/>
              <a:buChar char="•"/>
            </a:pPr>
            <a:endParaRPr lang="en-CA" dirty="0"/>
          </a:p>
        </p:txBody>
      </p:sp>
    </p:spTree>
    <p:extLst>
      <p:ext uri="{BB962C8B-B14F-4D97-AF65-F5344CB8AC3E}">
        <p14:creationId xmlns:p14="http://schemas.microsoft.com/office/powerpoint/2010/main" val="287490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EA3483-F6CD-40F3-9B7B-9FEA21F0E792}"/>
              </a:ext>
            </a:extLst>
          </p:cNvPr>
          <p:cNvSpPr txBox="1"/>
          <p:nvPr/>
        </p:nvSpPr>
        <p:spPr>
          <a:xfrm>
            <a:off x="4372707" y="110532"/>
            <a:ext cx="3446586" cy="461665"/>
          </a:xfrm>
          <a:prstGeom prst="rect">
            <a:avLst/>
          </a:prstGeom>
          <a:noFill/>
        </p:spPr>
        <p:txBody>
          <a:bodyPr wrap="square" rtlCol="0">
            <a:spAutoFit/>
          </a:bodyPr>
          <a:lstStyle/>
          <a:p>
            <a:r>
              <a:rPr lang="en-CA" sz="2400" b="1" u="sng" dirty="0"/>
              <a:t>Data Analytics Approach</a:t>
            </a:r>
          </a:p>
        </p:txBody>
      </p:sp>
      <p:sp>
        <p:nvSpPr>
          <p:cNvPr id="5" name="TextBox 4">
            <a:extLst>
              <a:ext uri="{FF2B5EF4-FFF2-40B4-BE49-F238E27FC236}">
                <a16:creationId xmlns:a16="http://schemas.microsoft.com/office/drawing/2014/main" id="{CAA0287A-C667-1F09-812B-541923F0452B}"/>
              </a:ext>
            </a:extLst>
          </p:cNvPr>
          <p:cNvSpPr txBox="1"/>
          <p:nvPr/>
        </p:nvSpPr>
        <p:spPr>
          <a:xfrm>
            <a:off x="1979525" y="702814"/>
            <a:ext cx="10212475" cy="2585323"/>
          </a:xfrm>
          <a:prstGeom prst="rect">
            <a:avLst/>
          </a:prstGeom>
          <a:noFill/>
        </p:spPr>
        <p:txBody>
          <a:bodyPr wrap="square" rtlCol="0">
            <a:spAutoFit/>
          </a:bodyPr>
          <a:lstStyle/>
          <a:p>
            <a:pPr marL="285750" indent="-285750">
              <a:buFont typeface="Wingdings" panose="05000000000000000000" pitchFamily="2" charset="2"/>
              <a:buChar char="Ø"/>
            </a:pPr>
            <a:r>
              <a:rPr lang="en-CA" dirty="0"/>
              <a:t>Predictive approach will be used as aim of the project is to predict credit card payment defaults.</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Dataset has 23 independent variables and one dependent variable.</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So, supervised machine learning algorithm will be trained to predict outcomes.</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Algorithm can be deployed directly into the system of financial organization.</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endParaRPr lang="en-CA" dirty="0"/>
          </a:p>
        </p:txBody>
      </p:sp>
      <p:sp>
        <p:nvSpPr>
          <p:cNvPr id="8" name="Flowchart: Alternate Process 7">
            <a:extLst>
              <a:ext uri="{FF2B5EF4-FFF2-40B4-BE49-F238E27FC236}">
                <a16:creationId xmlns:a16="http://schemas.microsoft.com/office/drawing/2014/main" id="{ECE12277-ABFE-CDF5-949B-AF09C555C300}"/>
              </a:ext>
            </a:extLst>
          </p:cNvPr>
          <p:cNvSpPr/>
          <p:nvPr/>
        </p:nvSpPr>
        <p:spPr>
          <a:xfrm>
            <a:off x="4898571" y="3244746"/>
            <a:ext cx="2833635" cy="811404"/>
          </a:xfrm>
          <a:prstGeom prst="flowChartAlternateProcess">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n-CA" b="1" dirty="0">
                <a:solidFill>
                  <a:schemeClr val="tx1"/>
                </a:solidFill>
              </a:rPr>
              <a:t>Data Mining Problems</a:t>
            </a:r>
          </a:p>
        </p:txBody>
      </p:sp>
      <p:sp>
        <p:nvSpPr>
          <p:cNvPr id="11" name="Rectangle 10">
            <a:extLst>
              <a:ext uri="{FF2B5EF4-FFF2-40B4-BE49-F238E27FC236}">
                <a16:creationId xmlns:a16="http://schemas.microsoft.com/office/drawing/2014/main" id="{49618B80-CAC4-86C4-343F-088FB789AB09}"/>
              </a:ext>
            </a:extLst>
          </p:cNvPr>
          <p:cNvSpPr/>
          <p:nvPr/>
        </p:nvSpPr>
        <p:spPr>
          <a:xfrm>
            <a:off x="3187001" y="5479429"/>
            <a:ext cx="2371411" cy="8114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50000"/>
              </a:lnSpc>
            </a:pPr>
            <a:r>
              <a:rPr lang="en-CA" dirty="0"/>
              <a:t>Unbalanced Dataset</a:t>
            </a:r>
          </a:p>
        </p:txBody>
      </p:sp>
      <p:sp>
        <p:nvSpPr>
          <p:cNvPr id="12" name="Rectangle 11">
            <a:extLst>
              <a:ext uri="{FF2B5EF4-FFF2-40B4-BE49-F238E27FC236}">
                <a16:creationId xmlns:a16="http://schemas.microsoft.com/office/drawing/2014/main" id="{EADCA0DD-FFEF-9EAA-ECC9-FFB1C3859D1D}"/>
              </a:ext>
            </a:extLst>
          </p:cNvPr>
          <p:cNvSpPr/>
          <p:nvPr/>
        </p:nvSpPr>
        <p:spPr>
          <a:xfrm>
            <a:off x="482321" y="4445089"/>
            <a:ext cx="2371411" cy="8114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Data has large number of features</a:t>
            </a:r>
          </a:p>
        </p:txBody>
      </p:sp>
      <p:sp>
        <p:nvSpPr>
          <p:cNvPr id="13" name="Rectangle 12">
            <a:extLst>
              <a:ext uri="{FF2B5EF4-FFF2-40B4-BE49-F238E27FC236}">
                <a16:creationId xmlns:a16="http://schemas.microsoft.com/office/drawing/2014/main" id="{369593BB-3D1B-17C1-1B0D-8C34A9BBDE73}"/>
              </a:ext>
            </a:extLst>
          </p:cNvPr>
          <p:cNvSpPr/>
          <p:nvPr/>
        </p:nvSpPr>
        <p:spPr>
          <a:xfrm>
            <a:off x="6633590" y="5472458"/>
            <a:ext cx="2371411" cy="8114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Anomalies</a:t>
            </a:r>
          </a:p>
        </p:txBody>
      </p:sp>
      <p:sp>
        <p:nvSpPr>
          <p:cNvPr id="14" name="Rectangle 13">
            <a:extLst>
              <a:ext uri="{FF2B5EF4-FFF2-40B4-BE49-F238E27FC236}">
                <a16:creationId xmlns:a16="http://schemas.microsoft.com/office/drawing/2014/main" id="{2B37C9A8-F6A5-4CE2-3B93-27D5B498BF61}"/>
              </a:ext>
            </a:extLst>
          </p:cNvPr>
          <p:cNvSpPr/>
          <p:nvPr/>
        </p:nvSpPr>
        <p:spPr>
          <a:xfrm>
            <a:off x="9338268" y="4445089"/>
            <a:ext cx="2371411" cy="8114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Selection of predictive model</a:t>
            </a:r>
          </a:p>
        </p:txBody>
      </p:sp>
      <p:cxnSp>
        <p:nvCxnSpPr>
          <p:cNvPr id="16" name="Straight Arrow Connector 15">
            <a:extLst>
              <a:ext uri="{FF2B5EF4-FFF2-40B4-BE49-F238E27FC236}">
                <a16:creationId xmlns:a16="http://schemas.microsoft.com/office/drawing/2014/main" id="{16C2902F-BE71-9AB2-F20C-78DB26A327B6}"/>
              </a:ext>
            </a:extLst>
          </p:cNvPr>
          <p:cNvCxnSpPr>
            <a:endCxn id="12" idx="3"/>
          </p:cNvCxnSpPr>
          <p:nvPr/>
        </p:nvCxnSpPr>
        <p:spPr>
          <a:xfrm flipH="1">
            <a:off x="2853732" y="4056150"/>
            <a:ext cx="2602523" cy="79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13167A-5D10-5C25-19EE-9CE1C102D0A1}"/>
              </a:ext>
            </a:extLst>
          </p:cNvPr>
          <p:cNvCxnSpPr>
            <a:endCxn id="11" idx="0"/>
          </p:cNvCxnSpPr>
          <p:nvPr/>
        </p:nvCxnSpPr>
        <p:spPr>
          <a:xfrm flipH="1">
            <a:off x="4372707" y="4056150"/>
            <a:ext cx="1485482" cy="142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06E182-2D69-B660-91AE-F47B611C85C4}"/>
              </a:ext>
            </a:extLst>
          </p:cNvPr>
          <p:cNvCxnSpPr>
            <a:endCxn id="13" idx="0"/>
          </p:cNvCxnSpPr>
          <p:nvPr/>
        </p:nvCxnSpPr>
        <p:spPr>
          <a:xfrm>
            <a:off x="6654520" y="4052665"/>
            <a:ext cx="1164776" cy="141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E5DD55-8EB8-DBEA-CF9C-14CACC2B07DB}"/>
              </a:ext>
            </a:extLst>
          </p:cNvPr>
          <p:cNvCxnSpPr>
            <a:endCxn id="14" idx="1"/>
          </p:cNvCxnSpPr>
          <p:nvPr/>
        </p:nvCxnSpPr>
        <p:spPr>
          <a:xfrm>
            <a:off x="7269982" y="4054408"/>
            <a:ext cx="2068286" cy="796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4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BB6001-0DAA-2A8D-F816-84CB3C0F6818}"/>
              </a:ext>
            </a:extLst>
          </p:cNvPr>
          <p:cNvSpPr txBox="1"/>
          <p:nvPr/>
        </p:nvSpPr>
        <p:spPr>
          <a:xfrm>
            <a:off x="3784879" y="10048"/>
            <a:ext cx="4622242" cy="461665"/>
          </a:xfrm>
          <a:prstGeom prst="rect">
            <a:avLst/>
          </a:prstGeom>
          <a:noFill/>
        </p:spPr>
        <p:txBody>
          <a:bodyPr wrap="square" rtlCol="0">
            <a:spAutoFit/>
          </a:bodyPr>
          <a:lstStyle/>
          <a:p>
            <a:pPr algn="ctr"/>
            <a:r>
              <a:rPr lang="en-CA" sz="2400" b="1" u="sng" dirty="0"/>
              <a:t>Data Cleaning</a:t>
            </a:r>
          </a:p>
        </p:txBody>
      </p:sp>
      <p:graphicFrame>
        <p:nvGraphicFramePr>
          <p:cNvPr id="5" name="Diagram 4">
            <a:extLst>
              <a:ext uri="{FF2B5EF4-FFF2-40B4-BE49-F238E27FC236}">
                <a16:creationId xmlns:a16="http://schemas.microsoft.com/office/drawing/2014/main" id="{5CF0E250-3465-0094-C121-DA135EC7DCC9}"/>
              </a:ext>
            </a:extLst>
          </p:cNvPr>
          <p:cNvGraphicFramePr/>
          <p:nvPr>
            <p:extLst>
              <p:ext uri="{D42A27DB-BD31-4B8C-83A1-F6EECF244321}">
                <p14:modId xmlns:p14="http://schemas.microsoft.com/office/powerpoint/2010/main" val="1291042115"/>
              </p:ext>
            </p:extLst>
          </p:nvPr>
        </p:nvGraphicFramePr>
        <p:xfrm>
          <a:off x="6965740" y="80387"/>
          <a:ext cx="8408237" cy="4803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D40AAE0-548D-49DC-4B92-FEA6C9F2716C}"/>
              </a:ext>
            </a:extLst>
          </p:cNvPr>
          <p:cNvSpPr txBox="1"/>
          <p:nvPr/>
        </p:nvSpPr>
        <p:spPr>
          <a:xfrm>
            <a:off x="1547446" y="703274"/>
            <a:ext cx="6541477" cy="1477328"/>
          </a:xfrm>
          <a:prstGeom prst="rect">
            <a:avLst/>
          </a:prstGeom>
          <a:noFill/>
        </p:spPr>
        <p:txBody>
          <a:bodyPr wrap="square" rtlCol="0">
            <a:spAutoFit/>
          </a:bodyPr>
          <a:lstStyle/>
          <a:p>
            <a:pPr marL="285750" indent="-285750">
              <a:buFont typeface="Wingdings" panose="05000000000000000000" pitchFamily="2" charset="2"/>
              <a:buChar char="Ø"/>
            </a:pPr>
            <a:r>
              <a:rPr lang="en-CA" dirty="0"/>
              <a:t>No null values were found in dataset.</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Anomalies were present in EDUCATION column with values that were out of scope. All rows with such data were dropped.</a:t>
            </a:r>
          </a:p>
          <a:p>
            <a:pPr marL="285750" indent="-285750">
              <a:buFont typeface="Wingdings" panose="05000000000000000000" pitchFamily="2" charset="2"/>
              <a:buChar char="Ø"/>
            </a:pPr>
            <a:endParaRPr lang="en-CA" dirty="0"/>
          </a:p>
        </p:txBody>
      </p:sp>
      <p:pic>
        <p:nvPicPr>
          <p:cNvPr id="8" name="Picture 7">
            <a:extLst>
              <a:ext uri="{FF2B5EF4-FFF2-40B4-BE49-F238E27FC236}">
                <a16:creationId xmlns:a16="http://schemas.microsoft.com/office/drawing/2014/main" id="{2AF72FBA-0081-7ED4-3D79-4732AC148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642" y="2040185"/>
            <a:ext cx="6071098" cy="3183814"/>
          </a:xfrm>
          <a:prstGeom prst="rect">
            <a:avLst/>
          </a:prstGeom>
        </p:spPr>
      </p:pic>
      <p:sp>
        <p:nvSpPr>
          <p:cNvPr id="9" name="TextBox 8">
            <a:extLst>
              <a:ext uri="{FF2B5EF4-FFF2-40B4-BE49-F238E27FC236}">
                <a16:creationId xmlns:a16="http://schemas.microsoft.com/office/drawing/2014/main" id="{7422E701-CFC0-07D0-7625-D7CCE596AC9B}"/>
              </a:ext>
            </a:extLst>
          </p:cNvPr>
          <p:cNvSpPr txBox="1"/>
          <p:nvPr/>
        </p:nvSpPr>
        <p:spPr>
          <a:xfrm>
            <a:off x="1547446" y="5360581"/>
            <a:ext cx="9569380" cy="1200329"/>
          </a:xfrm>
          <a:prstGeom prst="rect">
            <a:avLst/>
          </a:prstGeom>
          <a:noFill/>
        </p:spPr>
        <p:txBody>
          <a:bodyPr wrap="square" rtlCol="0">
            <a:spAutoFit/>
          </a:bodyPr>
          <a:lstStyle/>
          <a:p>
            <a:pPr marL="285750" indent="-285750">
              <a:buFont typeface="Wingdings" panose="05000000000000000000" pitchFamily="2" charset="2"/>
              <a:buChar char="Ø"/>
            </a:pPr>
            <a:r>
              <a:rPr lang="en-CA" dirty="0"/>
              <a:t>As we can see, dataset is highly unbalanced.</a:t>
            </a:r>
          </a:p>
          <a:p>
            <a:pPr marL="285750" indent="-285750">
              <a:buFont typeface="Wingdings" panose="05000000000000000000" pitchFamily="2" charset="2"/>
              <a:buChar char="Ø"/>
            </a:pPr>
            <a:r>
              <a:rPr lang="en-CA" dirty="0"/>
              <a:t>SMOTE oversampling method was used to balance the dataset classes.</a:t>
            </a:r>
          </a:p>
          <a:p>
            <a:pPr marL="285750" indent="-285750">
              <a:buFont typeface="Wingdings" panose="05000000000000000000" pitchFamily="2" charset="2"/>
              <a:buChar char="Ø"/>
            </a:pPr>
            <a:r>
              <a:rPr lang="en-CA" sz="1800" dirty="0">
                <a:effectLst/>
                <a:latin typeface="Calibri" panose="020F0502020204030204" pitchFamily="34" charset="0"/>
                <a:ea typeface="Calibri" panose="020F0502020204030204" pitchFamily="34" charset="0"/>
                <a:cs typeface="Times New Roman" panose="02020603050405020304" pitchFamily="18" charset="0"/>
              </a:rPr>
              <a:t>SMOTE is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an oversampling technique where the synthetic samples are generated for the minority class</a:t>
            </a:r>
            <a:endParaRPr lang="en-CA" dirty="0"/>
          </a:p>
        </p:txBody>
      </p:sp>
    </p:spTree>
    <p:extLst>
      <p:ext uri="{BB962C8B-B14F-4D97-AF65-F5344CB8AC3E}">
        <p14:creationId xmlns:p14="http://schemas.microsoft.com/office/powerpoint/2010/main" val="31196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A1930C-3434-2BE2-EBD2-CB8AA99DCFC6}"/>
              </a:ext>
            </a:extLst>
          </p:cNvPr>
          <p:cNvSpPr txBox="1"/>
          <p:nvPr/>
        </p:nvSpPr>
        <p:spPr>
          <a:xfrm>
            <a:off x="3357824" y="110531"/>
            <a:ext cx="5476352" cy="461665"/>
          </a:xfrm>
          <a:prstGeom prst="rect">
            <a:avLst/>
          </a:prstGeom>
          <a:noFill/>
        </p:spPr>
        <p:txBody>
          <a:bodyPr wrap="square" rtlCol="0">
            <a:spAutoFit/>
          </a:bodyPr>
          <a:lstStyle/>
          <a:p>
            <a:pPr algn="ctr"/>
            <a:r>
              <a:rPr lang="en-CA" sz="2400" b="1" u="sng" dirty="0"/>
              <a:t>Predictive Modelling</a:t>
            </a:r>
          </a:p>
        </p:txBody>
      </p:sp>
      <p:graphicFrame>
        <p:nvGraphicFramePr>
          <p:cNvPr id="2" name="Diagram 1">
            <a:extLst>
              <a:ext uri="{FF2B5EF4-FFF2-40B4-BE49-F238E27FC236}">
                <a16:creationId xmlns:a16="http://schemas.microsoft.com/office/drawing/2014/main" id="{F8594C07-1A0B-4433-5826-90F7A0D13CF3}"/>
              </a:ext>
            </a:extLst>
          </p:cNvPr>
          <p:cNvGraphicFramePr/>
          <p:nvPr>
            <p:extLst>
              <p:ext uri="{D42A27DB-BD31-4B8C-83A1-F6EECF244321}">
                <p14:modId xmlns:p14="http://schemas.microsoft.com/office/powerpoint/2010/main" val="301515117"/>
              </p:ext>
            </p:extLst>
          </p:nvPr>
        </p:nvGraphicFramePr>
        <p:xfrm>
          <a:off x="2433934" y="11015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98022-E02B-502A-8FE8-F26D658D8C2C}"/>
              </a:ext>
            </a:extLst>
          </p:cNvPr>
          <p:cNvSpPr txBox="1"/>
          <p:nvPr/>
        </p:nvSpPr>
        <p:spPr>
          <a:xfrm>
            <a:off x="3799952" y="0"/>
            <a:ext cx="4592096" cy="461665"/>
          </a:xfrm>
          <a:prstGeom prst="rect">
            <a:avLst/>
          </a:prstGeom>
          <a:noFill/>
        </p:spPr>
        <p:txBody>
          <a:bodyPr wrap="square" rtlCol="0">
            <a:spAutoFit/>
          </a:bodyPr>
          <a:lstStyle/>
          <a:p>
            <a:pPr algn="ctr"/>
            <a:r>
              <a:rPr lang="en-CA" sz="2400" b="1" u="sng" dirty="0"/>
              <a:t>Model Evaluation</a:t>
            </a:r>
          </a:p>
        </p:txBody>
      </p:sp>
      <p:sp>
        <p:nvSpPr>
          <p:cNvPr id="5" name="TextBox 4">
            <a:extLst>
              <a:ext uri="{FF2B5EF4-FFF2-40B4-BE49-F238E27FC236}">
                <a16:creationId xmlns:a16="http://schemas.microsoft.com/office/drawing/2014/main" id="{10AB2253-F154-E4EA-C431-2251E1E477C3}"/>
              </a:ext>
            </a:extLst>
          </p:cNvPr>
          <p:cNvSpPr txBox="1"/>
          <p:nvPr/>
        </p:nvSpPr>
        <p:spPr>
          <a:xfrm>
            <a:off x="1838848" y="532563"/>
            <a:ext cx="1020912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CA" dirty="0"/>
              <a:t>Random forest classifier will be evaluated using the classification report.</a:t>
            </a:r>
          </a:p>
          <a:p>
            <a:pPr marL="285750" indent="-285750">
              <a:lnSpc>
                <a:spcPct val="150000"/>
              </a:lnSpc>
              <a:buFont typeface="Wingdings" panose="05000000000000000000" pitchFamily="2" charset="2"/>
              <a:buChar char="Ø"/>
            </a:pPr>
            <a:r>
              <a:rPr lang="en-CA" dirty="0"/>
              <a:t>Model hyperparameters were optimized using the GridsearchCV function of Scikit-Learn.</a:t>
            </a:r>
          </a:p>
        </p:txBody>
      </p:sp>
      <p:pic>
        <p:nvPicPr>
          <p:cNvPr id="6" name="Picture 5">
            <a:extLst>
              <a:ext uri="{FF2B5EF4-FFF2-40B4-BE49-F238E27FC236}">
                <a16:creationId xmlns:a16="http://schemas.microsoft.com/office/drawing/2014/main" id="{9E2017CB-59C6-BCD0-CBC5-870CEF2D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352" y="1581944"/>
            <a:ext cx="10719152" cy="2890129"/>
          </a:xfrm>
          <a:prstGeom prst="rect">
            <a:avLst/>
          </a:prstGeom>
        </p:spPr>
      </p:pic>
      <p:sp>
        <p:nvSpPr>
          <p:cNvPr id="7" name="TextBox 6">
            <a:extLst>
              <a:ext uri="{FF2B5EF4-FFF2-40B4-BE49-F238E27FC236}">
                <a16:creationId xmlns:a16="http://schemas.microsoft.com/office/drawing/2014/main" id="{31592D0D-02EC-7CAA-BF4A-B3D654E37FCE}"/>
              </a:ext>
            </a:extLst>
          </p:cNvPr>
          <p:cNvSpPr txBox="1"/>
          <p:nvPr/>
        </p:nvSpPr>
        <p:spPr>
          <a:xfrm>
            <a:off x="4330840" y="4843862"/>
            <a:ext cx="2250830"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CA" dirty="0"/>
              <a:t>Precision – 78%</a:t>
            </a:r>
          </a:p>
          <a:p>
            <a:pPr marL="285750" indent="-285750">
              <a:lnSpc>
                <a:spcPct val="150000"/>
              </a:lnSpc>
              <a:buFont typeface="Wingdings" panose="05000000000000000000" pitchFamily="2" charset="2"/>
              <a:buChar char="§"/>
            </a:pPr>
            <a:r>
              <a:rPr lang="en-CA" dirty="0"/>
              <a:t>Recall – 77%</a:t>
            </a:r>
          </a:p>
          <a:p>
            <a:pPr marL="285750" indent="-285750">
              <a:lnSpc>
                <a:spcPct val="150000"/>
              </a:lnSpc>
              <a:buFont typeface="Wingdings" panose="05000000000000000000" pitchFamily="2" charset="2"/>
              <a:buChar char="§"/>
            </a:pPr>
            <a:r>
              <a:rPr lang="en-CA" dirty="0"/>
              <a:t>F1-score – 78%</a:t>
            </a:r>
          </a:p>
          <a:p>
            <a:pPr marL="285750" indent="-285750">
              <a:lnSpc>
                <a:spcPct val="150000"/>
              </a:lnSpc>
              <a:buFont typeface="Wingdings" panose="05000000000000000000" pitchFamily="2" charset="2"/>
              <a:buChar char="§"/>
            </a:pPr>
            <a:r>
              <a:rPr lang="en-CA" dirty="0"/>
              <a:t>Accuracy – 77%</a:t>
            </a:r>
          </a:p>
        </p:txBody>
      </p:sp>
    </p:spTree>
    <p:extLst>
      <p:ext uri="{BB962C8B-B14F-4D97-AF65-F5344CB8AC3E}">
        <p14:creationId xmlns:p14="http://schemas.microsoft.com/office/powerpoint/2010/main" val="15736562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1180</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Symbol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Avaiya</dc:creator>
  <cp:lastModifiedBy>Darshan Avaiya</cp:lastModifiedBy>
  <cp:revision>31</cp:revision>
  <dcterms:created xsi:type="dcterms:W3CDTF">2022-11-30T18:20:05Z</dcterms:created>
  <dcterms:modified xsi:type="dcterms:W3CDTF">2022-12-01T02:36:38Z</dcterms:modified>
</cp:coreProperties>
</file>