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1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2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6"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07" name="Holder 3"/>
          <p:cNvSpPr>
            <a:spLocks noGrp="1"/>
          </p:cNvSpPr>
          <p:nvPr>
            <p:ph type="body" idx="1"/>
          </p:nvPr>
        </p:nvSpPr>
        <p:spPr>
          <a:xfrm>
            <a:off x="609600" y="1577340"/>
            <a:ext cx="10972800" cy="266700"/>
          </a:xfrm>
        </p:spPr>
        <p:txBody>
          <a:bodyPr lIns="0" tIns="0" rIns="0" bIns="0"/>
          <a:p/>
        </p:txBody>
      </p:sp>
      <p:sp>
        <p:nvSpPr>
          <p:cNvPr id="1048708"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10"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7" name=""/>
        <p:cNvGrpSpPr/>
        <p:nvPr/>
      </p:nvGrpSpPr>
      <p:grpSpPr>
        <a:xfrm>
          <a:off x="0" y="0"/>
          <a:ext cx="0" cy="0"/>
          <a:chOff x="0" y="0"/>
          <a:chExt cx="0" cy="0"/>
        </a:xfrm>
      </p:grpSpPr>
      <p:sp>
        <p:nvSpPr>
          <p:cNvPr id="104871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12" name="Holder 3"/>
          <p:cNvSpPr>
            <a:spLocks noGrp="1"/>
          </p:cNvSpPr>
          <p:nvPr>
            <p:ph sz="half" idx="2"/>
          </p:nvPr>
        </p:nvSpPr>
        <p:spPr>
          <a:xfrm>
            <a:off x="609600" y="1577340"/>
            <a:ext cx="5303520" cy="266700"/>
          </a:xfrm>
          <a:prstGeom prst="rect">
            <a:avLst/>
          </a:prstGeom>
        </p:spPr>
        <p:txBody>
          <a:bodyPr wrap="square" lIns="0" tIns="0" rIns="0" bIns="0">
            <a:spAutoFit/>
          </a:bodyPr>
          <a:p/>
        </p:txBody>
      </p:sp>
      <p:sp>
        <p:nvSpPr>
          <p:cNvPr id="1048713" name="Holder 4"/>
          <p:cNvSpPr>
            <a:spLocks noGrp="1"/>
          </p:cNvSpPr>
          <p:nvPr>
            <p:ph sz="half" idx="3"/>
          </p:nvPr>
        </p:nvSpPr>
        <p:spPr>
          <a:xfrm>
            <a:off x="6278880" y="1577340"/>
            <a:ext cx="5303520" cy="266700"/>
          </a:xfrm>
          <a:prstGeom prst="rect">
            <a:avLst/>
          </a:prstGeom>
        </p:spPr>
        <p:txBody>
          <a:bodyPr wrap="square" lIns="0" tIns="0" rIns="0" bIns="0">
            <a:spAutoFit/>
          </a:bodyPr>
          <a:p/>
        </p:txBody>
      </p:sp>
      <p:sp>
        <p:nvSpPr>
          <p:cNvPr id="1048714"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1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16"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4"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280987" y="3202305"/>
            <a:ext cx="8610600" cy="1938020"/>
          </a:xfrm>
          <a:prstGeom prst="rect">
            <a:avLst/>
          </a:prstGeom>
          <a:noFill/>
        </p:spPr>
        <p:txBody>
          <a:bodyPr wrap="square" rtlCol="0">
            <a:spAutoFit/>
          </a:bodyPr>
          <a:p>
            <a:r>
              <a:rPr lang="en-US" sz="2400"/>
              <a:t>STUDENT NAME:</a:t>
            </a:r>
            <a:r>
              <a:rPr lang="en-US" altLang="en-IN" sz="2400"/>
              <a:t> </a:t>
            </a:r>
            <a:r>
              <a:rPr lang="en-IN" altLang="en-US" sz="2400"/>
              <a:t>KANISHSRI RP</a:t>
            </a:r>
            <a:endParaRPr lang="en-US" sz="2800" dirty="0"/>
          </a:p>
          <a:p>
            <a:r>
              <a:rPr lang="en-US" sz="2400" dirty="0"/>
              <a:t>REGISTER NO:</a:t>
            </a:r>
            <a:r>
              <a:rPr lang="en-US" altLang="en-IN" sz="2400" dirty="0"/>
              <a:t> 3</a:t>
            </a:r>
            <a:r>
              <a:rPr lang="en-US" altLang="en-IN" sz="2400" dirty="0"/>
              <a:t>12</a:t>
            </a:r>
            <a:r>
              <a:rPr lang="en-US" altLang="en-IN" sz="2400" dirty="0"/>
              <a:t>20</a:t>
            </a:r>
            <a:r>
              <a:rPr lang="en-US" altLang="en-IN" sz="2400" dirty="0"/>
              <a:t>89</a:t>
            </a:r>
            <a:r>
              <a:rPr lang="en-IN" altLang="en-US" sz="2400" dirty="0"/>
              <a:t>52</a:t>
            </a:r>
            <a:endParaRPr lang="zh-CN" altLang="en-US" sz="2800"/>
          </a:p>
          <a:p>
            <a:r>
              <a:rPr lang="en-US" sz="2400" dirty="0"/>
              <a:t>DEPARTMENT:</a:t>
            </a:r>
            <a:r>
              <a:rPr lang="en-US" altLang="en-IN" sz="2400" dirty="0"/>
              <a:t> </a:t>
            </a:r>
            <a:r>
              <a:rPr lang="en-US" altLang="en-IN" sz="2400" dirty="0"/>
              <a:t>B</a:t>
            </a:r>
            <a:r>
              <a:rPr lang="en-US" altLang="en-IN" sz="2400" dirty="0"/>
              <a:t>.</a:t>
            </a:r>
            <a:r>
              <a:rPr lang="en-US" altLang="en-IN" sz="2400" dirty="0"/>
              <a:t>C</a:t>
            </a:r>
            <a:r>
              <a:rPr lang="en-US" altLang="en-IN" sz="2400" dirty="0"/>
              <a:t>O</a:t>
            </a:r>
            <a:r>
              <a:rPr lang="en-US" altLang="en-IN" sz="2400" dirty="0"/>
              <a:t>M</a:t>
            </a:r>
            <a:r>
              <a:rPr lang="en-US" altLang="en-IN" sz="2400" dirty="0"/>
              <a:t>(</a:t>
            </a:r>
            <a:r>
              <a:rPr lang="en-US" altLang="en-IN" sz="2400" dirty="0"/>
              <a:t>G</a:t>
            </a:r>
            <a:r>
              <a:rPr lang="en-US" altLang="en-IN" sz="2400" dirty="0"/>
              <a:t>E</a:t>
            </a:r>
            <a:r>
              <a:rPr lang="en-US" altLang="en-IN" sz="2400" dirty="0"/>
              <a:t>N</a:t>
            </a:r>
            <a:r>
              <a:rPr lang="en-US" altLang="en-IN" sz="2400" dirty="0"/>
              <a:t>E</a:t>
            </a:r>
            <a:r>
              <a:rPr lang="en-US" altLang="en-IN" sz="2400" dirty="0"/>
              <a:t>RAL</a:t>
            </a:r>
            <a:r>
              <a:rPr lang="en-US" altLang="en-IN" sz="2400" dirty="0"/>
              <a:t>)</a:t>
            </a:r>
            <a:endParaRPr lang="zh-CN" altLang="en-US" sz="2800"/>
          </a:p>
          <a:p>
            <a:r>
              <a:rPr lang="en-US" sz="2400" dirty="0"/>
              <a:t>COLLEGE</a:t>
            </a:r>
            <a:r>
              <a:rPr lang="en-US" altLang="en-IN" sz="2400" dirty="0"/>
              <a:t>:</a:t>
            </a:r>
            <a:r>
              <a:rPr lang="en-US" altLang="en-IN" sz="2400" dirty="0"/>
              <a:t> </a:t>
            </a:r>
            <a:r>
              <a:rPr lang="en-US" altLang="en-IN" sz="2400" dirty="0"/>
              <a:t>Chevalier</a:t>
            </a:r>
            <a:r>
              <a:rPr lang="en-US" altLang="en-IN" sz="2400" dirty="0"/>
              <a:t>.</a:t>
            </a:r>
            <a:r>
              <a:rPr lang="en-US" altLang="en-IN" sz="2400" dirty="0"/>
              <a:t> </a:t>
            </a:r>
            <a:r>
              <a:rPr lang="en-US" altLang="en-IN" sz="2400" dirty="0"/>
              <a:t>T </a:t>
            </a:r>
            <a:r>
              <a:rPr lang="en-US" altLang="en-IN" sz="2400" dirty="0"/>
              <a:t>.</a:t>
            </a:r>
            <a:r>
              <a:rPr lang="en-US" altLang="en-IN" sz="2400" dirty="0"/>
              <a:t>Thomas </a:t>
            </a:r>
            <a:r>
              <a:rPr lang="en-US" altLang="en-IN" sz="2400" dirty="0"/>
              <a:t>Elizabeth </a:t>
            </a:r>
            <a:r>
              <a:rPr lang="en-US" altLang="en-IN" sz="2400" dirty="0"/>
              <a:t>college </a:t>
            </a:r>
            <a:r>
              <a:rPr lang="en-US" altLang="en-IN" sz="2400" dirty="0"/>
              <a:t>for </a:t>
            </a:r>
            <a:r>
              <a:rPr lang="en-US" altLang="en-IN" sz="2400" dirty="0"/>
              <a:t>women </a:t>
            </a:r>
            <a:endParaRPr lang="zh-CN" altLang="en-US" sz="280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1"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9" name="object 8"/>
          <p:cNvSpPr txBox="1"/>
          <p:nvPr/>
        </p:nvSpPr>
        <p:spPr>
          <a:xfrm>
            <a:off x="739775" y="291147"/>
            <a:ext cx="3303904" cy="622935"/>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91" name="Text Box 1048690"/>
          <p:cNvSpPr txBox="1"/>
          <p:nvPr/>
        </p:nvSpPr>
        <p:spPr>
          <a:xfrm>
            <a:off x="1316182" y="1021713"/>
            <a:ext cx="9559636" cy="802640"/>
          </a:xfrm>
          <a:prstGeom prst="rect">
            <a:avLst/>
          </a:prstGeom>
        </p:spPr>
        <p:txBody>
          <a:bodyPr wrap="square" rtlCol="0">
            <a:spAutoFit/>
          </a:bodyPr>
          <a:p>
            <a:r>
              <a:rPr lang="en-IN" sz="2800">
                <a:solidFill>
                  <a:srgbClr val="000000"/>
                </a:solidFill>
              </a:rPr>
              <a:t>Compensation Data: Gather information on base salary, bonuses, allowances, total compensation, stock options, and other benefits.</a:t>
            </a:r>
            <a:endParaRPr lang="en-IN" sz="2800">
              <a:solidFill>
                <a:srgbClr val="000000"/>
              </a:solidFill>
            </a:endParaRPr>
          </a:p>
        </p:txBody>
      </p:sp>
      <p:sp>
        <p:nvSpPr>
          <p:cNvPr id="1048692" name="Text Box 1048691"/>
          <p:cNvSpPr txBox="1"/>
          <p:nvPr/>
        </p:nvSpPr>
        <p:spPr>
          <a:xfrm>
            <a:off x="1316182" y="2370454"/>
            <a:ext cx="9473045" cy="802640"/>
          </a:xfrm>
          <a:prstGeom prst="rect">
            <a:avLst/>
          </a:prstGeom>
        </p:spPr>
        <p:txBody>
          <a:bodyPr wrap="square" rtlCol="0">
            <a:spAutoFit/>
          </a:bodyPr>
          <a:p>
            <a:r>
              <a:rPr lang="en-IN" sz="2800">
                <a:solidFill>
                  <a:srgbClr val="000000"/>
                </a:solidFill>
              </a:rPr>
              <a:t>Data Integration: Consolidate all data sources into a single Excel workbook, organized into different sheets.</a:t>
            </a:r>
            <a:endParaRPr lang="en-IN" sz="2800">
              <a:solidFill>
                <a:srgbClr val="000000"/>
              </a:solidFill>
            </a:endParaRPr>
          </a:p>
        </p:txBody>
      </p:sp>
      <p:sp>
        <p:nvSpPr>
          <p:cNvPr id="1048693" name="Text Box 1048692"/>
          <p:cNvSpPr txBox="1"/>
          <p:nvPr/>
        </p:nvSpPr>
        <p:spPr>
          <a:xfrm>
            <a:off x="1316182" y="3429000"/>
            <a:ext cx="9802090" cy="802640"/>
          </a:xfrm>
          <a:prstGeom prst="rect">
            <a:avLst/>
          </a:prstGeom>
        </p:spPr>
        <p:txBody>
          <a:bodyPr wrap="square" rtlCol="0">
            <a:spAutoFit/>
          </a:bodyPr>
          <a:p>
            <a:r>
              <a:rPr lang="en-IN" sz="2800">
                <a:solidFill>
                  <a:srgbClr val="000000"/>
                </a:solidFill>
              </a:rPr>
              <a:t>Descriptive Analytics: Use Excel formulas, pivot tables, and charts to describe and summarize salary distributions</a:t>
            </a:r>
            <a:r>
              <a:rPr lang="en-US" altLang="en-IN" sz="2800">
                <a:solidFill>
                  <a:srgbClr val="000000"/>
                </a:solidFill>
              </a:rPr>
              <a:t>.</a:t>
            </a:r>
            <a:endParaRPr lang="en-IN" sz="2800">
              <a:solidFill>
                <a:srgbClr val="000000"/>
              </a:solidFill>
            </a:endParaRPr>
          </a:p>
        </p:txBody>
      </p:sp>
      <p:sp>
        <p:nvSpPr>
          <p:cNvPr id="1048694" name="Text Box 1048693"/>
          <p:cNvSpPr txBox="1"/>
          <p:nvPr/>
        </p:nvSpPr>
        <p:spPr>
          <a:xfrm>
            <a:off x="441918" y="4458333"/>
            <a:ext cx="9845082" cy="1158240"/>
          </a:xfrm>
          <a:prstGeom prst="rect">
            <a:avLst/>
          </a:prstGeom>
        </p:spPr>
        <p:txBody>
          <a:bodyPr wrap="square" rtlCol="0">
            <a:spAutoFit/>
          </a:bodyPr>
          <a:p>
            <a:r>
              <a:rPr lang="en-IN" sz="2800">
                <a:solidFill>
                  <a:srgbClr val="000000"/>
                </a:solidFill>
              </a:rPr>
              <a:t>This comprehensive approach to salary and compensation analysis through Excel data modeling provides a powerful tool for organizations looking to optimize their compensation strategies, ensure fairness, and remain competitive in the market.</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8" name="object 6"/>
          <p:cNvPicPr/>
          <p:nvPr/>
        </p:nvPicPr>
        <p:blipFill>
          <a:blip r:embed="rId1" cstate="print"/>
          <a:stretch>
            <a:fillRect/>
          </a:stretch>
        </p:blipFill>
        <p:spPr>
          <a:xfrm>
            <a:off x="1666875" y="6467475"/>
            <a:ext cx="76200" cy="177800"/>
          </a:xfrm>
          <a:prstGeom prst="rect">
            <a:avLst/>
          </a:prstGeom>
        </p:spPr>
      </p:pic>
      <p:sp>
        <p:nvSpPr>
          <p:cNvPr id="1048698" name="object 7"/>
          <p:cNvSpPr txBox="1">
            <a:spLocks noGrp="1"/>
          </p:cNvSpPr>
          <p:nvPr>
            <p:ph type="title"/>
          </p:nvPr>
        </p:nvSpPr>
        <p:spPr>
          <a:xfrm>
            <a:off x="755332" y="385444"/>
            <a:ext cx="2437130" cy="622936"/>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99" name="object 9"/>
          <p:cNvSpPr txBox="1"/>
          <p:nvPr/>
        </p:nvSpPr>
        <p:spPr>
          <a:xfrm>
            <a:off x="11277218" y="6473337"/>
            <a:ext cx="2286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097169" name="Picture 2097168"/>
          <p:cNvPicPr/>
          <p:nvPr/>
        </p:nvPicPr>
        <p:blipFill>
          <a:blip r:embed="rId2"/>
          <a:srcRect l="22245" t="51465" r="9704" b="32004"/>
          <a:stretch>
            <a:fillRect/>
          </a:stretch>
        </p:blipFill>
        <p:spPr>
          <a:xfrm>
            <a:off x="755332" y="2059513"/>
            <a:ext cx="8140350" cy="46102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700" name="Title 1"/>
          <p:cNvSpPr>
            <a:spLocks noGrp="1"/>
          </p:cNvSpPr>
          <p:nvPr>
            <p:ph type="title"/>
          </p:nvPr>
        </p:nvSpPr>
        <p:spPr>
          <a:xfrm>
            <a:off x="755332" y="385444"/>
            <a:ext cx="10681335" cy="609600"/>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1" name="Text Box 1048700"/>
          <p:cNvSpPr txBox="1"/>
          <p:nvPr/>
        </p:nvSpPr>
        <p:spPr>
          <a:xfrm>
            <a:off x="474256" y="1471295"/>
            <a:ext cx="10408226" cy="1513841"/>
          </a:xfrm>
          <a:prstGeom prst="rect">
            <a:avLst/>
          </a:prstGeom>
        </p:spPr>
        <p:txBody>
          <a:bodyPr wrap="square" rtlCol="0">
            <a:spAutoFit/>
          </a:bodyPr>
          <a:p>
            <a:r>
              <a:rPr lang="en-IN" sz="2800">
                <a:solidFill>
                  <a:srgbClr val="000000"/>
                </a:solidFill>
              </a:rPr>
              <a:t>The Salary and Compensation Analysis conducted using Excel data modeling has provided meticulously analyzing salary distributions, performance correlations, and market competitiveness, the study has revealed both strengths and areas for improvement within the organization’s compensation strategies.</a:t>
            </a:r>
            <a:endParaRPr lang="en-IN" sz="2800">
              <a:solidFill>
                <a:srgbClr val="000000"/>
              </a:solidFill>
            </a:endParaRPr>
          </a:p>
        </p:txBody>
      </p:sp>
      <p:sp>
        <p:nvSpPr>
          <p:cNvPr id="1048702" name="Text Box 1048701"/>
          <p:cNvSpPr txBox="1"/>
          <p:nvPr/>
        </p:nvSpPr>
        <p:spPr>
          <a:xfrm>
            <a:off x="474257" y="4439286"/>
            <a:ext cx="10962409" cy="1158241"/>
          </a:xfrm>
          <a:prstGeom prst="rect">
            <a:avLst/>
          </a:prstGeom>
        </p:spPr>
        <p:txBody>
          <a:bodyPr wrap="square" rtlCol="0">
            <a:spAutoFit/>
          </a:bodyPr>
          <a:p>
            <a:r>
              <a:rPr lang="en-IN" sz="2800">
                <a:solidFill>
                  <a:srgbClr val="000000"/>
                </a:solidFill>
              </a:rPr>
              <a:t>This analysis not only addresses immediate concerns but also establishes a robust framework for future compensation strategy development, making it a cornerstone of the organization’s efforts to maintain a motivated, satisfied, and high-performing workforce.</a:t>
            </a:r>
            <a:endParaRPr lang="en-IN" sz="2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70" name="Picture 2097169"/>
          <p:cNvPicPr/>
          <p:nvPr/>
        </p:nvPicPr>
        <p:blipFill>
          <a:blip r:embed="rId1"/>
          <a:stretch>
            <a:fillRect/>
          </a:stretch>
        </p:blipFill>
        <p:spPr>
          <a:xfrm>
            <a:off x="0" y="0"/>
            <a:ext cx="1032734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5372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650240"/>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097155" name="Picture 2097154"/>
          <p:cNvPicPr/>
          <p:nvPr/>
        </p:nvPicPr>
        <p:blipFill>
          <a:blip r:embed="rId3"/>
          <a:stretch>
            <a:fillRect/>
          </a:stretch>
        </p:blipFill>
        <p:spPr>
          <a:xfrm>
            <a:off x="5514135" y="3096489"/>
            <a:ext cx="3224853" cy="26843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6" name="object 17"/>
          <p:cNvPicPr/>
          <p:nvPr/>
        </p:nvPicPr>
        <p:blipFill>
          <a:blip r:embed="rId1"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7" name="object 19"/>
            <p:cNvPicPr/>
            <p:nvPr/>
          </p:nvPicPr>
          <p:blipFill>
            <a:blip r:embed="rId2" cstate="print"/>
            <a:stretch>
              <a:fillRect/>
            </a:stretch>
          </p:blipFill>
          <p:spPr>
            <a:xfrm>
              <a:off x="466725" y="6410325"/>
              <a:ext cx="3705225" cy="295275"/>
            </a:xfrm>
            <a:prstGeom prst="rect">
              <a:avLst/>
            </a:prstGeom>
          </p:spPr>
        </p:pic>
        <p:pic>
          <p:nvPicPr>
            <p:cNvPr id="2097158"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229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3647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9" name="object 5"/>
            <p:cNvPicPr/>
            <p:nvPr/>
          </p:nvPicPr>
          <p:blipFill>
            <a:blip r:embed="rId1"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7" name="object 7"/>
          <p:cNvSpPr txBox="1">
            <a:spLocks noGrp="1"/>
          </p:cNvSpPr>
          <p:nvPr>
            <p:ph type="title"/>
          </p:nvPr>
        </p:nvSpPr>
        <p:spPr>
          <a:xfrm>
            <a:off x="834072" y="575055"/>
            <a:ext cx="5636895" cy="5372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0" name="object 8"/>
          <p:cNvPicPr/>
          <p:nvPr/>
        </p:nvPicPr>
        <p:blipFill>
          <a:blip r:embed="rId2"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9" name="Text Box 1048648"/>
          <p:cNvSpPr txBox="1"/>
          <p:nvPr/>
        </p:nvSpPr>
        <p:spPr>
          <a:xfrm>
            <a:off x="1874294" y="1695449"/>
            <a:ext cx="8443413" cy="1513840"/>
          </a:xfrm>
          <a:prstGeom prst="rect">
            <a:avLst/>
          </a:prstGeom>
        </p:spPr>
        <p:txBody>
          <a:bodyPr wrap="square" rtlCol="0">
            <a:spAutoFit/>
          </a:bodyPr>
          <a:p>
            <a:r>
              <a:rPr lang="en-IN" sz="2800">
                <a:solidFill>
                  <a:srgbClr val="000000"/>
                </a:solidFill>
              </a:rPr>
              <a:t>To analyze the salary and compensation structure of employees in a company, identify disparities, and provide actionable insights for optimizing compensation packages based on various factors such as job role, department, experience, performance, and market trends.</a:t>
            </a:r>
            <a:endParaRPr lang="en-IN" sz="2800">
              <a:solidFill>
                <a:srgbClr val="000000"/>
              </a:solidFill>
            </a:endParaRPr>
          </a:p>
        </p:txBody>
      </p:sp>
      <p:sp>
        <p:nvSpPr>
          <p:cNvPr id="1048650" name="Text Box 1048649"/>
          <p:cNvSpPr txBox="1"/>
          <p:nvPr/>
        </p:nvSpPr>
        <p:spPr>
          <a:xfrm>
            <a:off x="2218169" y="4699634"/>
            <a:ext cx="6637520" cy="1158241"/>
          </a:xfrm>
          <a:prstGeom prst="rect">
            <a:avLst/>
          </a:prstGeom>
        </p:spPr>
        <p:txBody>
          <a:bodyPr wrap="square" rtlCol="0">
            <a:spAutoFit/>
          </a:bodyPr>
          <a:p>
            <a:r>
              <a:rPr lang="en-IN" sz="2800">
                <a:solidFill>
                  <a:srgbClr val="000000"/>
                </a:solidFill>
              </a:rPr>
              <a:t>It covers the necessary data, analytical approaches, and expected deliverables, giving a clear direction for tackling the problem.</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1" name="object 5"/>
            <p:cNvPicPr/>
            <p:nvPr/>
          </p:nvPicPr>
          <p:blipFill>
            <a:blip r:embed="rId1"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4" name="object 7"/>
          <p:cNvSpPr txBox="1">
            <a:spLocks noGrp="1"/>
          </p:cNvSpPr>
          <p:nvPr>
            <p:ph type="title"/>
          </p:nvPr>
        </p:nvSpPr>
        <p:spPr>
          <a:xfrm>
            <a:off x="739775" y="829627"/>
            <a:ext cx="5263515" cy="5372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2" name="object 8"/>
          <p:cNvPicPr/>
          <p:nvPr/>
        </p:nvPicPr>
        <p:blipFill>
          <a:blip r:embed="rId2"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6" name="TextBox 10"/>
          <p:cNvSpPr txBox="1"/>
          <p:nvPr/>
        </p:nvSpPr>
        <p:spPr>
          <a:xfrm>
            <a:off x="1428749" y="2138679"/>
            <a:ext cx="7924800" cy="1310641"/>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goal of this project is to analyze the salary and compensation structure within the organization using Excel data modeling techniques. The analysis aims to ensure equitable and competitive compensation practices by identifying any disparities, aligning with market standards, and optimizing overall salary structures.</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0" name="object 5"/>
          <p:cNvSpPr txBox="1">
            <a:spLocks noGrp="1"/>
          </p:cNvSpPr>
          <p:nvPr>
            <p:ph type="title"/>
          </p:nvPr>
        </p:nvSpPr>
        <p:spPr>
          <a:xfrm>
            <a:off x="699452" y="891793"/>
            <a:ext cx="5014595" cy="410211"/>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3" name="object 6"/>
          <p:cNvPicPr/>
          <p:nvPr/>
        </p:nvPicPr>
        <p:blipFill>
          <a:blip r:embed="rId1"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2" name="Text Box 1048661"/>
          <p:cNvSpPr txBox="1"/>
          <p:nvPr/>
        </p:nvSpPr>
        <p:spPr>
          <a:xfrm>
            <a:off x="840798" y="1695449"/>
            <a:ext cx="9746498" cy="802640"/>
          </a:xfrm>
          <a:prstGeom prst="rect">
            <a:avLst/>
          </a:prstGeom>
        </p:spPr>
        <p:txBody>
          <a:bodyPr wrap="square" rtlCol="0">
            <a:spAutoFit/>
          </a:bodyPr>
          <a:p>
            <a:r>
              <a:rPr lang="en-IN" sz="2800">
                <a:solidFill>
                  <a:srgbClr val="000000"/>
                </a:solidFill>
              </a:rPr>
              <a:t>Human Resources (HR) Department:</a:t>
            </a:r>
            <a:r>
              <a:rPr lang="en-US" altLang="en-IN" sz="2800">
                <a:solidFill>
                  <a:srgbClr val="000000"/>
                </a:solidFill>
              </a:rPr>
              <a:t> </a:t>
            </a:r>
            <a:r>
              <a:rPr lang="en-IN" sz="2800">
                <a:solidFill>
                  <a:srgbClr val="000000"/>
                </a:solidFill>
              </a:rPr>
              <a:t>Primary users responsible for managing employee compensation, benefits, and ensuring fair and equitable pay practices.</a:t>
            </a:r>
            <a:endParaRPr lang="en-IN" sz="2800">
              <a:solidFill>
                <a:srgbClr val="000000"/>
              </a:solidFill>
            </a:endParaRPr>
          </a:p>
        </p:txBody>
      </p:sp>
      <p:sp>
        <p:nvSpPr>
          <p:cNvPr id="1048663" name="Text Box 1048662"/>
          <p:cNvSpPr txBox="1"/>
          <p:nvPr/>
        </p:nvSpPr>
        <p:spPr>
          <a:xfrm>
            <a:off x="794166" y="3276848"/>
            <a:ext cx="6940892" cy="802641"/>
          </a:xfrm>
          <a:prstGeom prst="rect">
            <a:avLst/>
          </a:prstGeom>
        </p:spPr>
        <p:txBody>
          <a:bodyPr wrap="square" rtlCol="0">
            <a:spAutoFit/>
          </a:bodyPr>
          <a:p>
            <a:r>
              <a:rPr lang="en-IN" sz="2800">
                <a:solidFill>
                  <a:srgbClr val="000000"/>
                </a:solidFill>
              </a:rPr>
              <a:t>Executive Management (C-Suite):Decision-makers including CEOs, CFOs, and COOs.</a:t>
            </a:r>
            <a:endParaRPr lang="en-IN" sz="2800">
              <a:solidFill>
                <a:srgbClr val="000000"/>
              </a:solidFill>
            </a:endParaRPr>
          </a:p>
        </p:txBody>
      </p:sp>
      <p:sp>
        <p:nvSpPr>
          <p:cNvPr id="1048664" name="Text Box 1048663"/>
          <p:cNvSpPr txBox="1"/>
          <p:nvPr/>
        </p:nvSpPr>
        <p:spPr>
          <a:xfrm>
            <a:off x="967128" y="4439146"/>
            <a:ext cx="9493838" cy="1158241"/>
          </a:xfrm>
          <a:prstGeom prst="rect">
            <a:avLst/>
          </a:prstGeom>
        </p:spPr>
        <p:txBody>
          <a:bodyPr wrap="square" rtlCol="0">
            <a:spAutoFit/>
          </a:bodyPr>
          <a:p>
            <a:r>
              <a:rPr lang="en-IN" sz="2800">
                <a:solidFill>
                  <a:srgbClr val="000000"/>
                </a:solidFill>
              </a:rPr>
              <a:t>External Consultants (If Engaged): Third-party experts brought in for additional analysis or to validate the findings.They may use the data and models to provide recommendations and ensure the analysis is robust and aligns with best practices.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p:nvPr/>
        </p:nvPicPr>
        <p:blipFill>
          <a:blip r:embed="rId1" cstate="print"/>
          <a:stretch>
            <a:fillRect/>
          </a:stretch>
        </p:blipFill>
        <p:spPr>
          <a:xfrm>
            <a:off x="0" y="1476375"/>
            <a:ext cx="2695574" cy="3248025"/>
          </a:xfrm>
          <a:prstGeom prst="rect">
            <a:avLst/>
          </a:prstGeom>
        </p:spPr>
      </p:pic>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8" name="object 6"/>
          <p:cNvSpPr txBox="1">
            <a:spLocks noGrp="1"/>
          </p:cNvSpPr>
          <p:nvPr>
            <p:ph type="title"/>
          </p:nvPr>
        </p:nvSpPr>
        <p:spPr>
          <a:xfrm>
            <a:off x="558165" y="857885"/>
            <a:ext cx="9763125" cy="457835"/>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5" name="object 7"/>
          <p:cNvPicPr/>
          <p:nvPr/>
        </p:nvPicPr>
        <p:blipFill>
          <a:blip r:embed="rId2" cstate="print"/>
          <a:stretch>
            <a:fillRect/>
          </a:stretch>
        </p:blipFill>
        <p:spPr>
          <a:xfrm>
            <a:off x="676275" y="6467475"/>
            <a:ext cx="2143125" cy="200025"/>
          </a:xfrm>
          <a:prstGeom prst="rect">
            <a:avLst/>
          </a:prstGeom>
        </p:spPr>
      </p:pic>
      <p:sp>
        <p:nvSpPr>
          <p:cNvPr id="1048669" name="object 9"/>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0" name="Text Box 1048669"/>
          <p:cNvSpPr txBox="1"/>
          <p:nvPr/>
        </p:nvSpPr>
        <p:spPr>
          <a:xfrm>
            <a:off x="2047021" y="1404620"/>
            <a:ext cx="9926759" cy="1158241"/>
          </a:xfrm>
          <a:prstGeom prst="rect">
            <a:avLst/>
          </a:prstGeom>
        </p:spPr>
        <p:txBody>
          <a:bodyPr wrap="square" rtlCol="0">
            <a:spAutoFit/>
          </a:bodyPr>
          <a:p>
            <a:r>
              <a:rPr lang="en-IN" sz="2800">
                <a:solidFill>
                  <a:srgbClr val="000000"/>
                </a:solidFill>
              </a:rPr>
              <a:t> This solution will integrate various data sources, apply analytical techniques, and produce actionable insights that help ensure equitable, competitive, and performance-aligned compensation practices.</a:t>
            </a:r>
            <a:endParaRPr lang="en-IN" sz="2800">
              <a:solidFill>
                <a:srgbClr val="000000"/>
              </a:solidFill>
            </a:endParaRPr>
          </a:p>
        </p:txBody>
      </p:sp>
      <p:sp>
        <p:nvSpPr>
          <p:cNvPr id="1048671" name="Text Box 1048670"/>
          <p:cNvSpPr txBox="1"/>
          <p:nvPr/>
        </p:nvSpPr>
        <p:spPr>
          <a:xfrm>
            <a:off x="2819399" y="3719195"/>
            <a:ext cx="5682280" cy="1513841"/>
          </a:xfrm>
          <a:prstGeom prst="rect">
            <a:avLst/>
          </a:prstGeom>
        </p:spPr>
        <p:txBody>
          <a:bodyPr wrap="square" rtlCol="0">
            <a:spAutoFit/>
          </a:bodyPr>
          <a:p>
            <a:pPr marL="0" indent="0">
              <a:buNone/>
            </a:pPr>
            <a:r>
              <a:rPr lang="en-US" altLang="en-IN" sz="2800">
                <a:solidFill>
                  <a:srgbClr val="000000"/>
                </a:solidFill>
              </a:rPr>
              <a:t> </a:t>
            </a:r>
            <a:r>
              <a:rPr lang="en-US" altLang="en-IN" sz="2800">
                <a:solidFill>
                  <a:srgbClr val="000000"/>
                </a:solidFill>
              </a:rPr>
              <a:t>V</a:t>
            </a:r>
            <a:r>
              <a:rPr lang="en-US" altLang="en-IN" sz="2800">
                <a:solidFill>
                  <a:srgbClr val="000000"/>
                </a:solidFill>
              </a:rPr>
              <a:t>a</a:t>
            </a:r>
            <a:r>
              <a:rPr lang="en-US" altLang="en-IN" sz="2800">
                <a:solidFill>
                  <a:srgbClr val="000000"/>
                </a:solidFill>
              </a:rPr>
              <a:t>l</a:t>
            </a:r>
            <a:r>
              <a:rPr lang="en-US" altLang="en-IN" sz="2800">
                <a:solidFill>
                  <a:srgbClr val="000000"/>
                </a:solidFill>
              </a:rPr>
              <a:t>u</a:t>
            </a:r>
            <a:r>
              <a:rPr lang="en-US" altLang="en-IN" sz="2800">
                <a:solidFill>
                  <a:srgbClr val="000000"/>
                </a:solidFill>
              </a:rPr>
              <a:t>e</a:t>
            </a:r>
            <a:r>
              <a:rPr lang="en-US" altLang="en-IN" sz="2800">
                <a:solidFill>
                  <a:srgbClr val="000000"/>
                </a:solidFill>
              </a:rPr>
              <a:t> </a:t>
            </a:r>
            <a:r>
              <a:rPr lang="en-US" altLang="en-IN" sz="2800">
                <a:solidFill>
                  <a:srgbClr val="000000"/>
                </a:solidFill>
              </a:rPr>
              <a:t>proposition</a:t>
            </a:r>
            <a:r>
              <a:rPr lang="en-US" altLang="en-IN" sz="2800">
                <a:solidFill>
                  <a:srgbClr val="000000"/>
                </a:solidFill>
              </a:rPr>
              <a:t>:</a:t>
            </a:r>
            <a:r>
              <a:rPr lang="en-US" altLang="en-IN" sz="2800">
                <a:solidFill>
                  <a:srgbClr val="000000"/>
                </a:solidFill>
              </a:rPr>
              <a:t> </a:t>
            </a:r>
            <a:r>
              <a:rPr lang="en-IN" altLang="en-IN" sz="2800">
                <a:solidFill>
                  <a:srgbClr val="000000"/>
                </a:solidFill>
              </a:rPr>
              <a:t>→</a:t>
            </a:r>
            <a:r>
              <a:rPr lang="en-US" altLang="en-IN" sz="2800">
                <a:solidFill>
                  <a:srgbClr val="000000"/>
                </a:solidFill>
              </a:rPr>
              <a:t>I</a:t>
            </a:r>
            <a:r>
              <a:rPr lang="en-US" altLang="en-IN" sz="2800">
                <a:solidFill>
                  <a:srgbClr val="000000"/>
                </a:solidFill>
              </a:rPr>
              <a:t>m</a:t>
            </a:r>
            <a:r>
              <a:rPr lang="en-US" altLang="en-IN" sz="2800">
                <a:solidFill>
                  <a:srgbClr val="000000"/>
                </a:solidFill>
              </a:rPr>
              <a:t>p</a:t>
            </a:r>
            <a:r>
              <a:rPr lang="en-US" altLang="en-IN" sz="2800">
                <a:solidFill>
                  <a:srgbClr val="000000"/>
                </a:solidFill>
              </a:rPr>
              <a:t>r</a:t>
            </a:r>
            <a:r>
              <a:rPr lang="en-US" altLang="en-IN" sz="2800">
                <a:solidFill>
                  <a:srgbClr val="000000"/>
                </a:solidFill>
              </a:rPr>
              <a:t>o</a:t>
            </a:r>
            <a:r>
              <a:rPr lang="en-US" altLang="en-IN" sz="2800">
                <a:solidFill>
                  <a:srgbClr val="000000"/>
                </a:solidFill>
              </a:rPr>
              <a:t>v</a:t>
            </a:r>
            <a:r>
              <a:rPr lang="en-US" altLang="en-IN" sz="2800">
                <a:solidFill>
                  <a:srgbClr val="000000"/>
                </a:solidFill>
              </a:rPr>
              <a:t>e</a:t>
            </a:r>
            <a:r>
              <a:rPr lang="en-US" altLang="en-IN" sz="2800">
                <a:solidFill>
                  <a:srgbClr val="000000"/>
                </a:solidFill>
              </a:rPr>
              <a:t>d</a:t>
            </a:r>
            <a:r>
              <a:rPr lang="en-US" altLang="en-IN" sz="2800">
                <a:solidFill>
                  <a:srgbClr val="000000"/>
                </a:solidFill>
              </a:rPr>
              <a:t> </a:t>
            </a:r>
            <a:r>
              <a:rPr lang="en-US" altLang="en-IN" sz="2800">
                <a:solidFill>
                  <a:srgbClr val="000000"/>
                </a:solidFill>
              </a:rPr>
              <a:t>d</a:t>
            </a:r>
            <a:r>
              <a:rPr lang="en-US" altLang="en-IN" sz="2800">
                <a:solidFill>
                  <a:srgbClr val="000000"/>
                </a:solidFill>
              </a:rPr>
              <a:t>e</a:t>
            </a:r>
            <a:r>
              <a:rPr lang="en-US" altLang="en-IN" sz="2800">
                <a:solidFill>
                  <a:srgbClr val="000000"/>
                </a:solidFill>
              </a:rPr>
              <a:t>c</a:t>
            </a:r>
            <a:r>
              <a:rPr lang="en-US" altLang="en-IN" sz="2800">
                <a:solidFill>
                  <a:srgbClr val="000000"/>
                </a:solidFill>
              </a:rPr>
              <a:t>i</a:t>
            </a:r>
            <a:r>
              <a:rPr lang="en-US" altLang="en-IN" sz="2800">
                <a:solidFill>
                  <a:srgbClr val="000000"/>
                </a:solidFill>
              </a:rPr>
              <a:t>sion </a:t>
            </a:r>
            <a:r>
              <a:rPr lang="en-US" altLang="en-IN" sz="2800">
                <a:solidFill>
                  <a:srgbClr val="000000"/>
                </a:solidFill>
              </a:rPr>
              <a:t>making </a:t>
            </a:r>
            <a:endParaRPr lang="en-IN" sz="2800">
              <a:solidFill>
                <a:srgbClr val="000000"/>
              </a:solidFill>
            </a:endParaRPr>
          </a:p>
          <a:p>
            <a:pPr marL="0" indent="0">
              <a:buNone/>
            </a:pPr>
            <a:r>
              <a:rPr lang="en-IN" altLang="en-IN" sz="2800">
                <a:solidFill>
                  <a:srgbClr val="000000"/>
                </a:solidFill>
              </a:rPr>
              <a:t>→</a:t>
            </a:r>
            <a:r>
              <a:rPr lang="en-US" altLang="en-IN" sz="2800">
                <a:solidFill>
                  <a:srgbClr val="000000"/>
                </a:solidFill>
              </a:rPr>
              <a:t>c</a:t>
            </a:r>
            <a:r>
              <a:rPr lang="en-US" altLang="en-IN" sz="2800">
                <a:solidFill>
                  <a:srgbClr val="000000"/>
                </a:solidFill>
              </a:rPr>
              <a:t>o</a:t>
            </a:r>
            <a:r>
              <a:rPr lang="en-US" altLang="en-IN" sz="2800">
                <a:solidFill>
                  <a:srgbClr val="000000"/>
                </a:solidFill>
              </a:rPr>
              <a:t>s</a:t>
            </a:r>
            <a:r>
              <a:rPr lang="en-US" altLang="en-IN" sz="2800">
                <a:solidFill>
                  <a:srgbClr val="000000"/>
                </a:solidFill>
              </a:rPr>
              <a:t>t</a:t>
            </a:r>
            <a:r>
              <a:rPr lang="en-US" altLang="en-IN" sz="2800">
                <a:solidFill>
                  <a:srgbClr val="000000"/>
                </a:solidFill>
              </a:rPr>
              <a:t> </a:t>
            </a:r>
            <a:r>
              <a:rPr lang="en-US" altLang="en-IN" sz="2800">
                <a:solidFill>
                  <a:srgbClr val="000000"/>
                </a:solidFill>
              </a:rPr>
              <a:t>e</a:t>
            </a:r>
            <a:r>
              <a:rPr lang="en-US" altLang="en-IN" sz="2800">
                <a:solidFill>
                  <a:srgbClr val="000000"/>
                </a:solidFill>
              </a:rPr>
              <a:t>f</a:t>
            </a:r>
            <a:r>
              <a:rPr lang="en-US" altLang="en-IN" sz="2800">
                <a:solidFill>
                  <a:srgbClr val="000000"/>
                </a:solidFill>
              </a:rPr>
              <a:t>f</a:t>
            </a:r>
            <a:r>
              <a:rPr lang="en-US" altLang="en-IN" sz="2800">
                <a:solidFill>
                  <a:srgbClr val="000000"/>
                </a:solidFill>
              </a:rPr>
              <a:t>e</a:t>
            </a:r>
            <a:r>
              <a:rPr lang="en-US" altLang="en-IN" sz="2800">
                <a:solidFill>
                  <a:srgbClr val="000000"/>
                </a:solidFill>
              </a:rPr>
              <a:t>c</a:t>
            </a:r>
            <a:r>
              <a:rPr lang="en-US" altLang="en-IN" sz="2800">
                <a:solidFill>
                  <a:srgbClr val="000000"/>
                </a:solidFill>
              </a:rPr>
              <a:t>t</a:t>
            </a:r>
            <a:r>
              <a:rPr lang="en-US" altLang="en-IN" sz="2800">
                <a:solidFill>
                  <a:srgbClr val="000000"/>
                </a:solidFill>
              </a:rPr>
              <a:t>ive </a:t>
            </a:r>
            <a:r>
              <a:rPr lang="en-US" altLang="en-IN" sz="2800">
                <a:solidFill>
                  <a:srgbClr val="000000"/>
                </a:solidFill>
              </a:rPr>
              <a:t>a</a:t>
            </a:r>
            <a:r>
              <a:rPr lang="en-US" altLang="en-IN" sz="2800">
                <a:solidFill>
                  <a:srgbClr val="000000"/>
                </a:solidFill>
              </a:rPr>
              <a:t>n</a:t>
            </a:r>
            <a:r>
              <a:rPr lang="en-US" altLang="en-IN" sz="2800">
                <a:solidFill>
                  <a:srgbClr val="000000"/>
                </a:solidFill>
              </a:rPr>
              <a:t>d</a:t>
            </a:r>
            <a:r>
              <a:rPr lang="en-US" altLang="en-IN" sz="2800">
                <a:solidFill>
                  <a:srgbClr val="000000"/>
                </a:solidFill>
              </a:rPr>
              <a:t> </a:t>
            </a:r>
            <a:r>
              <a:rPr lang="en-US" altLang="en-IN" sz="2800">
                <a:solidFill>
                  <a:srgbClr val="000000"/>
                </a:solidFill>
              </a:rPr>
              <a:t>accessible </a:t>
            </a:r>
            <a:endParaRPr lang="en-IN" sz="2800">
              <a:solidFill>
                <a:srgbClr val="000000"/>
              </a:solidFill>
            </a:endParaRPr>
          </a:p>
          <a:p>
            <a:pPr marL="0" indent="0">
              <a:buNone/>
            </a:pPr>
            <a:r>
              <a:rPr lang="en-IN" altLang="en-IN" sz="2800">
                <a:solidFill>
                  <a:srgbClr val="000000"/>
                </a:solidFill>
              </a:rPr>
              <a:t>→</a:t>
            </a:r>
            <a:r>
              <a:rPr lang="en-US" altLang="en-IN" sz="2800">
                <a:solidFill>
                  <a:srgbClr val="000000"/>
                </a:solidFill>
              </a:rPr>
              <a:t>E</a:t>
            </a:r>
            <a:r>
              <a:rPr lang="en-US" altLang="en-IN" sz="2800">
                <a:solidFill>
                  <a:srgbClr val="000000"/>
                </a:solidFill>
              </a:rPr>
              <a:t>n</a:t>
            </a:r>
            <a:r>
              <a:rPr lang="en-US" altLang="en-IN" sz="2800">
                <a:solidFill>
                  <a:srgbClr val="000000"/>
                </a:solidFill>
              </a:rPr>
              <a:t>h</a:t>
            </a:r>
            <a:r>
              <a:rPr lang="en-US" altLang="en-IN" sz="2800">
                <a:solidFill>
                  <a:srgbClr val="000000"/>
                </a:solidFill>
              </a:rPr>
              <a:t>a</a:t>
            </a:r>
            <a:r>
              <a:rPr lang="en-US" altLang="en-IN" sz="2800">
                <a:solidFill>
                  <a:srgbClr val="000000"/>
                </a:solidFill>
              </a:rPr>
              <a:t>n</a:t>
            </a:r>
            <a:r>
              <a:rPr lang="en-US" altLang="en-IN" sz="2800">
                <a:solidFill>
                  <a:srgbClr val="000000"/>
                </a:solidFill>
              </a:rPr>
              <a:t>c</a:t>
            </a:r>
            <a:r>
              <a:rPr lang="en-US" altLang="en-IN" sz="2800">
                <a:solidFill>
                  <a:srgbClr val="000000"/>
                </a:solidFill>
              </a:rPr>
              <a:t>e</a:t>
            </a:r>
            <a:r>
              <a:rPr lang="en-US" altLang="en-IN" sz="2800">
                <a:solidFill>
                  <a:srgbClr val="000000"/>
                </a:solidFill>
              </a:rPr>
              <a:t>d</a:t>
            </a:r>
            <a:r>
              <a:rPr lang="en-US" altLang="en-IN" sz="2800">
                <a:solidFill>
                  <a:srgbClr val="000000"/>
                </a:solidFill>
              </a:rPr>
              <a:t> </a:t>
            </a:r>
            <a:r>
              <a:rPr lang="en-US" altLang="en-IN" sz="2800">
                <a:solidFill>
                  <a:srgbClr val="000000"/>
                </a:solidFill>
              </a:rPr>
              <a:t>f</a:t>
            </a:r>
            <a:r>
              <a:rPr lang="en-US" altLang="en-IN" sz="2800">
                <a:solidFill>
                  <a:srgbClr val="000000"/>
                </a:solidFill>
              </a:rPr>
              <a:t>a</a:t>
            </a:r>
            <a:r>
              <a:rPr lang="en-US" altLang="en-IN" sz="2800">
                <a:solidFill>
                  <a:srgbClr val="000000"/>
                </a:solidFill>
              </a:rPr>
              <a:t>i</a:t>
            </a:r>
            <a:r>
              <a:rPr lang="en-US" altLang="en-IN" sz="2800">
                <a:solidFill>
                  <a:srgbClr val="000000"/>
                </a:solidFill>
              </a:rPr>
              <a:t>r</a:t>
            </a:r>
            <a:r>
              <a:rPr lang="en-US" altLang="en-IN" sz="2800">
                <a:solidFill>
                  <a:srgbClr val="000000"/>
                </a:solidFill>
              </a:rPr>
              <a:t>n</a:t>
            </a:r>
            <a:r>
              <a:rPr lang="en-US" altLang="en-IN" sz="2800">
                <a:solidFill>
                  <a:srgbClr val="000000"/>
                </a:solidFill>
              </a:rPr>
              <a:t>e</a:t>
            </a:r>
            <a:r>
              <a:rPr lang="en-US" altLang="en-IN" sz="2800">
                <a:solidFill>
                  <a:srgbClr val="000000"/>
                </a:solidFill>
              </a:rPr>
              <a:t>ss </a:t>
            </a:r>
            <a:r>
              <a:rPr lang="en-US" altLang="en-IN" sz="2800">
                <a:solidFill>
                  <a:srgbClr val="000000"/>
                </a:solidFill>
              </a:rPr>
              <a:t>a</a:t>
            </a:r>
            <a:r>
              <a:rPr lang="en-US" altLang="en-IN" sz="2800">
                <a:solidFill>
                  <a:srgbClr val="000000"/>
                </a:solidFill>
              </a:rPr>
              <a:t>n</a:t>
            </a:r>
            <a:r>
              <a:rPr lang="en-US" altLang="en-IN" sz="2800">
                <a:solidFill>
                  <a:srgbClr val="000000"/>
                </a:solidFill>
              </a:rPr>
              <a:t>d</a:t>
            </a:r>
            <a:r>
              <a:rPr lang="en-US" altLang="en-IN" sz="2800">
                <a:solidFill>
                  <a:srgbClr val="000000"/>
                </a:solidFill>
              </a:rPr>
              <a:t> </a:t>
            </a:r>
            <a:r>
              <a:rPr lang="en-US" altLang="en-IN" sz="2800">
                <a:solidFill>
                  <a:srgbClr val="000000"/>
                </a:solidFill>
              </a:rPr>
              <a:t>t</a:t>
            </a:r>
            <a:r>
              <a:rPr lang="en-US" altLang="en-IN" sz="2800">
                <a:solidFill>
                  <a:srgbClr val="000000"/>
                </a:solidFill>
              </a:rPr>
              <a:t>r</a:t>
            </a:r>
            <a:r>
              <a:rPr lang="en-US" altLang="en-IN" sz="2800">
                <a:solidFill>
                  <a:srgbClr val="000000"/>
                </a:solidFill>
              </a:rPr>
              <a:t>a</a:t>
            </a:r>
            <a:r>
              <a:rPr lang="en-US" altLang="en-IN" sz="2800">
                <a:solidFill>
                  <a:srgbClr val="000000"/>
                </a:solidFill>
              </a:rPr>
              <a:t>n</a:t>
            </a:r>
            <a:r>
              <a:rPr lang="en-US" altLang="en-IN" sz="2800">
                <a:solidFill>
                  <a:srgbClr val="000000"/>
                </a:solidFill>
              </a:rPr>
              <a:t>s</a:t>
            </a:r>
            <a:r>
              <a:rPr lang="en-US" altLang="en-IN" sz="2800">
                <a:solidFill>
                  <a:srgbClr val="000000"/>
                </a:solidFill>
              </a:rPr>
              <a:t>p</a:t>
            </a:r>
            <a:r>
              <a:rPr lang="en-US" altLang="en-IN" sz="2800">
                <a:solidFill>
                  <a:srgbClr val="000000"/>
                </a:solidFill>
              </a:rPr>
              <a:t>a</a:t>
            </a:r>
            <a:r>
              <a:rPr lang="en-US" altLang="en-IN" sz="2800">
                <a:solidFill>
                  <a:srgbClr val="000000"/>
                </a:solidFill>
              </a:rPr>
              <a:t>r</a:t>
            </a:r>
            <a:r>
              <a:rPr lang="en-US" altLang="en-IN" sz="2800">
                <a:solidFill>
                  <a:srgbClr val="000000"/>
                </a:solidFill>
              </a:rPr>
              <a:t>ency </a:t>
            </a:r>
            <a:endParaRPr lang="en-IN" sz="2800">
              <a:solidFill>
                <a:srgbClr val="000000"/>
              </a:solidFill>
            </a:endParaRPr>
          </a:p>
          <a:p>
            <a:pPr marL="0" indent="0">
              <a:buNone/>
            </a:pPr>
            <a:r>
              <a:rPr lang="en-IN" altLang="en-IN" sz="2800">
                <a:solidFill>
                  <a:srgbClr val="000000"/>
                </a:solidFill>
              </a:rPr>
              <a:t>→</a:t>
            </a:r>
            <a:r>
              <a:rPr lang="en-US" altLang="en-IN" sz="2800">
                <a:solidFill>
                  <a:srgbClr val="000000"/>
                </a:solidFill>
              </a:rPr>
              <a:t>R</a:t>
            </a:r>
            <a:r>
              <a:rPr lang="en-US" altLang="en-IN" sz="2800">
                <a:solidFill>
                  <a:srgbClr val="000000"/>
                </a:solidFill>
              </a:rPr>
              <a:t>i</a:t>
            </a:r>
            <a:r>
              <a:rPr lang="en-US" altLang="en-IN" sz="2800">
                <a:solidFill>
                  <a:srgbClr val="000000"/>
                </a:solidFill>
              </a:rPr>
              <a:t>s</a:t>
            </a:r>
            <a:r>
              <a:rPr lang="en-US" altLang="en-IN" sz="2800">
                <a:solidFill>
                  <a:srgbClr val="000000"/>
                </a:solidFill>
              </a:rPr>
              <a:t>k</a:t>
            </a:r>
            <a:r>
              <a:rPr lang="en-US" altLang="en-IN" sz="2800">
                <a:solidFill>
                  <a:srgbClr val="000000"/>
                </a:solidFill>
              </a:rPr>
              <a:t> </a:t>
            </a:r>
            <a:r>
              <a:rPr lang="en-US" altLang="en-IN" sz="2800">
                <a:solidFill>
                  <a:srgbClr val="000000"/>
                </a:solidFill>
              </a:rPr>
              <a:t>m</a:t>
            </a:r>
            <a:r>
              <a:rPr lang="en-US" altLang="en-IN" sz="2800">
                <a:solidFill>
                  <a:srgbClr val="000000"/>
                </a:solidFill>
              </a:rPr>
              <a:t>i</a:t>
            </a:r>
            <a:r>
              <a:rPr lang="en-US" altLang="en-IN" sz="2800">
                <a:solidFill>
                  <a:srgbClr val="000000"/>
                </a:solidFill>
              </a:rPr>
              <a:t>t</a:t>
            </a:r>
            <a:r>
              <a:rPr lang="en-US" altLang="en-IN" sz="2800">
                <a:solidFill>
                  <a:srgbClr val="000000"/>
                </a:solidFill>
              </a:rPr>
              <a:t>i</a:t>
            </a:r>
            <a:r>
              <a:rPr lang="en-US" altLang="en-IN" sz="2800">
                <a:solidFill>
                  <a:srgbClr val="000000"/>
                </a:solidFill>
              </a:rPr>
              <a:t>g</a:t>
            </a:r>
            <a:r>
              <a:rPr lang="en-US" altLang="en-IN" sz="2800">
                <a:solidFill>
                  <a:srgbClr val="000000"/>
                </a:solidFill>
              </a:rPr>
              <a:t>a</a:t>
            </a:r>
            <a:r>
              <a:rPr lang="en-US" altLang="en-IN" sz="2800">
                <a:solidFill>
                  <a:srgbClr val="000000"/>
                </a:solidFill>
              </a:rPr>
              <a:t>t</a:t>
            </a:r>
            <a:r>
              <a:rPr lang="en-US" altLang="en-IN" sz="2800">
                <a:solidFill>
                  <a:srgbClr val="000000"/>
                </a:solidFill>
              </a:rPr>
              <a:t>ion </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Title 1"/>
          <p:cNvSpPr>
            <a:spLocks noGrp="1"/>
          </p:cNvSpPr>
          <p:nvPr>
            <p:ph type="title"/>
          </p:nvPr>
        </p:nvSpPr>
        <p:spPr>
          <a:xfrm>
            <a:off x="755332" y="385444"/>
            <a:ext cx="10681335" cy="609600"/>
          </a:xfrm>
        </p:spPr>
        <p:txBody>
          <a:bodyPr/>
          <a:p>
            <a:r>
              <a:rPr lang="en-IN" dirty="0"/>
              <a:t>Dataset Description</a:t>
            </a:r>
            <a:endParaRPr lang="en-IN" dirty="0"/>
          </a:p>
        </p:txBody>
      </p:sp>
      <p:sp>
        <p:nvSpPr>
          <p:cNvPr id="1048673" name="Text Box 1048672"/>
          <p:cNvSpPr txBox="1"/>
          <p:nvPr/>
        </p:nvSpPr>
        <p:spPr>
          <a:xfrm>
            <a:off x="755330" y="1109345"/>
            <a:ext cx="7810499" cy="802640"/>
          </a:xfrm>
          <a:prstGeom prst="rect">
            <a:avLst/>
          </a:prstGeom>
        </p:spPr>
        <p:txBody>
          <a:bodyPr wrap="square" rtlCol="0">
            <a:spAutoFit/>
          </a:bodyPr>
          <a:p>
            <a:r>
              <a:rPr lang="en-IN" sz="2800">
                <a:solidFill>
                  <a:srgbClr val="000000"/>
                </a:solidFill>
              </a:rPr>
              <a:t>well-structured dataset is essential. Below is a detailed description of the dataset components typically required for this analysis:</a:t>
            </a:r>
            <a:endParaRPr lang="en-IN" sz="2800">
              <a:solidFill>
                <a:srgbClr val="000000"/>
              </a:solidFill>
            </a:endParaRPr>
          </a:p>
        </p:txBody>
      </p:sp>
      <p:sp>
        <p:nvSpPr>
          <p:cNvPr id="1048674" name="Text Box 1048673"/>
          <p:cNvSpPr txBox="1"/>
          <p:nvPr/>
        </p:nvSpPr>
        <p:spPr>
          <a:xfrm>
            <a:off x="755331" y="2545080"/>
            <a:ext cx="9445393" cy="802640"/>
          </a:xfrm>
          <a:prstGeom prst="rect">
            <a:avLst/>
          </a:prstGeom>
        </p:spPr>
        <p:txBody>
          <a:bodyPr wrap="square" rtlCol="0">
            <a:spAutoFit/>
          </a:bodyPr>
          <a:p>
            <a:r>
              <a:rPr lang="en-IN" sz="2800">
                <a:solidFill>
                  <a:srgbClr val="000000"/>
                </a:solidFill>
              </a:rPr>
              <a:t>Employee InformationEmployee ID: Unique identifier for each employee (e.g., E12345).</a:t>
            </a:r>
            <a:endParaRPr lang="en-IN" sz="2800">
              <a:solidFill>
                <a:srgbClr val="000000"/>
              </a:solidFill>
            </a:endParaRPr>
          </a:p>
        </p:txBody>
      </p:sp>
      <p:sp>
        <p:nvSpPr>
          <p:cNvPr id="1048675" name="Text Box 1048674"/>
          <p:cNvSpPr txBox="1"/>
          <p:nvPr/>
        </p:nvSpPr>
        <p:spPr>
          <a:xfrm>
            <a:off x="755332" y="3682539"/>
            <a:ext cx="10744477" cy="802640"/>
          </a:xfrm>
          <a:prstGeom prst="rect">
            <a:avLst/>
          </a:prstGeom>
        </p:spPr>
        <p:txBody>
          <a:bodyPr wrap="square" rtlCol="0">
            <a:spAutoFit/>
          </a:bodyPr>
          <a:p>
            <a:r>
              <a:rPr lang="en-IN" sz="2800">
                <a:solidFill>
                  <a:srgbClr val="000000"/>
                </a:solidFill>
              </a:rPr>
              <a:t>Salary and Compensation DetailsBase Salary: Fixed annual salary (e.g., ₹12,00,000 or $80,000).Bonuses: Annual or periodic bonus amounts (e.g., ₹1,50,000 or $10,000).</a:t>
            </a:r>
            <a:endParaRPr lang="en-IN" sz="2800">
              <a:solidFill>
                <a:srgbClr val="000000"/>
              </a:solidFill>
            </a:endParaRPr>
          </a:p>
        </p:txBody>
      </p:sp>
      <p:sp>
        <p:nvSpPr>
          <p:cNvPr id="1048676" name="Text Box 1048675"/>
          <p:cNvSpPr txBox="1"/>
          <p:nvPr/>
        </p:nvSpPr>
        <p:spPr>
          <a:xfrm>
            <a:off x="755331" y="5239099"/>
            <a:ext cx="9964835" cy="802640"/>
          </a:xfrm>
          <a:prstGeom prst="rect">
            <a:avLst/>
          </a:prstGeom>
        </p:spPr>
        <p:txBody>
          <a:bodyPr wrap="square" rtlCol="0">
            <a:spAutoFit/>
          </a:bodyPr>
          <a:p>
            <a:r>
              <a:rPr lang="en-IN" sz="2800">
                <a:solidFill>
                  <a:srgbClr val="000000"/>
                </a:solidFill>
              </a:rPr>
              <a:t>Performance DataPerformance Rating: Annual performance rating (e.g., 4.5 out of 5).Promotion History: Details of promotions (dates and new titles).</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66675" y="3381373"/>
            <a:ext cx="2466975" cy="3419475"/>
          </a:xfrm>
          <a:prstGeom prst="rect">
            <a:avLst/>
          </a:prstGeom>
        </p:spPr>
      </p:pic>
      <p:sp>
        <p:nvSpPr>
          <p:cNvPr id="1048681" name="object 7"/>
          <p:cNvSpPr txBox="1">
            <a:spLocks noGrp="1"/>
          </p:cNvSpPr>
          <p:nvPr>
            <p:ph type="title"/>
          </p:nvPr>
        </p:nvSpPr>
        <p:spPr>
          <a:xfrm>
            <a:off x="739775" y="654938"/>
            <a:ext cx="8480425" cy="5372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2" name="object 8"/>
          <p:cNvSpPr txBox="1"/>
          <p:nvPr/>
        </p:nvSpPr>
        <p:spPr>
          <a:xfrm>
            <a:off x="11277218" y="6473337"/>
            <a:ext cx="228600"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3" name="TextBox 8"/>
          <p:cNvSpPr txBox="1"/>
          <p:nvPr/>
        </p:nvSpPr>
        <p:spPr>
          <a:xfrm>
            <a:off x="2743200" y="2354703"/>
            <a:ext cx="8534018" cy="802640"/>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4" name="Text Box 1048683"/>
          <p:cNvSpPr txBox="1"/>
          <p:nvPr/>
        </p:nvSpPr>
        <p:spPr>
          <a:xfrm>
            <a:off x="752475" y="1293747"/>
            <a:ext cx="10311539" cy="1158241"/>
          </a:xfrm>
          <a:prstGeom prst="rect">
            <a:avLst/>
          </a:prstGeom>
        </p:spPr>
        <p:txBody>
          <a:bodyPr wrap="square" rtlCol="0">
            <a:spAutoFit/>
          </a:bodyPr>
          <a:p>
            <a:r>
              <a:rPr lang="en-IN" sz="2800">
                <a:solidFill>
                  <a:srgbClr val="000000"/>
                </a:solidFill>
              </a:rPr>
              <a:t>Customizable Interactiv</a:t>
            </a:r>
            <a:r>
              <a:rPr lang="en-US" altLang="en-IN" sz="2800">
                <a:solidFill>
                  <a:srgbClr val="000000"/>
                </a:solidFill>
              </a:rPr>
              <a:t>e</a:t>
            </a:r>
            <a:r>
              <a:rPr lang="en-US" altLang="en-IN" sz="2800">
                <a:solidFill>
                  <a:srgbClr val="000000"/>
                </a:solidFill>
              </a:rPr>
              <a:t> </a:t>
            </a:r>
            <a:r>
              <a:rPr lang="en-US" altLang="en-IN" sz="2800">
                <a:solidFill>
                  <a:srgbClr val="000000"/>
                </a:solidFill>
              </a:rPr>
              <a:t>d</a:t>
            </a:r>
            <a:r>
              <a:rPr lang="en-IN" sz="2800">
                <a:solidFill>
                  <a:srgbClr val="000000"/>
                </a:solidFill>
              </a:rPr>
              <a:t>ashboardWow Factor:</a:t>
            </a:r>
            <a:r>
              <a:rPr lang="en-IN" sz="2800">
                <a:solidFill>
                  <a:srgbClr val="000000"/>
                </a:solidFill>
              </a:rPr>
              <a:t> designed a highly interactive Excel dashboard that allows users to visualize salary distributions, performance correlations, and market benchmarks in real-time</a:t>
            </a:r>
            <a:endParaRPr lang="en-IN" sz="2800">
              <a:solidFill>
                <a:srgbClr val="000000"/>
              </a:solidFill>
            </a:endParaRPr>
          </a:p>
        </p:txBody>
      </p:sp>
      <p:sp>
        <p:nvSpPr>
          <p:cNvPr id="1048685" name="Text Box 1048684"/>
          <p:cNvSpPr txBox="1"/>
          <p:nvPr/>
        </p:nvSpPr>
        <p:spPr>
          <a:xfrm>
            <a:off x="2526029" y="3241417"/>
            <a:ext cx="8272780" cy="1158241"/>
          </a:xfrm>
          <a:prstGeom prst="rect">
            <a:avLst/>
          </a:prstGeom>
        </p:spPr>
        <p:txBody>
          <a:bodyPr wrap="square" rtlCol="0">
            <a:spAutoFit/>
          </a:bodyPr>
          <a:p>
            <a:r>
              <a:rPr lang="en-IN" sz="2800">
                <a:solidFill>
                  <a:srgbClr val="000000"/>
                </a:solidFill>
              </a:rPr>
              <a:t>Automated Reporting and AlertsWow Factor: </a:t>
            </a:r>
            <a:r>
              <a:rPr lang="en-US" altLang="en-IN" sz="2800">
                <a:solidFill>
                  <a:srgbClr val="000000"/>
                </a:solidFill>
              </a:rPr>
              <a:t>b</a:t>
            </a:r>
            <a:r>
              <a:rPr lang="en-US" altLang="en-IN" sz="2800">
                <a:solidFill>
                  <a:srgbClr val="000000"/>
                </a:solidFill>
              </a:rPr>
              <a:t>u</a:t>
            </a:r>
            <a:r>
              <a:rPr lang="en-US" altLang="en-IN" sz="2800">
                <a:solidFill>
                  <a:srgbClr val="000000"/>
                </a:solidFill>
              </a:rPr>
              <a:t>i</a:t>
            </a:r>
            <a:r>
              <a:rPr lang="en-IN" sz="2800">
                <a:solidFill>
                  <a:srgbClr val="000000"/>
                </a:solidFill>
              </a:rPr>
              <a:t>lt-in automation for generating detailed reports on salary equity, performance alignment, and market competitiveness.</a:t>
            </a:r>
            <a:endParaRPr lang="en-IN" sz="2800">
              <a:solidFill>
                <a:srgbClr val="000000"/>
              </a:solidFill>
            </a:endParaRPr>
          </a:p>
        </p:txBody>
      </p:sp>
      <p:sp>
        <p:nvSpPr>
          <p:cNvPr id="1048686" name="Text Box 1048685"/>
          <p:cNvSpPr txBox="1"/>
          <p:nvPr/>
        </p:nvSpPr>
        <p:spPr>
          <a:xfrm>
            <a:off x="2188064" y="5303666"/>
            <a:ext cx="10668572" cy="802640"/>
          </a:xfrm>
          <a:prstGeom prst="rect">
            <a:avLst/>
          </a:prstGeom>
        </p:spPr>
        <p:txBody>
          <a:bodyPr wrap="square" rtlCol="0">
            <a:spAutoFit/>
          </a:bodyPr>
          <a:p>
            <a:r>
              <a:rPr lang="en-IN" sz="2800">
                <a:solidFill>
                  <a:srgbClr val="000000"/>
                </a:solidFill>
              </a:rPr>
              <a:t>Seamless Integration with Market DataWow Factor:  integrates external market data directly into the Excel model, allowing for real-time comparison of internal salar</a:t>
            </a:r>
            <a:r>
              <a:rPr lang="en-US" altLang="en-IN" sz="2800">
                <a:solidFill>
                  <a:srgbClr val="000000"/>
                </a:solidFill>
              </a:rPr>
              <a:t>y</a:t>
            </a:r>
            <a:endParaRPr lang="en-IN"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4331</Words>
  <Application>WPS Presentation</Application>
  <PresentationFormat/>
  <Paragraphs>113</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kanis</cp:lastModifiedBy>
  <cp:revision>1</cp:revision>
  <dcterms:created xsi:type="dcterms:W3CDTF">2024-09-02T15:40:44Z</dcterms:created>
  <dcterms:modified xsi:type="dcterms:W3CDTF">2024-09-02T15:40:44Z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3177DEE073E44C29AB2C3659ADAF8824_13</vt:lpwstr>
  </property>
  <property fmtid="{D5CDD505-2E9C-101B-9397-08002B2CF9AE}" pid="5" name="KSOProductBuildVer">
    <vt:lpwstr>1033-12.2.0.17562</vt:lpwstr>
  </property>
</Properties>
</file>