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8"/>
  </p:notesMasterIdLst>
  <p:handoutMasterIdLst>
    <p:handoutMasterId r:id="rId19"/>
  </p:handoutMasterIdLst>
  <p:sldIdLst>
    <p:sldId id="256" r:id="rId2"/>
    <p:sldId id="261" r:id="rId3"/>
    <p:sldId id="943" r:id="rId4"/>
    <p:sldId id="1048" r:id="rId5"/>
    <p:sldId id="1050" r:id="rId6"/>
    <p:sldId id="1049" r:id="rId7"/>
    <p:sldId id="1051" r:id="rId8"/>
    <p:sldId id="1054" r:id="rId9"/>
    <p:sldId id="1055" r:id="rId10"/>
    <p:sldId id="1052" r:id="rId11"/>
    <p:sldId id="1058" r:id="rId12"/>
    <p:sldId id="1053" r:id="rId13"/>
    <p:sldId id="1059" r:id="rId14"/>
    <p:sldId id="1060" r:id="rId15"/>
    <p:sldId id="1061" r:id="rId16"/>
    <p:sldId id="1062" r:id="rId17"/>
  </p:sldIdLst>
  <p:sldSz cx="10693400" cy="7556500"/>
  <p:notesSz cx="106934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94660"/>
  </p:normalViewPr>
  <p:slideViewPr>
    <p:cSldViewPr showGuides="1">
      <p:cViewPr varScale="1">
        <p:scale>
          <a:sx n="55" d="100"/>
          <a:sy n="55" d="100"/>
        </p:scale>
        <p:origin x="124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6057900" y="0"/>
            <a:ext cx="4632325" cy="379413"/>
          </a:xfrm>
          <a:prstGeom prst="rect">
            <a:avLst/>
          </a:prstGeom>
        </p:spPr>
        <p:txBody>
          <a:bodyPr vert="horz" lIns="91440" tIns="45720" rIns="91440" bIns="45720" rtlCol="0"/>
          <a:lstStyle>
            <a:lvl1pPr algn="r">
              <a:defRPr sz="1200"/>
            </a:lvl1pPr>
          </a:lstStyle>
          <a:p>
            <a:fld id="{AF9A3A28-F085-4CD6-9D1B-80D302E7750B}" type="datetimeFigureOut">
              <a:rPr lang="en-IN" smtClean="0"/>
              <a:t>19-02-2025</a:t>
            </a:fld>
            <a:endParaRPr lang="en-IN"/>
          </a:p>
        </p:txBody>
      </p:sp>
      <p:sp>
        <p:nvSpPr>
          <p:cNvPr id="4" name="Footer Placeholder 3"/>
          <p:cNvSpPr>
            <a:spLocks noGrp="1"/>
          </p:cNvSpPr>
          <p:nvPr>
            <p:ph type="ftr" sz="quarter" idx="2"/>
          </p:nvPr>
        </p:nvSpPr>
        <p:spPr>
          <a:xfrm>
            <a:off x="0" y="7177088"/>
            <a:ext cx="4633913" cy="379412"/>
          </a:xfrm>
          <a:prstGeom prst="rect">
            <a:avLst/>
          </a:prstGeom>
        </p:spPr>
        <p:txBody>
          <a:bodyPr vert="horz" lIns="91440" tIns="45720" rIns="91440" bIns="45720" rtlCol="0" anchor="b"/>
          <a:lstStyle>
            <a:lvl1pPr algn="l">
              <a:defRPr sz="1200"/>
            </a:lvl1pPr>
          </a:lstStyle>
          <a:p>
            <a:r>
              <a:rPr lang="en-US"/>
              <a:t>Subject In Charge: Dr. Durgesh Nandan</a:t>
            </a:r>
            <a:endParaRPr lang="en-IN"/>
          </a:p>
        </p:txBody>
      </p:sp>
      <p:sp>
        <p:nvSpPr>
          <p:cNvPr id="5" name="Slide Number Placeholder 4"/>
          <p:cNvSpPr>
            <a:spLocks noGrp="1"/>
          </p:cNvSpPr>
          <p:nvPr>
            <p:ph type="sldNum" sz="quarter" idx="3"/>
          </p:nvPr>
        </p:nvSpPr>
        <p:spPr>
          <a:xfrm>
            <a:off x="6057900" y="7177088"/>
            <a:ext cx="4632325" cy="379412"/>
          </a:xfrm>
          <a:prstGeom prst="rect">
            <a:avLst/>
          </a:prstGeom>
        </p:spPr>
        <p:txBody>
          <a:bodyPr vert="horz" lIns="91440" tIns="45720" rIns="91440" bIns="45720" rtlCol="0" anchor="b"/>
          <a:lstStyle>
            <a:lvl1pPr algn="r">
              <a:defRPr sz="1200"/>
            </a:lvl1pPr>
          </a:lstStyle>
          <a:p>
            <a:fld id="{CB1CD41D-9074-4A8E-9215-0615206A9840}"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42A5FB52-99E6-4FCE-B33F-5D347A920E64}" type="datetimeFigureOut">
              <a:rPr lang="en-IN" smtClean="0"/>
              <a:t>19-02-2025</a:t>
            </a:fld>
            <a:endParaRPr lang="en-IN"/>
          </a:p>
        </p:txBody>
      </p:sp>
      <p:sp>
        <p:nvSpPr>
          <p:cNvPr id="4" name="Slide Image Placeholder 3"/>
          <p:cNvSpPr>
            <a:spLocks noGrp="1" noRot="1" noChangeAspect="1"/>
          </p:cNvSpPr>
          <p:nvPr>
            <p:ph type="sldImg" idx="2"/>
          </p:nvPr>
        </p:nvSpPr>
        <p:spPr>
          <a:xfrm>
            <a:off x="3541713" y="944563"/>
            <a:ext cx="3609975" cy="25511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69975" y="3636963"/>
            <a:ext cx="8553450" cy="29749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7177088"/>
            <a:ext cx="4633913" cy="379412"/>
          </a:xfrm>
          <a:prstGeom prst="rect">
            <a:avLst/>
          </a:prstGeom>
        </p:spPr>
        <p:txBody>
          <a:bodyPr vert="horz" lIns="91440" tIns="45720" rIns="91440" bIns="45720" rtlCol="0" anchor="b"/>
          <a:lstStyle>
            <a:lvl1pPr algn="l">
              <a:defRPr sz="1200"/>
            </a:lvl1pPr>
          </a:lstStyle>
          <a:p>
            <a:r>
              <a:rPr lang="en-US"/>
              <a:t>Subject In Charge: Dr. Durgesh Nandan</a:t>
            </a:r>
            <a:endParaRPr lang="en-IN"/>
          </a:p>
        </p:txBody>
      </p:sp>
      <p:sp>
        <p:nvSpPr>
          <p:cNvPr id="7" name="Slide Number Placeholder 6"/>
          <p:cNvSpPr>
            <a:spLocks noGrp="1"/>
          </p:cNvSpPr>
          <p:nvPr>
            <p:ph type="sldNum" sz="quarter" idx="5"/>
          </p:nvPr>
        </p:nvSpPr>
        <p:spPr>
          <a:xfrm>
            <a:off x="6057900" y="7177088"/>
            <a:ext cx="4632325" cy="379412"/>
          </a:xfrm>
          <a:prstGeom prst="rect">
            <a:avLst/>
          </a:prstGeom>
        </p:spPr>
        <p:txBody>
          <a:bodyPr vert="horz" lIns="91440" tIns="45720" rIns="91440" bIns="45720" rtlCol="0" anchor="b"/>
          <a:lstStyle>
            <a:lvl1pPr algn="r">
              <a:defRPr sz="1200"/>
            </a:lvl1pPr>
          </a:lstStyle>
          <a:p>
            <a:fld id="{F7C51BF2-45BC-4C3C-81FE-AC0232D05F1B}" type="slidenum">
              <a:rPr lang="en-IN" smtClean="0"/>
              <a:t>‹#›</a:t>
            </a:fld>
            <a:endParaRPr lang="en-IN"/>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2515"/>
            <a:ext cx="9089390"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1640"/>
            <a:ext cx="748538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rgbClr val="B5A788"/>
                </a:solidFill>
                <a:latin typeface="Times New Roman" panose="02020603050405020304"/>
                <a:cs typeface="Times New Roman" panose="02020603050405020304"/>
              </a:defRPr>
            </a:lvl1pPr>
          </a:lstStyle>
          <a:p>
            <a:pPr marL="12700">
              <a:lnSpc>
                <a:spcPts val="1840"/>
              </a:lnSpc>
            </a:pPr>
            <a:r>
              <a:rPr spc="-5" dirty="0"/>
              <a:t>23-Aug-21</a:t>
            </a:r>
          </a:p>
        </p:txBody>
      </p:sp>
      <p:sp>
        <p:nvSpPr>
          <p:cNvPr id="5" name="Holder 5"/>
          <p:cNvSpPr>
            <a:spLocks noGrp="1"/>
          </p:cNvSpPr>
          <p:nvPr>
            <p:ph type="dt" sz="half" idx="6"/>
          </p:nvPr>
        </p:nvSpPr>
        <p:spPr/>
        <p:txBody>
          <a:bodyPr lIns="0" tIns="0" rIns="0" bIns="0"/>
          <a:lstStyle>
            <a:lvl1pPr>
              <a:defRPr sz="1600" b="0" i="0">
                <a:solidFill>
                  <a:srgbClr val="B5A788"/>
                </a:solidFill>
                <a:latin typeface="Times New Roman" panose="02020603050405020304"/>
                <a:cs typeface="Times New Roman" panose="02020603050405020304"/>
              </a:defRPr>
            </a:lvl1pPr>
          </a:lstStyle>
          <a:p>
            <a:pPr marL="12700">
              <a:lnSpc>
                <a:spcPts val="1840"/>
              </a:lnSpc>
            </a:pPr>
            <a:r>
              <a:rPr spc="-5" dirty="0"/>
              <a:t>Subject: Digital </a:t>
            </a:r>
            <a:r>
              <a:rPr spc="-10" dirty="0"/>
              <a:t>Image</a:t>
            </a:r>
            <a:r>
              <a:rPr spc="85" dirty="0"/>
              <a:t> </a:t>
            </a:r>
            <a:r>
              <a:rPr spc="-5" dirty="0"/>
              <a:t>Processing</a:t>
            </a:r>
          </a:p>
        </p:txBody>
      </p:sp>
      <p:sp>
        <p:nvSpPr>
          <p:cNvPr id="6" name="Holder 6"/>
          <p:cNvSpPr>
            <a:spLocks noGrp="1"/>
          </p:cNvSpPr>
          <p:nvPr>
            <p:ph type="sldNum" sz="quarter" idx="7"/>
          </p:nvPr>
        </p:nvSpPr>
        <p:spPr/>
        <p:txBody>
          <a:bodyPr lIns="0" tIns="0" rIns="0" bIns="0"/>
          <a:lstStyle>
            <a:lvl1pPr>
              <a:defRPr sz="1600" b="0" i="0">
                <a:solidFill>
                  <a:srgbClr val="B5A788"/>
                </a:solidFill>
                <a:latin typeface="Times New Roman" panose="02020603050405020304"/>
                <a:cs typeface="Times New Roman" panose="02020603050405020304"/>
              </a:defRPr>
            </a:lvl1pPr>
          </a:lstStyle>
          <a:p>
            <a:pPr marL="38100">
              <a:lnSpc>
                <a:spcPts val="184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u="sng">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600" b="0" i="0">
                <a:solidFill>
                  <a:srgbClr val="B5A788"/>
                </a:solidFill>
                <a:latin typeface="Times New Roman" panose="02020603050405020304"/>
                <a:cs typeface="Times New Roman" panose="02020603050405020304"/>
              </a:defRPr>
            </a:lvl1pPr>
          </a:lstStyle>
          <a:p>
            <a:pPr marL="12700">
              <a:lnSpc>
                <a:spcPts val="1840"/>
              </a:lnSpc>
            </a:pPr>
            <a:r>
              <a:rPr spc="-5" dirty="0"/>
              <a:t>23-Aug-21</a:t>
            </a:r>
          </a:p>
        </p:txBody>
      </p:sp>
      <p:sp>
        <p:nvSpPr>
          <p:cNvPr id="5" name="Holder 5"/>
          <p:cNvSpPr>
            <a:spLocks noGrp="1"/>
          </p:cNvSpPr>
          <p:nvPr>
            <p:ph type="dt" sz="half" idx="6"/>
          </p:nvPr>
        </p:nvSpPr>
        <p:spPr/>
        <p:txBody>
          <a:bodyPr lIns="0" tIns="0" rIns="0" bIns="0"/>
          <a:lstStyle>
            <a:lvl1pPr>
              <a:defRPr sz="1600" b="0" i="0">
                <a:solidFill>
                  <a:srgbClr val="B5A788"/>
                </a:solidFill>
                <a:latin typeface="Times New Roman" panose="02020603050405020304"/>
                <a:cs typeface="Times New Roman" panose="02020603050405020304"/>
              </a:defRPr>
            </a:lvl1pPr>
          </a:lstStyle>
          <a:p>
            <a:pPr marL="12700">
              <a:lnSpc>
                <a:spcPts val="1840"/>
              </a:lnSpc>
            </a:pPr>
            <a:r>
              <a:rPr spc="-5" dirty="0"/>
              <a:t>Subject: Digital </a:t>
            </a:r>
            <a:r>
              <a:rPr spc="-10" dirty="0"/>
              <a:t>Image</a:t>
            </a:r>
            <a:r>
              <a:rPr spc="85" dirty="0"/>
              <a:t> </a:t>
            </a:r>
            <a:r>
              <a:rPr spc="-5" dirty="0"/>
              <a:t>Processing</a:t>
            </a:r>
          </a:p>
        </p:txBody>
      </p:sp>
      <p:sp>
        <p:nvSpPr>
          <p:cNvPr id="6" name="Holder 6"/>
          <p:cNvSpPr>
            <a:spLocks noGrp="1"/>
          </p:cNvSpPr>
          <p:nvPr>
            <p:ph type="sldNum" sz="quarter" idx="7"/>
          </p:nvPr>
        </p:nvSpPr>
        <p:spPr/>
        <p:txBody>
          <a:bodyPr lIns="0" tIns="0" rIns="0" bIns="0"/>
          <a:lstStyle>
            <a:lvl1pPr>
              <a:defRPr sz="1600" b="0" i="0">
                <a:solidFill>
                  <a:srgbClr val="B5A788"/>
                </a:solidFill>
                <a:latin typeface="Times New Roman" panose="02020603050405020304"/>
                <a:cs typeface="Times New Roman" panose="02020603050405020304"/>
              </a:defRPr>
            </a:lvl1pPr>
          </a:lstStyle>
          <a:p>
            <a:pPr marL="38100">
              <a:lnSpc>
                <a:spcPts val="184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u="sng">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rgbClr val="B5A788"/>
                </a:solidFill>
                <a:latin typeface="Times New Roman" panose="02020603050405020304"/>
                <a:cs typeface="Times New Roman" panose="02020603050405020304"/>
              </a:defRPr>
            </a:lvl1pPr>
          </a:lstStyle>
          <a:p>
            <a:pPr marL="12700">
              <a:lnSpc>
                <a:spcPts val="1840"/>
              </a:lnSpc>
            </a:pPr>
            <a:r>
              <a:rPr spc="-5" dirty="0"/>
              <a:t>23-Aug-21</a:t>
            </a:r>
          </a:p>
        </p:txBody>
      </p:sp>
      <p:sp>
        <p:nvSpPr>
          <p:cNvPr id="6" name="Holder 6"/>
          <p:cNvSpPr>
            <a:spLocks noGrp="1"/>
          </p:cNvSpPr>
          <p:nvPr>
            <p:ph type="dt" sz="half" idx="6"/>
          </p:nvPr>
        </p:nvSpPr>
        <p:spPr/>
        <p:txBody>
          <a:bodyPr lIns="0" tIns="0" rIns="0" bIns="0"/>
          <a:lstStyle>
            <a:lvl1pPr>
              <a:defRPr sz="1600" b="0" i="0">
                <a:solidFill>
                  <a:srgbClr val="B5A788"/>
                </a:solidFill>
                <a:latin typeface="Times New Roman" panose="02020603050405020304"/>
                <a:cs typeface="Times New Roman" panose="02020603050405020304"/>
              </a:defRPr>
            </a:lvl1pPr>
          </a:lstStyle>
          <a:p>
            <a:pPr marL="12700">
              <a:lnSpc>
                <a:spcPts val="1840"/>
              </a:lnSpc>
            </a:pPr>
            <a:r>
              <a:rPr spc="-5" dirty="0"/>
              <a:t>Subject: Digital </a:t>
            </a:r>
            <a:r>
              <a:rPr spc="-10" dirty="0"/>
              <a:t>Image</a:t>
            </a:r>
            <a:r>
              <a:rPr spc="85" dirty="0"/>
              <a:t> </a:t>
            </a:r>
            <a:r>
              <a:rPr spc="-5" dirty="0"/>
              <a:t>Processing</a:t>
            </a:r>
          </a:p>
        </p:txBody>
      </p:sp>
      <p:sp>
        <p:nvSpPr>
          <p:cNvPr id="7" name="Holder 7"/>
          <p:cNvSpPr>
            <a:spLocks noGrp="1"/>
          </p:cNvSpPr>
          <p:nvPr>
            <p:ph type="sldNum" sz="quarter" idx="7"/>
          </p:nvPr>
        </p:nvSpPr>
        <p:spPr/>
        <p:txBody>
          <a:bodyPr lIns="0" tIns="0" rIns="0" bIns="0"/>
          <a:lstStyle>
            <a:lvl1pPr>
              <a:defRPr sz="1600" b="0" i="0">
                <a:solidFill>
                  <a:srgbClr val="B5A788"/>
                </a:solidFill>
                <a:latin typeface="Times New Roman" panose="02020603050405020304"/>
                <a:cs typeface="Times New Roman" panose="02020603050405020304"/>
              </a:defRPr>
            </a:lvl1pPr>
          </a:lstStyle>
          <a:p>
            <a:pPr marL="38100">
              <a:lnSpc>
                <a:spcPts val="184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u="sng">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ftr" sz="quarter" idx="5"/>
          </p:nvPr>
        </p:nvSpPr>
        <p:spPr/>
        <p:txBody>
          <a:bodyPr lIns="0" tIns="0" rIns="0" bIns="0"/>
          <a:lstStyle>
            <a:lvl1pPr>
              <a:defRPr sz="1600" b="0" i="0">
                <a:solidFill>
                  <a:srgbClr val="B5A788"/>
                </a:solidFill>
                <a:latin typeface="Times New Roman" panose="02020603050405020304"/>
                <a:cs typeface="Times New Roman" panose="02020603050405020304"/>
              </a:defRPr>
            </a:lvl1pPr>
          </a:lstStyle>
          <a:p>
            <a:pPr marL="12700">
              <a:lnSpc>
                <a:spcPts val="1840"/>
              </a:lnSpc>
            </a:pPr>
            <a:r>
              <a:rPr spc="-5" dirty="0"/>
              <a:t>23-Aug-21</a:t>
            </a:r>
          </a:p>
        </p:txBody>
      </p:sp>
      <p:sp>
        <p:nvSpPr>
          <p:cNvPr id="4" name="Holder 4"/>
          <p:cNvSpPr>
            <a:spLocks noGrp="1"/>
          </p:cNvSpPr>
          <p:nvPr>
            <p:ph type="dt" sz="half" idx="6"/>
          </p:nvPr>
        </p:nvSpPr>
        <p:spPr/>
        <p:txBody>
          <a:bodyPr lIns="0" tIns="0" rIns="0" bIns="0"/>
          <a:lstStyle>
            <a:lvl1pPr>
              <a:defRPr sz="1600" b="0" i="0">
                <a:solidFill>
                  <a:srgbClr val="B5A788"/>
                </a:solidFill>
                <a:latin typeface="Times New Roman" panose="02020603050405020304"/>
                <a:cs typeface="Times New Roman" panose="02020603050405020304"/>
              </a:defRPr>
            </a:lvl1pPr>
          </a:lstStyle>
          <a:p>
            <a:pPr marL="12700">
              <a:lnSpc>
                <a:spcPts val="1840"/>
              </a:lnSpc>
            </a:pPr>
            <a:r>
              <a:rPr spc="-5" dirty="0"/>
              <a:t>Subject: Digital </a:t>
            </a:r>
            <a:r>
              <a:rPr spc="-10" dirty="0"/>
              <a:t>Image</a:t>
            </a:r>
            <a:r>
              <a:rPr spc="85" dirty="0"/>
              <a:t> </a:t>
            </a:r>
            <a:r>
              <a:rPr spc="-5" dirty="0"/>
              <a:t>Processing</a:t>
            </a:r>
          </a:p>
        </p:txBody>
      </p:sp>
      <p:sp>
        <p:nvSpPr>
          <p:cNvPr id="5" name="Holder 5"/>
          <p:cNvSpPr>
            <a:spLocks noGrp="1"/>
          </p:cNvSpPr>
          <p:nvPr>
            <p:ph type="sldNum" sz="quarter" idx="7"/>
          </p:nvPr>
        </p:nvSpPr>
        <p:spPr/>
        <p:txBody>
          <a:bodyPr lIns="0" tIns="0" rIns="0" bIns="0"/>
          <a:lstStyle>
            <a:lvl1pPr>
              <a:defRPr sz="1600" b="0" i="0">
                <a:solidFill>
                  <a:srgbClr val="B5A788"/>
                </a:solidFill>
                <a:latin typeface="Times New Roman" panose="02020603050405020304"/>
                <a:cs typeface="Times New Roman" panose="02020603050405020304"/>
              </a:defRPr>
            </a:lvl1pPr>
          </a:lstStyle>
          <a:p>
            <a:pPr marL="38100">
              <a:lnSpc>
                <a:spcPts val="184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rgbClr val="B5A788"/>
                </a:solidFill>
                <a:latin typeface="Times New Roman" panose="02020603050405020304"/>
                <a:cs typeface="Times New Roman" panose="02020603050405020304"/>
              </a:defRPr>
            </a:lvl1pPr>
          </a:lstStyle>
          <a:p>
            <a:pPr marL="12700">
              <a:lnSpc>
                <a:spcPts val="1840"/>
              </a:lnSpc>
            </a:pPr>
            <a:r>
              <a:rPr spc="-5" dirty="0"/>
              <a:t>23-Aug-21</a:t>
            </a:r>
          </a:p>
        </p:txBody>
      </p:sp>
      <p:sp>
        <p:nvSpPr>
          <p:cNvPr id="3" name="Holder 3"/>
          <p:cNvSpPr>
            <a:spLocks noGrp="1"/>
          </p:cNvSpPr>
          <p:nvPr>
            <p:ph type="dt" sz="half" idx="6"/>
          </p:nvPr>
        </p:nvSpPr>
        <p:spPr/>
        <p:txBody>
          <a:bodyPr lIns="0" tIns="0" rIns="0" bIns="0"/>
          <a:lstStyle>
            <a:lvl1pPr>
              <a:defRPr sz="1600" b="0" i="0">
                <a:solidFill>
                  <a:srgbClr val="B5A788"/>
                </a:solidFill>
                <a:latin typeface="Times New Roman" panose="02020603050405020304"/>
                <a:cs typeface="Times New Roman" panose="02020603050405020304"/>
              </a:defRPr>
            </a:lvl1pPr>
          </a:lstStyle>
          <a:p>
            <a:pPr marL="12700">
              <a:lnSpc>
                <a:spcPts val="1840"/>
              </a:lnSpc>
            </a:pPr>
            <a:r>
              <a:rPr spc="-5" dirty="0"/>
              <a:t>Subject: Digital </a:t>
            </a:r>
            <a:r>
              <a:rPr spc="-10" dirty="0"/>
              <a:t>Image</a:t>
            </a:r>
            <a:r>
              <a:rPr spc="85" dirty="0"/>
              <a:t> </a:t>
            </a:r>
            <a:r>
              <a:rPr spc="-5" dirty="0"/>
              <a:t>Processing</a:t>
            </a:r>
          </a:p>
        </p:txBody>
      </p:sp>
      <p:sp>
        <p:nvSpPr>
          <p:cNvPr id="4" name="Holder 4"/>
          <p:cNvSpPr>
            <a:spLocks noGrp="1"/>
          </p:cNvSpPr>
          <p:nvPr>
            <p:ph type="sldNum" sz="quarter" idx="7"/>
          </p:nvPr>
        </p:nvSpPr>
        <p:spPr/>
        <p:txBody>
          <a:bodyPr lIns="0" tIns="0" rIns="0" bIns="0"/>
          <a:lstStyle>
            <a:lvl1pPr>
              <a:defRPr sz="1600" b="0" i="0">
                <a:solidFill>
                  <a:srgbClr val="B5A788"/>
                </a:solidFill>
                <a:latin typeface="Times New Roman" panose="02020603050405020304"/>
                <a:cs typeface="Times New Roman" panose="02020603050405020304"/>
              </a:defRPr>
            </a:lvl1pPr>
          </a:lstStyle>
          <a:p>
            <a:pPr marL="38100">
              <a:lnSpc>
                <a:spcPts val="184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74073" y="348996"/>
            <a:ext cx="9143996" cy="6857999"/>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1789054" y="348995"/>
            <a:ext cx="8129270" cy="6858000"/>
          </a:xfrm>
          <a:custGeom>
            <a:avLst/>
            <a:gdLst/>
            <a:ahLst/>
            <a:cxnLst/>
            <a:rect l="l" t="t" r="r" b="b"/>
            <a:pathLst>
              <a:path w="8129270" h="6858000">
                <a:moveTo>
                  <a:pt x="8129015" y="6857999"/>
                </a:moveTo>
                <a:lnTo>
                  <a:pt x="8129015" y="0"/>
                </a:lnTo>
                <a:lnTo>
                  <a:pt x="0" y="0"/>
                </a:lnTo>
                <a:lnTo>
                  <a:pt x="0" y="6857999"/>
                </a:lnTo>
                <a:lnTo>
                  <a:pt x="8129015" y="6857999"/>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a:xfrm>
            <a:off x="1899607" y="749299"/>
            <a:ext cx="7807325" cy="574040"/>
          </a:xfrm>
          <a:prstGeom prst="rect">
            <a:avLst/>
          </a:prstGeom>
        </p:spPr>
        <p:txBody>
          <a:bodyPr wrap="square" lIns="0" tIns="0" rIns="0" bIns="0">
            <a:spAutoFit/>
          </a:bodyPr>
          <a:lstStyle>
            <a:lvl1pPr>
              <a:defRPr sz="3600" b="1" i="0" u="sng">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1834519" y="2247645"/>
            <a:ext cx="7943850" cy="424053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8311270" y="6864319"/>
            <a:ext cx="918209" cy="250190"/>
          </a:xfrm>
          <a:prstGeom prst="rect">
            <a:avLst/>
          </a:prstGeom>
        </p:spPr>
        <p:txBody>
          <a:bodyPr wrap="square" lIns="0" tIns="0" rIns="0" bIns="0">
            <a:spAutoFit/>
          </a:bodyPr>
          <a:lstStyle>
            <a:lvl1pPr>
              <a:defRPr sz="1600" b="0" i="0">
                <a:solidFill>
                  <a:srgbClr val="B5A788"/>
                </a:solidFill>
                <a:latin typeface="Times New Roman" panose="02020603050405020304"/>
                <a:cs typeface="Times New Roman" panose="02020603050405020304"/>
              </a:defRPr>
            </a:lvl1pPr>
          </a:lstStyle>
          <a:p>
            <a:pPr marL="12700">
              <a:lnSpc>
                <a:spcPts val="1840"/>
              </a:lnSpc>
            </a:pPr>
            <a:r>
              <a:rPr spc="-5" dirty="0"/>
              <a:t>23-Aug-21</a:t>
            </a:r>
          </a:p>
        </p:txBody>
      </p:sp>
      <p:sp>
        <p:nvSpPr>
          <p:cNvPr id="5" name="Holder 5"/>
          <p:cNvSpPr>
            <a:spLocks noGrp="1"/>
          </p:cNvSpPr>
          <p:nvPr>
            <p:ph type="dt" sz="half" idx="6"/>
          </p:nvPr>
        </p:nvSpPr>
        <p:spPr>
          <a:xfrm>
            <a:off x="1844940" y="6864319"/>
            <a:ext cx="2802890" cy="250190"/>
          </a:xfrm>
          <a:prstGeom prst="rect">
            <a:avLst/>
          </a:prstGeom>
        </p:spPr>
        <p:txBody>
          <a:bodyPr wrap="square" lIns="0" tIns="0" rIns="0" bIns="0">
            <a:spAutoFit/>
          </a:bodyPr>
          <a:lstStyle>
            <a:lvl1pPr>
              <a:defRPr sz="1600" b="0" i="0">
                <a:solidFill>
                  <a:srgbClr val="B5A788"/>
                </a:solidFill>
                <a:latin typeface="Times New Roman" panose="02020603050405020304"/>
                <a:cs typeface="Times New Roman" panose="02020603050405020304"/>
              </a:defRPr>
            </a:lvl1pPr>
          </a:lstStyle>
          <a:p>
            <a:pPr marL="12700">
              <a:lnSpc>
                <a:spcPts val="1840"/>
              </a:lnSpc>
            </a:pPr>
            <a:r>
              <a:rPr spc="-5" dirty="0"/>
              <a:t>Subject: Digital </a:t>
            </a:r>
            <a:r>
              <a:rPr spc="-10" dirty="0"/>
              <a:t>Image</a:t>
            </a:r>
            <a:r>
              <a:rPr spc="85" dirty="0"/>
              <a:t> </a:t>
            </a:r>
            <a:r>
              <a:rPr spc="-5" dirty="0"/>
              <a:t>Processing</a:t>
            </a:r>
          </a:p>
        </p:txBody>
      </p:sp>
      <p:sp>
        <p:nvSpPr>
          <p:cNvPr id="6" name="Holder 6"/>
          <p:cNvSpPr>
            <a:spLocks noGrp="1"/>
          </p:cNvSpPr>
          <p:nvPr>
            <p:ph type="sldNum" sz="quarter" idx="7"/>
          </p:nvPr>
        </p:nvSpPr>
        <p:spPr>
          <a:xfrm>
            <a:off x="9476113" y="6846031"/>
            <a:ext cx="280034" cy="250190"/>
          </a:xfrm>
          <a:prstGeom prst="rect">
            <a:avLst/>
          </a:prstGeom>
        </p:spPr>
        <p:txBody>
          <a:bodyPr wrap="square" lIns="0" tIns="0" rIns="0" bIns="0">
            <a:spAutoFit/>
          </a:bodyPr>
          <a:lstStyle>
            <a:lvl1pPr>
              <a:defRPr sz="1600" b="0" i="0">
                <a:solidFill>
                  <a:srgbClr val="B5A788"/>
                </a:solidFill>
                <a:latin typeface="Times New Roman" panose="02020603050405020304"/>
                <a:cs typeface="Times New Roman" panose="02020603050405020304"/>
              </a:defRPr>
            </a:lvl1pPr>
          </a:lstStyle>
          <a:p>
            <a:pPr marL="38100">
              <a:lnSpc>
                <a:spcPts val="184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63191" y="1375696"/>
            <a:ext cx="8599133" cy="1951175"/>
          </a:xfrm>
          <a:prstGeom prst="rect">
            <a:avLst/>
          </a:prstGeom>
        </p:spPr>
        <p:txBody>
          <a:bodyPr vert="horz" wrap="square" lIns="0" tIns="12065" rIns="0" bIns="0" rtlCol="0">
            <a:spAutoFit/>
          </a:bodyPr>
          <a:lstStyle/>
          <a:p>
            <a:pPr algn="ctr"/>
            <a:br>
              <a:rPr lang="en-US" sz="2200" b="1" i="0" u="none" strike="noStrike" baseline="0" dirty="0">
                <a:solidFill>
                  <a:srgbClr val="000000"/>
                </a:solidFill>
                <a:latin typeface="Times New Roman" panose="02020603050405020304" pitchFamily="18" charset="0"/>
              </a:rPr>
            </a:br>
            <a:r>
              <a:rPr lang="en-US" sz="2200" b="1" i="0" u="none" strike="noStrike" baseline="0" dirty="0">
                <a:solidFill>
                  <a:srgbClr val="000000"/>
                </a:solidFill>
                <a:latin typeface="Times New Roman" panose="02020603050405020304" pitchFamily="18" charset="0"/>
              </a:rPr>
              <a:t> </a:t>
            </a:r>
            <a:r>
              <a:rPr lang="en-US" sz="2200" b="1" i="0" u="none" strike="noStrike" baseline="0" dirty="0">
                <a:solidFill>
                  <a:srgbClr val="FF00FF"/>
                </a:solidFill>
                <a:latin typeface="Times New Roman" panose="02020603050405020304" pitchFamily="18" charset="0"/>
              </a:rPr>
              <a:t>“SRU IDEA CONCLAVE 2025</a:t>
            </a:r>
            <a:r>
              <a:rPr lang="en-US" sz="2200" u="none" dirty="0">
                <a:solidFill>
                  <a:srgbClr val="FF00FF"/>
                </a:solidFill>
                <a:latin typeface="Times New Roman" panose="02020603050405020304" pitchFamily="18" charset="0"/>
              </a:rPr>
              <a:t> </a:t>
            </a:r>
            <a:r>
              <a:rPr lang="en-US" sz="2200" b="1" i="0" u="none" strike="noStrike" baseline="0" dirty="0">
                <a:solidFill>
                  <a:srgbClr val="FF00FF"/>
                </a:solidFill>
                <a:latin typeface="Times New Roman" panose="02020603050405020304" pitchFamily="18" charset="0"/>
              </a:rPr>
              <a:t>” </a:t>
            </a:r>
            <a:br>
              <a:rPr lang="en-US" sz="2200" b="1" i="0" u="none" strike="noStrike" baseline="0" dirty="0">
                <a:solidFill>
                  <a:srgbClr val="FF00FF"/>
                </a:solidFill>
                <a:latin typeface="Times New Roman" panose="02020603050405020304" pitchFamily="18" charset="0"/>
              </a:rPr>
            </a:br>
            <a:br>
              <a:rPr lang="en-US" sz="2200" b="1" i="0" u="none" strike="noStrike" baseline="0" dirty="0">
                <a:solidFill>
                  <a:srgbClr val="000000"/>
                </a:solidFill>
                <a:latin typeface="Times New Roman" panose="02020603050405020304" pitchFamily="18" charset="0"/>
              </a:rPr>
            </a:br>
            <a:r>
              <a:rPr lang="en-US" sz="2000" b="1" i="0" u="none" strike="noStrike" baseline="0" dirty="0">
                <a:solidFill>
                  <a:srgbClr val="000000"/>
                </a:solidFill>
                <a:latin typeface="Times New Roman" panose="02020603050405020304" pitchFamily="18" charset="0"/>
              </a:rPr>
              <a:t>Organized by</a:t>
            </a:r>
            <a:br>
              <a:rPr lang="en-GB" sz="2000" u="none" dirty="0">
                <a:solidFill>
                  <a:srgbClr val="000000"/>
                </a:solidFill>
                <a:latin typeface="Times New Roman" panose="02020603050405020304" pitchFamily="18" charset="0"/>
              </a:rPr>
            </a:br>
            <a:r>
              <a:rPr lang="en-GB" sz="2000" u="none" dirty="0">
                <a:solidFill>
                  <a:srgbClr val="000000"/>
                </a:solidFill>
                <a:latin typeface="Times New Roman" panose="02020603050405020304" pitchFamily="18" charset="0"/>
              </a:rPr>
              <a:t>School of Computer Science &amp; Artificial Intelligence, SR University, Warangal </a:t>
            </a:r>
            <a:br>
              <a:rPr lang="en-US" sz="2000" b="1" i="0" u="none" strike="noStrike" baseline="0" dirty="0">
                <a:solidFill>
                  <a:srgbClr val="000000"/>
                </a:solidFill>
                <a:latin typeface="Times New Roman" panose="02020603050405020304" pitchFamily="18" charset="0"/>
              </a:rPr>
            </a:br>
            <a:r>
              <a:rPr lang="en-US" sz="2000" b="1" i="0" u="none" strike="noStrike" baseline="0" dirty="0">
                <a:solidFill>
                  <a:srgbClr val="000000"/>
                </a:solidFill>
                <a:latin typeface="Times New Roman" panose="02020603050405020304" pitchFamily="18" charset="0"/>
              </a:rPr>
              <a:t>(Date : </a:t>
            </a:r>
            <a:r>
              <a:rPr lang="en-US" sz="2000" u="none" dirty="0">
                <a:solidFill>
                  <a:srgbClr val="000000"/>
                </a:solidFill>
                <a:latin typeface="Times New Roman" panose="02020603050405020304" pitchFamily="18" charset="0"/>
              </a:rPr>
              <a:t>20</a:t>
            </a:r>
            <a:r>
              <a:rPr lang="en-US" sz="2000" b="1" i="0" u="none" strike="noStrike" baseline="0" dirty="0">
                <a:solidFill>
                  <a:srgbClr val="000000"/>
                </a:solidFill>
                <a:latin typeface="Times New Roman" panose="02020603050405020304" pitchFamily="18" charset="0"/>
              </a:rPr>
              <a:t>th To </a:t>
            </a:r>
            <a:r>
              <a:rPr lang="en-US" sz="2000" u="none" dirty="0">
                <a:solidFill>
                  <a:srgbClr val="000000"/>
                </a:solidFill>
                <a:latin typeface="Times New Roman" panose="02020603050405020304" pitchFamily="18" charset="0"/>
              </a:rPr>
              <a:t>21st</a:t>
            </a:r>
            <a:r>
              <a:rPr lang="en-US" sz="2000" b="1" i="0" u="none" strike="noStrike" baseline="0" dirty="0">
                <a:solidFill>
                  <a:srgbClr val="000000"/>
                </a:solidFill>
                <a:latin typeface="Times New Roman" panose="02020603050405020304" pitchFamily="18" charset="0"/>
              </a:rPr>
              <a:t> o</a:t>
            </a:r>
            <a:r>
              <a:rPr lang="en-US" sz="2000" u="none" dirty="0">
                <a:solidFill>
                  <a:srgbClr val="000000"/>
                </a:solidFill>
                <a:latin typeface="Times New Roman" panose="02020603050405020304" pitchFamily="18" charset="0"/>
              </a:rPr>
              <a:t>f</a:t>
            </a:r>
            <a:r>
              <a:rPr lang="en-US" sz="2000" b="1" i="0" u="none" strike="noStrike" baseline="0" dirty="0">
                <a:solidFill>
                  <a:srgbClr val="000000"/>
                </a:solidFill>
                <a:latin typeface="Times New Roman" panose="02020603050405020304" pitchFamily="18" charset="0"/>
              </a:rPr>
              <a:t> February 2024)</a:t>
            </a:r>
            <a:endParaRPr lang="en-IN" sz="2000" b="1" u="none" dirty="0">
              <a:solidFill>
                <a:schemeClr val="accent5"/>
              </a:solidFill>
              <a:latin typeface="Times New Roman" panose="02020603050405020304" pitchFamily="18" charset="0"/>
              <a:cs typeface="Times New Roman" panose="02020603050405020304" pitchFamily="18" charset="0"/>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40"/>
              </a:lnSpc>
            </a:pPr>
            <a:fld id="{81D60167-4931-47E6-BA6A-407CBD079E47}" type="slidenum">
              <a:rPr spc="-5" dirty="0"/>
              <a:t>1</a:t>
            </a:fld>
            <a:endParaRPr spc="-5" dirty="0"/>
          </a:p>
        </p:txBody>
      </p:sp>
      <p:sp>
        <p:nvSpPr>
          <p:cNvPr id="7" name="object 7"/>
          <p:cNvSpPr txBox="1">
            <a:spLocks noGrp="1"/>
          </p:cNvSpPr>
          <p:nvPr>
            <p:ph type="ftr" sz="quarter" idx="5"/>
          </p:nvPr>
        </p:nvSpPr>
        <p:spPr>
          <a:xfrm>
            <a:off x="8069081" y="6846031"/>
            <a:ext cx="1683630" cy="230832"/>
          </a:xfrm>
          <a:prstGeom prst="rect">
            <a:avLst/>
          </a:prstGeom>
        </p:spPr>
        <p:txBody>
          <a:bodyPr vert="horz" wrap="square" lIns="0" tIns="0" rIns="0" bIns="0" rtlCol="0">
            <a:spAutoFit/>
          </a:bodyPr>
          <a:lstStyle/>
          <a:p>
            <a:pPr marL="12700">
              <a:lnSpc>
                <a:spcPts val="1840"/>
              </a:lnSpc>
            </a:pPr>
            <a:fld id="{C1854B81-DAA1-4F5C-9009-3BDE2C83885A}" type="datetime3">
              <a:rPr lang="en-US" spc="-5"/>
              <a:t>19 February 2025</a:t>
            </a:fld>
            <a:endParaRPr spc="-5" dirty="0"/>
          </a:p>
        </p:txBody>
      </p:sp>
      <p:sp>
        <p:nvSpPr>
          <p:cNvPr id="8" name="Title 1"/>
          <p:cNvSpPr txBox="1"/>
          <p:nvPr/>
        </p:nvSpPr>
        <p:spPr>
          <a:xfrm>
            <a:off x="1776767" y="3549651"/>
            <a:ext cx="8522933" cy="679980"/>
          </a:xfrm>
          <a:prstGeom prst="rect">
            <a:avLst/>
          </a:prstGeom>
        </p:spPr>
        <p:txBody>
          <a:bodyPr vert="horz" wrap="square" lIns="91440" tIns="45720" rIns="91440" bIns="45720" rtlCol="0" anchor="b">
            <a:normAutofit fontScale="82500" lnSpcReduction="20000"/>
          </a:bodyPr>
          <a:lstStyle>
            <a:lvl1pPr>
              <a:defRPr sz="3600" b="1" i="0" u="sng">
                <a:solidFill>
                  <a:schemeClr val="tx1"/>
                </a:solidFill>
                <a:latin typeface="Times New Roman" panose="02020603050405020304"/>
                <a:ea typeface="+mj-ea"/>
                <a:cs typeface="Times New Roman" panose="02020603050405020304"/>
              </a:defRPr>
            </a:lvl1pPr>
          </a:lstStyle>
          <a:p>
            <a:pPr algn="ctr"/>
            <a:r>
              <a:rPr lang="en-US" sz="2800" u="none" kern="0" dirty="0">
                <a:solidFill>
                  <a:srgbClr val="FF0000"/>
                </a:solidFill>
                <a:latin typeface="Times New Roman" panose="02020603050405020304" pitchFamily="18" charset="0"/>
                <a:cs typeface="Times New Roman" panose="02020603050405020304" pitchFamily="18" charset="0"/>
              </a:rPr>
              <a:t>A Single-Axis Solar Tracking System for Improved Energy Efficiency</a:t>
            </a:r>
          </a:p>
        </p:txBody>
      </p:sp>
      <p:sp>
        <p:nvSpPr>
          <p:cNvPr id="10" name="TextBox 9"/>
          <p:cNvSpPr txBox="1"/>
          <p:nvPr/>
        </p:nvSpPr>
        <p:spPr>
          <a:xfrm>
            <a:off x="6062757" y="4707297"/>
            <a:ext cx="3689954" cy="2092881"/>
          </a:xfrm>
          <a:prstGeom prst="rect">
            <a:avLst/>
          </a:prstGeom>
          <a:noFill/>
        </p:spPr>
        <p:txBody>
          <a:bodyPr wrap="square" rtlCol="0">
            <a:spAutoFit/>
          </a:bodyPr>
          <a:lstStyle/>
          <a:p>
            <a:pPr>
              <a:spcBef>
                <a:spcPts val="930"/>
              </a:spcBef>
            </a:pPr>
            <a:r>
              <a:rPr lang="en-US" altLang="en-US" sz="2000" b="1" dirty="0">
                <a:latin typeface="Roboto" panose="02000000000000000000" pitchFamily="2" charset="0"/>
                <a:ea typeface="Roboto" panose="02000000000000000000" pitchFamily="2" charset="0"/>
                <a:sym typeface="Arial" panose="020B0604020202020204" pitchFamily="34" charset="0"/>
              </a:rPr>
              <a:t>Presented by</a:t>
            </a:r>
          </a:p>
          <a:p>
            <a:pPr marL="457200" indent="-457200">
              <a:spcBef>
                <a:spcPts val="930"/>
              </a:spcBef>
              <a:buAutoNum type="arabicPeriod"/>
            </a:pPr>
            <a:r>
              <a:rPr lang="en-US" altLang="en-US" sz="2000" b="1" dirty="0">
                <a:latin typeface="Roboto" panose="02000000000000000000" pitchFamily="2" charset="0"/>
                <a:ea typeface="Roboto" panose="02000000000000000000" pitchFamily="2" charset="0"/>
                <a:sym typeface="Arial" panose="020B0604020202020204" pitchFamily="34" charset="0"/>
              </a:rPr>
              <a:t>B. </a:t>
            </a:r>
            <a:r>
              <a:rPr lang="en-US" altLang="en-US" sz="2000" b="1" dirty="0" err="1">
                <a:latin typeface="Roboto" panose="02000000000000000000" pitchFamily="2" charset="0"/>
                <a:ea typeface="Roboto" panose="02000000000000000000" pitchFamily="2" charset="0"/>
                <a:sym typeface="Arial" panose="020B0604020202020204" pitchFamily="34" charset="0"/>
              </a:rPr>
              <a:t>Sathvika</a:t>
            </a:r>
            <a:r>
              <a:rPr lang="en-US" altLang="en-US" sz="2000" b="1" dirty="0">
                <a:latin typeface="Roboto" panose="02000000000000000000" pitchFamily="2" charset="0"/>
                <a:ea typeface="Roboto" panose="02000000000000000000" pitchFamily="2" charset="0"/>
                <a:sym typeface="Arial" panose="020B0604020202020204" pitchFamily="34" charset="0"/>
              </a:rPr>
              <a:t> Reddy</a:t>
            </a:r>
          </a:p>
          <a:p>
            <a:pPr marL="457200" indent="-457200">
              <a:spcBef>
                <a:spcPts val="930"/>
              </a:spcBef>
              <a:buAutoNum type="arabicPeriod"/>
            </a:pPr>
            <a:r>
              <a:rPr lang="en-US" altLang="en-US" sz="2000" b="1" dirty="0">
                <a:latin typeface="Roboto" panose="02000000000000000000" pitchFamily="2" charset="0"/>
                <a:ea typeface="Roboto" panose="02000000000000000000" pitchFamily="2" charset="0"/>
                <a:sym typeface="Arial" panose="020B0604020202020204" pitchFamily="34" charset="0"/>
              </a:rPr>
              <a:t>V. </a:t>
            </a:r>
            <a:r>
              <a:rPr lang="en-US" altLang="en-US" sz="2000" b="1" dirty="0" err="1">
                <a:latin typeface="Roboto" panose="02000000000000000000" pitchFamily="2" charset="0"/>
                <a:ea typeface="Roboto" panose="02000000000000000000" pitchFamily="2" charset="0"/>
                <a:sym typeface="Arial" panose="020B0604020202020204" pitchFamily="34" charset="0"/>
              </a:rPr>
              <a:t>Manaswini</a:t>
            </a:r>
            <a:endParaRPr lang="en-US" altLang="en-US" sz="2000" b="1" dirty="0">
              <a:latin typeface="Roboto" panose="02000000000000000000" pitchFamily="2" charset="0"/>
              <a:ea typeface="Roboto" panose="02000000000000000000" pitchFamily="2" charset="0"/>
              <a:sym typeface="Arial" panose="020B0604020202020204" pitchFamily="34" charset="0"/>
            </a:endParaRPr>
          </a:p>
          <a:p>
            <a:pPr marL="457200" indent="-457200">
              <a:spcBef>
                <a:spcPts val="930"/>
              </a:spcBef>
              <a:buAutoNum type="arabicPeriod"/>
            </a:pPr>
            <a:r>
              <a:rPr lang="en-US" altLang="en-US" sz="2000" b="1" dirty="0">
                <a:latin typeface="Roboto" panose="02000000000000000000" pitchFamily="2" charset="0"/>
                <a:ea typeface="Roboto" panose="02000000000000000000" pitchFamily="2" charset="0"/>
                <a:sym typeface="Arial" panose="020B0604020202020204" pitchFamily="34" charset="0"/>
              </a:rPr>
              <a:t>K. </a:t>
            </a:r>
            <a:r>
              <a:rPr lang="en-US" altLang="en-US" sz="2000" b="1" dirty="0" err="1">
                <a:latin typeface="Roboto" panose="02000000000000000000" pitchFamily="2" charset="0"/>
                <a:ea typeface="Roboto" panose="02000000000000000000" pitchFamily="2" charset="0"/>
                <a:sym typeface="Arial" panose="020B0604020202020204" pitchFamily="34" charset="0"/>
              </a:rPr>
              <a:t>Varshitha</a:t>
            </a:r>
            <a:endParaRPr lang="en-US" altLang="en-US" sz="2000" b="1" dirty="0">
              <a:latin typeface="Roboto" panose="02000000000000000000" pitchFamily="2" charset="0"/>
              <a:ea typeface="Roboto" panose="02000000000000000000" pitchFamily="2" charset="0"/>
              <a:sym typeface="Arial" panose="020B0604020202020204" pitchFamily="34" charset="0"/>
            </a:endParaRPr>
          </a:p>
          <a:p>
            <a:pPr marL="457200" indent="-457200">
              <a:spcBef>
                <a:spcPts val="930"/>
              </a:spcBef>
              <a:buAutoNum type="arabicPeriod"/>
            </a:pPr>
            <a:r>
              <a:rPr lang="en-US" altLang="en-US" sz="2000" b="1" dirty="0">
                <a:latin typeface="Roboto" panose="02000000000000000000" pitchFamily="2" charset="0"/>
                <a:ea typeface="Roboto" panose="02000000000000000000" pitchFamily="2" charset="0"/>
                <a:sym typeface="Arial" panose="020B0604020202020204" pitchFamily="34" charset="0"/>
              </a:rPr>
              <a:t>M. Uma Sri</a:t>
            </a:r>
          </a:p>
        </p:txBody>
      </p:sp>
      <p:pic>
        <p:nvPicPr>
          <p:cNvPr id="3" name="Picture 2" descr="WhatsApp Image 2024-08-23 at 15.43.17"/>
          <p:cNvPicPr>
            <a:picLocks noChangeAspect="1"/>
          </p:cNvPicPr>
          <p:nvPr/>
        </p:nvPicPr>
        <p:blipFill>
          <a:blip r:embed="rId2"/>
          <a:stretch>
            <a:fillRect/>
          </a:stretch>
        </p:blipFill>
        <p:spPr>
          <a:xfrm>
            <a:off x="4051300" y="584883"/>
            <a:ext cx="3810000" cy="7383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679700" y="254169"/>
            <a:ext cx="5791200" cy="753106"/>
          </a:xfrm>
          <a:prstGeom prst="rect">
            <a:avLst/>
          </a:prstGeom>
        </p:spPr>
        <p:txBody>
          <a:bodyPr vert="horz" lIns="100753" tIns="50377" rIns="100753" bIns="50377"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2400" b="1" dirty="0">
                <a:effectLst/>
                <a:latin typeface="Times New Roman" panose="02020603050405020304" pitchFamily="18" charset="0"/>
                <a:ea typeface="Times New Roman" panose="02020603050405020304" pitchFamily="18" charset="0"/>
              </a:rPr>
              <a:t>Comparison</a:t>
            </a:r>
            <a:endParaRPr lang="en-US" sz="2400" b="1" dirty="0">
              <a:latin typeface="Times New Roman" panose="02020603050405020304" pitchFamily="18" charset="0"/>
              <a:cs typeface="Times New Roman" panose="02020603050405020304" pitchFamily="18" charset="0"/>
            </a:endParaRPr>
          </a:p>
        </p:txBody>
      </p:sp>
      <p:sp>
        <p:nvSpPr>
          <p:cNvPr id="7" name="Rectangle 6"/>
          <p:cNvSpPr/>
          <p:nvPr/>
        </p:nvSpPr>
        <p:spPr>
          <a:xfrm>
            <a:off x="9683474" y="0"/>
            <a:ext cx="700892" cy="7556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a:p>
        </p:txBody>
      </p:sp>
      <p:sp>
        <p:nvSpPr>
          <p:cNvPr id="9" name="TextBox 8"/>
          <p:cNvSpPr txBox="1"/>
          <p:nvPr/>
        </p:nvSpPr>
        <p:spPr>
          <a:xfrm>
            <a:off x="1841500" y="1188310"/>
            <a:ext cx="7841974" cy="5492750"/>
          </a:xfrm>
          <a:prstGeom prst="rect">
            <a:avLst/>
          </a:prstGeom>
          <a:noFill/>
        </p:spPr>
        <p:txBody>
          <a:bodyPr wrap="square">
            <a:spAutoFit/>
          </a:bodyPr>
          <a:lstStyle/>
          <a:p>
            <a:pPr indent="0" algn="just">
              <a:lnSpc>
                <a:spcPct val="150000"/>
              </a:lnSpc>
              <a:buFont typeface="Wingdings" panose="05000000000000000000" pitchFamily="2" charset="2"/>
              <a:buNone/>
            </a:pPr>
            <a:r>
              <a:rPr lang="en-US" altLang="en-GB" sz="1800" b="1" dirty="0">
                <a:effectLst/>
                <a:latin typeface="Times New Roman" panose="02020603050405020304" pitchFamily="18" charset="0"/>
                <a:ea typeface="Times New Roman" panose="02020603050405020304" pitchFamily="18" charset="0"/>
              </a:rPr>
              <a:t>Advantages:</a:t>
            </a:r>
          </a:p>
          <a:p>
            <a:pPr indent="0" algn="just">
              <a:lnSpc>
                <a:spcPct val="150000"/>
              </a:lnSpc>
              <a:buFont typeface="Wingdings" panose="05000000000000000000" pitchFamily="2" charset="2"/>
              <a:buNone/>
            </a:pPr>
            <a:r>
              <a:rPr lang="en-US" altLang="en-GB" sz="1800" b="1" dirty="0">
                <a:effectLst/>
                <a:latin typeface="Times New Roman" panose="02020603050405020304" pitchFamily="18" charset="0"/>
                <a:ea typeface="Times New Roman" panose="02020603050405020304" pitchFamily="18" charset="0"/>
              </a:rPr>
              <a:t>Improved Energy Efficiency:</a:t>
            </a:r>
          </a:p>
          <a:p>
            <a:pPr marL="285750" indent="-285750" algn="just">
              <a:lnSpc>
                <a:spcPct val="150000"/>
              </a:lnSpc>
              <a:buFont typeface="Wingdings" panose="05000000000000000000" pitchFamily="2" charset="2"/>
              <a:buChar char="Ø"/>
            </a:pPr>
            <a:r>
              <a:rPr lang="en-US" altLang="en-GB" sz="1800" dirty="0">
                <a:effectLst/>
                <a:latin typeface="Times New Roman" panose="02020603050405020304" pitchFamily="18" charset="0"/>
                <a:ea typeface="Times New Roman" panose="02020603050405020304" pitchFamily="18" charset="0"/>
              </a:rPr>
              <a:t>Increases energy output by 25-35% compared to fixed systems.</a:t>
            </a:r>
          </a:p>
          <a:p>
            <a:pPr marL="285750" indent="-285750" algn="just">
              <a:lnSpc>
                <a:spcPct val="150000"/>
              </a:lnSpc>
              <a:buFont typeface="Wingdings" panose="05000000000000000000" pitchFamily="2" charset="2"/>
              <a:buChar char="Ø"/>
            </a:pPr>
            <a:r>
              <a:rPr lang="en-US" altLang="en-GB" sz="1800" dirty="0">
                <a:effectLst/>
                <a:latin typeface="Times New Roman" panose="02020603050405020304" pitchFamily="18" charset="0"/>
                <a:ea typeface="Times New Roman" panose="02020603050405020304" pitchFamily="18" charset="0"/>
              </a:rPr>
              <a:t>Allows solar panels to capture sunlight throughout the day.</a:t>
            </a:r>
          </a:p>
          <a:p>
            <a:pPr indent="0" algn="just">
              <a:lnSpc>
                <a:spcPct val="150000"/>
              </a:lnSpc>
              <a:buFont typeface="Wingdings" panose="05000000000000000000" pitchFamily="2" charset="2"/>
              <a:buNone/>
            </a:pPr>
            <a:r>
              <a:rPr lang="en-US" altLang="en-GB" sz="1800" b="1" dirty="0">
                <a:effectLst/>
                <a:latin typeface="Times New Roman" panose="02020603050405020304" pitchFamily="18" charset="0"/>
                <a:ea typeface="Times New Roman" panose="02020603050405020304" pitchFamily="18" charset="0"/>
              </a:rPr>
              <a:t>Cost-Effectiveness:</a:t>
            </a:r>
          </a:p>
          <a:p>
            <a:pPr marL="285750" indent="-285750" algn="just">
              <a:lnSpc>
                <a:spcPct val="150000"/>
              </a:lnSpc>
              <a:buFont typeface="Wingdings" panose="05000000000000000000" pitchFamily="2" charset="2"/>
              <a:buChar char="Ø"/>
            </a:pPr>
            <a:r>
              <a:rPr lang="en-US" altLang="en-GB" sz="1800" dirty="0">
                <a:effectLst/>
                <a:latin typeface="Times New Roman" panose="02020603050405020304" pitchFamily="18" charset="0"/>
                <a:ea typeface="Times New Roman" panose="02020603050405020304" pitchFamily="18" charset="0"/>
              </a:rPr>
              <a:t>Lower initial cost compared to dual-axis trackers.</a:t>
            </a:r>
          </a:p>
          <a:p>
            <a:pPr marL="285750" indent="-285750" algn="just">
              <a:lnSpc>
                <a:spcPct val="150000"/>
              </a:lnSpc>
              <a:buFont typeface="Wingdings" panose="05000000000000000000" pitchFamily="2" charset="2"/>
              <a:buChar char="Ø"/>
            </a:pPr>
            <a:r>
              <a:rPr lang="en-US" altLang="en-GB" sz="1800" dirty="0">
                <a:effectLst/>
                <a:latin typeface="Times New Roman" panose="02020603050405020304" pitchFamily="18" charset="0"/>
                <a:ea typeface="Times New Roman" panose="02020603050405020304" pitchFamily="18" charset="0"/>
              </a:rPr>
              <a:t>Reduced maintenance due to simpler design.</a:t>
            </a:r>
          </a:p>
          <a:p>
            <a:pPr indent="0" algn="just">
              <a:lnSpc>
                <a:spcPct val="150000"/>
              </a:lnSpc>
              <a:buFont typeface="Wingdings" panose="05000000000000000000" pitchFamily="2" charset="2"/>
              <a:buNone/>
            </a:pPr>
            <a:r>
              <a:rPr lang="en-US" altLang="en-GB" sz="1800" b="1" dirty="0">
                <a:effectLst/>
                <a:latin typeface="Times New Roman" panose="02020603050405020304" pitchFamily="18" charset="0"/>
                <a:ea typeface="Times New Roman" panose="02020603050405020304" pitchFamily="18" charset="0"/>
              </a:rPr>
              <a:t>Simplicity and Durability</a:t>
            </a:r>
            <a:r>
              <a:rPr lang="en-US" altLang="en-GB" sz="1800" dirty="0">
                <a:effectLst/>
                <a:latin typeface="Times New Roman" panose="02020603050405020304" pitchFamily="18" charset="0"/>
                <a:ea typeface="Times New Roman" panose="02020603050405020304" pitchFamily="18" charset="0"/>
              </a:rPr>
              <a:t>:</a:t>
            </a:r>
          </a:p>
          <a:p>
            <a:pPr marL="285750" indent="-285750" algn="just">
              <a:lnSpc>
                <a:spcPct val="150000"/>
              </a:lnSpc>
              <a:buFont typeface="Wingdings" panose="05000000000000000000" pitchFamily="2" charset="2"/>
              <a:buChar char="Ø"/>
            </a:pPr>
            <a:r>
              <a:rPr lang="en-US" altLang="en-GB" sz="1800" dirty="0">
                <a:effectLst/>
                <a:latin typeface="Times New Roman" panose="02020603050405020304" pitchFamily="18" charset="0"/>
                <a:ea typeface="Times New Roman" panose="02020603050405020304" pitchFamily="18" charset="0"/>
              </a:rPr>
              <a:t>Fewer moving parts and more reliable, especially in harsh weather conditions.</a:t>
            </a:r>
          </a:p>
          <a:p>
            <a:pPr indent="0" algn="just">
              <a:lnSpc>
                <a:spcPct val="150000"/>
              </a:lnSpc>
              <a:buFont typeface="Wingdings" panose="05000000000000000000" pitchFamily="2" charset="2"/>
              <a:buNone/>
            </a:pPr>
            <a:r>
              <a:rPr lang="en-US" altLang="en-GB" sz="1800" dirty="0">
                <a:effectLst/>
                <a:latin typeface="Times New Roman" panose="02020603050405020304" pitchFamily="18" charset="0"/>
                <a:ea typeface="Times New Roman" panose="02020603050405020304" pitchFamily="18" charset="0"/>
              </a:rPr>
              <a:t>Space Efficiency:</a:t>
            </a:r>
          </a:p>
          <a:p>
            <a:pPr marL="285750" indent="-285750" algn="just">
              <a:lnSpc>
                <a:spcPct val="150000"/>
              </a:lnSpc>
              <a:buFont typeface="Wingdings" panose="05000000000000000000" pitchFamily="2" charset="2"/>
              <a:buChar char="Ø"/>
            </a:pPr>
            <a:r>
              <a:rPr lang="en-US" altLang="en-GB" sz="1800" dirty="0">
                <a:effectLst/>
                <a:latin typeface="Times New Roman" panose="02020603050405020304" pitchFamily="18" charset="0"/>
                <a:ea typeface="Times New Roman" panose="02020603050405020304" pitchFamily="18" charset="0"/>
              </a:rPr>
              <a:t>Requires less land area compared to dual-axis systems.</a:t>
            </a:r>
          </a:p>
          <a:p>
            <a:pPr indent="0" algn="just">
              <a:lnSpc>
                <a:spcPct val="150000"/>
              </a:lnSpc>
              <a:buFont typeface="Wingdings" panose="05000000000000000000" pitchFamily="2" charset="2"/>
              <a:buNone/>
            </a:pPr>
            <a:r>
              <a:rPr lang="en-US" altLang="en-GB" sz="1800" b="1" dirty="0">
                <a:effectLst/>
                <a:latin typeface="Times New Roman" panose="02020603050405020304" pitchFamily="18" charset="0"/>
                <a:ea typeface="Times New Roman" panose="02020603050405020304" pitchFamily="18" charset="0"/>
              </a:rPr>
              <a:t>Scalability:</a:t>
            </a:r>
          </a:p>
          <a:p>
            <a:pPr marL="285750" indent="-285750" algn="just">
              <a:lnSpc>
                <a:spcPct val="150000"/>
              </a:lnSpc>
              <a:buFont typeface="Wingdings" panose="05000000000000000000" pitchFamily="2" charset="2"/>
              <a:buChar char="Ø"/>
            </a:pPr>
            <a:r>
              <a:rPr lang="en-US" altLang="en-GB" sz="1800" dirty="0">
                <a:effectLst/>
                <a:latin typeface="Times New Roman" panose="02020603050405020304" pitchFamily="18" charset="0"/>
                <a:ea typeface="Times New Roman" panose="02020603050405020304" pitchFamily="18" charset="0"/>
              </a:rPr>
              <a:t>Suitable for both residential and large-scale utility installations.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04745" y="1339850"/>
            <a:ext cx="7285355" cy="4246245"/>
          </a:xfrm>
          <a:prstGeom prst="rect">
            <a:avLst/>
          </a:prstGeom>
          <a:noFill/>
        </p:spPr>
        <p:txBody>
          <a:bodyPr wrap="square" rtlCol="0">
            <a:spAutoFit/>
          </a:bodyPr>
          <a:lstStyle/>
          <a:p>
            <a:pPr>
              <a:lnSpc>
                <a:spcPct val="150000"/>
              </a:lnSpc>
            </a:pPr>
            <a:r>
              <a:rPr lang="en-US" altLang="en-GB" b="1" dirty="0">
                <a:latin typeface="Times New Roman" panose="02020603050405020304" pitchFamily="18" charset="0"/>
                <a:cs typeface="Times New Roman" panose="02020603050405020304" pitchFamily="18" charset="0"/>
              </a:rPr>
              <a:t>Differences from Previous Solutions:</a:t>
            </a:r>
          </a:p>
          <a:p>
            <a:pPr marL="285750" indent="-285750">
              <a:lnSpc>
                <a:spcPct val="150000"/>
              </a:lnSpc>
              <a:buFont typeface="Wingdings" panose="05000000000000000000" charset="0"/>
              <a:buChar char="Ø"/>
            </a:pPr>
            <a:r>
              <a:rPr lang="en-US" altLang="en-GB" b="1" dirty="0">
                <a:latin typeface="Times New Roman" panose="02020603050405020304" pitchFamily="18" charset="0"/>
                <a:cs typeface="Times New Roman" panose="02020603050405020304" pitchFamily="18" charset="0"/>
              </a:rPr>
              <a:t>Fixed Solar Panels:</a:t>
            </a:r>
            <a:endParaRPr lang="en-US" altLang="en-GB"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altLang="en-GB" b="1" dirty="0">
                <a:latin typeface="Times New Roman" panose="02020603050405020304" pitchFamily="18" charset="0"/>
                <a:cs typeface="Times New Roman" panose="02020603050405020304" pitchFamily="18" charset="0"/>
              </a:rPr>
              <a:t>Energy Efficiency:</a:t>
            </a:r>
            <a:r>
              <a:rPr lang="en-US" altLang="en-GB" dirty="0">
                <a:latin typeface="Times New Roman" panose="02020603050405020304" pitchFamily="18" charset="0"/>
                <a:cs typeface="Times New Roman" panose="02020603050405020304" pitchFamily="18" charset="0"/>
              </a:rPr>
              <a:t> Lower output due to fixed angle.</a:t>
            </a:r>
          </a:p>
          <a:p>
            <a:pPr marL="742950" lvl="1" indent="-285750">
              <a:lnSpc>
                <a:spcPct val="150000"/>
              </a:lnSpc>
              <a:buFont typeface="Arial" panose="020B0604020202020204" pitchFamily="34" charset="0"/>
              <a:buChar char="•"/>
            </a:pPr>
            <a:r>
              <a:rPr lang="en-US" altLang="en-GB" b="1" dirty="0">
                <a:latin typeface="Times New Roman" panose="02020603050405020304" pitchFamily="18" charset="0"/>
                <a:cs typeface="Times New Roman" panose="02020603050405020304" pitchFamily="18" charset="0"/>
              </a:rPr>
              <a:t>Cost: </a:t>
            </a:r>
            <a:r>
              <a:rPr lang="en-US" altLang="en-GB" dirty="0">
                <a:latin typeface="Times New Roman" panose="02020603050405020304" pitchFamily="18" charset="0"/>
                <a:cs typeface="Times New Roman" panose="02020603050405020304" pitchFamily="18" charset="0"/>
              </a:rPr>
              <a:t>Cheaper upfront but lower energy production.</a:t>
            </a:r>
          </a:p>
          <a:p>
            <a:pPr marL="742950" lvl="1" indent="-285750">
              <a:lnSpc>
                <a:spcPct val="150000"/>
              </a:lnSpc>
              <a:buFont typeface="Arial" panose="020B0604020202020204" pitchFamily="34" charset="0"/>
              <a:buChar char="•"/>
            </a:pPr>
            <a:r>
              <a:rPr lang="en-US" altLang="en-GB" b="1" dirty="0">
                <a:latin typeface="Times New Roman" panose="02020603050405020304" pitchFamily="18" charset="0"/>
                <a:cs typeface="Times New Roman" panose="02020603050405020304" pitchFamily="18" charset="0"/>
              </a:rPr>
              <a:t>Maintenance:</a:t>
            </a:r>
            <a:r>
              <a:rPr lang="en-US" altLang="en-GB" dirty="0">
                <a:latin typeface="Times New Roman" panose="02020603050405020304" pitchFamily="18" charset="0"/>
                <a:cs typeface="Times New Roman" panose="02020603050405020304" pitchFamily="18" charset="0"/>
              </a:rPr>
              <a:t> Minimal, but performance is suboptimal.</a:t>
            </a:r>
          </a:p>
          <a:p>
            <a:pPr marL="285750" indent="-285750">
              <a:lnSpc>
                <a:spcPct val="150000"/>
              </a:lnSpc>
              <a:buFont typeface="Wingdings" panose="05000000000000000000" charset="0"/>
              <a:buChar char="Ø"/>
            </a:pPr>
            <a:r>
              <a:rPr lang="en-US" altLang="en-GB" b="1" dirty="0">
                <a:latin typeface="Times New Roman" panose="02020603050405020304" pitchFamily="18" charset="0"/>
                <a:cs typeface="Times New Roman" panose="02020603050405020304" pitchFamily="18" charset="0"/>
              </a:rPr>
              <a:t>Dual-Axis Solar Trackers:</a:t>
            </a:r>
          </a:p>
          <a:p>
            <a:pPr marL="742950" lvl="1" indent="-285750">
              <a:lnSpc>
                <a:spcPct val="150000"/>
              </a:lnSpc>
              <a:buFont typeface="Arial" panose="020B0604020202020204" pitchFamily="34" charset="0"/>
              <a:buChar char="•"/>
            </a:pPr>
            <a:r>
              <a:rPr lang="en-US" altLang="en-GB" b="1" dirty="0">
                <a:latin typeface="Times New Roman" panose="02020603050405020304" pitchFamily="18" charset="0"/>
                <a:cs typeface="Times New Roman" panose="02020603050405020304" pitchFamily="18" charset="0"/>
              </a:rPr>
              <a:t>Energy Efficiency: </a:t>
            </a:r>
            <a:r>
              <a:rPr lang="en-US" altLang="en-GB" dirty="0">
                <a:latin typeface="Times New Roman" panose="02020603050405020304" pitchFamily="18" charset="0"/>
                <a:cs typeface="Times New Roman" panose="02020603050405020304" pitchFamily="18" charset="0"/>
              </a:rPr>
              <a:t>Higher output (35-45% gain) but more expensive and complex.</a:t>
            </a:r>
          </a:p>
          <a:p>
            <a:pPr marL="742950" lvl="1" indent="-285750">
              <a:lnSpc>
                <a:spcPct val="150000"/>
              </a:lnSpc>
              <a:buFont typeface="Arial" panose="020B0604020202020204" pitchFamily="34" charset="0"/>
              <a:buChar char="•"/>
            </a:pPr>
            <a:r>
              <a:rPr lang="en-US" altLang="en-GB" b="1" dirty="0">
                <a:latin typeface="Times New Roman" panose="02020603050405020304" pitchFamily="18" charset="0"/>
                <a:cs typeface="Times New Roman" panose="02020603050405020304" pitchFamily="18" charset="0"/>
              </a:rPr>
              <a:t>Cost:</a:t>
            </a:r>
            <a:r>
              <a:rPr lang="en-US" altLang="en-GB" dirty="0">
                <a:latin typeface="Times New Roman" panose="02020603050405020304" pitchFamily="18" charset="0"/>
                <a:cs typeface="Times New Roman" panose="02020603050405020304" pitchFamily="18" charset="0"/>
              </a:rPr>
              <a:t> Higher due to dual-axis mechanisms.</a:t>
            </a:r>
          </a:p>
          <a:p>
            <a:pPr marL="742950" lvl="1" indent="-285750">
              <a:lnSpc>
                <a:spcPct val="150000"/>
              </a:lnSpc>
              <a:buFont typeface="Arial" panose="020B0604020202020204" pitchFamily="34" charset="0"/>
              <a:buChar char="•"/>
            </a:pPr>
            <a:r>
              <a:rPr lang="en-US" altLang="en-GB" b="1" dirty="0">
                <a:latin typeface="Times New Roman" panose="02020603050405020304" pitchFamily="18" charset="0"/>
                <a:cs typeface="Times New Roman" panose="02020603050405020304" pitchFamily="18" charset="0"/>
              </a:rPr>
              <a:t>Maintenance:</a:t>
            </a:r>
            <a:r>
              <a:rPr lang="en-US" altLang="en-GB" dirty="0">
                <a:latin typeface="Times New Roman" panose="02020603050405020304" pitchFamily="18" charset="0"/>
                <a:cs typeface="Times New Roman" panose="02020603050405020304" pitchFamily="18" charset="0"/>
              </a:rPr>
              <a:t> More complex and prone to failure</a:t>
            </a:r>
            <a:endParaRPr lang="en-GB"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679700" y="254169"/>
            <a:ext cx="5791200" cy="753106"/>
          </a:xfrm>
          <a:prstGeom prst="rect">
            <a:avLst/>
          </a:prstGeom>
        </p:spPr>
        <p:txBody>
          <a:bodyPr vert="horz" lIns="100753" tIns="50377" rIns="100753" bIns="50377"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2400" b="1">
                <a:effectLst/>
                <a:latin typeface="Times New Roman" panose="02020603050405020304" pitchFamily="18" charset="0"/>
                <a:ea typeface="Times New Roman" panose="02020603050405020304" pitchFamily="18" charset="0"/>
              </a:rPr>
              <a:t>Additional Information</a:t>
            </a:r>
            <a:endParaRPr lang="en-US" sz="2400" b="1" dirty="0">
              <a:latin typeface="Times New Roman" panose="02020603050405020304" pitchFamily="18" charset="0"/>
              <a:cs typeface="Times New Roman" panose="02020603050405020304" pitchFamily="18" charset="0"/>
            </a:endParaRPr>
          </a:p>
        </p:txBody>
      </p:sp>
      <p:sp>
        <p:nvSpPr>
          <p:cNvPr id="7" name="Rectangle 6"/>
          <p:cNvSpPr/>
          <p:nvPr/>
        </p:nvSpPr>
        <p:spPr>
          <a:xfrm>
            <a:off x="9683474" y="0"/>
            <a:ext cx="700892" cy="7556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a:p>
        </p:txBody>
      </p:sp>
      <p:sp>
        <p:nvSpPr>
          <p:cNvPr id="9" name="TextBox 8"/>
          <p:cNvSpPr txBox="1"/>
          <p:nvPr/>
        </p:nvSpPr>
        <p:spPr>
          <a:xfrm>
            <a:off x="1917700" y="1187675"/>
            <a:ext cx="7841974" cy="5631180"/>
          </a:xfrm>
          <a:prstGeom prst="rect">
            <a:avLst/>
          </a:prstGeom>
          <a:noFill/>
        </p:spPr>
        <p:txBody>
          <a:bodyPr wrap="square">
            <a:spAutoFit/>
          </a:bodyPr>
          <a:lstStyle/>
          <a:p>
            <a:pPr indent="0" algn="just">
              <a:lnSpc>
                <a:spcPct val="150000"/>
              </a:lnSpc>
              <a:buFont typeface="Wingdings" panose="05000000000000000000" pitchFamily="2" charset="2"/>
              <a:buNone/>
            </a:pPr>
            <a:r>
              <a:rPr lang="en-US" altLang="en-IN" sz="2000" b="1" dirty="0">
                <a:effectLst/>
                <a:latin typeface="Times New Roman" panose="02020603050405020304" pitchFamily="18" charset="0"/>
                <a:ea typeface="Times New Roman" panose="02020603050405020304" pitchFamily="18" charset="0"/>
              </a:rPr>
              <a:t>Components:</a:t>
            </a:r>
          </a:p>
          <a:p>
            <a:pPr marL="342900" indent="-342900" algn="just">
              <a:lnSpc>
                <a:spcPct val="150000"/>
              </a:lnSpc>
              <a:buFont typeface="Arial" panose="020B0604020202020204" pitchFamily="34" charset="0"/>
              <a:buChar char="•"/>
            </a:pPr>
            <a:r>
              <a:rPr lang="en-US" altLang="en-GB" sz="2000" dirty="0">
                <a:effectLst/>
                <a:latin typeface="Times New Roman" panose="02020603050405020304" pitchFamily="18" charset="0"/>
                <a:ea typeface="Times New Roman" panose="02020603050405020304" pitchFamily="18" charset="0"/>
              </a:rPr>
              <a:t>Solar Panel</a:t>
            </a:r>
          </a:p>
          <a:p>
            <a:pPr marL="342900" indent="-342900" algn="just">
              <a:lnSpc>
                <a:spcPct val="150000"/>
              </a:lnSpc>
              <a:buFont typeface="Arial" panose="020B0604020202020204" pitchFamily="34" charset="0"/>
              <a:buChar char="•"/>
            </a:pPr>
            <a:r>
              <a:rPr lang="en-US" altLang="en-GB" sz="2000" dirty="0">
                <a:effectLst/>
                <a:latin typeface="Times New Roman" panose="02020603050405020304" pitchFamily="18" charset="0"/>
                <a:ea typeface="Times New Roman" panose="02020603050405020304" pitchFamily="18" charset="0"/>
              </a:rPr>
              <a:t>DC Motor or Stepper Motor:</a:t>
            </a:r>
          </a:p>
          <a:p>
            <a:pPr marL="342900" indent="-342900" algn="just">
              <a:lnSpc>
                <a:spcPct val="150000"/>
              </a:lnSpc>
              <a:buFont typeface="Arial" panose="020B0604020202020204" pitchFamily="34" charset="0"/>
              <a:buChar char="•"/>
            </a:pPr>
            <a:r>
              <a:rPr lang="en-US" altLang="en-GB" sz="2000" dirty="0">
                <a:effectLst/>
                <a:latin typeface="Times New Roman" panose="02020603050405020304" pitchFamily="18" charset="0"/>
                <a:ea typeface="Times New Roman" panose="02020603050405020304" pitchFamily="18" charset="0"/>
              </a:rPr>
              <a:t>Motor Driver</a:t>
            </a:r>
          </a:p>
          <a:p>
            <a:pPr marL="342900" indent="-342900" algn="just">
              <a:lnSpc>
                <a:spcPct val="150000"/>
              </a:lnSpc>
              <a:buFont typeface="Arial" panose="020B0604020202020204" pitchFamily="34" charset="0"/>
              <a:buChar char="•"/>
            </a:pPr>
            <a:r>
              <a:rPr lang="en-US" altLang="en-GB" sz="2000" dirty="0">
                <a:effectLst/>
                <a:latin typeface="Times New Roman" panose="02020603050405020304" pitchFamily="18" charset="0"/>
                <a:ea typeface="Times New Roman" panose="02020603050405020304" pitchFamily="18" charset="0"/>
              </a:rPr>
              <a:t>Light Sensors</a:t>
            </a:r>
          </a:p>
          <a:p>
            <a:pPr marL="342900" indent="-342900" algn="just">
              <a:lnSpc>
                <a:spcPct val="150000"/>
              </a:lnSpc>
              <a:buFont typeface="Arial" panose="020B0604020202020204" pitchFamily="34" charset="0"/>
              <a:buChar char="•"/>
            </a:pPr>
            <a:r>
              <a:rPr lang="en-US" altLang="en-GB" sz="2000" dirty="0">
                <a:effectLst/>
                <a:latin typeface="Times New Roman" panose="02020603050405020304" pitchFamily="18" charset="0"/>
                <a:ea typeface="Times New Roman" panose="02020603050405020304" pitchFamily="18" charset="0"/>
              </a:rPr>
              <a:t>Microcontroller</a:t>
            </a:r>
          </a:p>
          <a:p>
            <a:pPr marL="342900" indent="-342900" algn="just">
              <a:lnSpc>
                <a:spcPct val="150000"/>
              </a:lnSpc>
              <a:buFont typeface="Arial" panose="020B0604020202020204" pitchFamily="34" charset="0"/>
              <a:buChar char="•"/>
            </a:pPr>
            <a:r>
              <a:rPr lang="en-US" altLang="en-GB" sz="2000" dirty="0">
                <a:effectLst/>
                <a:latin typeface="Times New Roman" panose="02020603050405020304" pitchFamily="18" charset="0"/>
                <a:ea typeface="Times New Roman" panose="02020603050405020304" pitchFamily="18" charset="0"/>
              </a:rPr>
              <a:t>Resistors</a:t>
            </a:r>
          </a:p>
          <a:p>
            <a:pPr marL="342900" indent="-342900" algn="just">
              <a:lnSpc>
                <a:spcPct val="150000"/>
              </a:lnSpc>
              <a:buFont typeface="Arial" panose="020B0604020202020204" pitchFamily="34" charset="0"/>
              <a:buChar char="•"/>
            </a:pPr>
            <a:r>
              <a:rPr lang="en-US" altLang="en-GB" sz="2000" dirty="0">
                <a:effectLst/>
                <a:latin typeface="Times New Roman" panose="02020603050405020304" pitchFamily="18" charset="0"/>
                <a:ea typeface="Times New Roman" panose="02020603050405020304" pitchFamily="18" charset="0"/>
              </a:rPr>
              <a:t>Power Supply</a:t>
            </a:r>
          </a:p>
          <a:p>
            <a:pPr marL="342900" indent="-342900" algn="just">
              <a:lnSpc>
                <a:spcPct val="150000"/>
              </a:lnSpc>
              <a:buFont typeface="Arial" panose="020B0604020202020204" pitchFamily="34" charset="0"/>
              <a:buChar char="•"/>
            </a:pPr>
            <a:r>
              <a:rPr lang="en-US" altLang="en-GB" sz="2000" dirty="0">
                <a:effectLst/>
                <a:latin typeface="Times New Roman" panose="02020603050405020304" pitchFamily="18" charset="0"/>
                <a:ea typeface="Times New Roman" panose="02020603050405020304" pitchFamily="18" charset="0"/>
              </a:rPr>
              <a:t>Frame Material</a:t>
            </a:r>
          </a:p>
          <a:p>
            <a:pPr marL="342900" indent="-342900" algn="just">
              <a:lnSpc>
                <a:spcPct val="150000"/>
              </a:lnSpc>
              <a:buFont typeface="Arial" panose="020B0604020202020204" pitchFamily="34" charset="0"/>
              <a:buChar char="•"/>
            </a:pPr>
            <a:r>
              <a:rPr lang="en-US" altLang="en-GB" sz="2000" dirty="0">
                <a:effectLst/>
                <a:latin typeface="Times New Roman" panose="02020603050405020304" pitchFamily="18" charset="0"/>
                <a:ea typeface="Times New Roman" panose="02020603050405020304" pitchFamily="18" charset="0"/>
              </a:rPr>
              <a:t>Cables and Connectors</a:t>
            </a:r>
          </a:p>
          <a:p>
            <a:pPr marL="342900" indent="-342900" algn="just">
              <a:lnSpc>
                <a:spcPct val="150000"/>
              </a:lnSpc>
              <a:buFont typeface="Arial" panose="020B0604020202020204" pitchFamily="34" charset="0"/>
              <a:buChar char="•"/>
            </a:pPr>
            <a:r>
              <a:rPr lang="en-US" altLang="en-GB" sz="2000" dirty="0">
                <a:effectLst/>
                <a:latin typeface="Times New Roman" panose="02020603050405020304" pitchFamily="18" charset="0"/>
                <a:ea typeface="Times New Roman" panose="02020603050405020304" pitchFamily="18" charset="0"/>
              </a:rPr>
              <a:t>Potentiometer</a:t>
            </a:r>
          </a:p>
          <a:p>
            <a:pPr indent="0" algn="just">
              <a:lnSpc>
                <a:spcPct val="150000"/>
              </a:lnSpc>
              <a:buFont typeface="Wingdings" panose="05000000000000000000" pitchFamily="2" charset="2"/>
              <a:buNone/>
            </a:pPr>
            <a:endParaRPr lang="en-US" altLang="en-GB"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917700" y="1568450"/>
            <a:ext cx="7717155" cy="4950460"/>
          </a:xfrm>
          <a:prstGeom prst="rect">
            <a:avLst/>
          </a:prstGeom>
        </p:spPr>
      </p:pic>
      <p:sp>
        <p:nvSpPr>
          <p:cNvPr id="3" name="Text Box 2"/>
          <p:cNvSpPr txBox="1"/>
          <p:nvPr/>
        </p:nvSpPr>
        <p:spPr>
          <a:xfrm>
            <a:off x="1917700" y="806450"/>
            <a:ext cx="6828155" cy="460375"/>
          </a:xfrm>
          <a:prstGeom prst="rect">
            <a:avLst/>
          </a:prstGeom>
          <a:noFill/>
        </p:spPr>
        <p:txBody>
          <a:bodyPr wrap="square" rtlCol="0">
            <a:spAutoFit/>
          </a:bodyPr>
          <a:lstStyle/>
          <a:p>
            <a:r>
              <a:rPr lang="en-US" altLang="en-GB" sz="2400" b="1">
                <a:latin typeface="Times New Roman" panose="02020603050405020304" pitchFamily="18" charset="0"/>
                <a:cs typeface="Times New Roman" panose="02020603050405020304" pitchFamily="18" charset="0"/>
              </a:rPr>
              <a:t>Circuit Diagram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9607" y="749299"/>
            <a:ext cx="7807325" cy="368935"/>
          </a:xfrm>
        </p:spPr>
        <p:txBody>
          <a:bodyPr/>
          <a:lstStyle/>
          <a:p>
            <a:r>
              <a:rPr lang="en-US" altLang="en-GB" sz="2400" u="none"/>
              <a:t>Software Code</a:t>
            </a:r>
          </a:p>
        </p:txBody>
      </p:sp>
      <p:sp>
        <p:nvSpPr>
          <p:cNvPr id="4" name="Content Placeholder 3"/>
          <p:cNvSpPr>
            <a:spLocks noGrp="1"/>
          </p:cNvSpPr>
          <p:nvPr>
            <p:ph sz="half" idx="2"/>
          </p:nvPr>
        </p:nvSpPr>
        <p:spPr>
          <a:xfrm>
            <a:off x="1898015" y="1797050"/>
            <a:ext cx="3479165" cy="3508375"/>
          </a:xfrm>
        </p:spPr>
        <p:txBody>
          <a:bodyPr wrap="square"/>
          <a:lstStyle/>
          <a:p>
            <a:r>
              <a:rPr lang="en-US" altLang="en-GB" sz="1200">
                <a:latin typeface="Times New Roman" panose="02020603050405020304" pitchFamily="18" charset="0"/>
                <a:cs typeface="Times New Roman" panose="02020603050405020304" pitchFamily="18" charset="0"/>
              </a:rPr>
              <a:t>#include &lt;Servo.h&gt;      </a:t>
            </a:r>
          </a:p>
          <a:p>
            <a:r>
              <a:rPr lang="en-US" altLang="en-GB" sz="1200">
                <a:latin typeface="Times New Roman" panose="02020603050405020304" pitchFamily="18" charset="0"/>
                <a:cs typeface="Times New Roman" panose="02020603050405020304" pitchFamily="18" charset="0"/>
              </a:rPr>
              <a:t>Servo sg90;             </a:t>
            </a:r>
          </a:p>
          <a:p>
            <a:r>
              <a:rPr lang="en-US" altLang="en-GB" sz="1200">
                <a:latin typeface="Times New Roman" panose="02020603050405020304" pitchFamily="18" charset="0"/>
                <a:cs typeface="Times New Roman" panose="02020603050405020304" pitchFamily="18" charset="0"/>
              </a:rPr>
              <a:t>int initial_position = 90;   </a:t>
            </a:r>
          </a:p>
          <a:p>
            <a:r>
              <a:rPr lang="en-US" altLang="en-GB" sz="1200">
                <a:latin typeface="Times New Roman" panose="02020603050405020304" pitchFamily="18" charset="0"/>
                <a:cs typeface="Times New Roman" panose="02020603050405020304" pitchFamily="18" charset="0"/>
              </a:rPr>
              <a:t>int LDR1 = A0;          </a:t>
            </a:r>
          </a:p>
          <a:p>
            <a:r>
              <a:rPr lang="en-US" altLang="en-GB" sz="1200">
                <a:latin typeface="Times New Roman" panose="02020603050405020304" pitchFamily="18" charset="0"/>
                <a:cs typeface="Times New Roman" panose="02020603050405020304" pitchFamily="18" charset="0"/>
              </a:rPr>
              <a:t>int LDR2 = A1;          </a:t>
            </a:r>
          </a:p>
          <a:p>
            <a:r>
              <a:rPr lang="en-US" altLang="en-GB" sz="1200">
                <a:latin typeface="Times New Roman" panose="02020603050405020304" pitchFamily="18" charset="0"/>
                <a:cs typeface="Times New Roman" panose="02020603050405020304" pitchFamily="18" charset="0"/>
              </a:rPr>
              <a:t>int error = 5;         </a:t>
            </a:r>
          </a:p>
          <a:p>
            <a:r>
              <a:rPr lang="en-US" altLang="en-GB" sz="1200">
                <a:latin typeface="Times New Roman" panose="02020603050405020304" pitchFamily="18" charset="0"/>
                <a:cs typeface="Times New Roman" panose="02020603050405020304" pitchFamily="18" charset="0"/>
              </a:rPr>
              <a:t>int servopin=4;         </a:t>
            </a:r>
          </a:p>
          <a:p>
            <a:r>
              <a:rPr lang="en-US" altLang="en-GB" sz="1200">
                <a:latin typeface="Times New Roman" panose="02020603050405020304" pitchFamily="18" charset="0"/>
                <a:cs typeface="Times New Roman" panose="02020603050405020304" pitchFamily="18" charset="0"/>
              </a:rPr>
              <a:t>void setup() </a:t>
            </a:r>
          </a:p>
          <a:p>
            <a:r>
              <a:rPr lang="en-US" altLang="en-GB" sz="1200">
                <a:latin typeface="Times New Roman" panose="02020603050405020304" pitchFamily="18" charset="0"/>
                <a:cs typeface="Times New Roman" panose="02020603050405020304" pitchFamily="18" charset="0"/>
              </a:rPr>
              <a:t>{ </a:t>
            </a:r>
          </a:p>
          <a:p>
            <a:endParaRPr lang="en-US" altLang="en-GB" sz="1200">
              <a:latin typeface="Times New Roman" panose="02020603050405020304" pitchFamily="18" charset="0"/>
              <a:cs typeface="Times New Roman" panose="02020603050405020304" pitchFamily="18" charset="0"/>
            </a:endParaRPr>
          </a:p>
          <a:p>
            <a:r>
              <a:rPr lang="en-US" altLang="en-GB" sz="1200">
                <a:latin typeface="Times New Roman" panose="02020603050405020304" pitchFamily="18" charset="0"/>
                <a:cs typeface="Times New Roman" panose="02020603050405020304" pitchFamily="18" charset="0"/>
              </a:rPr>
              <a:t>  sg90.attach(servopin);  </a:t>
            </a:r>
          </a:p>
          <a:p>
            <a:r>
              <a:rPr lang="en-US" altLang="en-GB" sz="1200">
                <a:latin typeface="Times New Roman" panose="02020603050405020304" pitchFamily="18" charset="0"/>
                <a:cs typeface="Times New Roman" panose="02020603050405020304" pitchFamily="18" charset="0"/>
              </a:rPr>
              <a:t>  </a:t>
            </a:r>
          </a:p>
          <a:p>
            <a:r>
              <a:rPr lang="en-US" altLang="en-GB" sz="1200">
                <a:latin typeface="Times New Roman" panose="02020603050405020304" pitchFamily="18" charset="0"/>
                <a:cs typeface="Times New Roman" panose="02020603050405020304" pitchFamily="18" charset="0"/>
              </a:rPr>
              <a:t>pinMode(LDR1, INPUT);   </a:t>
            </a:r>
          </a:p>
          <a:p>
            <a:r>
              <a:rPr lang="en-US" altLang="en-GB" sz="1200">
                <a:latin typeface="Times New Roman" panose="02020603050405020304" pitchFamily="18" charset="0"/>
                <a:cs typeface="Times New Roman" panose="02020603050405020304" pitchFamily="18" charset="0"/>
              </a:rPr>
              <a:t>  pinMode(LDR2, INPUT);</a:t>
            </a:r>
          </a:p>
          <a:p>
            <a:r>
              <a:rPr lang="en-US" altLang="en-GB" sz="1200">
                <a:latin typeface="Times New Roman" panose="02020603050405020304" pitchFamily="18" charset="0"/>
                <a:cs typeface="Times New Roman" panose="02020603050405020304" pitchFamily="18" charset="0"/>
              </a:rPr>
              <a:t> </a:t>
            </a:r>
          </a:p>
          <a:p>
            <a:r>
              <a:rPr lang="en-US" altLang="en-GB" sz="1200">
                <a:latin typeface="Times New Roman" panose="02020603050405020304" pitchFamily="18" charset="0"/>
                <a:cs typeface="Times New Roman" panose="02020603050405020304" pitchFamily="18" charset="0"/>
              </a:rPr>
              <a:t> sg90.write(initial_position);   </a:t>
            </a:r>
          </a:p>
          <a:p>
            <a:r>
              <a:rPr lang="en-US" altLang="en-GB" sz="1200">
                <a:latin typeface="Times New Roman" panose="02020603050405020304" pitchFamily="18" charset="0"/>
                <a:cs typeface="Times New Roman" panose="02020603050405020304" pitchFamily="18" charset="0"/>
              </a:rPr>
              <a:t>  delay(2000);           </a:t>
            </a:r>
          </a:p>
          <a:p>
            <a:r>
              <a:rPr lang="en-US" altLang="en-GB" sz="1200">
                <a:latin typeface="Times New Roman" panose="02020603050405020304" pitchFamily="18" charset="0"/>
                <a:cs typeface="Times New Roman" panose="02020603050405020304" pitchFamily="18" charset="0"/>
              </a:rPr>
              <a:t>}  </a:t>
            </a:r>
          </a:p>
          <a:p>
            <a:endParaRPr lang="en-US" altLang="en-GB" sz="1200">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sz="half" idx="3"/>
          </p:nvPr>
        </p:nvSpPr>
        <p:spPr>
          <a:xfrm>
            <a:off x="5507101" y="1737995"/>
            <a:ext cx="4651629" cy="5539740"/>
          </a:xfrm>
        </p:spPr>
        <p:txBody>
          <a:bodyPr/>
          <a:lstStyle/>
          <a:p>
            <a:r>
              <a:rPr lang="en-US" altLang="en-GB" sz="1200">
                <a:latin typeface="Times New Roman" panose="02020603050405020304" pitchFamily="18" charset="0"/>
                <a:cs typeface="Times New Roman" panose="02020603050405020304" pitchFamily="18" charset="0"/>
              </a:rPr>
              <a:t>void loop() </a:t>
            </a:r>
          </a:p>
          <a:p>
            <a:r>
              <a:rPr lang="en-US" altLang="en-GB" sz="1200">
                <a:latin typeface="Times New Roman" panose="02020603050405020304" pitchFamily="18" charset="0"/>
                <a:cs typeface="Times New Roman" panose="02020603050405020304" pitchFamily="18" charset="0"/>
              </a:rPr>
              <a:t>{ </a:t>
            </a:r>
          </a:p>
          <a:p>
            <a:r>
              <a:rPr lang="en-US" altLang="en-GB" sz="1200">
                <a:latin typeface="Times New Roman" panose="02020603050405020304" pitchFamily="18" charset="0"/>
                <a:cs typeface="Times New Roman" panose="02020603050405020304" pitchFamily="18" charset="0"/>
              </a:rPr>
              <a:t>  int R1 = analogRead(LDR1); // read  LDR 1</a:t>
            </a:r>
          </a:p>
          <a:p>
            <a:r>
              <a:rPr lang="en-US" altLang="en-GB" sz="1200">
                <a:latin typeface="Times New Roman" panose="02020603050405020304" pitchFamily="18" charset="0"/>
                <a:cs typeface="Times New Roman" panose="02020603050405020304" pitchFamily="18" charset="0"/>
              </a:rPr>
              <a:t>  int R2 = analogRead(LDR2); // read  LDR 2</a:t>
            </a:r>
          </a:p>
          <a:p>
            <a:r>
              <a:rPr lang="en-US" altLang="en-GB" sz="1200">
                <a:latin typeface="Times New Roman" panose="02020603050405020304" pitchFamily="18" charset="0"/>
                <a:cs typeface="Times New Roman" panose="02020603050405020304" pitchFamily="18" charset="0"/>
              </a:rPr>
              <a:t>  Serial.println(R1);</a:t>
            </a:r>
          </a:p>
          <a:p>
            <a:r>
              <a:rPr lang="en-US" altLang="en-GB" sz="1200">
                <a:latin typeface="Times New Roman" panose="02020603050405020304" pitchFamily="18" charset="0"/>
                <a:cs typeface="Times New Roman" panose="02020603050405020304" pitchFamily="18" charset="0"/>
              </a:rPr>
              <a:t>  </a:t>
            </a:r>
          </a:p>
          <a:p>
            <a:r>
              <a:rPr lang="en-US" altLang="en-GB" sz="1200">
                <a:latin typeface="Times New Roman" panose="02020603050405020304" pitchFamily="18" charset="0"/>
                <a:cs typeface="Times New Roman" panose="02020603050405020304" pitchFamily="18" charset="0"/>
              </a:rPr>
              <a:t> Serial.println("LDR1");</a:t>
            </a:r>
          </a:p>
          <a:p>
            <a:r>
              <a:rPr lang="en-US" altLang="en-GB" sz="1200">
                <a:latin typeface="Times New Roman" panose="02020603050405020304" pitchFamily="18" charset="0"/>
                <a:cs typeface="Times New Roman" panose="02020603050405020304" pitchFamily="18" charset="0"/>
              </a:rPr>
              <a:t>  Serial.println(R2);</a:t>
            </a:r>
          </a:p>
          <a:p>
            <a:r>
              <a:rPr lang="en-US" altLang="en-GB" sz="1200">
                <a:latin typeface="Times New Roman" panose="02020603050405020304" pitchFamily="18" charset="0"/>
                <a:cs typeface="Times New Roman" panose="02020603050405020304" pitchFamily="18" charset="0"/>
              </a:rPr>
              <a:t>  Serial.println("LDR1");</a:t>
            </a:r>
          </a:p>
          <a:p>
            <a:r>
              <a:rPr lang="en-US" altLang="en-GB" sz="1200">
                <a:latin typeface="Times New Roman" panose="02020603050405020304" pitchFamily="18" charset="0"/>
                <a:cs typeface="Times New Roman" panose="02020603050405020304" pitchFamily="18" charset="0"/>
              </a:rPr>
              <a:t>  delay(300);</a:t>
            </a:r>
          </a:p>
          <a:p>
            <a:r>
              <a:rPr lang="en-US" altLang="en-GB" sz="1200">
                <a:latin typeface="Times New Roman" panose="02020603050405020304" pitchFamily="18" charset="0"/>
                <a:cs typeface="Times New Roman" panose="02020603050405020304" pitchFamily="18" charset="0"/>
              </a:rPr>
              <a:t>  int diff1= abs(R1 - R2);   </a:t>
            </a:r>
          </a:p>
          <a:p>
            <a:r>
              <a:rPr lang="en-US" altLang="en-GB" sz="1200">
                <a:latin typeface="Times New Roman" panose="02020603050405020304" pitchFamily="18" charset="0"/>
                <a:cs typeface="Times New Roman" panose="02020603050405020304" pitchFamily="18" charset="0"/>
              </a:rPr>
              <a:t>  int diff2= abs(R2 - R1);</a:t>
            </a:r>
          </a:p>
          <a:p>
            <a:r>
              <a:rPr lang="en-US" altLang="en-GB" sz="1200">
                <a:latin typeface="Times New Roman" panose="02020603050405020304" pitchFamily="18" charset="0"/>
                <a:cs typeface="Times New Roman" panose="02020603050405020304" pitchFamily="18" charset="0"/>
              </a:rPr>
              <a:t>  if((diff1 &lt;= error) || (diff2 &lt;= error)) {</a:t>
            </a:r>
          </a:p>
          <a:p>
            <a:r>
              <a:rPr lang="en-US" altLang="en-GB" sz="1200">
                <a:latin typeface="Times New Roman" panose="02020603050405020304" pitchFamily="18" charset="0"/>
                <a:cs typeface="Times New Roman" panose="02020603050405020304" pitchFamily="18" charset="0"/>
              </a:rPr>
              <a:t>    </a:t>
            </a:r>
          </a:p>
          <a:p>
            <a:r>
              <a:rPr lang="en-US" altLang="en-GB" sz="1200">
                <a:latin typeface="Times New Roman" panose="02020603050405020304" pitchFamily="18" charset="0"/>
                <a:cs typeface="Times New Roman" panose="02020603050405020304" pitchFamily="18" charset="0"/>
              </a:rPr>
              <a:t>  } else {    </a:t>
            </a:r>
          </a:p>
          <a:p>
            <a:r>
              <a:rPr lang="en-US" altLang="en-GB" sz="1200">
                <a:latin typeface="Times New Roman" panose="02020603050405020304" pitchFamily="18" charset="0"/>
                <a:cs typeface="Times New Roman" panose="02020603050405020304" pitchFamily="18" charset="0"/>
              </a:rPr>
              <a:t>    if(R1 &gt; R2)</a:t>
            </a:r>
          </a:p>
          <a:p>
            <a:r>
              <a:rPr lang="en-US" altLang="en-GB" sz="1200">
                <a:latin typeface="Times New Roman" panose="02020603050405020304" pitchFamily="18" charset="0"/>
                <a:cs typeface="Times New Roman" panose="02020603050405020304" pitchFamily="18" charset="0"/>
              </a:rPr>
              <a:t>    {</a:t>
            </a:r>
          </a:p>
          <a:p>
            <a:r>
              <a:rPr lang="en-US" altLang="en-GB" sz="1200">
                <a:latin typeface="Times New Roman" panose="02020603050405020304" pitchFamily="18" charset="0"/>
                <a:cs typeface="Times New Roman" panose="02020603050405020304" pitchFamily="18" charset="0"/>
              </a:rPr>
              <a:t>      initial_position = --initial_position;  </a:t>
            </a:r>
          </a:p>
          <a:p>
            <a:r>
              <a:rPr lang="en-US" altLang="en-GB" sz="1200">
                <a:latin typeface="Times New Roman" panose="02020603050405020304" pitchFamily="18" charset="0"/>
                <a:cs typeface="Times New Roman" panose="02020603050405020304" pitchFamily="18" charset="0"/>
              </a:rPr>
              <a:t>    }</a:t>
            </a:r>
          </a:p>
          <a:p>
            <a:r>
              <a:rPr lang="en-US" altLang="en-GB" sz="1200">
                <a:latin typeface="Times New Roman" panose="02020603050405020304" pitchFamily="18" charset="0"/>
                <a:cs typeface="Times New Roman" panose="02020603050405020304" pitchFamily="18" charset="0"/>
              </a:rPr>
              <a:t>    if(R1 &lt; R2) </a:t>
            </a:r>
          </a:p>
          <a:p>
            <a:r>
              <a:rPr lang="en-US" altLang="en-GB" sz="1200">
                <a:latin typeface="Times New Roman" panose="02020603050405020304" pitchFamily="18" charset="0"/>
                <a:cs typeface="Times New Roman" panose="02020603050405020304" pitchFamily="18" charset="0"/>
              </a:rPr>
              <a:t>    {</a:t>
            </a:r>
          </a:p>
          <a:p>
            <a:r>
              <a:rPr lang="en-US" altLang="en-GB" sz="1200">
                <a:latin typeface="Times New Roman" panose="02020603050405020304" pitchFamily="18" charset="0"/>
                <a:cs typeface="Times New Roman" panose="02020603050405020304" pitchFamily="18" charset="0"/>
              </a:rPr>
              <a:t>      initial_position = ++initial_position; </a:t>
            </a:r>
          </a:p>
          <a:p>
            <a:r>
              <a:rPr lang="en-US" altLang="en-GB" sz="1200">
                <a:latin typeface="Times New Roman" panose="02020603050405020304" pitchFamily="18" charset="0"/>
                <a:cs typeface="Times New Roman" panose="02020603050405020304" pitchFamily="18" charset="0"/>
              </a:rPr>
              <a:t>    }</a:t>
            </a:r>
          </a:p>
          <a:p>
            <a:r>
              <a:rPr lang="en-US" altLang="en-GB" sz="1200">
                <a:latin typeface="Times New Roman" panose="02020603050405020304" pitchFamily="18" charset="0"/>
                <a:cs typeface="Times New Roman" panose="02020603050405020304" pitchFamily="18" charset="0"/>
              </a:rPr>
              <a:t>  }</a:t>
            </a:r>
          </a:p>
          <a:p>
            <a:r>
              <a:rPr lang="en-US" altLang="en-GB" sz="1200">
                <a:latin typeface="Times New Roman" panose="02020603050405020304" pitchFamily="18" charset="0"/>
                <a:cs typeface="Times New Roman" panose="02020603050405020304" pitchFamily="18" charset="0"/>
              </a:rPr>
              <a:t>  </a:t>
            </a:r>
          </a:p>
          <a:p>
            <a:r>
              <a:rPr lang="en-US" altLang="en-GB" sz="1200">
                <a:latin typeface="Times New Roman" panose="02020603050405020304" pitchFamily="18" charset="0"/>
                <a:cs typeface="Times New Roman" panose="02020603050405020304" pitchFamily="18" charset="0"/>
              </a:rPr>
              <a:t> </a:t>
            </a:r>
          </a:p>
          <a:p>
            <a:r>
              <a:rPr lang="en-US" altLang="en-GB" sz="1200">
                <a:latin typeface="Times New Roman" panose="02020603050405020304" pitchFamily="18" charset="0"/>
                <a:cs typeface="Times New Roman" panose="02020603050405020304" pitchFamily="18" charset="0"/>
              </a:rPr>
              <a:t> sg90.write(initial_position); </a:t>
            </a:r>
          </a:p>
          <a:p>
            <a:r>
              <a:rPr lang="en-US" altLang="en-GB" sz="1200">
                <a:latin typeface="Times New Roman" panose="02020603050405020304" pitchFamily="18" charset="0"/>
                <a:cs typeface="Times New Roman" panose="02020603050405020304" pitchFamily="18" charset="0"/>
              </a:rPr>
              <a:t>  delay(100);</a:t>
            </a:r>
          </a:p>
          <a:p>
            <a:r>
              <a:rPr lang="en-US" altLang="en-GB" sz="1200">
                <a:latin typeface="Times New Roman" panose="02020603050405020304" pitchFamily="18" charset="0"/>
                <a:cs typeface="Times New Roman" panose="02020603050405020304" pitchFamily="18" charset="0"/>
              </a:rPr>
              <a:t>}</a:t>
            </a:r>
          </a:p>
          <a:p>
            <a:endParaRPr lang="en-US" altLang="en-GB"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9607" y="749299"/>
            <a:ext cx="7807325" cy="368935"/>
          </a:xfrm>
        </p:spPr>
        <p:txBody>
          <a:bodyPr/>
          <a:lstStyle/>
          <a:p>
            <a:r>
              <a:rPr lang="en-US" altLang="en-GB" sz="2400" u="none"/>
              <a:t>Drawings</a:t>
            </a:r>
          </a:p>
        </p:txBody>
      </p:sp>
      <p:pic>
        <p:nvPicPr>
          <p:cNvPr id="10" name="Picture 9"/>
          <p:cNvPicPr/>
          <p:nvPr/>
        </p:nvPicPr>
        <p:blipFill>
          <a:blip r:embed="rId2"/>
          <a:stretch>
            <a:fillRect/>
          </a:stretch>
        </p:blipFill>
        <p:spPr>
          <a:xfrm>
            <a:off x="1917541" y="1796891"/>
            <a:ext cx="6400959" cy="440086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9607" y="749299"/>
            <a:ext cx="7807325" cy="368935"/>
          </a:xfrm>
        </p:spPr>
        <p:txBody>
          <a:bodyPr/>
          <a:lstStyle/>
          <a:p>
            <a:r>
              <a:rPr lang="en-US" altLang="en-GB" sz="2400" u="none"/>
              <a:t>Conclusion</a:t>
            </a:r>
          </a:p>
        </p:txBody>
      </p:sp>
      <p:sp>
        <p:nvSpPr>
          <p:cNvPr id="3" name="Text Placeholder 2"/>
          <p:cNvSpPr>
            <a:spLocks noGrp="1"/>
          </p:cNvSpPr>
          <p:nvPr>
            <p:ph type="body" idx="1"/>
          </p:nvPr>
        </p:nvSpPr>
        <p:spPr>
          <a:xfrm>
            <a:off x="1841504" y="1644395"/>
            <a:ext cx="7943850" cy="5334255"/>
          </a:xfrm>
        </p:spPr>
        <p:txBody>
          <a:bodyPr/>
          <a:lstStyle/>
          <a:p>
            <a:pPr>
              <a:lnSpc>
                <a:spcPct val="150000"/>
              </a:lnSpc>
            </a:pPr>
            <a:r>
              <a:rPr lang="en-US" altLang="en-GB"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31472755-F189-1BA0-1A1A-5E7C9A952679}"/>
              </a:ext>
            </a:extLst>
          </p:cNvPr>
          <p:cNvSpPr txBox="1"/>
          <p:nvPr/>
        </p:nvSpPr>
        <p:spPr>
          <a:xfrm>
            <a:off x="1899607" y="1568450"/>
            <a:ext cx="8458196" cy="4191981"/>
          </a:xfrm>
          <a:prstGeom prst="rect">
            <a:avLst/>
          </a:prstGeom>
          <a:noFill/>
        </p:spPr>
        <p:txBody>
          <a:bodyPr wrap="square">
            <a:spAutoFit/>
          </a:bodyPr>
          <a:lstStyle/>
          <a:p>
            <a:pPr>
              <a:lnSpc>
                <a:spcPct val="150000"/>
              </a:lnSpc>
            </a:pPr>
            <a:r>
              <a:rPr lang="en-IN" sz="2000" dirty="0">
                <a:latin typeface="Times New Roman" panose="02020603050405020304" pitchFamily="18" charset="0"/>
                <a:cs typeface="Times New Roman" panose="02020603050405020304" pitchFamily="18" charset="0"/>
              </a:rPr>
              <a:t>The Single-Axis Solar Tracking System improves solar energy generation by automatically adjusting panel angles to follow the sun’s movement. Compared to fixed systems, it boosts energy output by 25-35% while maintaining a balance between performance, cost, and reliability. It requires fewer components and less maintenance than dual-axis systems, making it a cost-effective choice for residential, commercial, and utility-scale solar installations. By integrating solar panels, sensors, motors, and control systems, it ensures optimal sunlight exposure, reducing energy costs and enhancing long-term sustainability in renewable energy production.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840"/>
              </a:lnSpc>
            </a:pPr>
            <a:fld id="{81D60167-4931-47E6-BA6A-407CBD079E47}" type="slidenum">
              <a:rPr spc="-5" dirty="0"/>
              <a:t>2</a:t>
            </a:fld>
            <a:endParaRPr spc="-5" dirty="0"/>
          </a:p>
        </p:txBody>
      </p:sp>
      <p:sp>
        <p:nvSpPr>
          <p:cNvPr id="3" name="object 3"/>
          <p:cNvSpPr txBox="1">
            <a:spLocks noGrp="1"/>
          </p:cNvSpPr>
          <p:nvPr>
            <p:ph type="title"/>
          </p:nvPr>
        </p:nvSpPr>
        <p:spPr>
          <a:xfrm>
            <a:off x="1844940" y="349250"/>
            <a:ext cx="7807325" cy="289823"/>
          </a:xfrm>
          <a:prstGeom prst="rect">
            <a:avLst/>
          </a:prstGeom>
        </p:spPr>
        <p:txBody>
          <a:bodyPr vert="horz" wrap="square" lIns="0" tIns="12700" rIns="0" bIns="0" rtlCol="0">
            <a:spAutoFit/>
          </a:bodyPr>
          <a:lstStyle/>
          <a:p>
            <a:pPr marL="12700">
              <a:spcBef>
                <a:spcPts val="100"/>
              </a:spcBef>
              <a:tabLst>
                <a:tab pos="386080" algn="l"/>
                <a:tab pos="7793990" algn="l"/>
              </a:tabLst>
            </a:pPr>
            <a:r>
              <a:rPr lang="en-US" sz="1800" b="0" i="0" u="none" strike="noStrike" baseline="0" dirty="0">
                <a:solidFill>
                  <a:srgbClr val="000000"/>
                </a:solidFill>
                <a:latin typeface="Verdana" panose="020B0604030504040204" pitchFamily="34" charset="0"/>
              </a:rPr>
              <a:t>	</a:t>
            </a:r>
            <a:endParaRPr spc="-5" dirty="0"/>
          </a:p>
        </p:txBody>
      </p:sp>
      <p:sp>
        <p:nvSpPr>
          <p:cNvPr id="15" name="object 7"/>
          <p:cNvSpPr txBox="1">
            <a:spLocks noGrp="1"/>
          </p:cNvSpPr>
          <p:nvPr>
            <p:ph type="ftr" sz="quarter" idx="5"/>
          </p:nvPr>
        </p:nvSpPr>
        <p:spPr>
          <a:xfrm>
            <a:off x="7982231" y="6855710"/>
            <a:ext cx="1683630" cy="230832"/>
          </a:xfrm>
          <a:prstGeom prst="rect">
            <a:avLst/>
          </a:prstGeom>
        </p:spPr>
        <p:txBody>
          <a:bodyPr vert="horz" wrap="square" lIns="0" tIns="0" rIns="0" bIns="0" rtlCol="0">
            <a:spAutoFit/>
          </a:bodyPr>
          <a:lstStyle/>
          <a:p>
            <a:pPr marL="12700">
              <a:lnSpc>
                <a:spcPts val="1840"/>
              </a:lnSpc>
            </a:pPr>
            <a:fld id="{C1854B81-DAA1-4F5C-9009-3BDE2C83885A}" type="datetime3">
              <a:rPr lang="en-US" spc="-5"/>
              <a:t>19 February 2025</a:t>
            </a:fld>
            <a:endParaRPr spc="-5" dirty="0"/>
          </a:p>
        </p:txBody>
      </p:sp>
      <p:sp>
        <p:nvSpPr>
          <p:cNvPr id="11" name="TextBox 10"/>
          <p:cNvSpPr txBox="1"/>
          <p:nvPr/>
        </p:nvSpPr>
        <p:spPr>
          <a:xfrm>
            <a:off x="1917700" y="1566692"/>
            <a:ext cx="8229600" cy="3586366"/>
          </a:xfrm>
          <a:prstGeom prst="rect">
            <a:avLst/>
          </a:prstGeom>
          <a:noFill/>
        </p:spPr>
        <p:txBody>
          <a:bodyPr wrap="square">
            <a:spAutoFit/>
          </a:bodyPr>
          <a:lstStyle/>
          <a:p>
            <a:pPr marL="377825" indent="-377825">
              <a:lnSpc>
                <a:spcPct val="150000"/>
              </a:lnSpc>
              <a:buAutoNum type="arabicPeriod"/>
            </a:pPr>
            <a:r>
              <a:rPr lang="en-US" sz="2200" b="1" dirty="0">
                <a:latin typeface="Times New Roman" panose="02020603050405020304" pitchFamily="18" charset="0"/>
                <a:cs typeface="Times New Roman" panose="02020603050405020304" pitchFamily="18" charset="0"/>
              </a:rPr>
              <a:t>Invention Title </a:t>
            </a:r>
          </a:p>
          <a:p>
            <a:pPr marL="377825" indent="-377825">
              <a:lnSpc>
                <a:spcPct val="150000"/>
              </a:lnSpc>
              <a:buAutoNum type="arabicPeriod"/>
            </a:pPr>
            <a:r>
              <a:rPr lang="en-US" sz="2200" b="1" dirty="0">
                <a:latin typeface="Times New Roman" panose="02020603050405020304" pitchFamily="18" charset="0"/>
                <a:cs typeface="Times New Roman" panose="02020603050405020304" pitchFamily="18" charset="0"/>
              </a:rPr>
              <a:t>Problem Statement</a:t>
            </a:r>
          </a:p>
          <a:p>
            <a:pPr marL="377825" indent="-377825">
              <a:lnSpc>
                <a:spcPct val="150000"/>
              </a:lnSpc>
              <a:buAutoNum type="arabicPeriod"/>
            </a:pPr>
            <a:r>
              <a:rPr lang="en-US" sz="2200" b="1" dirty="0">
                <a:latin typeface="Times New Roman" panose="02020603050405020304" pitchFamily="18" charset="0"/>
                <a:cs typeface="Times New Roman" panose="02020603050405020304" pitchFamily="18" charset="0"/>
              </a:rPr>
              <a:t>Existing Solutions / Prior Art / Related Applications &amp; Patents </a:t>
            </a:r>
          </a:p>
          <a:p>
            <a:pPr marL="377825" indent="-377825">
              <a:lnSpc>
                <a:spcPct val="150000"/>
              </a:lnSpc>
              <a:buAutoNum type="arabicPeriod"/>
            </a:pPr>
            <a:r>
              <a:rPr lang="en-US" sz="2200" b="1" dirty="0">
                <a:latin typeface="Times New Roman" panose="02020603050405020304" pitchFamily="18" charset="0"/>
                <a:cs typeface="Times New Roman" panose="02020603050405020304" pitchFamily="18" charset="0"/>
              </a:rPr>
              <a:t>Description of Proposed Invention</a:t>
            </a:r>
          </a:p>
          <a:p>
            <a:pPr marL="377825" indent="-377825">
              <a:lnSpc>
                <a:spcPct val="150000"/>
              </a:lnSpc>
              <a:buAutoNum type="arabicPeriod"/>
            </a:pPr>
            <a:r>
              <a:rPr lang="en-US" sz="2200" b="1" dirty="0">
                <a:latin typeface="Times New Roman" panose="02020603050405020304" pitchFamily="18" charset="0"/>
                <a:cs typeface="Times New Roman" panose="02020603050405020304" pitchFamily="18" charset="0"/>
              </a:rPr>
              <a:t>Novelty </a:t>
            </a:r>
          </a:p>
          <a:p>
            <a:pPr marL="377825" indent="-377825">
              <a:lnSpc>
                <a:spcPct val="150000"/>
              </a:lnSpc>
              <a:buAutoNum type="arabicPeriod"/>
            </a:pPr>
            <a:r>
              <a:rPr lang="en-US" sz="2200" b="1" dirty="0">
                <a:latin typeface="Times New Roman" panose="02020603050405020304" pitchFamily="18" charset="0"/>
                <a:cs typeface="Times New Roman" panose="02020603050405020304" pitchFamily="18" charset="0"/>
              </a:rPr>
              <a:t>Comparison</a:t>
            </a:r>
          </a:p>
          <a:p>
            <a:pPr marL="377825" indent="-377825">
              <a:lnSpc>
                <a:spcPct val="150000"/>
              </a:lnSpc>
              <a:buAutoNum type="arabicPeriod"/>
            </a:pPr>
            <a:r>
              <a:rPr lang="en-US" sz="2200" b="1" dirty="0">
                <a:latin typeface="Times New Roman" panose="02020603050405020304" pitchFamily="18" charset="0"/>
                <a:cs typeface="Times New Roman" panose="02020603050405020304" pitchFamily="18" charset="0"/>
              </a:rPr>
              <a:t>Additional Information</a:t>
            </a:r>
          </a:p>
        </p:txBody>
      </p:sp>
      <p:sp>
        <p:nvSpPr>
          <p:cNvPr id="10" name="TextBox 9"/>
          <p:cNvSpPr txBox="1"/>
          <p:nvPr/>
        </p:nvSpPr>
        <p:spPr>
          <a:xfrm>
            <a:off x="2984500" y="806450"/>
            <a:ext cx="5346122" cy="553998"/>
          </a:xfrm>
          <a:prstGeom prst="rect">
            <a:avLst/>
          </a:prstGeom>
          <a:noFill/>
        </p:spPr>
        <p:txBody>
          <a:bodyPr wrap="square">
            <a:spAutoFit/>
          </a:bodyPr>
          <a:lstStyle/>
          <a:p>
            <a:pPr algn="ctr"/>
            <a:r>
              <a:rPr lang="en-US" sz="3000" b="1" dirty="0">
                <a:latin typeface="Times New Roman" panose="02020603050405020304" pitchFamily="18" charset="0"/>
                <a:ea typeface="Roboto" panose="02000000000000000000" pitchFamily="2" charset="0"/>
                <a:cs typeface="Times New Roman" panose="02020603050405020304" pitchFamily="18" charset="0"/>
              </a:rPr>
              <a:t>Presentation Outline </a:t>
            </a:r>
            <a:endParaRPr lang="en-IN" sz="30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683474" y="0"/>
            <a:ext cx="700892" cy="7556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a:p>
        </p:txBody>
      </p:sp>
      <p:sp>
        <p:nvSpPr>
          <p:cNvPr id="6" name="TextBox 5"/>
          <p:cNvSpPr txBox="1"/>
          <p:nvPr/>
        </p:nvSpPr>
        <p:spPr>
          <a:xfrm>
            <a:off x="1925955" y="1720850"/>
            <a:ext cx="7620635" cy="3415030"/>
          </a:xfrm>
          <a:prstGeom prst="rect">
            <a:avLst/>
          </a:prstGeom>
          <a:noFill/>
        </p:spPr>
        <p:txBody>
          <a:bodyPr wrap="square">
            <a:spAutoFit/>
          </a:bodyPr>
          <a:lstStyle/>
          <a:p>
            <a:pPr indent="0" algn="just">
              <a:lnSpc>
                <a:spcPct val="150000"/>
              </a:lnSpc>
              <a:buFont typeface="Wingdings" panose="05000000000000000000" pitchFamily="2" charset="2"/>
              <a:buNone/>
            </a:pPr>
            <a:r>
              <a:rPr lang="en-US" sz="2400" b="1" dirty="0">
                <a:latin typeface="Times New Roman" panose="02020603050405020304" pitchFamily="18" charset="0"/>
                <a:cs typeface="Times New Roman" panose="02020603050405020304" pitchFamily="18" charset="0"/>
              </a:rPr>
              <a:t>Introduction :</a:t>
            </a:r>
          </a:p>
          <a:p>
            <a:pPr algn="just">
              <a:lnSpc>
                <a:spcPct val="150000"/>
              </a:lnSpc>
            </a:pPr>
            <a:r>
              <a:rPr lang="en-US" sz="2000" dirty="0">
                <a:latin typeface="Times New Roman" panose="02020603050405020304" pitchFamily="18" charset="0"/>
                <a:cs typeface="Times New Roman" panose="02020603050405020304" pitchFamily="18" charset="0"/>
              </a:rPr>
              <a:t>Solar energy is a sustainable and abundant renewable source, but fixed solar panels lose efficiency as the sun moves. To address this, solar tracking systems have been developed. A single-axis tracker offers a cost-effective solution by adjusting panel position to follow the sun, improving energy capture while remaining more affordable than dual-axis systems.</a:t>
            </a:r>
          </a:p>
        </p:txBody>
      </p:sp>
      <p:sp>
        <p:nvSpPr>
          <p:cNvPr id="8" name="TextBox 7"/>
          <p:cNvSpPr txBox="1"/>
          <p:nvPr/>
        </p:nvSpPr>
        <p:spPr>
          <a:xfrm>
            <a:off x="1841500" y="425450"/>
            <a:ext cx="7467600" cy="1133965"/>
          </a:xfrm>
          <a:prstGeom prst="rect">
            <a:avLst/>
          </a:prstGeom>
          <a:noFill/>
        </p:spPr>
        <p:txBody>
          <a:bodyPr wrap="square">
            <a:spAutoFit/>
          </a:bodyPr>
          <a:lstStyle/>
          <a:p>
            <a:pPr algn="ctr">
              <a:lnSpc>
                <a:spcPct val="150000"/>
              </a:lnSpc>
            </a:pPr>
            <a:r>
              <a:rPr lang="en-US" sz="2400" b="1" dirty="0">
                <a:latin typeface="Times New Roman" panose="02020603050405020304" pitchFamily="18" charset="0"/>
                <a:cs typeface="Times New Roman" panose="02020603050405020304" pitchFamily="18" charset="0"/>
              </a:rPr>
              <a:t>A Single-Axis Solar Tracking System for Improved Energy Efficiency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787844" y="323118"/>
            <a:ext cx="7611122" cy="886425"/>
          </a:xfrm>
          <a:prstGeom prst="rect">
            <a:avLst/>
          </a:prstGeom>
        </p:spPr>
        <p:txBody>
          <a:bodyPr vert="horz" lIns="100753" tIns="50377" rIns="100753" bIns="50377"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2400" b="1" dirty="0">
                <a:latin typeface="Times New Roman" panose="02020603050405020304" pitchFamily="18" charset="0"/>
                <a:cs typeface="Times New Roman" panose="02020603050405020304" pitchFamily="18" charset="0"/>
              </a:rPr>
              <a:t>Problem Statement</a:t>
            </a:r>
          </a:p>
        </p:txBody>
      </p:sp>
      <p:sp>
        <p:nvSpPr>
          <p:cNvPr id="7" name="Rectangle 6"/>
          <p:cNvSpPr/>
          <p:nvPr/>
        </p:nvSpPr>
        <p:spPr>
          <a:xfrm>
            <a:off x="9683474" y="0"/>
            <a:ext cx="700892" cy="7556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a:p>
        </p:txBody>
      </p:sp>
      <p:sp>
        <p:nvSpPr>
          <p:cNvPr id="6" name="TextBox 5"/>
          <p:cNvSpPr txBox="1"/>
          <p:nvPr/>
        </p:nvSpPr>
        <p:spPr>
          <a:xfrm>
            <a:off x="1762445" y="1416050"/>
            <a:ext cx="7921030" cy="2399665"/>
          </a:xfrm>
          <a:prstGeom prst="rect">
            <a:avLst/>
          </a:prstGeom>
          <a:noFill/>
        </p:spPr>
        <p:txBody>
          <a:bodyPr wrap="square">
            <a:spAutoFit/>
          </a:bodyPr>
          <a:lstStyle/>
          <a:p>
            <a:pPr indent="0" algn="just">
              <a:lnSpc>
                <a:spcPct val="150000"/>
              </a:lnSpc>
              <a:buFont typeface="Wingdings" panose="05000000000000000000" pitchFamily="2" charset="2"/>
              <a:buNone/>
            </a:pPr>
            <a:r>
              <a:rPr lang="en-US" sz="2000" dirty="0">
                <a:latin typeface="Times New Roman" panose="02020603050405020304" pitchFamily="18" charset="0"/>
                <a:cs typeface="Times New Roman" panose="02020603050405020304" pitchFamily="18" charset="0"/>
              </a:rPr>
              <a:t>Fixed solar panels lose efficiency as the sun moves, while dual-axis trackers are costly and complex. A single-axis tracker offers a cheaper alternative but often struggles with efficiency, power use, and durability. There is a need for a </a:t>
            </a:r>
            <a:r>
              <a:rPr lang="en-US" sz="2000" b="1" dirty="0">
                <a:latin typeface="Times New Roman" panose="02020603050405020304" pitchFamily="18" charset="0"/>
                <a:cs typeface="Times New Roman" panose="02020603050405020304" pitchFamily="18" charset="0"/>
              </a:rPr>
              <a:t>low-cost, energy-efficient, and durable single-axis tracking system</a:t>
            </a:r>
            <a:r>
              <a:rPr lang="en-US" sz="2000" dirty="0">
                <a:latin typeface="Times New Roman" panose="02020603050405020304" pitchFamily="18" charset="0"/>
                <a:cs typeface="Times New Roman" panose="02020603050405020304" pitchFamily="18" charset="0"/>
              </a:rPr>
              <a:t> to maximize solar energy capture affordably.</a:t>
            </a:r>
            <a:endParaRPr lang="en-US" sz="2000" b="1" dirty="0">
              <a:latin typeface="Times New Roman" panose="02020603050405020304" pitchFamily="18" charset="0"/>
              <a:ea typeface="Roboto" panose="02000000000000000000" pitchFamily="2"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787843" y="323118"/>
            <a:ext cx="7895629" cy="886425"/>
          </a:xfrm>
          <a:prstGeom prst="rect">
            <a:avLst/>
          </a:prstGeom>
        </p:spPr>
        <p:txBody>
          <a:bodyPr vert="horz" lIns="100753" tIns="50377" rIns="100753" bIns="50377"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2200" b="1" dirty="0">
                <a:latin typeface="Times New Roman" panose="02020603050405020304" pitchFamily="18" charset="0"/>
                <a:cs typeface="Times New Roman" panose="02020603050405020304" pitchFamily="18" charset="0"/>
              </a:rPr>
              <a:t>Existing Solutions / Prior Art / Related Applications &amp; Patents </a:t>
            </a:r>
          </a:p>
        </p:txBody>
      </p:sp>
      <p:sp>
        <p:nvSpPr>
          <p:cNvPr id="7" name="Rectangle 6"/>
          <p:cNvSpPr/>
          <p:nvPr/>
        </p:nvSpPr>
        <p:spPr>
          <a:xfrm>
            <a:off x="9683474" y="0"/>
            <a:ext cx="700892" cy="7556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a:p>
        </p:txBody>
      </p:sp>
      <p:sp>
        <p:nvSpPr>
          <p:cNvPr id="6" name="TextBox 5"/>
          <p:cNvSpPr txBox="1"/>
          <p:nvPr/>
        </p:nvSpPr>
        <p:spPr>
          <a:xfrm>
            <a:off x="1762445" y="1416050"/>
            <a:ext cx="7921030" cy="2861310"/>
          </a:xfrm>
          <a:prstGeom prst="rect">
            <a:avLst/>
          </a:prstGeom>
          <a:noFill/>
        </p:spPr>
        <p:txBody>
          <a:bodyPr wrap="square">
            <a:spAutoFit/>
          </a:bodyPr>
          <a:lstStyle/>
          <a:p>
            <a:pPr marL="342900" marR="0" lvl="0" indent="-342900">
              <a:lnSpc>
                <a:spcPct val="150000"/>
              </a:lnSpc>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Fixed solar panels do not track the sun, leading to inefficiencies</a:t>
            </a:r>
            <a:endParaRPr lang="en-IN" sz="2000" dirty="0">
              <a:effectLst/>
              <a:latin typeface="Times New Roman" panose="02020603050405020304" pitchFamily="18" charset="0"/>
              <a:ea typeface="Times New Roman" panose="02020603050405020304" pitchFamily="18" charset="0"/>
            </a:endParaRPr>
          </a:p>
          <a:p>
            <a:pPr marL="342900" marR="0" lvl="0" indent="-342900">
              <a:lnSpc>
                <a:spcPct val="150000"/>
              </a:lnSpc>
              <a:buFont typeface="+mj-lt"/>
              <a:buAutoNum type="arabicPeriod"/>
            </a:pPr>
            <a:r>
              <a:rPr lang="en-US" sz="2000" dirty="0">
                <a:solidFill>
                  <a:srgbClr val="000000"/>
                </a:solidFill>
                <a:effectLst/>
                <a:latin typeface="Times New Roman" panose="02020603050405020304" pitchFamily="18" charset="0"/>
                <a:ea typeface="Times New Roman" panose="02020603050405020304" pitchFamily="18" charset="0"/>
              </a:rPr>
              <a:t>Single-axis tracking systems exist but often rely on high-power motors, increasing operational costs.</a:t>
            </a:r>
            <a:endParaRPr lang="en-IN" sz="2000" dirty="0">
              <a:effectLst/>
              <a:latin typeface="Times New Roman" panose="02020603050405020304" pitchFamily="18" charset="0"/>
              <a:ea typeface="Times New Roman" panose="02020603050405020304" pitchFamily="18" charset="0"/>
            </a:endParaRPr>
          </a:p>
          <a:p>
            <a:pPr marL="304800" marR="0" indent="-304800">
              <a:lnSpc>
                <a:spcPct val="150000"/>
              </a:lnSpc>
            </a:pPr>
            <a:r>
              <a:rPr lang="en-US" sz="2000" dirty="0">
                <a:solidFill>
                  <a:srgbClr val="000000"/>
                </a:solidFill>
                <a:effectLst/>
                <a:latin typeface="Times New Roman" panose="02020603050405020304" pitchFamily="18" charset="0"/>
                <a:ea typeface="Times New Roman" panose="02020603050405020304" pitchFamily="18" charset="0"/>
              </a:rPr>
              <a:t>3.  Prior patents exist for solar tracking using stepper motors and sensors, but they often suffer from high power consumption and mechanical complexity.</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679700" y="254169"/>
            <a:ext cx="5791200" cy="753106"/>
          </a:xfrm>
          <a:prstGeom prst="rect">
            <a:avLst/>
          </a:prstGeom>
        </p:spPr>
        <p:txBody>
          <a:bodyPr vert="horz" lIns="100753" tIns="50377" rIns="100753" bIns="50377" rtlCol="0" anchor="b">
            <a:normAutofit fontScale="8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3430" b="1" dirty="0">
                <a:latin typeface="Times New Roman" panose="02020603050405020304" pitchFamily="18" charset="0"/>
                <a:cs typeface="Times New Roman" panose="02020603050405020304" pitchFamily="18" charset="0"/>
              </a:rPr>
              <a:t>Description of Proposed Invention</a:t>
            </a:r>
          </a:p>
        </p:txBody>
      </p:sp>
      <p:sp>
        <p:nvSpPr>
          <p:cNvPr id="7" name="Rectangle 6"/>
          <p:cNvSpPr/>
          <p:nvPr/>
        </p:nvSpPr>
        <p:spPr>
          <a:xfrm>
            <a:off x="9683474" y="0"/>
            <a:ext cx="700892" cy="7556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a:p>
        </p:txBody>
      </p:sp>
      <p:sp>
        <p:nvSpPr>
          <p:cNvPr id="9" name="TextBox 8"/>
          <p:cNvSpPr txBox="1"/>
          <p:nvPr/>
        </p:nvSpPr>
        <p:spPr>
          <a:xfrm>
            <a:off x="1841500" y="1188310"/>
            <a:ext cx="7841974" cy="4246245"/>
          </a:xfrm>
          <a:prstGeom prst="rect">
            <a:avLst/>
          </a:prstGeom>
          <a:noFill/>
        </p:spPr>
        <p:txBody>
          <a:bodyPr wrap="square">
            <a:spAutoFit/>
          </a:bodyPr>
          <a:lstStyle/>
          <a:p>
            <a:pPr marL="0" marR="0" algn="just">
              <a:lnSpc>
                <a:spcPct val="150000"/>
              </a:lnSpc>
            </a:pPr>
            <a:r>
              <a:rPr lang="en-US" sz="2000" dirty="0">
                <a:effectLst/>
                <a:latin typeface="Times New Roman" panose="02020603050405020304" pitchFamily="18" charset="0"/>
                <a:ea typeface="Times New Roman" panose="02020603050405020304" pitchFamily="18" charset="0"/>
              </a:rPr>
              <a:t>The proposed single-axis solar tracking system automatically adjusts the orientation of solar panels along the east-west direction to maximize solar energy capture. It uses:</a:t>
            </a:r>
            <a:endParaRPr lang="en-IN" sz="20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rPr>
              <a:t>Light-dependent resistors (LDRs) to detect sunlight intensity and determine optimal positioning.</a:t>
            </a:r>
          </a:p>
          <a:p>
            <a:pPr marL="342900" marR="0" lvl="0"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rPr>
              <a:t>A low-power motor (servo/stepper motor) to rotate the panel based on sensor feedback.</a:t>
            </a:r>
          </a:p>
          <a:p>
            <a:pPr marL="342900" marR="0" lvl="0" indent="-342900" algn="just">
              <a:lnSpc>
                <a:spcPct val="150000"/>
              </a:lnSpc>
              <a:buFont typeface="Symbol" panose="05050102010706020507" pitchFamily="18" charset="2"/>
              <a:buChar char=""/>
            </a:pPr>
            <a:r>
              <a:rPr lang="en-IN" sz="2000" dirty="0">
                <a:effectLst/>
                <a:latin typeface="Times New Roman" panose="02020603050405020304" pitchFamily="18" charset="0"/>
                <a:ea typeface="Times New Roman" panose="02020603050405020304" pitchFamily="18" charset="0"/>
              </a:rPr>
              <a:t>An energy-efficient microcontroller (e.g., Arduino, ESP32) to control the tracking mechanism.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2603500" y="254169"/>
            <a:ext cx="5791200" cy="753106"/>
          </a:xfrm>
          <a:prstGeom prst="rect">
            <a:avLst/>
          </a:prstGeom>
        </p:spPr>
        <p:txBody>
          <a:bodyPr vert="horz" lIns="100753" tIns="50377" rIns="100753" bIns="50377"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2400" b="1" dirty="0">
                <a:effectLst/>
                <a:latin typeface="Times New Roman" panose="02020603050405020304" pitchFamily="18" charset="0"/>
                <a:ea typeface="Times New Roman" panose="02020603050405020304" pitchFamily="18" charset="0"/>
              </a:rPr>
              <a:t>Novelty</a:t>
            </a:r>
            <a:endParaRPr lang="en-US" sz="2400" b="1" dirty="0">
              <a:latin typeface="Times New Roman" panose="02020603050405020304" pitchFamily="18" charset="0"/>
              <a:cs typeface="Times New Roman" panose="02020603050405020304" pitchFamily="18" charset="0"/>
            </a:endParaRPr>
          </a:p>
        </p:txBody>
      </p:sp>
      <p:sp>
        <p:nvSpPr>
          <p:cNvPr id="7" name="Rectangle 6"/>
          <p:cNvSpPr/>
          <p:nvPr/>
        </p:nvSpPr>
        <p:spPr>
          <a:xfrm>
            <a:off x="9683474" y="0"/>
            <a:ext cx="700892" cy="7556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5"/>
          </a:p>
        </p:txBody>
      </p:sp>
      <p:sp>
        <p:nvSpPr>
          <p:cNvPr id="9" name="TextBox 8"/>
          <p:cNvSpPr txBox="1"/>
          <p:nvPr/>
        </p:nvSpPr>
        <p:spPr>
          <a:xfrm>
            <a:off x="1841500" y="1188310"/>
            <a:ext cx="7841974" cy="5723890"/>
          </a:xfrm>
          <a:prstGeom prst="rect">
            <a:avLst/>
          </a:prstGeom>
          <a:noFill/>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Unique Features:</a:t>
            </a:r>
          </a:p>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Automated Sun Tracking:</a:t>
            </a:r>
            <a:r>
              <a:rPr lang="en-US" sz="2000" dirty="0">
                <a:latin typeface="Times New Roman" panose="02020603050405020304" pitchFamily="18" charset="0"/>
                <a:cs typeface="Times New Roman" panose="02020603050405020304" pitchFamily="18" charset="0"/>
              </a:rPr>
              <a:t> The system continuously adjusts the panel’s angle throughout the day to maximize sunlight absorption, unlike fixed solar panels.</a:t>
            </a:r>
          </a:p>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Cost-Effective Design:</a:t>
            </a:r>
            <a:r>
              <a:rPr lang="en-US" sz="2000" dirty="0">
                <a:latin typeface="Times New Roman" panose="02020603050405020304" pitchFamily="18" charset="0"/>
                <a:cs typeface="Times New Roman" panose="02020603050405020304" pitchFamily="18" charset="0"/>
              </a:rPr>
              <a:t> Uses a single-axis mechanism, reducing costs compared to dual-axis trackers while still significantly improving efficiency.</a:t>
            </a:r>
          </a:p>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Energy-Efficient Operation:</a:t>
            </a:r>
            <a:r>
              <a:rPr lang="en-US" sz="2000" dirty="0">
                <a:latin typeface="Times New Roman" panose="02020603050405020304" pitchFamily="18" charset="0"/>
                <a:cs typeface="Times New Roman" panose="02020603050405020304" pitchFamily="18" charset="0"/>
              </a:rPr>
              <a:t> The system consumes minimal power, ensuring more energy is produced than used for tracking.</a:t>
            </a:r>
          </a:p>
          <a:p>
            <a:pPr>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Microcontroller-Based Control:</a:t>
            </a:r>
            <a:r>
              <a:rPr lang="en-US" sz="2000" dirty="0">
                <a:latin typeface="Times New Roman" panose="02020603050405020304" pitchFamily="18" charset="0"/>
                <a:cs typeface="Times New Roman" panose="02020603050405020304" pitchFamily="18" charset="0"/>
              </a:rPr>
              <a:t> Utilizes an Arduino/ESP32 for precise movement and real-time optimization.</a:t>
            </a:r>
          </a:p>
          <a:p>
            <a:pPr lvl="0" algn="just">
              <a:lnSpc>
                <a:spcPct val="150000"/>
              </a:lnSpc>
              <a:spcAft>
                <a:spcPts val="100"/>
              </a:spcAft>
              <a:tabLst>
                <a:tab pos="2743200" algn="ctr"/>
                <a:tab pos="5486400" algn="r"/>
                <a:tab pos="457200" algn="l"/>
              </a:tabLst>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98700" y="1263650"/>
            <a:ext cx="7086600" cy="4246245"/>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5. Light-Dependent Resistor (LDR) Integration:</a:t>
            </a:r>
            <a:r>
              <a:rPr lang="en-US" sz="2000" dirty="0">
                <a:latin typeface="Times New Roman" panose="02020603050405020304" pitchFamily="18" charset="0"/>
                <a:cs typeface="Times New Roman" panose="02020603050405020304" pitchFamily="18" charset="0"/>
              </a:rPr>
              <a:t> Detects sunlight intensity for accurate tracking without requiring complex sensors.</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6. Weather-Resistant &amp; Durable:</a:t>
            </a:r>
            <a:r>
              <a:rPr lang="en-US" sz="2000" dirty="0">
                <a:latin typeface="Times New Roman" panose="02020603050405020304" pitchFamily="18" charset="0"/>
                <a:cs typeface="Times New Roman" panose="02020603050405020304" pitchFamily="18" charset="0"/>
              </a:rPr>
              <a:t> Designed with robust materials to withstand varying environmental conditions, ensuring longevity.</a:t>
            </a:r>
          </a:p>
          <a:p>
            <a:pPr>
              <a:lnSpc>
                <a:spcPct val="150000"/>
              </a:lnSpc>
            </a:pPr>
            <a:r>
              <a:rPr lang="en-US" sz="2000" b="1" dirty="0">
                <a:latin typeface="Times New Roman" panose="02020603050405020304" pitchFamily="18" charset="0"/>
                <a:cs typeface="Times New Roman" panose="02020603050405020304" pitchFamily="18" charset="0"/>
              </a:rPr>
              <a:t>7. Scalability &amp; Adaptability:</a:t>
            </a:r>
            <a:r>
              <a:rPr lang="en-US" sz="2000" dirty="0">
                <a:latin typeface="Times New Roman" panose="02020603050405020304" pitchFamily="18" charset="0"/>
                <a:cs typeface="Times New Roman" panose="02020603050405020304" pitchFamily="18" charset="0"/>
              </a:rPr>
              <a:t> Can be easily integrated into residential, commercial, and industrial solar setups, making it a versatile solution.</a:t>
            </a:r>
          </a:p>
          <a:p>
            <a:pPr>
              <a:lnSpc>
                <a:spcPct val="150000"/>
              </a:lnSpc>
            </a:pPr>
            <a:endParaRPr lang="en-US" sz="2000" b="1"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93900" y="1492250"/>
            <a:ext cx="8382000" cy="3876675"/>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Justification: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proposed system enhances energy yield by adjusting to sunlight movement, unlike fixed panels. It balances efficiency and affordability better than costly dual-axis trackers while consuming minimal power to ensure energy gains exceed operational costs. IoT integration enables smart analytics and remote control, setting it apart from basic mechanical systems. Additionally, its durable and low-maintenance design makes it a practical and sustainable solution for various applications.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1120</Words>
  <Application>Microsoft Office PowerPoint</Application>
  <PresentationFormat>Custom</PresentationFormat>
  <Paragraphs>131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Roboto</vt:lpstr>
      <vt:lpstr>Symbol</vt:lpstr>
      <vt:lpstr>Times New Roman</vt:lpstr>
      <vt:lpstr>Verdana</vt:lpstr>
      <vt:lpstr>Wingdings</vt:lpstr>
      <vt:lpstr>Office Theme</vt:lpstr>
      <vt:lpstr>  “SRU IDEA CONCLAVE 2025 ”   Organized by School of Computer Science &amp; Artificial Intelligence, SR University, Warangal  (Date : 20th To 21st of February 2024)</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Code</vt:lpstr>
      <vt:lpstr>Drawings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SIT_IIP</dc:title>
  <dc:creator>Jayash</dc:creator>
  <cp:lastModifiedBy>tejaswini vilasagaram</cp:lastModifiedBy>
  <cp:revision>77</cp:revision>
  <dcterms:created xsi:type="dcterms:W3CDTF">2021-08-30T03:46:00Z</dcterms:created>
  <dcterms:modified xsi:type="dcterms:W3CDTF">2025-02-19T09:51:10Z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2021-08-23T05:30:00Z</vt:filetime>
  </property>
  <property fmtid="{D5CDD505-2E9C-101B-9397-08002B2CF9AE}" pid="3" name="Creator">
    <vt:lpwstr>PDFCreator 2.2.2.0</vt:lpwstr>
  </property>
  <property fmtid="{D5CDD505-2E9C-101B-9397-08002B2CF9AE}" pid="4" name="LastSaved">
    <vt:filetime>2021-08-30T05:30:00Z</vt:filetime>
  </property>
  <property fmtid="{D5CDD505-2E9C-101B-9397-08002B2CF9AE}" pid="5" name="ICV">
    <vt:lpwstr>A116CB61BB9942398A8793101ADA9F7D_12</vt:lpwstr>
  </property>
  <property fmtid="{D5CDD505-2E9C-101B-9397-08002B2CF9AE}" pid="6" name="KSOProductBuildVer">
    <vt:lpwstr>2057-12.2.0.19821</vt:lpwstr>
  </property>
</Properties>
</file>