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59" r:id="rId7"/>
    <p:sldId id="261" r:id="rId8"/>
    <p:sldId id="260" r:id="rId9"/>
    <p:sldId id="264" r:id="rId10"/>
    <p:sldId id="265" r:id="rId11"/>
    <p:sldId id="3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89" autoAdjust="0"/>
  </p:normalViewPr>
  <p:slideViewPr>
    <p:cSldViewPr snapToGrid="0">
      <p:cViewPr>
        <p:scale>
          <a:sx n="80" d="100"/>
          <a:sy n="80" d="100"/>
        </p:scale>
        <p:origin x="6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EE7A-6F03-C290-8727-57ED96C09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A2F499-47F7-D828-6B29-CA1ED2B6F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74B572-7816-5EF3-406C-AA8969E1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ECB4C6-6A00-E6A7-B0C5-DC4D967C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080157-37C9-ACAC-7F09-529DBB07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44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F7BAE-DE6A-9B3B-D864-2B65983C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DF470-346D-7260-ABDF-2FC94C970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17BA9-A744-D01D-F74D-2DBB1A31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C06F9E-D880-1823-B8FE-49948E9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2819D-CA76-059D-01F4-1643BBB7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19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6FA987-E448-2B82-0C04-516E6F813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5AC55A-A579-62D6-7A9B-ED7CA5719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CE00E3-1CEF-16A0-48A8-27881969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352154-C3F9-7142-40F7-1D05EFB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ED0D6C-FD29-6FEA-324F-7C62645E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394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0CCE257-AC33-9892-894D-68C36B516BF8}"/>
              </a:ext>
            </a:extLst>
          </p:cNvPr>
          <p:cNvSpPr/>
          <p:nvPr userDrawn="1"/>
        </p:nvSpPr>
        <p:spPr>
          <a:xfrm>
            <a:off x="0" y="230188"/>
            <a:ext cx="6364586" cy="6570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D54AC43-D8AC-954F-6FA9-6475CA65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99" y="323999"/>
            <a:ext cx="4557459" cy="522000"/>
          </a:xfrm>
        </p:spPr>
        <p:txBody>
          <a:bodyPr>
            <a:noAutofit/>
          </a:bodyPr>
          <a:lstStyle>
            <a:lvl1pPr>
              <a:defRPr sz="2800">
                <a:latin typeface="Noto Sans TC ExtraBold" panose="020B0200000000000000" pitchFamily="34" charset="-120"/>
                <a:ea typeface="Noto Sans TC ExtraBold" panose="020B0200000000000000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ECDD24-9773-B271-022D-9EF36940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31DDF-4DF0-44CA-B951-D0A5339A862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E7E1F-A7DC-A5BD-589F-23E148D3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707F0-1816-DB41-D9E1-B0BA1C7F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1AFB-4D29-440D-8335-5163298640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853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4E84B6-DE3A-38F5-91F3-07C49C3E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F5094D-A368-A303-9DA3-0E70CCA4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2DD89-0EE0-3C56-46BA-694395F7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70CD4-7620-E265-D89E-93C4069E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1DC138-F5C3-AA3B-7956-0BBBB592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736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B9F47-7226-1131-6C0C-7BA1BB45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24047B-CB52-B596-5DFA-28C16413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A734E-47A3-4D0A-A24A-E60D3742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15149C-7047-086C-0136-E60D16FE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91521A-2CF0-178A-E4C7-90A2A6C4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0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06A97B-CE8F-AFF0-29A1-A1F23599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C8034-513F-A905-95CC-FD94A53C0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1D6910-F056-F487-4E78-CFB8E1503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A91418-7FDA-104D-1B40-FFAA4ACE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6C9936-67C8-3DD0-B812-DE3B4EA5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99B79B-37A2-7F66-A119-CEAA2337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22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30968E-6602-9458-6E28-E52B0031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E58243-7ABF-7A43-8463-F7C346F56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E7C115-A289-3DEE-51B7-73FBE46E7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7B1749-1E3C-4150-362A-9B5C190B5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F8A864-72C9-B516-0D06-448628658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6F9D83-65A7-2909-E50B-38FC6961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3EE64F-76FF-FBB1-BCE2-521C6E6B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B17720-8819-B8FA-5061-BBF54FC4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30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EB76CD-3F46-D2DC-8BBA-4C9A139F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7A6A76-CB77-90EB-2A21-40756EE9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2484B0-188D-18F6-AB8A-AA75E9EB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43E978-6E39-0938-5582-D7495401D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3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844CE8-23A3-C688-90CE-3CCEA29C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0BFEF3-95BA-321B-5A2F-4BA8E741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0EC760-9636-79BD-2283-BE6D7FE7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C05CD3-0B8B-5C09-0E62-49D8C873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41A1F-1625-43D1-905F-C70833611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E8F8BE-4E5F-DB82-7B15-BA298AC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14F9C9-23A2-D9F4-2EBC-C8857ADB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376F6-4358-91BE-D769-E81F9433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23BFC9-D5B3-F5BB-6D2A-5ED0DCAA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68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FA772-A5E0-CD1C-15D9-A05719A5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83813A-323D-D480-719D-9AE3A1631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F60172-7E61-EE9A-4854-ACCCA6EBC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83C36D-E7A3-E914-78C5-FDF2BA5C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D0B887-8CB6-4B0E-414D-24DA94D4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432F76-2A46-7879-4778-C1BB16BD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77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D8C4A03-8038-E11A-CB3C-AFEDA8F5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C041AC-D11A-D5C4-4CCA-2CEE8A39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B4F095-6B94-8549-5589-9D1E616BE1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D324C-3F6F-4BDB-A89F-80D2AA9F24CF}" type="datetimeFigureOut">
              <a:rPr lang="zh-TW" altLang="en-US" smtClean="0"/>
              <a:t>2025/8/28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C2087E-005C-5D64-FB2A-7113680D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2FCB09-29AE-8D4E-3EEA-435D87CC6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6D6D5-F95F-47CA-9426-A2E6AF8E96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9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C64911D-2351-14A3-62D7-CAA07D2D791F}"/>
              </a:ext>
            </a:extLst>
          </p:cNvPr>
          <p:cNvSpPr txBox="1"/>
          <p:nvPr/>
        </p:nvSpPr>
        <p:spPr>
          <a:xfrm>
            <a:off x="983672" y="997527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ea typeface="Noto Sans TC" panose="020B0200000000000000" pitchFamily="34" charset="-120"/>
              </a:rPr>
              <a:t>Decision Tree </a:t>
            </a:r>
            <a:r>
              <a:rPr lang="zh-TW" altLang="en-US" sz="2000" b="1" dirty="0">
                <a:ea typeface="Noto Sans TC" panose="020B0200000000000000" pitchFamily="34" charset="-120"/>
              </a:rPr>
              <a:t>核心概念 </a:t>
            </a:r>
            <a:r>
              <a:rPr lang="en-US" altLang="zh-TW" sz="2000" b="1" dirty="0">
                <a:ea typeface="Noto Sans TC" panose="020B0200000000000000" pitchFamily="34" charset="-120"/>
              </a:rPr>
              <a:t>–</a:t>
            </a:r>
            <a:r>
              <a:rPr lang="zh-TW" altLang="en-US" sz="2000" b="1" dirty="0">
                <a:ea typeface="Noto Sans TC" panose="020B0200000000000000" pitchFamily="34" charset="-120"/>
              </a:rPr>
              <a:t> 分類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9BE6954-A10D-FB51-0CDE-9FBAB963FB5C}"/>
              </a:ext>
            </a:extLst>
          </p:cNvPr>
          <p:cNvSpPr/>
          <p:nvPr/>
        </p:nvSpPr>
        <p:spPr>
          <a:xfrm>
            <a:off x="8756072" y="1177637"/>
            <a:ext cx="1593274" cy="955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Noto Sans TC" panose="020B0200000000000000" pitchFamily="34" charset="-120"/>
              </a:rPr>
              <a:t>天上雲厚嗎</a:t>
            </a:r>
            <a:r>
              <a:rPr lang="en-US" altLang="zh-TW" dirty="0">
                <a:ea typeface="Noto Sans TC" panose="020B0200000000000000" pitchFamily="34" charset="-120"/>
              </a:rPr>
              <a:t>?</a:t>
            </a:r>
            <a:endParaRPr lang="zh-TW" altLang="en-US" dirty="0">
              <a:ea typeface="Noto Sans TC" panose="020B0200000000000000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350C02-5EB8-16ED-82F2-CFBBFA6BF8F1}"/>
              </a:ext>
            </a:extLst>
          </p:cNvPr>
          <p:cNvSpPr txBox="1"/>
          <p:nvPr/>
        </p:nvSpPr>
        <p:spPr>
          <a:xfrm>
            <a:off x="8461662" y="711322"/>
            <a:ext cx="2182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Noto Sans TC" panose="020B0200000000000000" pitchFamily="34" charset="-120"/>
              </a:rPr>
              <a:t>待會會下雨嗎</a:t>
            </a:r>
            <a:r>
              <a:rPr lang="en-US" altLang="zh-TW" dirty="0">
                <a:ea typeface="Noto Sans TC" panose="020B0200000000000000" pitchFamily="34" charset="-120"/>
              </a:rPr>
              <a:t>?</a:t>
            </a:r>
            <a:endParaRPr lang="zh-TW" altLang="en-US" dirty="0">
              <a:ea typeface="Noto Sans TC" panose="020B0200000000000000" pitchFamily="34" charset="-12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0317EF3-1553-5C18-3A11-9FF0B3B3E2A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8049492" y="2133601"/>
            <a:ext cx="1503217" cy="477982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7D700ED-7EFB-8110-2E26-A38F6CB52DC5}"/>
              </a:ext>
            </a:extLst>
          </p:cNvPr>
          <p:cNvSpPr/>
          <p:nvPr/>
        </p:nvSpPr>
        <p:spPr>
          <a:xfrm>
            <a:off x="7252855" y="2611583"/>
            <a:ext cx="1593274" cy="95596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Noto Sans TC" panose="020B0200000000000000" pitchFamily="34" charset="-120"/>
              </a:rPr>
              <a:t>空氣中濕度高嗎</a:t>
            </a:r>
            <a:r>
              <a:rPr lang="en-US" altLang="zh-TW" dirty="0">
                <a:ea typeface="Noto Sans TC" panose="020B0200000000000000" pitchFamily="34" charset="-120"/>
              </a:rPr>
              <a:t>?</a:t>
            </a:r>
            <a:endParaRPr lang="zh-TW" altLang="en-US" dirty="0">
              <a:ea typeface="Noto Sans TC" panose="020B0200000000000000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F807189-ED11-8CA1-3B29-1C4973ADBEA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6427984" y="3567547"/>
            <a:ext cx="1621508" cy="574965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74924AF-8B4E-A071-4121-14ED7AB1F068}"/>
              </a:ext>
            </a:extLst>
          </p:cNvPr>
          <p:cNvSpPr/>
          <p:nvPr/>
        </p:nvSpPr>
        <p:spPr>
          <a:xfrm>
            <a:off x="5631347" y="4142512"/>
            <a:ext cx="1593274" cy="95596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Noto Sans TC" panose="020B0200000000000000" pitchFamily="34" charset="-120"/>
              </a:rPr>
              <a:t>地面濕嗎</a:t>
            </a:r>
            <a:r>
              <a:rPr lang="en-US" altLang="zh-TW" dirty="0">
                <a:ea typeface="Noto Sans TC" panose="020B0200000000000000" pitchFamily="34" charset="-120"/>
              </a:rPr>
              <a:t>?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E889D8C-67FE-0709-EFB3-55D0F5ACE620}"/>
              </a:ext>
            </a:extLst>
          </p:cNvPr>
          <p:cNvSpPr/>
          <p:nvPr/>
        </p:nvSpPr>
        <p:spPr>
          <a:xfrm>
            <a:off x="10232285" y="2611583"/>
            <a:ext cx="1593274" cy="95596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Noto Sans TC" panose="020B0200000000000000" pitchFamily="34" charset="-120"/>
              </a:rPr>
              <a:t>現在是雨季嗎</a:t>
            </a:r>
            <a:r>
              <a:rPr lang="en-US" altLang="zh-TW" dirty="0">
                <a:ea typeface="Noto Sans TC" panose="020B0200000000000000" pitchFamily="34" charset="-120"/>
              </a:rPr>
              <a:t>?</a:t>
            </a:r>
            <a:endParaRPr lang="zh-TW" altLang="en-US" dirty="0">
              <a:ea typeface="Noto Sans TC" panose="020B0200000000000000" pitchFamily="34" charset="-12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756B095-227B-F1F6-96F7-BBCDA210FF8F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9552709" y="2133601"/>
            <a:ext cx="1476213" cy="477982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D59024F-9C75-1A89-20A3-5B68467A3070}"/>
              </a:ext>
            </a:extLst>
          </p:cNvPr>
          <p:cNvSpPr txBox="1"/>
          <p:nvPr/>
        </p:nvSpPr>
        <p:spPr>
          <a:xfrm>
            <a:off x="5063835" y="5675807"/>
            <a:ext cx="103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Noto Sans TC" panose="020B0200000000000000" pitchFamily="34" charset="-120"/>
              </a:rPr>
              <a:t>下雨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2423DE8C-5E9E-AA4E-FDC1-D69CCF00A856}"/>
              </a:ext>
            </a:extLst>
          </p:cNvPr>
          <p:cNvSpPr/>
          <p:nvPr/>
        </p:nvSpPr>
        <p:spPr>
          <a:xfrm>
            <a:off x="8182446" y="4142512"/>
            <a:ext cx="1593274" cy="9559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ea typeface="Noto Sans TC" panose="020B0200000000000000" pitchFamily="34" charset="-120"/>
              </a:rPr>
              <a:t>遠處有雷聲嗎</a:t>
            </a:r>
            <a:r>
              <a:rPr lang="en-US" altLang="zh-TW" dirty="0">
                <a:ea typeface="Noto Sans TC" panose="020B0200000000000000" pitchFamily="34" charset="-120"/>
              </a:rPr>
              <a:t>?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48DFDB5E-6304-7F0C-3C6A-7FCD6050560D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8049492" y="3567547"/>
            <a:ext cx="929591" cy="574965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D3912E4-B606-ABD3-9B97-9C7A337E0ED4}"/>
              </a:ext>
            </a:extLst>
          </p:cNvPr>
          <p:cNvSpPr txBox="1"/>
          <p:nvPr/>
        </p:nvSpPr>
        <p:spPr>
          <a:xfrm>
            <a:off x="983672" y="169982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理解決策樹的基本概念與運作方式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能用 </a:t>
            </a:r>
            <a:r>
              <a:rPr lang="en-US" altLang="zh-TW" dirty="0">
                <a:ea typeface="Noto Sans TC" panose="020B0200000000000000" pitchFamily="34" charset="-120"/>
              </a:rPr>
              <a:t>Python </a:t>
            </a:r>
            <a:r>
              <a:rPr lang="zh-TW" altLang="en-US" dirty="0">
                <a:ea typeface="Noto Sans TC" panose="020B0200000000000000" pitchFamily="34" charset="-120"/>
              </a:rPr>
              <a:t>建立決策樹並視覺化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會評估與解釋模型的表現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知道如何避免過擬合、提升泛化能力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認識決策樹的延伸（隨機森林、梯度提升樹）</a:t>
            </a: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8AA71618-834C-FF8A-9E9F-89A22D32837D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5579918" y="5098476"/>
            <a:ext cx="848066" cy="577331"/>
          </a:xfrm>
          <a:prstGeom prst="straightConnector1">
            <a:avLst/>
          </a:prstGeom>
          <a:ln w="381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9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7D3D0CCC-DBED-CB71-9050-325EF087E693}"/>
              </a:ext>
            </a:extLst>
          </p:cNvPr>
          <p:cNvSpPr txBox="1"/>
          <p:nvPr/>
        </p:nvSpPr>
        <p:spPr>
          <a:xfrm>
            <a:off x="935457" y="551939"/>
            <a:ext cx="60939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/>
              <a:t>from sklearn.metrics import confusion_matrix, classification_report</a:t>
            </a:r>
          </a:p>
          <a:p>
            <a:r>
              <a:rPr lang="zh-TW" altLang="en-US" sz="1400" dirty="0"/>
              <a:t>from sklearn.model_selection import cross_val_score</a:t>
            </a:r>
          </a:p>
          <a:p>
            <a:endParaRPr lang="zh-TW" altLang="en-US" sz="1400" dirty="0"/>
          </a:p>
          <a:p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混淆矩陣</a:t>
            </a:r>
          </a:p>
          <a:p>
            <a:r>
              <a:rPr lang="zh-TW" altLang="en-US" sz="1400" dirty="0"/>
              <a:t>print("混淆矩陣：")</a:t>
            </a:r>
          </a:p>
          <a:p>
            <a:r>
              <a:rPr lang="zh-TW" altLang="en-US" sz="1400" dirty="0"/>
              <a:t>print(confusion_matrix(y_test, y_pred))</a:t>
            </a:r>
          </a:p>
          <a:p>
            <a:endParaRPr lang="zh-TW" altLang="en-US" sz="1400" dirty="0"/>
          </a:p>
          <a:p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詳細報告（Precision, Recall, F1）</a:t>
            </a:r>
          </a:p>
          <a:p>
            <a:r>
              <a:rPr lang="zh-TW" altLang="en-US" sz="1400" dirty="0"/>
              <a:t>print("\n分類報告：")</a:t>
            </a:r>
          </a:p>
          <a:p>
            <a:r>
              <a:rPr lang="zh-TW" altLang="en-US" sz="1400" dirty="0"/>
              <a:t>print(classification_report(y_test, y_pred, target_names=iris.target_names))</a:t>
            </a:r>
          </a:p>
          <a:p>
            <a:endParaRPr lang="zh-TW" altLang="en-US" sz="1400" dirty="0"/>
          </a:p>
          <a:p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交叉驗證（5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-fold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  <a:p>
            <a:r>
              <a:rPr lang="zh-TW" altLang="en-US" sz="1400" dirty="0"/>
              <a:t>scores = cross_val_score(model, X, y, cv=5)</a:t>
            </a:r>
          </a:p>
          <a:p>
            <a:r>
              <a:rPr lang="zh-TW" altLang="en-US" sz="1400" dirty="0"/>
              <a:t>print("\n交叉驗證準確率：", scores)</a:t>
            </a:r>
          </a:p>
          <a:p>
            <a:r>
              <a:rPr lang="zh-TW" altLang="en-US" sz="1400" dirty="0"/>
              <a:t>print("平均準確率：", scores.mean())</a:t>
            </a:r>
          </a:p>
        </p:txBody>
      </p:sp>
    </p:spTree>
    <p:extLst>
      <p:ext uri="{BB962C8B-B14F-4D97-AF65-F5344CB8AC3E}">
        <p14:creationId xmlns:p14="http://schemas.microsoft.com/office/powerpoint/2010/main" val="329044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4D6A3-86B9-B73D-9A68-5908AFCB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隨機森林迴歸</a:t>
            </a:r>
          </a:p>
        </p:txBody>
      </p:sp>
      <p:sp>
        <p:nvSpPr>
          <p:cNvPr id="3" name="文字方塊 5">
            <a:extLst>
              <a:ext uri="{FF2B5EF4-FFF2-40B4-BE49-F238E27FC236}">
                <a16:creationId xmlns:a16="http://schemas.microsoft.com/office/drawing/2014/main" id="{8615C7E4-B26E-4ED7-9810-5C4FB17A1CB5}"/>
              </a:ext>
            </a:extLst>
          </p:cNvPr>
          <p:cNvSpPr txBox="1"/>
          <p:nvPr/>
        </p:nvSpPr>
        <p:spPr>
          <a:xfrm>
            <a:off x="2951748" y="410615"/>
            <a:ext cx="3144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38238" indent="-1138238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Forest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4817B3A2-43EA-14F4-1378-A18DB354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737" y="3348038"/>
            <a:ext cx="527685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25589C31-7587-CD84-C705-886D548DD390}"/>
              </a:ext>
            </a:extLst>
          </p:cNvPr>
          <p:cNvSpPr txBox="1"/>
          <p:nvPr/>
        </p:nvSpPr>
        <p:spPr>
          <a:xfrm>
            <a:off x="7492303" y="1023627"/>
            <a:ext cx="421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特點：</a:t>
            </a:r>
            <a:endParaRPr lang="en-US" altLang="zh-TW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不易</a:t>
            </a:r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overfitting</a:t>
            </a:r>
          </a:p>
          <a:p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能處理大量</a:t>
            </a:r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features</a:t>
            </a:r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的資料</a:t>
            </a:r>
            <a:endParaRPr lang="en-US" altLang="zh-TW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分類問題或迴歸問題皆可使用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C201474-B056-2424-335D-96A1839D094A}"/>
              </a:ext>
            </a:extLst>
          </p:cNvPr>
          <p:cNvGrpSpPr/>
          <p:nvPr/>
        </p:nvGrpSpPr>
        <p:grpSpPr>
          <a:xfrm>
            <a:off x="280858" y="1249051"/>
            <a:ext cx="6580840" cy="3191981"/>
            <a:chOff x="4701811" y="2435942"/>
            <a:chExt cx="6133062" cy="2974790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9CF9821-D575-49F5-A3D5-B66570B20B41}"/>
                </a:ext>
              </a:extLst>
            </p:cNvPr>
            <p:cNvGrpSpPr/>
            <p:nvPr/>
          </p:nvGrpSpPr>
          <p:grpSpPr>
            <a:xfrm>
              <a:off x="4701811" y="2435942"/>
              <a:ext cx="4155892" cy="2974790"/>
              <a:chOff x="5766937" y="2435942"/>
              <a:chExt cx="4155892" cy="2974790"/>
            </a:xfrm>
          </p:grpSpPr>
          <p:pic>
            <p:nvPicPr>
              <p:cNvPr id="58" name="圖形 57" descr="落葉樹 以實心填滿">
                <a:extLst>
                  <a:ext uri="{FF2B5EF4-FFF2-40B4-BE49-F238E27FC236}">
                    <a16:creationId xmlns:a16="http://schemas.microsoft.com/office/drawing/2014/main" id="{CD9D4F39-3DB8-0351-5C23-97562CA23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978013" y="3200400"/>
                <a:ext cx="570271" cy="570271"/>
              </a:xfrm>
              <a:prstGeom prst="rect">
                <a:avLst/>
              </a:prstGeom>
            </p:spPr>
          </p:pic>
          <p:pic>
            <p:nvPicPr>
              <p:cNvPr id="59" name="圖形 58" descr="落葉樹 以實心填滿">
                <a:extLst>
                  <a:ext uri="{FF2B5EF4-FFF2-40B4-BE49-F238E27FC236}">
                    <a16:creationId xmlns:a16="http://schemas.microsoft.com/office/drawing/2014/main" id="{EDE08E5E-7E27-0C4F-7211-348B8EC57A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44032" y="3200401"/>
                <a:ext cx="570272" cy="570272"/>
              </a:xfrm>
              <a:prstGeom prst="rect">
                <a:avLst/>
              </a:prstGeom>
            </p:spPr>
          </p:pic>
          <p:pic>
            <p:nvPicPr>
              <p:cNvPr id="60" name="圖形 59" descr="落葉樹 以實心填滿">
                <a:extLst>
                  <a:ext uri="{FF2B5EF4-FFF2-40B4-BE49-F238E27FC236}">
                    <a16:creationId xmlns:a16="http://schemas.microsoft.com/office/drawing/2014/main" id="{FB52FCE7-3541-9C06-0A5A-FFB568A5B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10049" y="3200400"/>
                <a:ext cx="570271" cy="570271"/>
              </a:xfrm>
              <a:prstGeom prst="rect">
                <a:avLst/>
              </a:prstGeom>
            </p:spPr>
          </p:pic>
          <p:pic>
            <p:nvPicPr>
              <p:cNvPr id="61" name="圖形 60" descr="落葉樹 以實心填滿">
                <a:extLst>
                  <a:ext uri="{FF2B5EF4-FFF2-40B4-BE49-F238E27FC236}">
                    <a16:creationId xmlns:a16="http://schemas.microsoft.com/office/drawing/2014/main" id="{2C325EB3-967F-C2E5-7ABA-15641CC97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71036" y="3200400"/>
                <a:ext cx="570271" cy="570271"/>
              </a:xfrm>
              <a:prstGeom prst="rect">
                <a:avLst/>
              </a:prstGeom>
            </p:spPr>
          </p:pic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E3C50BDE-CBE7-4993-445A-7EB7D92D1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17330" y="3642852"/>
                <a:ext cx="43200" cy="432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橢圓 62">
                <a:extLst>
                  <a:ext uri="{FF2B5EF4-FFF2-40B4-BE49-F238E27FC236}">
                    <a16:creationId xmlns:a16="http://schemas.microsoft.com/office/drawing/2014/main" id="{9A238994-2686-6F38-6E02-AD96943197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836353" y="3642852"/>
                <a:ext cx="43200" cy="432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橢圓 63">
                <a:extLst>
                  <a:ext uri="{FF2B5EF4-FFF2-40B4-BE49-F238E27FC236}">
                    <a16:creationId xmlns:a16="http://schemas.microsoft.com/office/drawing/2014/main" id="{A39E56F2-1956-6E21-8B89-1DC443AB85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50071" y="3642852"/>
                <a:ext cx="43200" cy="432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58CD549B-D039-DB72-F5C1-E5E48C722E35}"/>
                  </a:ext>
                </a:extLst>
              </p:cNvPr>
              <p:cNvSpPr txBox="1"/>
              <p:nvPr/>
            </p:nvSpPr>
            <p:spPr>
              <a:xfrm>
                <a:off x="5853364" y="3705389"/>
                <a:ext cx="799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Tree 1</a:t>
                </a:r>
                <a:endParaRPr lang="zh-TW" altLang="en-US" sz="1200" dirty="0"/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17A9EFE9-6017-B940-A40D-8012F238620E}"/>
                  </a:ext>
                </a:extLst>
              </p:cNvPr>
              <p:cNvSpPr txBox="1"/>
              <p:nvPr/>
            </p:nvSpPr>
            <p:spPr>
              <a:xfrm>
                <a:off x="6829214" y="3705389"/>
                <a:ext cx="799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Tree 2</a:t>
                </a:r>
                <a:endParaRPr lang="zh-TW" altLang="en-US" sz="1200" dirty="0"/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12237EA4-E1C4-5287-B89E-32512ABDE849}"/>
                  </a:ext>
                </a:extLst>
              </p:cNvPr>
              <p:cNvSpPr txBox="1"/>
              <p:nvPr/>
            </p:nvSpPr>
            <p:spPr>
              <a:xfrm>
                <a:off x="7795232" y="3705389"/>
                <a:ext cx="799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Tree 3</a:t>
                </a:r>
                <a:endParaRPr lang="zh-TW" altLang="en-US" sz="1200" dirty="0"/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BF7B2250-C8A7-8278-CBED-25168F88DCCD}"/>
                  </a:ext>
                </a:extLst>
              </p:cNvPr>
              <p:cNvSpPr txBox="1"/>
              <p:nvPr/>
            </p:nvSpPr>
            <p:spPr>
              <a:xfrm>
                <a:off x="9056219" y="3705389"/>
                <a:ext cx="799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Tree n</a:t>
                </a:r>
                <a:endParaRPr lang="zh-TW" altLang="en-US" sz="1200" dirty="0"/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AD1C0BD6-FF47-4DF5-18FA-593A68295F39}"/>
                  </a:ext>
                </a:extLst>
              </p:cNvPr>
              <p:cNvSpPr txBox="1"/>
              <p:nvPr/>
            </p:nvSpPr>
            <p:spPr>
              <a:xfrm>
                <a:off x="7395280" y="2435942"/>
                <a:ext cx="799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Instance</a:t>
                </a:r>
                <a:endParaRPr lang="zh-TW" altLang="en-US" sz="1200" dirty="0"/>
              </a:p>
            </p:txBody>
          </p:sp>
          <p:sp>
            <p:nvSpPr>
              <p:cNvPr id="70" name="手繪多邊形: 圖案 69">
                <a:extLst>
                  <a:ext uri="{FF2B5EF4-FFF2-40B4-BE49-F238E27FC236}">
                    <a16:creationId xmlns:a16="http://schemas.microsoft.com/office/drawing/2014/main" id="{1F5195D7-657F-A509-A088-4721338B474B}"/>
                  </a:ext>
                </a:extLst>
              </p:cNvPr>
              <p:cNvSpPr/>
              <p:nvPr/>
            </p:nvSpPr>
            <p:spPr>
              <a:xfrm>
                <a:off x="6303512" y="2691581"/>
                <a:ext cx="1409894" cy="486696"/>
              </a:xfrm>
              <a:custGeom>
                <a:avLst/>
                <a:gdLst>
                  <a:gd name="connsiteX0" fmla="*/ 1637071 w 1637071"/>
                  <a:gd name="connsiteY0" fmla="*/ 0 h 486696"/>
                  <a:gd name="connsiteX1" fmla="*/ 1268361 w 1637071"/>
                  <a:gd name="connsiteY1" fmla="*/ 199103 h 486696"/>
                  <a:gd name="connsiteX2" fmla="*/ 272845 w 1637071"/>
                  <a:gd name="connsiteY2" fmla="*/ 324464 h 486696"/>
                  <a:gd name="connsiteX3" fmla="*/ 0 w 1637071"/>
                  <a:gd name="connsiteY3" fmla="*/ 486696 h 48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7071" h="486696">
                    <a:moveTo>
                      <a:pt x="1637071" y="0"/>
                    </a:moveTo>
                    <a:cubicBezTo>
                      <a:pt x="1566401" y="72513"/>
                      <a:pt x="1495732" y="145026"/>
                      <a:pt x="1268361" y="199103"/>
                    </a:cubicBezTo>
                    <a:cubicBezTo>
                      <a:pt x="1040990" y="253180"/>
                      <a:pt x="484238" y="276532"/>
                      <a:pt x="272845" y="324464"/>
                    </a:cubicBezTo>
                    <a:cubicBezTo>
                      <a:pt x="61451" y="372396"/>
                      <a:pt x="30725" y="429546"/>
                      <a:pt x="0" y="486696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50000"/>
                  </a:schemeClr>
                </a:solidFill>
                <a:tailEnd type="triangle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F70AFF54-7937-DD07-D5A4-F2AFB341DA00}"/>
                  </a:ext>
                </a:extLst>
              </p:cNvPr>
              <p:cNvSpPr/>
              <p:nvPr/>
            </p:nvSpPr>
            <p:spPr>
              <a:xfrm>
                <a:off x="7256206" y="2706329"/>
                <a:ext cx="508820" cy="464574"/>
              </a:xfrm>
              <a:custGeom>
                <a:avLst/>
                <a:gdLst>
                  <a:gd name="connsiteX0" fmla="*/ 685800 w 685800"/>
                  <a:gd name="connsiteY0" fmla="*/ 0 h 464574"/>
                  <a:gd name="connsiteX1" fmla="*/ 538316 w 685800"/>
                  <a:gd name="connsiteY1" fmla="*/ 221226 h 464574"/>
                  <a:gd name="connsiteX2" fmla="*/ 132735 w 685800"/>
                  <a:gd name="connsiteY2" fmla="*/ 346587 h 464574"/>
                  <a:gd name="connsiteX3" fmla="*/ 0 w 685800"/>
                  <a:gd name="connsiteY3" fmla="*/ 464574 h 46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464574">
                    <a:moveTo>
                      <a:pt x="685800" y="0"/>
                    </a:moveTo>
                    <a:cubicBezTo>
                      <a:pt x="658146" y="81731"/>
                      <a:pt x="630493" y="163462"/>
                      <a:pt x="538316" y="221226"/>
                    </a:cubicBezTo>
                    <a:cubicBezTo>
                      <a:pt x="446139" y="278990"/>
                      <a:pt x="222454" y="306029"/>
                      <a:pt x="132735" y="346587"/>
                    </a:cubicBezTo>
                    <a:cubicBezTo>
                      <a:pt x="43016" y="387145"/>
                      <a:pt x="21508" y="425859"/>
                      <a:pt x="0" y="464574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50000"/>
                  </a:schemeClr>
                </a:solidFill>
                <a:tailEnd type="triangle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0A94E626-4AAC-152B-02A6-FBD7FF077A1E}"/>
                  </a:ext>
                </a:extLst>
              </p:cNvPr>
              <p:cNvSpPr/>
              <p:nvPr/>
            </p:nvSpPr>
            <p:spPr>
              <a:xfrm flipH="1">
                <a:off x="7834879" y="2702132"/>
                <a:ext cx="328353" cy="464574"/>
              </a:xfrm>
              <a:custGeom>
                <a:avLst/>
                <a:gdLst>
                  <a:gd name="connsiteX0" fmla="*/ 685800 w 685800"/>
                  <a:gd name="connsiteY0" fmla="*/ 0 h 464574"/>
                  <a:gd name="connsiteX1" fmla="*/ 538316 w 685800"/>
                  <a:gd name="connsiteY1" fmla="*/ 221226 h 464574"/>
                  <a:gd name="connsiteX2" fmla="*/ 132735 w 685800"/>
                  <a:gd name="connsiteY2" fmla="*/ 346587 h 464574"/>
                  <a:gd name="connsiteX3" fmla="*/ 0 w 685800"/>
                  <a:gd name="connsiteY3" fmla="*/ 464574 h 46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464574">
                    <a:moveTo>
                      <a:pt x="685800" y="0"/>
                    </a:moveTo>
                    <a:cubicBezTo>
                      <a:pt x="658146" y="81731"/>
                      <a:pt x="630493" y="163462"/>
                      <a:pt x="538316" y="221226"/>
                    </a:cubicBezTo>
                    <a:cubicBezTo>
                      <a:pt x="446139" y="278990"/>
                      <a:pt x="222454" y="306029"/>
                      <a:pt x="132735" y="346587"/>
                    </a:cubicBezTo>
                    <a:cubicBezTo>
                      <a:pt x="43016" y="387145"/>
                      <a:pt x="21508" y="425859"/>
                      <a:pt x="0" y="464574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50000"/>
                  </a:schemeClr>
                </a:solidFill>
                <a:tailEnd type="triangle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手繪多邊形: 圖案 72">
                <a:extLst>
                  <a:ext uri="{FF2B5EF4-FFF2-40B4-BE49-F238E27FC236}">
                    <a16:creationId xmlns:a16="http://schemas.microsoft.com/office/drawing/2014/main" id="{1F70CCFA-0C9B-CAC4-F5E6-58DDFD5BEE90}"/>
                  </a:ext>
                </a:extLst>
              </p:cNvPr>
              <p:cNvSpPr/>
              <p:nvPr/>
            </p:nvSpPr>
            <p:spPr>
              <a:xfrm flipH="1">
                <a:off x="7904100" y="2706329"/>
                <a:ext cx="1542242" cy="486696"/>
              </a:xfrm>
              <a:custGeom>
                <a:avLst/>
                <a:gdLst>
                  <a:gd name="connsiteX0" fmla="*/ 1637071 w 1637071"/>
                  <a:gd name="connsiteY0" fmla="*/ 0 h 486696"/>
                  <a:gd name="connsiteX1" fmla="*/ 1268361 w 1637071"/>
                  <a:gd name="connsiteY1" fmla="*/ 199103 h 486696"/>
                  <a:gd name="connsiteX2" fmla="*/ 272845 w 1637071"/>
                  <a:gd name="connsiteY2" fmla="*/ 324464 h 486696"/>
                  <a:gd name="connsiteX3" fmla="*/ 0 w 1637071"/>
                  <a:gd name="connsiteY3" fmla="*/ 486696 h 48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7071" h="486696">
                    <a:moveTo>
                      <a:pt x="1637071" y="0"/>
                    </a:moveTo>
                    <a:cubicBezTo>
                      <a:pt x="1566401" y="72513"/>
                      <a:pt x="1495732" y="145026"/>
                      <a:pt x="1268361" y="199103"/>
                    </a:cubicBezTo>
                    <a:cubicBezTo>
                      <a:pt x="1040990" y="253180"/>
                      <a:pt x="484238" y="276532"/>
                      <a:pt x="272845" y="324464"/>
                    </a:cubicBezTo>
                    <a:cubicBezTo>
                      <a:pt x="61451" y="372396"/>
                      <a:pt x="30725" y="429546"/>
                      <a:pt x="0" y="486696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50000"/>
                  </a:schemeClr>
                </a:solidFill>
                <a:tailEnd type="triangle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C802F78C-49F8-C6A5-0F25-D67E3C248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3316" y="3952891"/>
                <a:ext cx="0" cy="252000"/>
              </a:xfrm>
              <a:prstGeom prst="line">
                <a:avLst/>
              </a:prstGeom>
              <a:ln w="73025"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C2AE4081-025B-786A-4C65-FB42D0D98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26709" y="3952891"/>
                <a:ext cx="0" cy="252000"/>
              </a:xfrm>
              <a:prstGeom prst="line">
                <a:avLst/>
              </a:prstGeom>
              <a:ln w="73025"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8928B030-2959-FDE8-7C34-B90045B1D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2558" y="3952891"/>
                <a:ext cx="0" cy="252000"/>
              </a:xfrm>
              <a:prstGeom prst="line">
                <a:avLst/>
              </a:prstGeom>
              <a:ln w="73025"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4063C691-493D-9908-0ADF-FA6B44EDC3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6342" y="3952891"/>
                <a:ext cx="0" cy="252000"/>
              </a:xfrm>
              <a:prstGeom prst="line">
                <a:avLst/>
              </a:prstGeom>
              <a:ln w="73025"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0497E11C-E301-9FD5-E803-8579409CC422}"/>
                  </a:ext>
                </a:extLst>
              </p:cNvPr>
              <p:cNvSpPr txBox="1"/>
              <p:nvPr/>
            </p:nvSpPr>
            <p:spPr>
              <a:xfrm>
                <a:off x="5766937" y="4151908"/>
                <a:ext cx="972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Prediction 1</a:t>
                </a:r>
                <a:endParaRPr lang="zh-TW" altLang="en-US" sz="1200" dirty="0"/>
              </a:p>
            </p:txBody>
          </p:sp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02200426-3A4C-9BB8-6E01-A07F780AC3FB}"/>
                  </a:ext>
                </a:extLst>
              </p:cNvPr>
              <p:cNvSpPr txBox="1"/>
              <p:nvPr/>
            </p:nvSpPr>
            <p:spPr>
              <a:xfrm>
                <a:off x="6755434" y="4151908"/>
                <a:ext cx="972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Prediction 2</a:t>
                </a:r>
                <a:endParaRPr lang="zh-TW" altLang="en-US" sz="1200" dirty="0"/>
              </a:p>
            </p:txBody>
          </p:sp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A9B23078-77E9-3914-4CC5-740018C5F13B}"/>
                  </a:ext>
                </a:extLst>
              </p:cNvPr>
              <p:cNvSpPr txBox="1"/>
              <p:nvPr/>
            </p:nvSpPr>
            <p:spPr>
              <a:xfrm>
                <a:off x="7708805" y="4151908"/>
                <a:ext cx="972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Prediction 3</a:t>
                </a:r>
                <a:endParaRPr lang="zh-TW" altLang="en-US" sz="1200" dirty="0"/>
              </a:p>
            </p:txBody>
          </p:sp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C5549A33-AC25-88A9-F1C2-5E53CD365EAF}"/>
                  </a:ext>
                </a:extLst>
              </p:cNvPr>
              <p:cNvSpPr txBox="1"/>
              <p:nvPr/>
            </p:nvSpPr>
            <p:spPr>
              <a:xfrm>
                <a:off x="8950071" y="4151908"/>
                <a:ext cx="9727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Prediction n</a:t>
                </a:r>
                <a:endParaRPr lang="zh-TW" altLang="en-US" sz="1200" dirty="0"/>
              </a:p>
            </p:txBody>
          </p:sp>
          <p:sp>
            <p:nvSpPr>
              <p:cNvPr id="82" name="手繪多邊形: 圖案 81">
                <a:extLst>
                  <a:ext uri="{FF2B5EF4-FFF2-40B4-BE49-F238E27FC236}">
                    <a16:creationId xmlns:a16="http://schemas.microsoft.com/office/drawing/2014/main" id="{BE034CD9-18F5-DC35-225C-039A6934A489}"/>
                  </a:ext>
                </a:extLst>
              </p:cNvPr>
              <p:cNvSpPr/>
              <p:nvPr/>
            </p:nvSpPr>
            <p:spPr>
              <a:xfrm flipH="1">
                <a:off x="6253315" y="4376558"/>
                <a:ext cx="1260987" cy="287550"/>
              </a:xfrm>
              <a:custGeom>
                <a:avLst/>
                <a:gdLst>
                  <a:gd name="connsiteX0" fmla="*/ 1637071 w 1637071"/>
                  <a:gd name="connsiteY0" fmla="*/ 0 h 486696"/>
                  <a:gd name="connsiteX1" fmla="*/ 1268361 w 1637071"/>
                  <a:gd name="connsiteY1" fmla="*/ 199103 h 486696"/>
                  <a:gd name="connsiteX2" fmla="*/ 272845 w 1637071"/>
                  <a:gd name="connsiteY2" fmla="*/ 324464 h 486696"/>
                  <a:gd name="connsiteX3" fmla="*/ 0 w 1637071"/>
                  <a:gd name="connsiteY3" fmla="*/ 486696 h 48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7071" h="486696">
                    <a:moveTo>
                      <a:pt x="1637071" y="0"/>
                    </a:moveTo>
                    <a:cubicBezTo>
                      <a:pt x="1566401" y="72513"/>
                      <a:pt x="1495732" y="145026"/>
                      <a:pt x="1268361" y="199103"/>
                    </a:cubicBezTo>
                    <a:cubicBezTo>
                      <a:pt x="1040990" y="253180"/>
                      <a:pt x="484238" y="276532"/>
                      <a:pt x="272845" y="324464"/>
                    </a:cubicBezTo>
                    <a:cubicBezTo>
                      <a:pt x="61451" y="372396"/>
                      <a:pt x="30725" y="429546"/>
                      <a:pt x="0" y="486696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50000"/>
                  </a:schemeClr>
                </a:solidFill>
                <a:tailEnd type="triangle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手繪多邊形: 圖案 82">
                <a:extLst>
                  <a:ext uri="{FF2B5EF4-FFF2-40B4-BE49-F238E27FC236}">
                    <a16:creationId xmlns:a16="http://schemas.microsoft.com/office/drawing/2014/main" id="{EFCF811D-6E0C-0256-D986-85A1D9584507}"/>
                  </a:ext>
                </a:extLst>
              </p:cNvPr>
              <p:cNvSpPr/>
              <p:nvPr/>
            </p:nvSpPr>
            <p:spPr>
              <a:xfrm flipH="1">
                <a:off x="7221790" y="4391306"/>
                <a:ext cx="550610" cy="262251"/>
              </a:xfrm>
              <a:custGeom>
                <a:avLst/>
                <a:gdLst>
                  <a:gd name="connsiteX0" fmla="*/ 685800 w 685800"/>
                  <a:gd name="connsiteY0" fmla="*/ 0 h 464574"/>
                  <a:gd name="connsiteX1" fmla="*/ 538316 w 685800"/>
                  <a:gd name="connsiteY1" fmla="*/ 221226 h 464574"/>
                  <a:gd name="connsiteX2" fmla="*/ 132735 w 685800"/>
                  <a:gd name="connsiteY2" fmla="*/ 346587 h 464574"/>
                  <a:gd name="connsiteX3" fmla="*/ 0 w 685800"/>
                  <a:gd name="connsiteY3" fmla="*/ 464574 h 46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464574">
                    <a:moveTo>
                      <a:pt x="685800" y="0"/>
                    </a:moveTo>
                    <a:cubicBezTo>
                      <a:pt x="658146" y="81731"/>
                      <a:pt x="630493" y="163462"/>
                      <a:pt x="538316" y="221226"/>
                    </a:cubicBezTo>
                    <a:cubicBezTo>
                      <a:pt x="446139" y="278990"/>
                      <a:pt x="222454" y="306029"/>
                      <a:pt x="132735" y="346587"/>
                    </a:cubicBezTo>
                    <a:cubicBezTo>
                      <a:pt x="43016" y="387145"/>
                      <a:pt x="21508" y="425859"/>
                      <a:pt x="0" y="464574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50000"/>
                  </a:schemeClr>
                </a:solidFill>
                <a:tailEnd type="triangle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手繪多邊形: 圖案 83">
                <a:extLst>
                  <a:ext uri="{FF2B5EF4-FFF2-40B4-BE49-F238E27FC236}">
                    <a16:creationId xmlns:a16="http://schemas.microsoft.com/office/drawing/2014/main" id="{D60D3416-58A0-C782-41D8-D4BEE307E016}"/>
                  </a:ext>
                </a:extLst>
              </p:cNvPr>
              <p:cNvSpPr/>
              <p:nvPr/>
            </p:nvSpPr>
            <p:spPr>
              <a:xfrm>
                <a:off x="7809271" y="4387109"/>
                <a:ext cx="463899" cy="276999"/>
              </a:xfrm>
              <a:custGeom>
                <a:avLst/>
                <a:gdLst>
                  <a:gd name="connsiteX0" fmla="*/ 685800 w 685800"/>
                  <a:gd name="connsiteY0" fmla="*/ 0 h 464574"/>
                  <a:gd name="connsiteX1" fmla="*/ 538316 w 685800"/>
                  <a:gd name="connsiteY1" fmla="*/ 221226 h 464574"/>
                  <a:gd name="connsiteX2" fmla="*/ 132735 w 685800"/>
                  <a:gd name="connsiteY2" fmla="*/ 346587 h 464574"/>
                  <a:gd name="connsiteX3" fmla="*/ 0 w 685800"/>
                  <a:gd name="connsiteY3" fmla="*/ 464574 h 46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5800" h="464574">
                    <a:moveTo>
                      <a:pt x="685800" y="0"/>
                    </a:moveTo>
                    <a:cubicBezTo>
                      <a:pt x="658146" y="81731"/>
                      <a:pt x="630493" y="163462"/>
                      <a:pt x="538316" y="221226"/>
                    </a:cubicBezTo>
                    <a:cubicBezTo>
                      <a:pt x="446139" y="278990"/>
                      <a:pt x="222454" y="306029"/>
                      <a:pt x="132735" y="346587"/>
                    </a:cubicBezTo>
                    <a:cubicBezTo>
                      <a:pt x="43016" y="387145"/>
                      <a:pt x="21508" y="425859"/>
                      <a:pt x="0" y="464574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50000"/>
                  </a:schemeClr>
                </a:solidFill>
                <a:tailEnd type="triangle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5" name="手繪多邊形: 圖案 84">
                <a:extLst>
                  <a:ext uri="{FF2B5EF4-FFF2-40B4-BE49-F238E27FC236}">
                    <a16:creationId xmlns:a16="http://schemas.microsoft.com/office/drawing/2014/main" id="{CE9F3B7E-A4A5-FF89-9108-84706CD5AE5D}"/>
                  </a:ext>
                </a:extLst>
              </p:cNvPr>
              <p:cNvSpPr/>
              <p:nvPr/>
            </p:nvSpPr>
            <p:spPr>
              <a:xfrm>
                <a:off x="8083103" y="4391306"/>
                <a:ext cx="1414851" cy="262251"/>
              </a:xfrm>
              <a:custGeom>
                <a:avLst/>
                <a:gdLst>
                  <a:gd name="connsiteX0" fmla="*/ 1637071 w 1637071"/>
                  <a:gd name="connsiteY0" fmla="*/ 0 h 486696"/>
                  <a:gd name="connsiteX1" fmla="*/ 1268361 w 1637071"/>
                  <a:gd name="connsiteY1" fmla="*/ 199103 h 486696"/>
                  <a:gd name="connsiteX2" fmla="*/ 272845 w 1637071"/>
                  <a:gd name="connsiteY2" fmla="*/ 324464 h 486696"/>
                  <a:gd name="connsiteX3" fmla="*/ 0 w 1637071"/>
                  <a:gd name="connsiteY3" fmla="*/ 486696 h 48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7071" h="486696">
                    <a:moveTo>
                      <a:pt x="1637071" y="0"/>
                    </a:moveTo>
                    <a:cubicBezTo>
                      <a:pt x="1566401" y="72513"/>
                      <a:pt x="1495732" y="145026"/>
                      <a:pt x="1268361" y="199103"/>
                    </a:cubicBezTo>
                    <a:cubicBezTo>
                      <a:pt x="1040990" y="253180"/>
                      <a:pt x="484238" y="276532"/>
                      <a:pt x="272845" y="324464"/>
                    </a:cubicBezTo>
                    <a:cubicBezTo>
                      <a:pt x="61451" y="372396"/>
                      <a:pt x="30725" y="429546"/>
                      <a:pt x="0" y="486696"/>
                    </a:cubicBezTo>
                  </a:path>
                </a:pathLst>
              </a:custGeom>
              <a:noFill/>
              <a:ln>
                <a:solidFill>
                  <a:schemeClr val="accent3">
                    <a:lumMod val="50000"/>
                  </a:schemeClr>
                </a:solidFill>
                <a:tailEnd type="triangle" w="med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B551A0B5-1727-AAC9-5956-089E50E8BD97}"/>
                  </a:ext>
                </a:extLst>
              </p:cNvPr>
              <p:cNvSpPr txBox="1"/>
              <p:nvPr/>
            </p:nvSpPr>
            <p:spPr>
              <a:xfrm>
                <a:off x="7038154" y="4610037"/>
                <a:ext cx="155698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Average</a:t>
                </a:r>
                <a:endParaRPr lang="zh-TW" altLang="en-US" sz="1200" dirty="0"/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D60FB5CA-A341-5517-7CDD-DC8C27B74B89}"/>
                  </a:ext>
                </a:extLst>
              </p:cNvPr>
              <p:cNvSpPr txBox="1"/>
              <p:nvPr/>
            </p:nvSpPr>
            <p:spPr>
              <a:xfrm>
                <a:off x="7038154" y="4949067"/>
                <a:ext cx="15569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/>
                  <a:t>Random Forest</a:t>
                </a:r>
              </a:p>
              <a:p>
                <a:pPr algn="ctr"/>
                <a:r>
                  <a:rPr lang="en-US" altLang="zh-TW" sz="1200" dirty="0"/>
                  <a:t>Prediction</a:t>
                </a:r>
                <a:endParaRPr lang="zh-TW" altLang="en-US" sz="1200" dirty="0"/>
              </a:p>
            </p:txBody>
          </p: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A6C50626-FB74-CD9D-49C3-7F1A87EFC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6645" y="4821058"/>
                <a:ext cx="0" cy="199247"/>
              </a:xfrm>
              <a:prstGeom prst="line">
                <a:avLst/>
              </a:prstGeom>
              <a:ln w="53975"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3B7082CD-59CF-74EC-A633-71420C376D57}"/>
                </a:ext>
              </a:extLst>
            </p:cNvPr>
            <p:cNvGrpSpPr/>
            <p:nvPr/>
          </p:nvGrpSpPr>
          <p:grpSpPr>
            <a:xfrm>
              <a:off x="8771339" y="2880337"/>
              <a:ext cx="2063534" cy="2061530"/>
              <a:chOff x="8853946" y="2301074"/>
              <a:chExt cx="2239732" cy="2237556"/>
            </a:xfrm>
          </p:grpSpPr>
          <p:sp>
            <p:nvSpPr>
              <p:cNvPr id="25" name="橢圓 24">
                <a:extLst>
                  <a:ext uri="{FF2B5EF4-FFF2-40B4-BE49-F238E27FC236}">
                    <a16:creationId xmlns:a16="http://schemas.microsoft.com/office/drawing/2014/main" id="{A278B6E7-DE43-47BD-D2DD-3153EE300BF3}"/>
                  </a:ext>
                </a:extLst>
              </p:cNvPr>
              <p:cNvSpPr/>
              <p:nvPr/>
            </p:nvSpPr>
            <p:spPr>
              <a:xfrm>
                <a:off x="8853946" y="2319370"/>
                <a:ext cx="2219260" cy="221926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rgbClr val="FFC000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19260"/>
                          <a:gd name="connsiteY0" fmla="*/ 1109630 h 2219260"/>
                          <a:gd name="connsiteX1" fmla="*/ 1109630 w 2219260"/>
                          <a:gd name="connsiteY1" fmla="*/ 0 h 2219260"/>
                          <a:gd name="connsiteX2" fmla="*/ 2219260 w 2219260"/>
                          <a:gd name="connsiteY2" fmla="*/ 1109630 h 2219260"/>
                          <a:gd name="connsiteX3" fmla="*/ 1109630 w 2219260"/>
                          <a:gd name="connsiteY3" fmla="*/ 2219260 h 2219260"/>
                          <a:gd name="connsiteX4" fmla="*/ 0 w 2219260"/>
                          <a:gd name="connsiteY4" fmla="*/ 1109630 h 22192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19260" h="2219260" fill="none" extrusionOk="0">
                            <a:moveTo>
                              <a:pt x="0" y="1109630"/>
                            </a:moveTo>
                            <a:cubicBezTo>
                              <a:pt x="23300" y="499562"/>
                              <a:pt x="560927" y="-131976"/>
                              <a:pt x="1109630" y="0"/>
                            </a:cubicBezTo>
                            <a:cubicBezTo>
                              <a:pt x="1677031" y="-6957"/>
                              <a:pt x="2204352" y="510834"/>
                              <a:pt x="2219260" y="1109630"/>
                            </a:cubicBezTo>
                            <a:cubicBezTo>
                              <a:pt x="2215564" y="1687215"/>
                              <a:pt x="1669074" y="2293455"/>
                              <a:pt x="1109630" y="2219260"/>
                            </a:cubicBezTo>
                            <a:cubicBezTo>
                              <a:pt x="546786" y="2247245"/>
                              <a:pt x="96120" y="1745573"/>
                              <a:pt x="0" y="1109630"/>
                            </a:cubicBezTo>
                            <a:close/>
                          </a:path>
                          <a:path w="2219260" h="2219260" stroke="0" extrusionOk="0">
                            <a:moveTo>
                              <a:pt x="0" y="1109630"/>
                            </a:moveTo>
                            <a:cubicBezTo>
                              <a:pt x="-50320" y="465760"/>
                              <a:pt x="434177" y="23503"/>
                              <a:pt x="1109630" y="0"/>
                            </a:cubicBezTo>
                            <a:cubicBezTo>
                              <a:pt x="1815243" y="19533"/>
                              <a:pt x="2108309" y="500326"/>
                              <a:pt x="2219260" y="1109630"/>
                            </a:cubicBezTo>
                            <a:cubicBezTo>
                              <a:pt x="2168391" y="1772139"/>
                              <a:pt x="1696757" y="2361337"/>
                              <a:pt x="1109630" y="2219260"/>
                            </a:cubicBezTo>
                            <a:cubicBezTo>
                              <a:pt x="374937" y="2152587"/>
                              <a:pt x="133793" y="1786389"/>
                              <a:pt x="0" y="110963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A272CD2C-79C7-52DC-6F96-53C54B284754}"/>
                  </a:ext>
                </a:extLst>
              </p:cNvPr>
              <p:cNvGrpSpPr/>
              <p:nvPr/>
            </p:nvGrpSpPr>
            <p:grpSpPr>
              <a:xfrm>
                <a:off x="8874418" y="2301074"/>
                <a:ext cx="2219260" cy="2219260"/>
                <a:chOff x="8874418" y="2301074"/>
                <a:chExt cx="2219260" cy="2219260"/>
              </a:xfrm>
            </p:grpSpPr>
            <p:pic>
              <p:nvPicPr>
                <p:cNvPr id="27" name="圖形 26" descr="落葉樹 以實心填滿">
                  <a:extLst>
                    <a:ext uri="{FF2B5EF4-FFF2-40B4-BE49-F238E27FC236}">
                      <a16:creationId xmlns:a16="http://schemas.microsoft.com/office/drawing/2014/main" id="{5AD830D6-216A-037C-43EE-DF5631F418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4418" y="2301074"/>
                  <a:ext cx="2219260" cy="2219260"/>
                </a:xfrm>
                <a:prstGeom prst="rect">
                  <a:avLst/>
                </a:prstGeom>
              </p:spPr>
            </p:pic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A120F29E-D5F2-421B-5EF7-C6B7C1638CA2}"/>
                    </a:ext>
                  </a:extLst>
                </p:cNvPr>
                <p:cNvSpPr txBox="1"/>
                <p:nvPr/>
              </p:nvSpPr>
              <p:spPr>
                <a:xfrm>
                  <a:off x="9928460" y="3853143"/>
                  <a:ext cx="1022495" cy="534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300" dirty="0"/>
                    <a:t>Decision</a:t>
                  </a:r>
                </a:p>
                <a:p>
                  <a:pPr algn="ctr"/>
                  <a:r>
                    <a:rPr lang="en-US" altLang="zh-TW" sz="1300" dirty="0"/>
                    <a:t>Tree</a:t>
                  </a:r>
                  <a:endParaRPr lang="zh-TW" altLang="en-US" sz="1300" dirty="0"/>
                </a:p>
              </p:txBody>
            </p: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5B476B2A-E43F-1C8C-40D9-A220E12D2E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25084" y="2603310"/>
                  <a:ext cx="279779" cy="143302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接點 29">
                  <a:extLst>
                    <a:ext uri="{FF2B5EF4-FFF2-40B4-BE49-F238E27FC236}">
                      <a16:creationId xmlns:a16="http://schemas.microsoft.com/office/drawing/2014/main" id="{6F95CE28-DF4E-89DE-BFF7-D0D9BB77F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06720" y="2743200"/>
                  <a:ext cx="225187" cy="214953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接點 30">
                  <a:extLst>
                    <a:ext uri="{FF2B5EF4-FFF2-40B4-BE49-F238E27FC236}">
                      <a16:creationId xmlns:a16="http://schemas.microsoft.com/office/drawing/2014/main" id="{BF2B63C4-3BF1-EC4F-81A0-B7109AFE1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53783" y="2947916"/>
                  <a:ext cx="259760" cy="415533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接點 31">
                  <a:extLst>
                    <a:ext uri="{FF2B5EF4-FFF2-40B4-BE49-F238E27FC236}">
                      <a16:creationId xmlns:a16="http://schemas.microsoft.com/office/drawing/2014/main" id="{F460F170-7729-8260-7FAF-89EB66EDE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3543" y="2947916"/>
                  <a:ext cx="29865" cy="422170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>
                  <a:extLst>
                    <a:ext uri="{FF2B5EF4-FFF2-40B4-BE49-F238E27FC236}">
                      <a16:creationId xmlns:a16="http://schemas.microsoft.com/office/drawing/2014/main" id="{9662681E-B71F-EE2E-0490-C0EDBEEFA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76384" y="2951328"/>
                  <a:ext cx="239768" cy="626524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線接點 33">
                  <a:extLst>
                    <a:ext uri="{FF2B5EF4-FFF2-40B4-BE49-F238E27FC236}">
                      <a16:creationId xmlns:a16="http://schemas.microsoft.com/office/drawing/2014/main" id="{7FB93818-311E-910E-B077-BC1F9C822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12740" y="2951328"/>
                  <a:ext cx="58003" cy="641445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2BC1E42D-6594-8968-1472-6562DED38C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30051" y="2947916"/>
                  <a:ext cx="23883" cy="631209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4E323B8D-FF24-A857-9060-43DBC6829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47110" y="2947916"/>
                  <a:ext cx="279780" cy="627797"/>
                </a:xfrm>
                <a:prstGeom prst="line">
                  <a:avLst/>
                </a:prstGeom>
                <a:ln w="3492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B47A2C8C-3BEB-7648-B696-46D04F6FF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5836" y="2947916"/>
                  <a:ext cx="277" cy="413293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9B4C19D3-013B-D839-6C41-97EEF8C9F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2424" y="2954740"/>
                  <a:ext cx="303663" cy="412845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>
                  <a:extLst>
                    <a:ext uri="{FF2B5EF4-FFF2-40B4-BE49-F238E27FC236}">
                      <a16:creationId xmlns:a16="http://schemas.microsoft.com/office/drawing/2014/main" id="{1631C1FF-6B58-A907-4B77-B7C76A7C4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90412" y="2736376"/>
                  <a:ext cx="238836" cy="218364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>
                  <a:extLst>
                    <a:ext uri="{FF2B5EF4-FFF2-40B4-BE49-F238E27FC236}">
                      <a16:creationId xmlns:a16="http://schemas.microsoft.com/office/drawing/2014/main" id="{40EF00E0-DA8D-3ABF-C5DD-FBF3F3806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01451" y="2598619"/>
                  <a:ext cx="392373" cy="144581"/>
                </a:xfrm>
                <a:prstGeom prst="line">
                  <a:avLst/>
                </a:prstGeom>
                <a:ln w="3492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E478B2B5-9EC8-8A6D-DB98-3307552FC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23011" y="2742987"/>
                  <a:ext cx="196553" cy="211753"/>
                </a:xfrm>
                <a:prstGeom prst="line">
                  <a:avLst/>
                </a:prstGeom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DC36FD82-1408-4C95-2BA5-186F39A92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53934" y="2736376"/>
                  <a:ext cx="139890" cy="218364"/>
                </a:xfrm>
                <a:prstGeom prst="line">
                  <a:avLst/>
                </a:prstGeom>
                <a:ln w="34925">
                  <a:solidFill>
                    <a:srgbClr val="C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E72FA728-097B-E5F5-20C2-B0421C73E77D}"/>
                    </a:ext>
                  </a:extLst>
                </p:cNvPr>
                <p:cNvSpPr/>
                <p:nvPr/>
              </p:nvSpPr>
              <p:spPr>
                <a:xfrm>
                  <a:off x="9837336" y="2536811"/>
                  <a:ext cx="138500" cy="138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71D69533-D10F-0421-0717-0CC909664442}"/>
                    </a:ext>
                  </a:extLst>
                </p:cNvPr>
                <p:cNvSpPr/>
                <p:nvPr/>
              </p:nvSpPr>
              <p:spPr>
                <a:xfrm>
                  <a:off x="10220830" y="2675311"/>
                  <a:ext cx="138500" cy="138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F0F20053-8A09-865D-5D3D-840879747ED6}"/>
                    </a:ext>
                  </a:extLst>
                </p:cNvPr>
                <p:cNvSpPr/>
                <p:nvPr/>
              </p:nvSpPr>
              <p:spPr>
                <a:xfrm>
                  <a:off x="9555274" y="2675311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A6DEBF94-AD7E-34F3-F737-559978DEA1F3}"/>
                    </a:ext>
                  </a:extLst>
                </p:cNvPr>
                <p:cNvSpPr/>
                <p:nvPr/>
              </p:nvSpPr>
              <p:spPr>
                <a:xfrm>
                  <a:off x="10452961" y="2883942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823A476D-CF90-7532-499A-FDBEDD61D07C}"/>
                    </a:ext>
                  </a:extLst>
                </p:cNvPr>
                <p:cNvSpPr/>
                <p:nvPr/>
              </p:nvSpPr>
              <p:spPr>
                <a:xfrm>
                  <a:off x="10082725" y="2883942"/>
                  <a:ext cx="138500" cy="138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C74B16E6-DB56-4F12-9465-2874513735A8}"/>
                    </a:ext>
                  </a:extLst>
                </p:cNvPr>
                <p:cNvSpPr/>
                <p:nvPr/>
              </p:nvSpPr>
              <p:spPr>
                <a:xfrm>
                  <a:off x="9745988" y="2883942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E3A80426-6722-C847-0AA9-165646584F0F}"/>
                    </a:ext>
                  </a:extLst>
                </p:cNvPr>
                <p:cNvSpPr/>
                <p:nvPr/>
              </p:nvSpPr>
              <p:spPr>
                <a:xfrm>
                  <a:off x="9343331" y="2883942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1190CE77-70D3-E9F9-80BB-8356061DB12E}"/>
                    </a:ext>
                  </a:extLst>
                </p:cNvPr>
                <p:cNvSpPr/>
                <p:nvPr/>
              </p:nvSpPr>
              <p:spPr>
                <a:xfrm>
                  <a:off x="9378970" y="3290500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41B1B962-1E06-25B2-89BA-7C93608783DB}"/>
                    </a:ext>
                  </a:extLst>
                </p:cNvPr>
                <p:cNvSpPr/>
                <p:nvPr/>
              </p:nvSpPr>
              <p:spPr>
                <a:xfrm>
                  <a:off x="9085829" y="3290500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CCD79165-1284-8B29-B511-AF892C6F6ED1}"/>
                    </a:ext>
                  </a:extLst>
                </p:cNvPr>
                <p:cNvSpPr/>
                <p:nvPr/>
              </p:nvSpPr>
              <p:spPr>
                <a:xfrm>
                  <a:off x="9797179" y="3504352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C8D4C92F-CCF6-7864-95CB-649FBA55CFD0}"/>
                    </a:ext>
                  </a:extLst>
                </p:cNvPr>
                <p:cNvSpPr/>
                <p:nvPr/>
              </p:nvSpPr>
              <p:spPr>
                <a:xfrm>
                  <a:off x="9504038" y="3504352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橢圓 53">
                  <a:extLst>
                    <a:ext uri="{FF2B5EF4-FFF2-40B4-BE49-F238E27FC236}">
                      <a16:creationId xmlns:a16="http://schemas.microsoft.com/office/drawing/2014/main" id="{C7AEFC6E-0A19-DA5E-B2F4-421EABC1EA87}"/>
                    </a:ext>
                  </a:extLst>
                </p:cNvPr>
                <p:cNvSpPr/>
                <p:nvPr/>
              </p:nvSpPr>
              <p:spPr>
                <a:xfrm>
                  <a:off x="10353385" y="3504352"/>
                  <a:ext cx="138500" cy="138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5" name="橢圓 54">
                  <a:extLst>
                    <a:ext uri="{FF2B5EF4-FFF2-40B4-BE49-F238E27FC236}">
                      <a16:creationId xmlns:a16="http://schemas.microsoft.com/office/drawing/2014/main" id="{3F1ADA34-F908-AABB-198C-E906D977F480}"/>
                    </a:ext>
                  </a:extLst>
                </p:cNvPr>
                <p:cNvSpPr/>
                <p:nvPr/>
              </p:nvSpPr>
              <p:spPr>
                <a:xfrm>
                  <a:off x="10060244" y="3504352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6" name="橢圓 55">
                  <a:extLst>
                    <a:ext uri="{FF2B5EF4-FFF2-40B4-BE49-F238E27FC236}">
                      <a16:creationId xmlns:a16="http://schemas.microsoft.com/office/drawing/2014/main" id="{BE665B7D-081B-4FD0-AAE5-A683DEB716AD}"/>
                    </a:ext>
                  </a:extLst>
                </p:cNvPr>
                <p:cNvSpPr/>
                <p:nvPr/>
              </p:nvSpPr>
              <p:spPr>
                <a:xfrm>
                  <a:off x="10750062" y="3290500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7" name="橢圓 56">
                  <a:extLst>
                    <a:ext uri="{FF2B5EF4-FFF2-40B4-BE49-F238E27FC236}">
                      <a16:creationId xmlns:a16="http://schemas.microsoft.com/office/drawing/2014/main" id="{C255A3F1-7178-78F9-6387-9BF92A7C84E2}"/>
                    </a:ext>
                  </a:extLst>
                </p:cNvPr>
                <p:cNvSpPr/>
                <p:nvPr/>
              </p:nvSpPr>
              <p:spPr>
                <a:xfrm>
                  <a:off x="10456921" y="3290500"/>
                  <a:ext cx="138500" cy="138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22110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98CC57E-9BF6-7FC3-9145-69F8199C9E96}"/>
              </a:ext>
            </a:extLst>
          </p:cNvPr>
          <p:cNvSpPr txBox="1"/>
          <p:nvPr/>
        </p:nvSpPr>
        <p:spPr>
          <a:xfrm>
            <a:off x="942109" y="139767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ea typeface="Noto Sans TC" panose="020B0200000000000000" pitchFamily="34" charset="-120"/>
              </a:rPr>
              <a:t>結構組成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根節點（</a:t>
            </a:r>
            <a:r>
              <a:rPr lang="en-US" altLang="zh-TW" dirty="0">
                <a:ea typeface="Noto Sans TC" panose="020B0200000000000000" pitchFamily="34" charset="-120"/>
              </a:rPr>
              <a:t>Root Node</a:t>
            </a:r>
            <a:r>
              <a:rPr lang="zh-TW" altLang="en-US" dirty="0">
                <a:ea typeface="Noto Sans TC" panose="020B0200000000000000" pitchFamily="34" charset="-120"/>
              </a:rPr>
              <a:t>）：第一個切分點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內部節點（</a:t>
            </a:r>
            <a:r>
              <a:rPr lang="en-US" altLang="zh-TW" dirty="0">
                <a:ea typeface="Noto Sans TC" panose="020B0200000000000000" pitchFamily="34" charset="-120"/>
              </a:rPr>
              <a:t>Internal Node</a:t>
            </a:r>
            <a:r>
              <a:rPr lang="zh-TW" altLang="en-US" dirty="0">
                <a:ea typeface="Noto Sans TC" panose="020B0200000000000000" pitchFamily="34" charset="-120"/>
              </a:rPr>
              <a:t>）：中間的問題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葉節點（</a:t>
            </a:r>
            <a:r>
              <a:rPr lang="en-US" altLang="zh-TW" dirty="0">
                <a:ea typeface="Noto Sans TC" panose="020B0200000000000000" pitchFamily="34" charset="-120"/>
              </a:rPr>
              <a:t>Leaf Node</a:t>
            </a:r>
            <a:r>
              <a:rPr lang="zh-TW" altLang="en-US" dirty="0">
                <a:ea typeface="Noto Sans TC" panose="020B0200000000000000" pitchFamily="34" charset="-120"/>
              </a:rPr>
              <a:t>）：最終結果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分支（</a:t>
            </a:r>
            <a:r>
              <a:rPr lang="en-US" altLang="zh-TW" dirty="0">
                <a:ea typeface="Noto Sans TC" panose="020B0200000000000000" pitchFamily="34" charset="-120"/>
              </a:rPr>
              <a:t>Branch</a:t>
            </a:r>
            <a:r>
              <a:rPr lang="zh-TW" altLang="en-US" dirty="0">
                <a:ea typeface="Noto Sans TC" panose="020B0200000000000000" pitchFamily="34" charset="-120"/>
              </a:rPr>
              <a:t>）：判斷條件的路徑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9581B5-C209-062C-B13A-1A332863E31F}"/>
              </a:ext>
            </a:extLst>
          </p:cNvPr>
          <p:cNvSpPr txBox="1"/>
          <p:nvPr/>
        </p:nvSpPr>
        <p:spPr>
          <a:xfrm>
            <a:off x="942109" y="3054927"/>
            <a:ext cx="73567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ea typeface="Noto Sans TC" panose="020B0200000000000000" pitchFamily="34" charset="-120"/>
              </a:rPr>
              <a:t>種類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分類樹（</a:t>
            </a:r>
            <a:r>
              <a:rPr lang="en-US" altLang="zh-TW" dirty="0">
                <a:ea typeface="Noto Sans TC" panose="020B0200000000000000" pitchFamily="34" charset="-120"/>
              </a:rPr>
              <a:t>Classification Tree</a:t>
            </a:r>
            <a:r>
              <a:rPr lang="zh-TW" altLang="en-US" dirty="0">
                <a:ea typeface="Noto Sans TC" panose="020B0200000000000000" pitchFamily="34" charset="-120"/>
              </a:rPr>
              <a:t>）：預測類別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回歸樹（</a:t>
            </a:r>
            <a:r>
              <a:rPr lang="en-US" altLang="zh-TW" dirty="0">
                <a:ea typeface="Noto Sans TC" panose="020B0200000000000000" pitchFamily="34" charset="-120"/>
              </a:rPr>
              <a:t>Regression Tree</a:t>
            </a:r>
            <a:r>
              <a:rPr lang="zh-TW" altLang="en-US" dirty="0">
                <a:ea typeface="Noto Sans TC" panose="020B0200000000000000" pitchFamily="34" charset="-120"/>
              </a:rPr>
              <a:t>）：預測連續數值</a:t>
            </a:r>
            <a:endParaRPr lang="en-US" altLang="zh-TW" dirty="0">
              <a:ea typeface="Noto Sans TC" panose="020B0200000000000000" pitchFamily="34" charset="-120"/>
            </a:endParaRPr>
          </a:p>
          <a:p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b="1" dirty="0">
                <a:ea typeface="Noto Sans TC" panose="020B0200000000000000" pitchFamily="34" charset="-120"/>
              </a:rPr>
              <a:t>優缺點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優點：直觀、解釋性強、能處理類別</a:t>
            </a:r>
            <a:r>
              <a:rPr lang="en-US" altLang="zh-TW" dirty="0">
                <a:ea typeface="Noto Sans TC" panose="020B0200000000000000" pitchFamily="34" charset="-120"/>
              </a:rPr>
              <a:t>/</a:t>
            </a:r>
            <a:r>
              <a:rPr lang="zh-TW" altLang="en-US" dirty="0">
                <a:ea typeface="Noto Sans TC" panose="020B0200000000000000" pitchFamily="34" charset="-120"/>
              </a:rPr>
              <a:t>數值混合資料、不需特徵縮放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缺點：容易過擬合、對資料小變動敏感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EE20743-845C-5FB5-786E-3823F542D0CC}"/>
              </a:ext>
            </a:extLst>
          </p:cNvPr>
          <p:cNvSpPr txBox="1"/>
          <p:nvPr/>
        </p:nvSpPr>
        <p:spPr>
          <a:xfrm>
            <a:off x="803564" y="362588"/>
            <a:ext cx="2312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Noto Sans TC Black" panose="020B0200000000000000" pitchFamily="34" charset="-120"/>
                <a:ea typeface="Noto Sans TC Black" panose="020B0200000000000000" pitchFamily="34" charset="-120"/>
              </a:rPr>
              <a:t>決策樹的結構</a:t>
            </a:r>
          </a:p>
        </p:txBody>
      </p:sp>
    </p:spTree>
    <p:extLst>
      <p:ext uri="{BB962C8B-B14F-4D97-AF65-F5344CB8AC3E}">
        <p14:creationId xmlns:p14="http://schemas.microsoft.com/office/powerpoint/2010/main" val="148249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8E5AF-4A7B-5451-E681-BAA5CA31E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3B31468-19F9-2B6C-B3D0-3240E866DF63}"/>
              </a:ext>
            </a:extLst>
          </p:cNvPr>
          <p:cNvSpPr txBox="1"/>
          <p:nvPr/>
        </p:nvSpPr>
        <p:spPr>
          <a:xfrm>
            <a:off x="942109" y="1120307"/>
            <a:ext cx="64977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ea typeface="Noto Sans TC" panose="020B0200000000000000" pitchFamily="34" charset="-120"/>
              </a:rPr>
              <a:t>如何選切分點？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決策樹會在每個節點：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嘗試所有特徵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在每個特徵上嘗試不同切分點（通常是相鄰數值的中點）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計算每個切分後的「純度」（或混亂度）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選擇最能提升純度的切分</a:t>
            </a:r>
            <a:endParaRPr lang="en-US" altLang="zh-TW" dirty="0">
              <a:ea typeface="Noto Sans TC" panose="020B0200000000000000" pitchFamily="34" charset="-120"/>
            </a:endParaRPr>
          </a:p>
          <a:p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b="1" dirty="0">
                <a:ea typeface="Noto Sans TC" panose="020B0200000000000000" pitchFamily="34" charset="-120"/>
              </a:rPr>
              <a:t>純度指標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基尼不純度（</a:t>
            </a:r>
            <a:r>
              <a:rPr lang="en-US" altLang="zh-TW" dirty="0">
                <a:ea typeface="Noto Sans TC" panose="020B0200000000000000" pitchFamily="34" charset="-120"/>
              </a:rPr>
              <a:t>Gini Impurity</a:t>
            </a:r>
            <a:r>
              <a:rPr lang="zh-TW" altLang="en-US" dirty="0">
                <a:ea typeface="Noto Sans TC" panose="020B0200000000000000" pitchFamily="34" charset="-120"/>
              </a:rPr>
              <a:t>）：數字越小代表越乾淨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資訊增益（</a:t>
            </a:r>
            <a:r>
              <a:rPr lang="en-US" altLang="zh-TW" dirty="0">
                <a:ea typeface="Noto Sans TC" panose="020B0200000000000000" pitchFamily="34" charset="-120"/>
              </a:rPr>
              <a:t>Information Gain</a:t>
            </a:r>
            <a:r>
              <a:rPr lang="zh-TW" altLang="en-US" dirty="0">
                <a:ea typeface="Noto Sans TC" panose="020B0200000000000000" pitchFamily="34" charset="-120"/>
              </a:rPr>
              <a:t>）：混亂度下降最多的分割點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6186DF-C09D-7F3F-A446-D6DCBFA2542C}"/>
              </a:ext>
            </a:extLst>
          </p:cNvPr>
          <p:cNvSpPr txBox="1"/>
          <p:nvPr/>
        </p:nvSpPr>
        <p:spPr>
          <a:xfrm>
            <a:off x="803564" y="362588"/>
            <a:ext cx="2866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Noto Sans TC Black" panose="020B0200000000000000" pitchFamily="34" charset="-120"/>
                <a:ea typeface="Noto Sans TC Black" panose="020B0200000000000000" pitchFamily="34" charset="-120"/>
              </a:rPr>
              <a:t>決策樹的運作機制</a:t>
            </a:r>
          </a:p>
        </p:txBody>
      </p:sp>
    </p:spTree>
    <p:extLst>
      <p:ext uri="{BB962C8B-B14F-4D97-AF65-F5344CB8AC3E}">
        <p14:creationId xmlns:p14="http://schemas.microsoft.com/office/powerpoint/2010/main" val="35125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DC850F7-1061-7145-D805-234BE623A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56088"/>
              </p:ext>
            </p:extLst>
          </p:nvPr>
        </p:nvGraphicFramePr>
        <p:xfrm>
          <a:off x="2208000" y="1086658"/>
          <a:ext cx="748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000">
                  <a:extLst>
                    <a:ext uri="{9D8B030D-6E8A-4147-A177-3AD203B41FA5}">
                      <a16:colId xmlns:a16="http://schemas.microsoft.com/office/drawing/2014/main" val="2228886362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1293830256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45057220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969758001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129481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petal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petal 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Iris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TW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60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Setosa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37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Setosa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36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Setosa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837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72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Versicolour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1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Versicolour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Versicolour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8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Virginica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5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6.8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Virginica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67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5.7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Virginica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003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743CE3E-517C-930C-8D77-FF0107D6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71" t="12930" r="11212" b="13939"/>
          <a:stretch>
            <a:fillRect/>
          </a:stretch>
        </p:blipFill>
        <p:spPr>
          <a:xfrm>
            <a:off x="2109353" y="642709"/>
            <a:ext cx="8574443" cy="55725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FB86EB-5686-8C61-D721-AC7995BD5E7C}"/>
                  </a:ext>
                </a:extLst>
              </p:cNvPr>
              <p:cNvSpPr txBox="1"/>
              <p:nvPr/>
            </p:nvSpPr>
            <p:spPr>
              <a:xfrm>
                <a:off x="6987832" y="936522"/>
                <a:ext cx="3637471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𝑔𝑖𝑛𝑖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DFB86EB-5686-8C61-D721-AC7995BD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832" y="936522"/>
                <a:ext cx="3637471" cy="508473"/>
              </a:xfrm>
              <a:prstGeom prst="rect">
                <a:avLst/>
              </a:prstGeom>
              <a:blipFill>
                <a:blip r:embed="rId3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429E925-45E3-5A3A-1E4F-7F2D85B4D3C4}"/>
                  </a:ext>
                </a:extLst>
              </p:cNvPr>
              <p:cNvSpPr txBox="1"/>
              <p:nvPr/>
            </p:nvSpPr>
            <p:spPr>
              <a:xfrm>
                <a:off x="8040777" y="2488231"/>
                <a:ext cx="2539157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𝑔𝑖𝑛𝑖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A429E925-45E3-5A3A-1E4F-7F2D85B4D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77" y="2488231"/>
                <a:ext cx="2539157" cy="508473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532E55-8D51-6B91-4C46-9658EC810C8D}"/>
                  </a:ext>
                </a:extLst>
              </p:cNvPr>
              <p:cNvSpPr txBox="1"/>
              <p:nvPr/>
            </p:nvSpPr>
            <p:spPr>
              <a:xfrm>
                <a:off x="1101661" y="2488230"/>
                <a:ext cx="1734193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𝑔𝑖𝑛𝑖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A532E55-8D51-6B91-4C46-9658EC810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61" y="2488230"/>
                <a:ext cx="1734193" cy="508473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765ADB-5F96-204A-406F-C85446AD9001}"/>
                  </a:ext>
                </a:extLst>
              </p:cNvPr>
              <p:cNvSpPr txBox="1"/>
              <p:nvPr/>
            </p:nvSpPr>
            <p:spPr>
              <a:xfrm>
                <a:off x="238146" y="3990111"/>
                <a:ext cx="2539157" cy="5084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𝑔𝑖𝑛𝑖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9B765ADB-5F96-204A-406F-C85446AD9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6" y="3990111"/>
                <a:ext cx="2539157" cy="508473"/>
              </a:xfrm>
              <a:prstGeom prst="rect">
                <a:avLst/>
              </a:prstGeom>
              <a:blipFill>
                <a:blip r:embed="rId6"/>
                <a:stretch>
                  <a:fillRect b="-84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3C3C3EE-4F30-91D6-90F5-C6986895C935}"/>
                  </a:ext>
                </a:extLst>
              </p:cNvPr>
              <p:cNvSpPr txBox="1"/>
              <p:nvPr/>
            </p:nvSpPr>
            <p:spPr>
              <a:xfrm>
                <a:off x="9555060" y="3311667"/>
                <a:ext cx="2636940" cy="5184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𝑔𝑖𝑛𝑖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 -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num>
                                  <m:den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3C3C3EE-4F30-91D6-90F5-C6986895C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060" y="3311667"/>
                <a:ext cx="2636940" cy="518475"/>
              </a:xfrm>
              <a:prstGeom prst="rect">
                <a:avLst/>
              </a:prstGeom>
              <a:blipFill>
                <a:blip r:embed="rId7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78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D734BE-7033-6D3B-9CA3-2E3C82651F15}"/>
              </a:ext>
            </a:extLst>
          </p:cNvPr>
          <p:cNvSpPr txBox="1"/>
          <p:nvPr/>
        </p:nvSpPr>
        <p:spPr>
          <a:xfrm>
            <a:off x="803564" y="362588"/>
            <a:ext cx="2890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Noto Sans TC Black" panose="020B0200000000000000" pitchFamily="34" charset="-120"/>
                <a:ea typeface="Noto Sans TC Black" panose="020B0200000000000000" pitchFamily="34" charset="-120"/>
              </a:rPr>
              <a:t>模型複雜度與泛化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09D951-66FC-89F1-F7C0-6B8CAF0D13AF}"/>
              </a:ext>
            </a:extLst>
          </p:cNvPr>
          <p:cNvSpPr txBox="1"/>
          <p:nvPr/>
        </p:nvSpPr>
        <p:spPr>
          <a:xfrm>
            <a:off x="942108" y="1120307"/>
            <a:ext cx="72459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ea typeface="Noto Sans TC" panose="020B0200000000000000" pitchFamily="34" charset="-120"/>
              </a:rPr>
              <a:t>過擬合 </a:t>
            </a:r>
            <a:r>
              <a:rPr lang="en-US" altLang="zh-TW" b="1" dirty="0">
                <a:ea typeface="Noto Sans TC" panose="020B0200000000000000" pitchFamily="34" charset="-120"/>
              </a:rPr>
              <a:t>vs. </a:t>
            </a:r>
            <a:r>
              <a:rPr lang="zh-TW" altLang="en-US" b="1" dirty="0">
                <a:ea typeface="Noto Sans TC" panose="020B0200000000000000" pitchFamily="34" charset="-120"/>
              </a:rPr>
              <a:t>欠擬合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過擬合（</a:t>
            </a:r>
            <a:r>
              <a:rPr lang="en-US" altLang="zh-TW" dirty="0">
                <a:ea typeface="Noto Sans TC" panose="020B0200000000000000" pitchFamily="34" charset="-120"/>
              </a:rPr>
              <a:t>Overfitting</a:t>
            </a:r>
            <a:r>
              <a:rPr lang="zh-TW" altLang="en-US" dirty="0">
                <a:ea typeface="Noto Sans TC" panose="020B0200000000000000" pitchFamily="34" charset="-120"/>
              </a:rPr>
              <a:t>）：樹太深，幾乎背下訓練資料，新資料表現差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欠擬合（</a:t>
            </a:r>
            <a:r>
              <a:rPr lang="en-US" altLang="zh-TW" dirty="0">
                <a:ea typeface="Noto Sans TC" panose="020B0200000000000000" pitchFamily="34" charset="-120"/>
              </a:rPr>
              <a:t>Underfitting</a:t>
            </a:r>
            <a:r>
              <a:rPr lang="zh-TW" altLang="en-US" dirty="0">
                <a:ea typeface="Noto Sans TC" panose="020B0200000000000000" pitchFamily="34" charset="-120"/>
              </a:rPr>
              <a:t>）：樹太淺，規則不足，學不到重點</a:t>
            </a:r>
            <a:endParaRPr lang="en-US" altLang="zh-TW" dirty="0">
              <a:ea typeface="Noto Sans TC" panose="020B0200000000000000" pitchFamily="34" charset="-120"/>
            </a:endParaRPr>
          </a:p>
          <a:p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b="1" dirty="0">
                <a:ea typeface="Noto Sans TC" panose="020B0200000000000000" pitchFamily="34" charset="-120"/>
              </a:rPr>
              <a:t>泛化能力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模型能否應對新資料，不只背熟訓練資料</a:t>
            </a:r>
            <a:endParaRPr lang="en-US" altLang="zh-TW" dirty="0">
              <a:ea typeface="Noto Sans TC" panose="020B0200000000000000" pitchFamily="34" charset="-120"/>
            </a:endParaRPr>
          </a:p>
          <a:p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b="1" dirty="0">
                <a:ea typeface="Noto Sans TC" panose="020B0200000000000000" pitchFamily="34" charset="-120"/>
              </a:rPr>
              <a:t>控制複雜度的方法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預剪枝（</a:t>
            </a:r>
            <a:r>
              <a:rPr lang="en-US" altLang="zh-TW" dirty="0">
                <a:ea typeface="Noto Sans TC" panose="020B0200000000000000" pitchFamily="34" charset="-120"/>
              </a:rPr>
              <a:t>Pre-pruning</a:t>
            </a:r>
            <a:r>
              <a:rPr lang="zh-TW" altLang="en-US" dirty="0">
                <a:ea typeface="Noto Sans TC" panose="020B0200000000000000" pitchFamily="34" charset="-120"/>
              </a:rPr>
              <a:t>）：限制深度、最小樣本數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後剪枝（</a:t>
            </a:r>
            <a:r>
              <a:rPr lang="en-US" altLang="zh-TW" dirty="0">
                <a:ea typeface="Noto Sans TC" panose="020B0200000000000000" pitchFamily="34" charset="-120"/>
              </a:rPr>
              <a:t>Post-pruning</a:t>
            </a:r>
            <a:r>
              <a:rPr lang="zh-TW" altLang="en-US" dirty="0">
                <a:ea typeface="Noto Sans TC" panose="020B0200000000000000" pitchFamily="34" charset="-120"/>
              </a:rPr>
              <a:t>）：先生成完整樹，再刪除不重要分支</a:t>
            </a:r>
          </a:p>
        </p:txBody>
      </p:sp>
    </p:spTree>
    <p:extLst>
      <p:ext uri="{BB962C8B-B14F-4D97-AF65-F5344CB8AC3E}">
        <p14:creationId xmlns:p14="http://schemas.microsoft.com/office/powerpoint/2010/main" val="293677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3E2C0B1F-478D-80FA-C5E0-F0E2FBEBB897}"/>
              </a:ext>
            </a:extLst>
          </p:cNvPr>
          <p:cNvGrpSpPr/>
          <p:nvPr/>
        </p:nvGrpSpPr>
        <p:grpSpPr>
          <a:xfrm>
            <a:off x="1392913" y="1933814"/>
            <a:ext cx="7641329" cy="2990372"/>
            <a:chOff x="1581150" y="845433"/>
            <a:chExt cx="7641329" cy="2990372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DCCE0372-35D3-5449-EB8D-977BD29369EE}"/>
                </a:ext>
              </a:extLst>
            </p:cNvPr>
            <p:cNvGrpSpPr/>
            <p:nvPr/>
          </p:nvGrpSpPr>
          <p:grpSpPr>
            <a:xfrm>
              <a:off x="1581150" y="845433"/>
              <a:ext cx="5131613" cy="759857"/>
              <a:chOff x="657225" y="611743"/>
              <a:chExt cx="5131613" cy="759857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A21BC7-1827-B649-3926-78281AF32190}"/>
                  </a:ext>
                </a:extLst>
              </p:cNvPr>
              <p:cNvSpPr/>
              <p:nvPr/>
            </p:nvSpPr>
            <p:spPr>
              <a:xfrm>
                <a:off x="657225" y="981075"/>
                <a:ext cx="3600000" cy="3905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Training data</a:t>
                </a:r>
                <a:endParaRPr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657D8B2-4E3E-B7C2-FF70-7743C5F2B8A6}"/>
                  </a:ext>
                </a:extLst>
              </p:cNvPr>
              <p:cNvSpPr/>
              <p:nvPr/>
            </p:nvSpPr>
            <p:spPr>
              <a:xfrm>
                <a:off x="4244438" y="981075"/>
                <a:ext cx="1544400" cy="390525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Test data</a:t>
                </a:r>
                <a:endParaRPr lang="zh-TW" altLang="en-US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D58DC46-0D60-8BB3-1F3B-B060862D4067}"/>
                  </a:ext>
                </a:extLst>
              </p:cNvPr>
              <p:cNvSpPr txBox="1"/>
              <p:nvPr/>
            </p:nvSpPr>
            <p:spPr>
              <a:xfrm>
                <a:off x="2121311" y="611743"/>
                <a:ext cx="6818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0.75</a:t>
                </a:r>
                <a:endParaRPr lang="zh-TW" altLang="en-US" dirty="0"/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2F6DA0F-DCC2-0A7B-F726-4D9871A32684}"/>
                  </a:ext>
                </a:extLst>
              </p:cNvPr>
              <p:cNvSpPr txBox="1"/>
              <p:nvPr/>
            </p:nvSpPr>
            <p:spPr>
              <a:xfrm>
                <a:off x="4006612" y="611743"/>
                <a:ext cx="501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/>
                  <a:t>：</a:t>
                </a: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7023778-B4F4-8310-C3CE-BDC2F26720DB}"/>
                  </a:ext>
                </a:extLst>
              </p:cNvPr>
              <p:cNvSpPr txBox="1"/>
              <p:nvPr/>
            </p:nvSpPr>
            <p:spPr>
              <a:xfrm>
                <a:off x="4694763" y="611743"/>
                <a:ext cx="7722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0.25</a:t>
                </a:r>
                <a:endParaRPr lang="zh-TW" altLang="en-US" dirty="0"/>
              </a:p>
            </p:txBody>
          </p:sp>
        </p:grpSp>
        <p:sp>
          <p:nvSpPr>
            <p:cNvPr id="6" name="右大括弧 5">
              <a:extLst>
                <a:ext uri="{FF2B5EF4-FFF2-40B4-BE49-F238E27FC236}">
                  <a16:creationId xmlns:a16="http://schemas.microsoft.com/office/drawing/2014/main" id="{BED3E3CA-CDD6-741E-6203-F9183A7484A8}"/>
                </a:ext>
              </a:extLst>
            </p:cNvPr>
            <p:cNvSpPr/>
            <p:nvPr/>
          </p:nvSpPr>
          <p:spPr>
            <a:xfrm rot="5400000">
              <a:off x="3274609" y="27501"/>
              <a:ext cx="200295" cy="3587214"/>
            </a:xfrm>
            <a:prstGeom prst="rightBrace">
              <a:avLst>
                <a:gd name="adj1" fmla="val 0"/>
                <a:gd name="adj2" fmla="val 50000"/>
              </a:avLst>
            </a:prstGeom>
            <a:ln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A60C524-EC4F-0B03-D852-BDE16ABEA66E}"/>
                </a:ext>
              </a:extLst>
            </p:cNvPr>
            <p:cNvSpPr txBox="1"/>
            <p:nvPr/>
          </p:nvSpPr>
          <p:spPr>
            <a:xfrm>
              <a:off x="2101312" y="1951230"/>
              <a:ext cx="2546888" cy="777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zh-TW" altLang="en-US" sz="1400" b="1" u="sng" dirty="0">
                  <a:ea typeface="Noto Sans TC" panose="020B0200000000000000" pitchFamily="34" charset="-120"/>
                </a:rPr>
                <a:t>前處理</a:t>
              </a:r>
              <a:endParaRPr lang="en-US" altLang="zh-TW" sz="1400" b="1" u="sng" dirty="0">
                <a:ea typeface="Noto Sans TC" panose="020B0200000000000000" pitchFamily="34" charset="-120"/>
              </a:endParaRPr>
            </a:p>
            <a:p>
              <a:pPr marL="85725"/>
              <a:r>
                <a:rPr lang="zh-TW" altLang="en-US" sz="1400" dirty="0">
                  <a:ea typeface="Noto Sans TC" panose="020B0200000000000000" pitchFamily="34" charset="-120"/>
                </a:rPr>
                <a:t>數值變數</a:t>
              </a:r>
              <a:r>
                <a:rPr lang="zh-TW" altLang="en-US" sz="1400" dirty="0">
                  <a:latin typeface="Times New Roman" panose="02020603050405020304" pitchFamily="18" charset="0"/>
                  <a:ea typeface="Noto Sans TC" panose="020B0200000000000000" pitchFamily="34" charset="-120"/>
                  <a:cs typeface="Times New Roman" panose="02020603050405020304" pitchFamily="18" charset="0"/>
                </a:rPr>
                <a:t>→</a:t>
              </a:r>
              <a:r>
                <a:rPr lang="zh-TW" altLang="en-US" sz="1400" dirty="0">
                  <a:ea typeface="Noto Sans TC" panose="020B0200000000000000" pitchFamily="34" charset="-120"/>
                </a:rPr>
                <a:t>標準化</a:t>
              </a:r>
              <a:endParaRPr lang="en-US" altLang="zh-TW" sz="1400" dirty="0">
                <a:ea typeface="Noto Sans TC" panose="020B0200000000000000" pitchFamily="34" charset="-120"/>
              </a:endParaRPr>
            </a:p>
            <a:p>
              <a:pPr marL="85725"/>
              <a:r>
                <a:rPr lang="zh-TW" altLang="en-US" sz="1400" dirty="0">
                  <a:ea typeface="Noto Sans TC" panose="020B0200000000000000" pitchFamily="34" charset="-120"/>
                </a:rPr>
                <a:t>類別變數</a:t>
              </a:r>
              <a:r>
                <a:rPr lang="zh-TW" altLang="en-US" sz="1400" dirty="0">
                  <a:latin typeface="Times New Roman" panose="02020603050405020304" pitchFamily="18" charset="0"/>
                  <a:ea typeface="Noto Sans TC" panose="020B0200000000000000" pitchFamily="34" charset="-120"/>
                  <a:cs typeface="Times New Roman" panose="02020603050405020304" pitchFamily="18" charset="0"/>
                </a:rPr>
                <a:t>→</a:t>
              </a:r>
              <a:r>
                <a:rPr lang="en-US" altLang="zh-TW" sz="1400" dirty="0">
                  <a:ea typeface="Noto Sans TC" panose="020B0200000000000000" pitchFamily="34" charset="-120"/>
                </a:rPr>
                <a:t>One-Hot encoding</a:t>
              </a:r>
              <a:endParaRPr lang="zh-TW" altLang="en-US" sz="1400" dirty="0">
                <a:ea typeface="Noto Sans TC" panose="020B0200000000000000" pitchFamily="34" charset="-120"/>
              </a:endParaRPr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42009B81-8CDA-1E14-2D5C-14EF3D53D766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3371850" y="2728366"/>
              <a:ext cx="2906" cy="4390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14BDAC63-D4D6-3F03-22A1-53606B68F3F5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3371850" y="3167390"/>
              <a:ext cx="633977" cy="0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A93D294-CFA0-CEF6-5B9D-8838840DE3C5}"/>
                </a:ext>
              </a:extLst>
            </p:cNvPr>
            <p:cNvSpPr txBox="1"/>
            <p:nvPr/>
          </p:nvSpPr>
          <p:spPr>
            <a:xfrm>
              <a:off x="4005827" y="2905780"/>
              <a:ext cx="133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ea typeface="Noto Sans TC" panose="020B0200000000000000" pitchFamily="34" charset="-120"/>
                </a:rPr>
                <a:t>訓練</a:t>
              </a:r>
              <a:r>
                <a:rPr lang="en-US" altLang="zh-TW" sz="1400" dirty="0">
                  <a:ea typeface="Noto Sans TC" panose="020B0200000000000000" pitchFamily="34" charset="-120"/>
                </a:rPr>
                <a:t>ML</a:t>
              </a:r>
              <a:r>
                <a:rPr lang="zh-TW" altLang="en-US" sz="1400" dirty="0">
                  <a:ea typeface="Noto Sans TC" panose="020B0200000000000000" pitchFamily="34" charset="-120"/>
                </a:rPr>
                <a:t>模型</a:t>
              </a:r>
              <a:endParaRPr lang="en-US" altLang="zh-TW" sz="1400" dirty="0">
                <a:ea typeface="Noto Sans TC" panose="020B0200000000000000" pitchFamily="34" charset="-120"/>
              </a:endParaRPr>
            </a:p>
            <a:p>
              <a:pPr algn="ctr"/>
              <a:endParaRPr lang="zh-TW" altLang="en-US" sz="1400" dirty="0">
                <a:ea typeface="Noto Sans TC" panose="020B0200000000000000" pitchFamily="34" charset="-120"/>
              </a:endParaRPr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3BC31EC9-AADB-462B-DBB8-8F6B0D2E08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 flipV="1">
              <a:off x="5343525" y="3167385"/>
              <a:ext cx="675821" cy="5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93EBA6-1701-3986-E15A-BD6F46C49201}"/>
                </a:ext>
              </a:extLst>
            </p:cNvPr>
            <p:cNvSpPr/>
            <p:nvPr/>
          </p:nvSpPr>
          <p:spPr>
            <a:xfrm>
              <a:off x="6019346" y="2905780"/>
              <a:ext cx="1230903" cy="52321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model</a:t>
              </a:r>
              <a:endParaRPr lang="zh-TW" altLang="en-US" dirty="0"/>
            </a:p>
          </p:txBody>
        </p:sp>
        <p:cxnSp>
          <p:nvCxnSpPr>
            <p:cNvPr id="13" name="接點: 肘形 12">
              <a:extLst>
                <a:ext uri="{FF2B5EF4-FFF2-40B4-BE49-F238E27FC236}">
                  <a16:creationId xmlns:a16="http://schemas.microsoft.com/office/drawing/2014/main" id="{FE6DF8C5-E215-5476-697A-97F5E7352E8D}"/>
                </a:ext>
              </a:extLst>
            </p:cNvPr>
            <p:cNvCxnSpPr>
              <a:stCxn id="19" idx="2"/>
              <a:endCxn id="12" idx="0"/>
            </p:cNvCxnSpPr>
            <p:nvPr/>
          </p:nvCxnSpPr>
          <p:spPr>
            <a:xfrm rot="16200000" flipH="1">
              <a:off x="5637435" y="1908417"/>
              <a:ext cx="1300490" cy="694235"/>
            </a:xfrm>
            <a:prstGeom prst="bentConnector3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3CE9CD2-AC8A-1C6C-E41B-E95D5B4E2048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7250249" y="3167380"/>
              <a:ext cx="741328" cy="5"/>
            </a:xfrm>
            <a:prstGeom prst="line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0CACE8D-D11E-7EF1-4B07-5FF4A488F826}"/>
                </a:ext>
              </a:extLst>
            </p:cNvPr>
            <p:cNvSpPr txBox="1"/>
            <p:nvPr/>
          </p:nvSpPr>
          <p:spPr>
            <a:xfrm>
              <a:off x="7991577" y="2975673"/>
              <a:ext cx="123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>
                  <a:solidFill>
                    <a:srgbClr val="C00000"/>
                  </a:solidFill>
                  <a:ea typeface="Noto Sans TC" panose="020B0200000000000000" pitchFamily="34" charset="-120"/>
                </a:rPr>
                <a:t>Predictions</a:t>
              </a:r>
              <a:endParaRPr lang="zh-TW" altLang="en-US" dirty="0">
                <a:solidFill>
                  <a:srgbClr val="C00000"/>
                </a:solidFill>
                <a:ea typeface="Noto Sans TC" panose="020B0200000000000000" pitchFamily="34" charset="-12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B3F5DBE-F1DB-0A19-B194-7A622246EAA7}"/>
                </a:ext>
              </a:extLst>
            </p:cNvPr>
            <p:cNvSpPr txBox="1"/>
            <p:nvPr/>
          </p:nvSpPr>
          <p:spPr>
            <a:xfrm>
              <a:off x="5856956" y="1983001"/>
              <a:ext cx="861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ea typeface="Noto Sans TC" panose="020B0200000000000000" pitchFamily="34" charset="-120"/>
                </a:rPr>
                <a:t>features</a:t>
              </a:r>
              <a:endParaRPr lang="zh-TW" altLang="en-US" sz="1400" dirty="0">
                <a:ea typeface="Noto Sans TC" panose="020B0200000000000000" pitchFamily="34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FF0C10F-8AAF-994D-38C5-F60D887213CE}"/>
                </a:ext>
              </a:extLst>
            </p:cNvPr>
            <p:cNvSpPr txBox="1"/>
            <p:nvPr/>
          </p:nvSpPr>
          <p:spPr>
            <a:xfrm>
              <a:off x="4005827" y="3374140"/>
              <a:ext cx="1337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ea typeface="Noto Sans TC" panose="020B0200000000000000" pitchFamily="34" charset="-120"/>
                </a:rPr>
                <a:t>(</a:t>
              </a:r>
              <a:r>
                <a:rPr lang="zh-TW" altLang="en-US" sz="1200" dirty="0">
                  <a:ea typeface="Noto Sans TC" panose="020B0200000000000000" pitchFamily="34" charset="-120"/>
                </a:rPr>
                <a:t>超參數調校、交叉驗證</a:t>
              </a:r>
              <a:r>
                <a:rPr lang="en-US" altLang="zh-TW" sz="1200" dirty="0">
                  <a:ea typeface="Noto Sans TC" panose="020B0200000000000000" pitchFamily="34" charset="-120"/>
                </a:rPr>
                <a:t>)</a:t>
              </a:r>
              <a:endParaRPr lang="zh-TW" altLang="en-US" sz="1200" dirty="0">
                <a:ea typeface="Noto Sans TC" panose="020B0200000000000000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65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06231-DC71-0581-CC28-29F6A8586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12EFE5-BD5A-12EA-EC7B-1AD3D3B74486}"/>
              </a:ext>
            </a:extLst>
          </p:cNvPr>
          <p:cNvSpPr txBox="1"/>
          <p:nvPr/>
        </p:nvSpPr>
        <p:spPr>
          <a:xfrm>
            <a:off x="803564" y="362588"/>
            <a:ext cx="1963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Noto Sans TC Black" panose="020B0200000000000000" pitchFamily="34" charset="-120"/>
                <a:ea typeface="Noto Sans TC Black" panose="020B0200000000000000" pitchFamily="34" charset="-120"/>
              </a:rPr>
              <a:t>程式範例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BBBA5DA-D20B-CDF6-42CF-43AC84C70865}"/>
              </a:ext>
            </a:extLst>
          </p:cNvPr>
          <p:cNvSpPr txBox="1"/>
          <p:nvPr/>
        </p:nvSpPr>
        <p:spPr>
          <a:xfrm>
            <a:off x="152401" y="824253"/>
            <a:ext cx="903972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from </a:t>
            </a:r>
            <a:r>
              <a:rPr lang="en-US" altLang="zh-TW" sz="1400" dirty="0" err="1"/>
              <a:t>sklearn.datasets</a:t>
            </a:r>
            <a:r>
              <a:rPr lang="en-US" altLang="zh-TW" sz="1400" dirty="0"/>
              <a:t> import </a:t>
            </a:r>
            <a:r>
              <a:rPr lang="en-US" altLang="zh-TW" sz="1400" dirty="0" err="1"/>
              <a:t>load_iris</a:t>
            </a:r>
            <a:endParaRPr lang="en-US" altLang="zh-TW" sz="1400" dirty="0"/>
          </a:p>
          <a:p>
            <a:r>
              <a:rPr lang="en-US" altLang="zh-TW" sz="1400" dirty="0"/>
              <a:t>from </a:t>
            </a:r>
            <a:r>
              <a:rPr lang="en-US" altLang="zh-TW" sz="1400" dirty="0" err="1"/>
              <a:t>sklearn.tree</a:t>
            </a:r>
            <a:r>
              <a:rPr lang="en-US" altLang="zh-TW" sz="1400" dirty="0"/>
              <a:t> import DecisionTreeClassifier, </a:t>
            </a:r>
            <a:r>
              <a:rPr lang="en-US" altLang="zh-TW" sz="1400" dirty="0" err="1"/>
              <a:t>plot_tree</a:t>
            </a:r>
            <a:endParaRPr lang="en-US" altLang="zh-TW" sz="1400" dirty="0"/>
          </a:p>
          <a:p>
            <a:r>
              <a:rPr lang="en-US" altLang="zh-TW" sz="1400" dirty="0"/>
              <a:t>import matplotlib.pyplot as </a:t>
            </a:r>
            <a:r>
              <a:rPr lang="en-US" altLang="zh-TW" sz="1400" dirty="0" err="1"/>
              <a:t>plt</a:t>
            </a:r>
            <a:endParaRPr lang="en-US" altLang="zh-TW" sz="1400" dirty="0"/>
          </a:p>
          <a:p>
            <a:r>
              <a:rPr lang="en-US" altLang="zh-TW" sz="1400" dirty="0"/>
              <a:t>from </a:t>
            </a:r>
            <a:r>
              <a:rPr lang="en-US" altLang="zh-TW" sz="1400" dirty="0" err="1"/>
              <a:t>sklearn.model_selection</a:t>
            </a:r>
            <a:r>
              <a:rPr lang="en-US" altLang="zh-TW" sz="1400" dirty="0"/>
              <a:t> import train_test_split</a:t>
            </a:r>
          </a:p>
          <a:p>
            <a:r>
              <a:rPr lang="en-US" altLang="zh-TW" sz="1400" dirty="0"/>
              <a:t>from </a:t>
            </a:r>
            <a:r>
              <a:rPr lang="en-US" altLang="zh-TW" sz="1400" dirty="0" err="1"/>
              <a:t>sklearn.metrics</a:t>
            </a:r>
            <a:r>
              <a:rPr lang="en-US" altLang="zh-TW" sz="1400" dirty="0"/>
              <a:t> import </a:t>
            </a:r>
            <a:r>
              <a:rPr lang="en-US" altLang="zh-TW" sz="1400" dirty="0" err="1"/>
              <a:t>accuracy_score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1. 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載入資料集</a:t>
            </a:r>
          </a:p>
          <a:p>
            <a:r>
              <a:rPr lang="en-US" altLang="zh-TW" sz="1400" dirty="0"/>
              <a:t>iris = </a:t>
            </a:r>
            <a:r>
              <a:rPr lang="en-US" altLang="zh-TW" sz="1400" dirty="0" err="1"/>
              <a:t>load_iris</a:t>
            </a:r>
            <a:r>
              <a:rPr lang="en-US" altLang="zh-TW" sz="1400" dirty="0"/>
              <a:t>()</a:t>
            </a:r>
          </a:p>
          <a:p>
            <a:r>
              <a:rPr lang="en-US" altLang="zh-TW" sz="1400" dirty="0"/>
              <a:t>X = </a:t>
            </a:r>
            <a:r>
              <a:rPr lang="en-US" altLang="zh-TW" sz="1400" dirty="0" err="1"/>
              <a:t>iris.data</a:t>
            </a:r>
            <a:r>
              <a:rPr lang="en-US" altLang="zh-TW" sz="1400" dirty="0"/>
              <a:t>      # </a:t>
            </a:r>
            <a:r>
              <a:rPr lang="zh-TW" altLang="en-US" sz="1400" dirty="0"/>
              <a:t>特徵</a:t>
            </a:r>
          </a:p>
          <a:p>
            <a:r>
              <a:rPr lang="en-US" altLang="zh-TW" sz="1400" dirty="0"/>
              <a:t>y = </a:t>
            </a:r>
            <a:r>
              <a:rPr lang="en-US" altLang="zh-TW" sz="1400" dirty="0" err="1"/>
              <a:t>iris.target</a:t>
            </a:r>
            <a:r>
              <a:rPr lang="en-US" altLang="zh-TW" sz="1400" dirty="0"/>
              <a:t>    # </a:t>
            </a:r>
            <a:r>
              <a:rPr lang="zh-TW" altLang="en-US" sz="1400" dirty="0"/>
              <a:t>標籤（花的種類）</a:t>
            </a:r>
          </a:p>
          <a:p>
            <a:endParaRPr lang="zh-TW" altLang="en-US" sz="1400" dirty="0"/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2. 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分成訓練集與測試集</a:t>
            </a:r>
          </a:p>
          <a:p>
            <a:r>
              <a:rPr lang="en-US" altLang="zh-TW" sz="1400" dirty="0" err="1"/>
              <a:t>X_train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X_test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y_train</a:t>
            </a:r>
            <a:r>
              <a:rPr lang="en-US" altLang="zh-TW" sz="1400" dirty="0"/>
              <a:t>, y_test = train_test_split(X, y, </a:t>
            </a:r>
            <a:r>
              <a:rPr lang="en-US" altLang="zh-TW" sz="1400" dirty="0" err="1"/>
              <a:t>test_size</a:t>
            </a:r>
            <a:r>
              <a:rPr lang="en-US" altLang="zh-TW" sz="1400" dirty="0"/>
              <a:t>=0.3, </a:t>
            </a:r>
            <a:r>
              <a:rPr lang="en-US" altLang="zh-TW" sz="1400" dirty="0" err="1"/>
              <a:t>random_state</a:t>
            </a:r>
            <a:r>
              <a:rPr lang="en-US" altLang="zh-TW" sz="1400" dirty="0"/>
              <a:t>=42)</a:t>
            </a:r>
          </a:p>
          <a:p>
            <a:endParaRPr lang="en-US" altLang="zh-TW" sz="1400" dirty="0"/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3. 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建立決策樹模型（限制深度 </a:t>
            </a:r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3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  <a:p>
            <a:r>
              <a:rPr lang="en-US" altLang="zh-TW" sz="1400" dirty="0"/>
              <a:t>model = DecisionTreeClassifier(</a:t>
            </a:r>
            <a:r>
              <a:rPr lang="en-US" altLang="zh-TW" sz="1400" dirty="0" err="1"/>
              <a:t>max_depth</a:t>
            </a:r>
            <a:r>
              <a:rPr lang="en-US" altLang="zh-TW" sz="1400" dirty="0"/>
              <a:t>=3, </a:t>
            </a:r>
            <a:r>
              <a:rPr lang="en-US" altLang="zh-TW" sz="1400" dirty="0" err="1"/>
              <a:t>random_state</a:t>
            </a:r>
            <a:r>
              <a:rPr lang="en-US" altLang="zh-TW" sz="1400" dirty="0"/>
              <a:t>=42)</a:t>
            </a:r>
          </a:p>
          <a:p>
            <a:r>
              <a:rPr lang="en-US" altLang="zh-TW" sz="1400" dirty="0" err="1"/>
              <a:t>model.fit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X_train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y_train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4. 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預測並計算準確率</a:t>
            </a:r>
          </a:p>
          <a:p>
            <a:r>
              <a:rPr lang="en-US" altLang="zh-TW" sz="1400" dirty="0" err="1"/>
              <a:t>y_pred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model.predict</a:t>
            </a:r>
            <a:r>
              <a:rPr lang="en-US" altLang="zh-TW" sz="1400" dirty="0"/>
              <a:t>(</a:t>
            </a:r>
            <a:r>
              <a:rPr lang="en-US" altLang="zh-TW" sz="1400" dirty="0" err="1"/>
              <a:t>X_test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print("</a:t>
            </a:r>
            <a:r>
              <a:rPr lang="zh-TW" altLang="en-US" sz="1400" dirty="0"/>
              <a:t>測試集準確率</a:t>
            </a:r>
            <a:r>
              <a:rPr lang="en-US" altLang="zh-TW" sz="1400" dirty="0"/>
              <a:t>:", </a:t>
            </a:r>
            <a:r>
              <a:rPr lang="en-US" altLang="zh-TW" sz="1400" dirty="0" err="1"/>
              <a:t>accuracy_score</a:t>
            </a:r>
            <a:r>
              <a:rPr lang="en-US" altLang="zh-TW" sz="1400" dirty="0"/>
              <a:t>(y_test, </a:t>
            </a:r>
            <a:r>
              <a:rPr lang="en-US" altLang="zh-TW" sz="1400" dirty="0" err="1"/>
              <a:t>y_pred</a:t>
            </a:r>
            <a:r>
              <a:rPr lang="en-US" altLang="zh-TW" sz="1400" dirty="0"/>
              <a:t>))</a:t>
            </a:r>
          </a:p>
          <a:p>
            <a:endParaRPr lang="en-US" altLang="zh-TW" sz="1400" dirty="0"/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5. </a:t>
            </a:r>
            <a:r>
              <a:rPr lang="zh-TW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視覺化樹</a:t>
            </a:r>
          </a:p>
          <a:p>
            <a:r>
              <a:rPr lang="en-US" altLang="zh-TW" sz="1400" dirty="0" err="1"/>
              <a:t>plt.figure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figsize</a:t>
            </a:r>
            <a:r>
              <a:rPr lang="en-US" altLang="zh-TW" sz="1400" dirty="0"/>
              <a:t>=(12,8))</a:t>
            </a:r>
          </a:p>
          <a:p>
            <a:r>
              <a:rPr lang="en-US" altLang="zh-TW" sz="1400" dirty="0" err="1"/>
              <a:t>plot_tree</a:t>
            </a:r>
            <a:r>
              <a:rPr lang="en-US" altLang="zh-TW" sz="1400" dirty="0"/>
              <a:t>(model, filled=True, </a:t>
            </a:r>
            <a:r>
              <a:rPr lang="en-US" altLang="zh-TW" sz="1400" dirty="0" err="1"/>
              <a:t>feature_names</a:t>
            </a:r>
            <a:r>
              <a:rPr lang="en-US" altLang="zh-TW" sz="1400" dirty="0"/>
              <a:t>=</a:t>
            </a:r>
            <a:r>
              <a:rPr lang="en-US" altLang="zh-TW" sz="1400" dirty="0" err="1"/>
              <a:t>iris.feature_names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class_names</a:t>
            </a:r>
            <a:r>
              <a:rPr lang="en-US" altLang="zh-TW" sz="1400" dirty="0"/>
              <a:t>=</a:t>
            </a:r>
            <a:r>
              <a:rPr lang="en-US" altLang="zh-TW" sz="1400" dirty="0" err="1"/>
              <a:t>iris.target_names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 err="1"/>
              <a:t>plt.show</a:t>
            </a:r>
            <a:r>
              <a:rPr lang="en-US" altLang="zh-TW" sz="1400" dirty="0"/>
              <a:t>()</a:t>
            </a:r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80933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52AC55B-317F-0921-2C17-2084F45445B0}"/>
              </a:ext>
            </a:extLst>
          </p:cNvPr>
          <p:cNvSpPr txBox="1"/>
          <p:nvPr/>
        </p:nvSpPr>
        <p:spPr>
          <a:xfrm>
            <a:off x="803564" y="362588"/>
            <a:ext cx="1879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Noto Sans TC Black" panose="020B0200000000000000" pitchFamily="34" charset="-120"/>
                <a:ea typeface="Noto Sans TC Black" panose="020B0200000000000000" pitchFamily="34" charset="-120"/>
              </a:rPr>
              <a:t>模型評估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60ECD2-87C8-580D-53F4-E0B68584A099}"/>
              </a:ext>
            </a:extLst>
          </p:cNvPr>
          <p:cNvSpPr txBox="1"/>
          <p:nvPr/>
        </p:nvSpPr>
        <p:spPr>
          <a:xfrm>
            <a:off x="152402" y="824253"/>
            <a:ext cx="69101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ea typeface="Noto Sans TC" panose="020B0200000000000000" pitchFamily="34" charset="-120"/>
              </a:rPr>
              <a:t>分類任務指標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混淆矩陣（</a:t>
            </a:r>
            <a:r>
              <a:rPr lang="en-US" altLang="zh-TW" dirty="0">
                <a:ea typeface="Noto Sans TC" panose="020B0200000000000000" pitchFamily="34" charset="-120"/>
              </a:rPr>
              <a:t>Confusion Matrix</a:t>
            </a:r>
            <a:r>
              <a:rPr lang="zh-TW" altLang="en-US" dirty="0">
                <a:ea typeface="Noto Sans TC" panose="020B0200000000000000" pitchFamily="34" charset="-120"/>
              </a:rPr>
              <a:t>）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精確率（</a:t>
            </a:r>
            <a:r>
              <a:rPr lang="en-US" altLang="zh-TW" dirty="0">
                <a:ea typeface="Noto Sans TC" panose="020B0200000000000000" pitchFamily="34" charset="-120"/>
              </a:rPr>
              <a:t>Precision</a:t>
            </a:r>
            <a:r>
              <a:rPr lang="zh-TW" altLang="en-US" dirty="0">
                <a:ea typeface="Noto Sans TC" panose="020B0200000000000000" pitchFamily="34" charset="-120"/>
              </a:rPr>
              <a:t>）：預測為正的樣本中，多少是真的正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召回率（</a:t>
            </a:r>
            <a:r>
              <a:rPr lang="en-US" altLang="zh-TW" dirty="0">
                <a:ea typeface="Noto Sans TC" panose="020B0200000000000000" pitchFamily="34" charset="-120"/>
              </a:rPr>
              <a:t>Recall</a:t>
            </a:r>
            <a:r>
              <a:rPr lang="zh-TW" altLang="en-US" dirty="0">
                <a:ea typeface="Noto Sans TC" panose="020B0200000000000000" pitchFamily="34" charset="-120"/>
              </a:rPr>
              <a:t>）：所有正樣本中，多少被找出來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en-US" altLang="zh-TW" dirty="0">
                <a:ea typeface="Noto Sans TC" panose="020B0200000000000000" pitchFamily="34" charset="-120"/>
              </a:rPr>
              <a:t>F1 </a:t>
            </a:r>
            <a:r>
              <a:rPr lang="zh-TW" altLang="en-US" dirty="0">
                <a:ea typeface="Noto Sans TC" panose="020B0200000000000000" pitchFamily="34" charset="-120"/>
              </a:rPr>
              <a:t>分數：</a:t>
            </a:r>
            <a:r>
              <a:rPr lang="en-US" altLang="zh-TW" dirty="0">
                <a:ea typeface="Noto Sans TC" panose="020B0200000000000000" pitchFamily="34" charset="-120"/>
              </a:rPr>
              <a:t>Precision </a:t>
            </a:r>
            <a:r>
              <a:rPr lang="zh-TW" altLang="en-US" dirty="0">
                <a:ea typeface="Noto Sans TC" panose="020B0200000000000000" pitchFamily="34" charset="-120"/>
              </a:rPr>
              <a:t>與 </a:t>
            </a:r>
            <a:r>
              <a:rPr lang="en-US" altLang="zh-TW" dirty="0">
                <a:ea typeface="Noto Sans TC" panose="020B0200000000000000" pitchFamily="34" charset="-120"/>
              </a:rPr>
              <a:t>Recall </a:t>
            </a:r>
            <a:r>
              <a:rPr lang="zh-TW" altLang="en-US" dirty="0">
                <a:ea typeface="Noto Sans TC" panose="020B0200000000000000" pitchFamily="34" charset="-120"/>
              </a:rPr>
              <a:t>的平衡</a:t>
            </a:r>
            <a:endParaRPr lang="en-US" altLang="zh-TW" dirty="0">
              <a:ea typeface="Noto Sans TC" panose="020B0200000000000000" pitchFamily="34" charset="-120"/>
            </a:endParaRPr>
          </a:p>
          <a:p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b="1" dirty="0">
                <a:ea typeface="Noto Sans TC" panose="020B0200000000000000" pitchFamily="34" charset="-120"/>
              </a:rPr>
              <a:t>為什麼不能只看準確率？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資料不平衡時，單靠準確率可能誤導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例如 </a:t>
            </a:r>
            <a:r>
              <a:rPr lang="en-US" altLang="zh-TW" dirty="0">
                <a:ea typeface="Noto Sans TC" panose="020B0200000000000000" pitchFamily="34" charset="-120"/>
              </a:rPr>
              <a:t>100 </a:t>
            </a:r>
            <a:r>
              <a:rPr lang="zh-TW" altLang="en-US" dirty="0">
                <a:ea typeface="Noto Sans TC" panose="020B0200000000000000" pitchFamily="34" charset="-120"/>
              </a:rPr>
              <a:t>人只有 </a:t>
            </a:r>
            <a:r>
              <a:rPr lang="en-US" altLang="zh-TW" dirty="0">
                <a:ea typeface="Noto Sans TC" panose="020B0200000000000000" pitchFamily="34" charset="-120"/>
              </a:rPr>
              <a:t>5 </a:t>
            </a:r>
            <a:r>
              <a:rPr lang="zh-TW" altLang="en-US" dirty="0">
                <a:ea typeface="Noto Sans TC" panose="020B0200000000000000" pitchFamily="34" charset="-120"/>
              </a:rPr>
              <a:t>人有病，模型永遠預測「沒病」也有 </a:t>
            </a:r>
            <a:r>
              <a:rPr lang="en-US" altLang="zh-TW" dirty="0">
                <a:ea typeface="Noto Sans TC" panose="020B0200000000000000" pitchFamily="34" charset="-120"/>
              </a:rPr>
              <a:t>95% </a:t>
            </a:r>
            <a:r>
              <a:rPr lang="zh-TW" altLang="en-US" dirty="0">
                <a:ea typeface="Noto Sans TC" panose="020B0200000000000000" pitchFamily="34" charset="-120"/>
              </a:rPr>
              <a:t>準確率</a:t>
            </a:r>
            <a:endParaRPr lang="en-US" altLang="zh-TW" dirty="0">
              <a:ea typeface="Noto Sans TC" panose="020B0200000000000000" pitchFamily="34" charset="-120"/>
            </a:endParaRPr>
          </a:p>
          <a:p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b="1" dirty="0">
                <a:ea typeface="Noto Sans TC" panose="020B0200000000000000" pitchFamily="34" charset="-120"/>
              </a:rPr>
              <a:t>迴歸任務指標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en-US" altLang="zh-TW" dirty="0">
                <a:ea typeface="Noto Sans TC" panose="020B0200000000000000" pitchFamily="34" charset="-120"/>
              </a:rPr>
              <a:t>MSE</a:t>
            </a:r>
            <a:r>
              <a:rPr lang="zh-TW" altLang="en-US" dirty="0">
                <a:ea typeface="Noto Sans TC" panose="020B0200000000000000" pitchFamily="34" charset="-120"/>
              </a:rPr>
              <a:t>、</a:t>
            </a:r>
            <a:r>
              <a:rPr lang="en-US" altLang="zh-TW" dirty="0">
                <a:ea typeface="Noto Sans TC" panose="020B0200000000000000" pitchFamily="34" charset="-120"/>
              </a:rPr>
              <a:t>RMSE</a:t>
            </a:r>
            <a:r>
              <a:rPr lang="zh-TW" altLang="en-US" dirty="0">
                <a:ea typeface="Noto Sans TC" panose="020B0200000000000000" pitchFamily="34" charset="-120"/>
              </a:rPr>
              <a:t>、</a:t>
            </a:r>
            <a:r>
              <a:rPr lang="en-US" altLang="zh-TW" dirty="0">
                <a:ea typeface="Noto Sans TC" panose="020B0200000000000000" pitchFamily="34" charset="-120"/>
              </a:rPr>
              <a:t>R²</a:t>
            </a:r>
          </a:p>
          <a:p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b="1" dirty="0">
                <a:ea typeface="Noto Sans TC" panose="020B0200000000000000" pitchFamily="34" charset="-120"/>
              </a:rPr>
              <a:t>交叉驗證（</a:t>
            </a:r>
            <a:r>
              <a:rPr lang="en-US" altLang="zh-TW" b="1" dirty="0">
                <a:ea typeface="Noto Sans TC" panose="020B0200000000000000" pitchFamily="34" charset="-120"/>
              </a:rPr>
              <a:t>Cross Validation</a:t>
            </a:r>
            <a:r>
              <a:rPr lang="zh-TW" altLang="en-US" b="1" dirty="0">
                <a:ea typeface="Noto Sans TC" panose="020B0200000000000000" pitchFamily="34" charset="-120"/>
              </a:rPr>
              <a:t>）</a:t>
            </a:r>
            <a:endParaRPr lang="en-US" altLang="zh-TW" b="1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作用：避免一次切分造成運氣影響，更穩健地評估模型</a:t>
            </a:r>
            <a:endParaRPr lang="en-US" altLang="zh-TW" dirty="0">
              <a:ea typeface="Noto Sans TC" panose="020B0200000000000000" pitchFamily="34" charset="-120"/>
            </a:endParaRPr>
          </a:p>
          <a:p>
            <a:r>
              <a:rPr lang="zh-TW" altLang="en-US" dirty="0">
                <a:ea typeface="Noto Sans TC" panose="020B0200000000000000" pitchFamily="34" charset="-120"/>
              </a:rPr>
              <a:t>流程（以 </a:t>
            </a:r>
            <a:r>
              <a:rPr lang="en-US" altLang="zh-TW" dirty="0">
                <a:ea typeface="Noto Sans TC" panose="020B0200000000000000" pitchFamily="34" charset="-120"/>
              </a:rPr>
              <a:t>5 </a:t>
            </a:r>
            <a:r>
              <a:rPr lang="zh-TW" altLang="en-US" dirty="0">
                <a:ea typeface="Noto Sans TC" panose="020B0200000000000000" pitchFamily="34" charset="-120"/>
              </a:rPr>
              <a:t>折為例）：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切分資料成 </a:t>
            </a:r>
            <a:r>
              <a:rPr lang="en-US" altLang="zh-TW" dirty="0">
                <a:ea typeface="Noto Sans TC" panose="020B0200000000000000" pitchFamily="34" charset="-120"/>
              </a:rPr>
              <a:t>5 </a:t>
            </a:r>
            <a:r>
              <a:rPr lang="zh-TW" altLang="en-US" dirty="0">
                <a:ea typeface="Noto Sans TC" panose="020B0200000000000000" pitchFamily="34" charset="-120"/>
              </a:rPr>
              <a:t>份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每次拿 </a:t>
            </a:r>
            <a:r>
              <a:rPr lang="en-US" altLang="zh-TW" dirty="0">
                <a:ea typeface="Noto Sans TC" panose="020B0200000000000000" pitchFamily="34" charset="-120"/>
              </a:rPr>
              <a:t>4 </a:t>
            </a:r>
            <a:r>
              <a:rPr lang="zh-TW" altLang="en-US" dirty="0">
                <a:ea typeface="Noto Sans TC" panose="020B0200000000000000" pitchFamily="34" charset="-120"/>
              </a:rPr>
              <a:t>份訓練，</a:t>
            </a:r>
            <a:r>
              <a:rPr lang="en-US" altLang="zh-TW" dirty="0">
                <a:ea typeface="Noto Sans TC" panose="020B0200000000000000" pitchFamily="34" charset="-120"/>
              </a:rPr>
              <a:t>1 </a:t>
            </a:r>
            <a:r>
              <a:rPr lang="zh-TW" altLang="en-US" dirty="0">
                <a:ea typeface="Noto Sans TC" panose="020B0200000000000000" pitchFamily="34" charset="-120"/>
              </a:rPr>
              <a:t>份驗證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重複 </a:t>
            </a:r>
            <a:r>
              <a:rPr lang="en-US" altLang="zh-TW" dirty="0">
                <a:ea typeface="Noto Sans TC" panose="020B0200000000000000" pitchFamily="34" charset="-120"/>
              </a:rPr>
              <a:t>5 </a:t>
            </a:r>
            <a:r>
              <a:rPr lang="zh-TW" altLang="en-US" dirty="0">
                <a:ea typeface="Noto Sans TC" panose="020B0200000000000000" pitchFamily="34" charset="-120"/>
              </a:rPr>
              <a:t>次，換不同驗證集</a:t>
            </a:r>
            <a:endParaRPr lang="en-US" altLang="zh-TW" dirty="0"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ea typeface="Noto Sans TC" panose="020B0200000000000000" pitchFamily="34" charset="-120"/>
              </a:rPr>
              <a:t>平均結果</a:t>
            </a:r>
            <a:endParaRPr lang="en-US" altLang="zh-TW" dirty="0">
              <a:ea typeface="Noto Sans TC" panose="020B0200000000000000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AA5E46-A8B2-B394-F1EE-53FE1143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00" y="593420"/>
            <a:ext cx="3361024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D21720E-015C-7002-3C02-8F3A0616331A}"/>
                  </a:ext>
                </a:extLst>
              </p:cNvPr>
              <p:cNvSpPr txBox="1"/>
              <p:nvPr/>
            </p:nvSpPr>
            <p:spPr>
              <a:xfrm>
                <a:off x="7696198" y="3059668"/>
                <a:ext cx="4343400" cy="1402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TW" altLang="en-US" sz="1400" b="1" dirty="0">
                    <a:ea typeface="Noto Sans TC" panose="020B0200000000000000" pitchFamily="34" charset="-120"/>
                  </a:rPr>
                  <a:t>準確率（</a:t>
                </a:r>
                <a:r>
                  <a:rPr lang="en-US" altLang="zh-TW" sz="1400" b="1" dirty="0">
                    <a:ea typeface="Noto Sans TC" panose="020B0200000000000000" pitchFamily="34" charset="-120"/>
                  </a:rPr>
                  <a:t>Accuracy</a:t>
                </a:r>
                <a:r>
                  <a:rPr lang="zh-TW" altLang="en-US" sz="1400" b="1" dirty="0">
                    <a:ea typeface="Noto Sans TC" panose="020B0200000000000000" pitchFamily="34" charset="-120"/>
                  </a:rPr>
                  <a:t>）： </a:t>
                </a:r>
                <a:r>
                  <a:rPr lang="en-US" altLang="zh-TW" sz="1400" dirty="0"/>
                  <a:t>(TP + TN) / (TP + TN + FP + FN)</a:t>
                </a:r>
              </a:p>
              <a:p>
                <a:pPr>
                  <a:spcAft>
                    <a:spcPts val="600"/>
                  </a:spcAft>
                </a:pPr>
                <a:r>
                  <a:rPr lang="zh-TW" altLang="en-US" sz="1400" b="1" dirty="0">
                    <a:ea typeface="Noto Sans TC" panose="020B0200000000000000" pitchFamily="34" charset="-120"/>
                  </a:rPr>
                  <a:t>精確率（</a:t>
                </a:r>
                <a:r>
                  <a:rPr lang="en-US" altLang="zh-TW" sz="1400" b="1" dirty="0">
                    <a:ea typeface="Noto Sans TC" panose="020B0200000000000000" pitchFamily="34" charset="-120"/>
                  </a:rPr>
                  <a:t>Precision</a:t>
                </a:r>
                <a:r>
                  <a:rPr lang="zh-TW" altLang="en-US" sz="1400" b="1" dirty="0">
                    <a:ea typeface="Noto Sans TC" panose="020B0200000000000000" pitchFamily="34" charset="-120"/>
                  </a:rPr>
                  <a:t>）： </a:t>
                </a:r>
                <a:r>
                  <a:rPr lang="en-US" altLang="zh-TW" sz="1400" dirty="0"/>
                  <a:t>TP / (TP + FP)</a:t>
                </a:r>
              </a:p>
              <a:p>
                <a:pPr>
                  <a:spcAft>
                    <a:spcPts val="600"/>
                  </a:spcAft>
                </a:pPr>
                <a:r>
                  <a:rPr lang="zh-TW" altLang="en-US" sz="1400" b="1" dirty="0">
                    <a:ea typeface="Noto Sans TC" panose="020B0200000000000000" pitchFamily="34" charset="-120"/>
                  </a:rPr>
                  <a:t>召回率（</a:t>
                </a:r>
                <a:r>
                  <a:rPr lang="en-US" altLang="zh-TW" sz="1400" b="1" dirty="0">
                    <a:ea typeface="Noto Sans TC" panose="020B0200000000000000" pitchFamily="34" charset="-120"/>
                  </a:rPr>
                  <a:t>Recall</a:t>
                </a:r>
                <a:r>
                  <a:rPr lang="zh-TW" altLang="en-US" sz="1400" b="1" dirty="0">
                    <a:ea typeface="Noto Sans TC" panose="020B0200000000000000" pitchFamily="34" charset="-120"/>
                  </a:rPr>
                  <a:t>）： </a:t>
                </a:r>
                <a:r>
                  <a:rPr lang="en-US" altLang="zh-TW" sz="1400" dirty="0"/>
                  <a:t>TP / (TP + FN)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TW" sz="1400" b="1" dirty="0">
                    <a:ea typeface="Noto Sans TC" panose="020B0200000000000000" pitchFamily="34" charset="-120"/>
                  </a:rPr>
                  <a:t>F1</a:t>
                </a:r>
                <a:r>
                  <a:rPr lang="zh-TW" altLang="en-US" sz="1400" b="1" dirty="0">
                    <a:ea typeface="Noto Sans TC" panose="020B0200000000000000" pitchFamily="34" charset="-120"/>
                  </a:rPr>
                  <a:t> </a:t>
                </a:r>
                <a:r>
                  <a:rPr lang="en-US" altLang="zh-TW" sz="1400" b="1" dirty="0">
                    <a:ea typeface="Noto Sans TC" panose="020B0200000000000000" pitchFamily="34" charset="-120"/>
                  </a:rPr>
                  <a:t>score</a:t>
                </a:r>
                <a:r>
                  <a:rPr lang="zh-TW" altLang="en-US" sz="1400" dirty="0">
                    <a:ea typeface="Noto Sans TC" panose="020B0200000000000000" pitchFamily="34" charset="-120"/>
                  </a:rPr>
                  <a:t>：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×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altLang="zh-TW" sz="1400" dirty="0">
                  <a:ea typeface="Noto Sans TC" panose="020B0200000000000000" pitchFamily="34" charset="-120"/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BD21720E-015C-7002-3C02-8F3A06163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198" y="3059668"/>
                <a:ext cx="4343400" cy="1402885"/>
              </a:xfrm>
              <a:prstGeom prst="rect">
                <a:avLst/>
              </a:prstGeom>
              <a:blipFill>
                <a:blip r:embed="rId3"/>
                <a:stretch>
                  <a:fillRect l="-281" t="-1304" b="-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93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宣紙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1111</Words>
  <Application>Microsoft Office PowerPoint</Application>
  <PresentationFormat>寬螢幕</PresentationFormat>
  <Paragraphs>214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Noto Sans TC</vt:lpstr>
      <vt:lpstr>Noto Sans TC Black</vt:lpstr>
      <vt:lpstr>Noto Sans TC ExtraBold</vt:lpstr>
      <vt:lpstr>微軟正黑體</vt:lpstr>
      <vt:lpstr>Aptos</vt:lpstr>
      <vt:lpstr>Aptos Display</vt:lpstr>
      <vt:lpstr>Arial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隨機森林迴歸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時聿 郭</dc:creator>
  <cp:lastModifiedBy>時聿 郭</cp:lastModifiedBy>
  <cp:revision>2</cp:revision>
  <dcterms:created xsi:type="dcterms:W3CDTF">2025-08-27T18:29:46Z</dcterms:created>
  <dcterms:modified xsi:type="dcterms:W3CDTF">2025-08-28T05:18:04Z</dcterms:modified>
</cp:coreProperties>
</file>