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89" r:id="rId3"/>
    <p:sldId id="260" r:id="rId4"/>
    <p:sldId id="261" r:id="rId5"/>
    <p:sldId id="258" r:id="rId6"/>
    <p:sldId id="257" r:id="rId7"/>
    <p:sldId id="288" r:id="rId8"/>
    <p:sldId id="290" r:id="rId9"/>
    <p:sldId id="287" r:id="rId10"/>
    <p:sldId id="291" r:id="rId11"/>
    <p:sldId id="273" r:id="rId12"/>
    <p:sldId id="292" r:id="rId13"/>
    <p:sldId id="272" r:id="rId14"/>
    <p:sldId id="295" r:id="rId15"/>
    <p:sldId id="278" r:id="rId16"/>
    <p:sldId id="297" r:id="rId17"/>
    <p:sldId id="296" r:id="rId18"/>
    <p:sldId id="298" r:id="rId19"/>
    <p:sldId id="301" r:id="rId20"/>
    <p:sldId id="299" r:id="rId21"/>
    <p:sldId id="300" r:id="rId22"/>
    <p:sldId id="262" r:id="rId23"/>
  </p:sldIdLst>
  <p:sldSz cx="9144000" cy="5143500" type="screen16x9"/>
  <p:notesSz cx="6858000" cy="9144000"/>
  <p:embeddedFontLst>
    <p:embeddedFont>
      <p:font typeface="Amatic SC" charset="-79"/>
      <p:regular r:id="rId25"/>
      <p:bold r:id="rId26"/>
    </p:embeddedFont>
    <p:embeddedFont>
      <p:font typeface="Century Gothic" pitchFamily="34" charset="0"/>
      <p:regular r:id="rId27"/>
      <p:bold r:id="rId28"/>
      <p:italic r:id="rId29"/>
      <p:boldItalic r:id="rId30"/>
    </p:embeddedFont>
    <p:embeddedFont>
      <p:font typeface="Bahnschrift" charset="0"/>
      <p:regular r:id="rId31"/>
      <p:bold r:id="rId32"/>
    </p:embeddedFont>
    <p:embeddedFont>
      <p:font typeface="Candara" pitchFamily="34" charset="0"/>
      <p:regular r:id="rId33"/>
      <p:bold r:id="rId34"/>
      <p:italic r:id="rId35"/>
      <p:boldItalic r:id="rId36"/>
    </p:embeddedFont>
    <p:embeddedFont>
      <p:font typeface="Aharoni" pitchFamily="2" charset="-79"/>
      <p:bold r:id="rId37"/>
    </p:embeddedFont>
    <p:embeddedFont>
      <p:font typeface="Ink Free" charset="0"/>
      <p:regular r:id="rId38"/>
    </p:embeddedFont>
    <p:embeddedFont>
      <p:font typeface="Microsoft Tai Le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7C7"/>
    <a:srgbClr val="A2DACE"/>
    <a:srgbClr val="211501"/>
    <a:srgbClr val="00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8D1635-6736-4F92-B466-966A30ABE88B}">
  <a:tblStyle styleId="{1B8D1635-6736-4F92-B466-966A30ABE8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8220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92425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51339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36636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45961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7894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3254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44535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23635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98949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7923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0921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6377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‐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BBDE5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rgbClr val="DBBDE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012023" y="4275600"/>
            <a:ext cx="1119955" cy="92150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04400" y="157125"/>
            <a:ext cx="8935121" cy="4829207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C3C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825284" y="575405"/>
            <a:ext cx="7493430" cy="795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600" b="0" dirty="0">
                <a:solidFill>
                  <a:schemeClr val="accent5">
                    <a:lumMod val="25000"/>
                  </a:schemeClr>
                </a:solidFill>
                <a:effectLst>
                  <a:outerShdw blurRad="50800" dist="38100" algn="l" rotWithShape="0">
                    <a:srgbClr val="7030A0">
                      <a:alpha val="40000"/>
                    </a:srgbClr>
                  </a:outerShdw>
                </a:effectLst>
              </a:rPr>
              <a:t>MADHAV INSTITUTE OF TECHNOLOGY &amp; SCIENCE, GWALIOR</a:t>
            </a:r>
            <a:br>
              <a:rPr lang="en-IN" altLang="en-US" sz="1600" b="0" dirty="0">
                <a:solidFill>
                  <a:schemeClr val="accent5">
                    <a:lumMod val="25000"/>
                  </a:schemeClr>
                </a:solidFill>
                <a:effectLst>
                  <a:outerShdw blurRad="50800" dist="38100" algn="l" rotWithShape="0">
                    <a:srgbClr val="7030A0">
                      <a:alpha val="40000"/>
                    </a:srgbClr>
                  </a:outerShdw>
                </a:effectLst>
              </a:rPr>
            </a:br>
            <a:r>
              <a:rPr lang="en-IN" altLang="en-US" sz="1600" b="0" dirty="0">
                <a:solidFill>
                  <a:schemeClr val="accent5">
                    <a:lumMod val="25000"/>
                  </a:schemeClr>
                </a:solidFill>
                <a:effectLst>
                  <a:outerShdw blurRad="50800" dist="38100" algn="l" rotWithShape="0">
                    <a:srgbClr val="7030A0">
                      <a:alpha val="40000"/>
                    </a:srgbClr>
                  </a:outerShdw>
                </a:effectLst>
              </a:rPr>
              <a:t>(A Govt. Aided UGC Autonomous &amp; NAAC Accredited Institute, Affiliated to RGPV, Bhopal)</a:t>
            </a:r>
            <a:r>
              <a:rPr lang="en-IN" altLang="en-US" sz="2000" b="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0"/>
                </a:gradFill>
                <a:effectLst>
                  <a:outerShdw blurRad="50800" dist="38100" algn="l" rotWithShape="0">
                    <a:srgbClr val="7030A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n-IN" altLang="en-US" sz="2000" b="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0"/>
                </a:gradFill>
                <a:effectLst>
                  <a:outerShdw blurRad="50800" dist="38100" algn="l" rotWithShape="0">
                    <a:srgbClr val="7030A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n-IN" altLang="en-US" sz="2000" b="0" dirty="0">
                <a:solidFill>
                  <a:srgbClr val="C00000"/>
                </a:solidFill>
                <a:effectLst>
                  <a:outerShdw blurRad="50800" dist="38100" algn="l" rotWithShape="0">
                    <a:srgbClr val="7030A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Department of CSE &amp; IT</a:t>
            </a:r>
            <a:endParaRPr sz="2000" b="0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33A64B-A26B-4E34-AFA3-35E1A6E97B3F}"/>
              </a:ext>
            </a:extLst>
          </p:cNvPr>
          <p:cNvSpPr txBox="1"/>
          <p:nvPr/>
        </p:nvSpPr>
        <p:spPr>
          <a:xfrm>
            <a:off x="2685081" y="1543734"/>
            <a:ext cx="37738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u="sng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MINOR PROJECT II</a:t>
            </a:r>
          </a:p>
          <a:p>
            <a:pPr algn="ctr"/>
            <a:r>
              <a:rPr lang="en-IN" altLang="en-US" sz="24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 (150606)</a:t>
            </a:r>
          </a:p>
          <a:p>
            <a:pPr algn="ctr"/>
            <a:r>
              <a:rPr lang="en-IN" altLang="en-US" sz="2800" b="1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ndara" panose="020E0502030303020204" pitchFamily="34" charset="0"/>
                <a:cs typeface="Amatic SC" panose="00000800000000000000" pitchFamily="2" charset="-79"/>
              </a:rPr>
              <a:t>RestoSoochi</a:t>
            </a:r>
            <a:r>
              <a:rPr lang="en-IN" altLang="en-US" sz="2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ndara" panose="020E0502030303020204" pitchFamily="34" charset="0"/>
                <a:cs typeface="Amatic SC" panose="00000800000000000000" pitchFamily="2" charset="-79"/>
              </a:rPr>
              <a:t> – QR code Menu for restaurants </a:t>
            </a:r>
            <a:endParaRPr lang="en-IN" altLang="en-US" sz="24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BC1E5CA-8820-482C-A5FC-9E2552A47D28}"/>
              </a:ext>
            </a:extLst>
          </p:cNvPr>
          <p:cNvSpPr txBox="1"/>
          <p:nvPr/>
        </p:nvSpPr>
        <p:spPr>
          <a:xfrm>
            <a:off x="325464" y="3581400"/>
            <a:ext cx="839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SUBMITTED TO:				    SUBMITTED BY:</a:t>
            </a:r>
          </a:p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Prof. Amit Kumar 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</a:rPr>
              <a:t>Manjhwar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			    Kapil Patel</a:t>
            </a:r>
            <a:r>
              <a:rPr lang="en-IN" dirty="0">
                <a:solidFill>
                  <a:schemeClr val="accent6">
                    <a:lumMod val="25000"/>
                  </a:schemeClr>
                </a:solidFill>
              </a:rPr>
              <a:t>(0901CS18105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0)</a:t>
            </a:r>
          </a:p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Prof. Jamvant S. Kumare			    Karan Sharma</a:t>
            </a:r>
            <a:r>
              <a:rPr lang="en-IN" dirty="0">
                <a:solidFill>
                  <a:schemeClr val="accent6">
                    <a:lumMod val="25000"/>
                  </a:schemeClr>
                </a:solidFill>
              </a:rPr>
              <a:t>(0901CS181051)</a:t>
            </a:r>
            <a:endParaRPr lang="en-US" dirty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25000"/>
                  </a:schemeClr>
                </a:solidFill>
              </a:rPr>
              <a:t>					    Karishma </a:t>
            </a:r>
            <a:r>
              <a:rPr lang="en-IN" dirty="0" err="1">
                <a:solidFill>
                  <a:schemeClr val="accent6">
                    <a:lumMod val="25000"/>
                  </a:schemeClr>
                </a:solidFill>
              </a:rPr>
              <a:t>Raghuwanshi</a:t>
            </a:r>
            <a:r>
              <a:rPr lang="en-IN" dirty="0">
                <a:solidFill>
                  <a:schemeClr val="accent6">
                    <a:lumMod val="25000"/>
                  </a:schemeClr>
                </a:solidFill>
              </a:rPr>
              <a:t>(0901CS181052)</a:t>
            </a:r>
          </a:p>
          <a:p>
            <a:r>
              <a:rPr lang="en-IN" dirty="0">
                <a:solidFill>
                  <a:schemeClr val="accent6">
                    <a:lumMod val="25000"/>
                  </a:schemeClr>
                </a:solidFill>
              </a:rPr>
              <a:t>				     	    Manasi Shrivastava(0901CS181058)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0E40AFC-03DA-4349-829C-6ACDC83D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61" y="311215"/>
            <a:ext cx="654313" cy="2297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FEATURE OVERVIEW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95488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FEATURE OVERVIEW</a:t>
            </a:r>
            <a:endParaRPr dirty="0"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826025" y="1200150"/>
            <a:ext cx="23940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All-inclusive software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</a:rPr>
              <a:t>A digital menu including photos and detailed information. </a:t>
            </a:r>
            <a:r>
              <a:rPr lang="en-IN" sz="1200" dirty="0">
                <a:solidFill>
                  <a:schemeClr val="tx1"/>
                </a:solidFill>
              </a:rPr>
              <a:t>W</a:t>
            </a:r>
            <a:r>
              <a:rPr lang="en" sz="1200" dirty="0">
                <a:solidFill>
                  <a:schemeClr val="tx1"/>
                </a:solidFill>
              </a:rPr>
              <a:t>hether a chain or a single outlet, site supports all restaurant businesses.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2"/>
          </p:nvPr>
        </p:nvSpPr>
        <p:spPr>
          <a:xfrm>
            <a:off x="3342839" y="1200150"/>
            <a:ext cx="23940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Digitized menu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</a:rPr>
              <a:t>Branded mobile menu that can be created and modified online. Admins can  increase average order value with upselling and cross-selling tools.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3"/>
          </p:nvPr>
        </p:nvSpPr>
        <p:spPr>
          <a:xfrm>
            <a:off x="5881688" y="1056930"/>
            <a:ext cx="23940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Ordering and reservations</a:t>
            </a:r>
            <a:endParaRPr b="1" dirty="0"/>
          </a:p>
          <a:p>
            <a:pPr marL="0" indent="0">
              <a:buNone/>
            </a:pPr>
            <a:r>
              <a:rPr lang="en" sz="1200" dirty="0">
                <a:solidFill>
                  <a:schemeClr val="tx1"/>
                </a:solidFill>
              </a:rPr>
              <a:t>Order placement(for takeout delivery). </a:t>
            </a:r>
            <a:endParaRPr lang="en-US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</a:rPr>
              <a:t>Table reservation and pre-booking included to serve more customers with intuitive order management portal.</a:t>
            </a:r>
            <a:endParaRPr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826025" y="2800350"/>
            <a:ext cx="23940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Quick serve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</a:rPr>
              <a:t>Speed up table turns, better manage in-store/online orders anywhere. </a:t>
            </a:r>
            <a:r>
              <a:rPr lang="en-IN" sz="1200" dirty="0">
                <a:solidFill>
                  <a:schemeClr val="tx1"/>
                </a:solidFill>
              </a:rPr>
              <a:t>F</a:t>
            </a:r>
            <a:r>
              <a:rPr lang="en" sz="1200" dirty="0">
                <a:solidFill>
                  <a:schemeClr val="tx1"/>
                </a:solidFill>
              </a:rPr>
              <a:t>acilitates meal-management if you’re serving only lunch menu with just one click.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2"/>
          </p:nvPr>
        </p:nvSpPr>
        <p:spPr>
          <a:xfrm>
            <a:off x="3342839" y="2800350"/>
            <a:ext cx="23940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Optimized experience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</a:rPr>
              <a:t>Mobile optimized</a:t>
            </a:r>
            <a:r>
              <a:rPr lang="en" sz="1200" dirty="0">
                <a:solidFill>
                  <a:schemeClr val="tx1"/>
                </a:solidFill>
              </a:rPr>
              <a:t> QR menu scanning system to access the menu on their mobile phones efficiently. 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3"/>
          </p:nvPr>
        </p:nvSpPr>
        <p:spPr>
          <a:xfrm>
            <a:off x="5859654" y="2800350"/>
            <a:ext cx="23940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24/7 support and direct communication.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</a:rPr>
              <a:t>User reviews and ratings to support store owners and customers round the clock.</a:t>
            </a:r>
            <a:endParaRPr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9" name="Google Shape;239;p29"/>
          <p:cNvSpPr/>
          <p:nvPr/>
        </p:nvSpPr>
        <p:spPr>
          <a:xfrm>
            <a:off x="8193794" y="1313708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2551613" y="2921050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2957016" y="1296137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4974928" y="1267588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8203628" y="2889874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5321155" y="2831375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193A4A3-47E0-4F05-A782-6A486A4E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61" y="311215"/>
            <a:ext cx="654313" cy="229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IMPLIMENTATION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376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203" name="Google Shape;203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204" name="Google Shape;204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dirty="0">
                  <a:solidFill>
                    <a:srgbClr val="7C7F91"/>
                  </a:solidFill>
                  <a:latin typeface="Muli"/>
                  <a:ea typeface="Muli"/>
                  <a:cs typeface="Muli"/>
                  <a:sym typeface="Muli"/>
                </a:rPr>
                <a:t>Admin</a:t>
              </a:r>
              <a:endParaRPr sz="1200" dirty="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800" dirty="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1100" dirty="0">
                  <a:solidFill>
                    <a:srgbClr val="7C7F91"/>
                  </a:solidFill>
                  <a:latin typeface="Muli"/>
                  <a:ea typeface="Muli"/>
                  <a:cs typeface="Muli"/>
                  <a:sym typeface="Muli"/>
                </a:rPr>
                <a:t>Here admin(restaurant owners) check into their accounts and set up their personalised menus, complete with categories, quantities and prices in our database.</a:t>
              </a:r>
              <a:endParaRPr sz="1100" dirty="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05" name="Google Shape;205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DDDAA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06" name="Google Shape;206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207" name="Google Shape;207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dirty="0">
                  <a:solidFill>
                    <a:srgbClr val="7C7F91"/>
                  </a:solidFill>
                  <a:latin typeface="Muli"/>
                  <a:ea typeface="Muli"/>
                  <a:cs typeface="Muli"/>
                  <a:sym typeface="Muli"/>
                </a:rPr>
                <a:t>Additionals</a:t>
              </a:r>
              <a:endParaRPr sz="1200" dirty="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800" dirty="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-IN" sz="1100" dirty="0">
                  <a:solidFill>
                    <a:srgbClr val="7C7F91"/>
                  </a:solidFill>
                  <a:latin typeface="Muli"/>
                  <a:ea typeface="Muli"/>
                  <a:cs typeface="Muli"/>
                  <a:sym typeface="Muli"/>
                </a:rPr>
                <a:t>U</a:t>
              </a:r>
              <a:r>
                <a:rPr lang="en" sz="1100" dirty="0">
                  <a:solidFill>
                    <a:srgbClr val="7C7F91"/>
                  </a:solidFill>
                  <a:latin typeface="Muli"/>
                  <a:ea typeface="Muli"/>
                  <a:cs typeface="Muli"/>
                  <a:sym typeface="Muli"/>
                </a:rPr>
                <a:t>sers can place orders, browse and book tables. </a:t>
              </a:r>
              <a:r>
                <a:rPr lang="en-IN" sz="1100" dirty="0">
                  <a:solidFill>
                    <a:srgbClr val="7C7F91"/>
                  </a:solidFill>
                  <a:latin typeface="Muli"/>
                  <a:ea typeface="Muli"/>
                  <a:cs typeface="Muli"/>
                  <a:sym typeface="Muli"/>
                </a:rPr>
                <a:t>C</a:t>
              </a:r>
              <a:r>
                <a:rPr lang="en" sz="1100" dirty="0">
                  <a:solidFill>
                    <a:srgbClr val="7C7F91"/>
                  </a:solidFill>
                  <a:latin typeface="Muli"/>
                  <a:ea typeface="Muli"/>
                  <a:cs typeface="Muli"/>
                  <a:sym typeface="Muli"/>
                </a:rPr>
                <a:t>an leave reviews and ratings.</a:t>
              </a:r>
              <a:endParaRPr sz="1100" dirty="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08" name="Google Shape;208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CDBCB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09" name="Google Shape;209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210" name="Google Shape;210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dirty="0">
                  <a:solidFill>
                    <a:srgbClr val="7C7F91"/>
                  </a:solidFill>
                  <a:latin typeface="Muli"/>
                  <a:ea typeface="Muli"/>
                  <a:cs typeface="Muli"/>
                  <a:sym typeface="Muli"/>
                </a:rPr>
                <a:t>User</a:t>
              </a:r>
              <a:endParaRPr sz="1200" dirty="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800" dirty="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-IN" sz="1100" dirty="0">
                  <a:solidFill>
                    <a:srgbClr val="7C7F91"/>
                  </a:solidFill>
                  <a:latin typeface="Muli"/>
                  <a:ea typeface="Muli"/>
                  <a:cs typeface="Muli"/>
                  <a:sym typeface="Muli"/>
                </a:rPr>
                <a:t>U</a:t>
              </a:r>
              <a:r>
                <a:rPr lang="en" sz="1100" dirty="0">
                  <a:solidFill>
                    <a:srgbClr val="7C7F91"/>
                  </a:solidFill>
                  <a:latin typeface="Muli"/>
                  <a:ea typeface="Muli"/>
                  <a:cs typeface="Muli"/>
                  <a:sym typeface="Muli"/>
                </a:rPr>
                <a:t>sers(customers/guests) can register and log-in and scan the QR codes  from the menus provided at the stores and can access the digitised menu in that module.</a:t>
              </a:r>
              <a:endParaRPr sz="1100" dirty="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11" name="Google Shape;211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0C3A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12" name="Google Shape;212;p28"/>
          <p:cNvSpPr/>
          <p:nvPr/>
        </p:nvSpPr>
        <p:spPr>
          <a:xfrm rot="3600185">
            <a:off x="3169983" y="1236631"/>
            <a:ext cx="2774659" cy="2774659"/>
          </a:xfrm>
          <a:prstGeom prst="blockArc">
            <a:avLst>
              <a:gd name="adj1" fmla="val 12622480"/>
              <a:gd name="adj2" fmla="val 19781569"/>
              <a:gd name="adj3" fmla="val 20773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 rot="10800000">
            <a:off x="3183490" y="1215349"/>
            <a:ext cx="2774700" cy="2774700"/>
          </a:xfrm>
          <a:prstGeom prst="blockArc">
            <a:avLst>
              <a:gd name="adj1" fmla="val 12622480"/>
              <a:gd name="adj2" fmla="val 19662822"/>
              <a:gd name="adj3" fmla="val 20729"/>
            </a:avLst>
          </a:pr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rot="-3600185">
            <a:off x="3194618" y="1236234"/>
            <a:ext cx="2774659" cy="2774659"/>
          </a:xfrm>
          <a:prstGeom prst="blockArc">
            <a:avLst>
              <a:gd name="adj1" fmla="val 12622480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28"/>
          <p:cNvGrpSpPr/>
          <p:nvPr/>
        </p:nvGrpSpPr>
        <p:grpSpPr>
          <a:xfrm rot="-7200165">
            <a:off x="3337679" y="2878905"/>
            <a:ext cx="585011" cy="585536"/>
            <a:chOff x="1967628" y="812211"/>
            <a:chExt cx="588000" cy="588000"/>
          </a:xfrm>
        </p:grpSpPr>
        <p:sp>
          <p:nvSpPr>
            <p:cNvPr id="216" name="Google Shape;216;p28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28"/>
          <p:cNvGrpSpPr/>
          <p:nvPr/>
        </p:nvGrpSpPr>
        <p:grpSpPr>
          <a:xfrm>
            <a:off x="4264097" y="1232451"/>
            <a:ext cx="585001" cy="585530"/>
            <a:chOff x="1970048" y="811613"/>
            <a:chExt cx="588000" cy="588000"/>
          </a:xfrm>
        </p:grpSpPr>
        <p:sp>
          <p:nvSpPr>
            <p:cNvPr id="219" name="Google Shape;219;p28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28"/>
          <p:cNvGrpSpPr/>
          <p:nvPr/>
        </p:nvGrpSpPr>
        <p:grpSpPr>
          <a:xfrm rot="7200165">
            <a:off x="5229930" y="2856836"/>
            <a:ext cx="585011" cy="585536"/>
            <a:chOff x="1977085" y="811649"/>
            <a:chExt cx="588000" cy="588000"/>
          </a:xfrm>
        </p:grpSpPr>
        <p:sp>
          <p:nvSpPr>
            <p:cNvPr id="222" name="Google Shape;222;p28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0C3A3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0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28"/>
          <p:cNvSpPr txBox="1"/>
          <p:nvPr/>
        </p:nvSpPr>
        <p:spPr>
          <a:xfrm>
            <a:off x="4334550" y="1307432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03 </a:t>
            </a:r>
            <a:endParaRPr sz="1600" b="1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3351136" y="29099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01 </a:t>
            </a:r>
            <a:endParaRPr sz="1600" b="1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5281877" y="29099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02 </a:t>
            </a:r>
            <a:endParaRPr sz="1600" b="1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7A231478-E8CA-4934-A442-0531A487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61" y="311215"/>
            <a:ext cx="654313" cy="2297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APPLICATION SNAPSHOTS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3326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ED9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689674" y="260162"/>
            <a:ext cx="7631405" cy="46231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3CE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689674" y="720671"/>
            <a:ext cx="4742481" cy="313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7C7F9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2" name="Google Shape;282;p3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34"/>
          <p:cNvSpPr txBox="1">
            <a:spLocks noGrp="1"/>
          </p:cNvSpPr>
          <p:nvPr>
            <p:ph type="body" idx="4294967295"/>
          </p:nvPr>
        </p:nvSpPr>
        <p:spPr>
          <a:xfrm flipH="1" flipV="1">
            <a:off x="8559925" y="4653899"/>
            <a:ext cx="646068" cy="105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2A9457E-98ED-468A-88CB-9D1AB47F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34" y="506382"/>
            <a:ext cx="4638404" cy="1964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AF4C9E-6409-4450-A79F-B277CF61E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730"/>
          <a:stretch/>
        </p:blipFill>
        <p:spPr>
          <a:xfrm>
            <a:off x="995934" y="2224700"/>
            <a:ext cx="4638404" cy="1848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917614D-3745-49B1-BCE9-777BDD4A17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-55961"/>
          <a:stretch/>
        </p:blipFill>
        <p:spPr>
          <a:xfrm>
            <a:off x="5470791" y="392248"/>
            <a:ext cx="4456015" cy="2160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136ED12-5395-4527-A2FF-4F7A3AF42D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08211" t="47388" r="108211" b="-47388"/>
          <a:stretch/>
        </p:blipFill>
        <p:spPr>
          <a:xfrm>
            <a:off x="2284158" y="2813270"/>
            <a:ext cx="2899418" cy="2614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49B5EEF-84D0-4A4E-B4AA-A1F9BE0CB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791" y="1572574"/>
            <a:ext cx="2850288" cy="25697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ACE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449450" y="340963"/>
            <a:ext cx="8110475" cy="444801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5">
              <a:lumMod val="25000"/>
            </a:schemeClr>
          </a:solidFill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34"/>
          <p:cNvSpPr/>
          <p:nvPr/>
        </p:nvSpPr>
        <p:spPr>
          <a:xfrm>
            <a:off x="1074949" y="924722"/>
            <a:ext cx="3997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7C7F9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2" name="Google Shape;282;p3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34"/>
          <p:cNvSpPr txBox="1">
            <a:spLocks noGrp="1"/>
          </p:cNvSpPr>
          <p:nvPr>
            <p:ph type="body" idx="4294967295"/>
          </p:nvPr>
        </p:nvSpPr>
        <p:spPr>
          <a:xfrm flipH="1">
            <a:off x="8559925" y="4153546"/>
            <a:ext cx="449450" cy="500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30EB0EA-7E2D-4B81-8D1B-531B35489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49"/>
          <a:stretch/>
        </p:blipFill>
        <p:spPr>
          <a:xfrm>
            <a:off x="3118702" y="580430"/>
            <a:ext cx="2563996" cy="1690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0DE0971-B9DF-46EE-B45C-4291F331D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77" t="-74" r="10599" b="74"/>
          <a:stretch/>
        </p:blipFill>
        <p:spPr>
          <a:xfrm>
            <a:off x="5682698" y="580429"/>
            <a:ext cx="2563996" cy="1690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1232CE6-CF4F-47C5-9379-286EB42867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36" r="6769"/>
          <a:stretch/>
        </p:blipFill>
        <p:spPr>
          <a:xfrm>
            <a:off x="760816" y="2242095"/>
            <a:ext cx="2387529" cy="1703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0B08243-BF56-40E2-87E5-41C9E096D6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399" r="18466"/>
          <a:stretch/>
        </p:blipFill>
        <p:spPr>
          <a:xfrm>
            <a:off x="5682698" y="2258166"/>
            <a:ext cx="2563996" cy="1686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CEF75E8-26D1-477F-92E2-6024E11A35A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01" r="15834"/>
          <a:stretch/>
        </p:blipFill>
        <p:spPr>
          <a:xfrm>
            <a:off x="3101498" y="2253277"/>
            <a:ext cx="2806377" cy="16904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BC054B6-F0DB-447A-A42D-708FAB93F91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760" t="-559" r="20964" b="559"/>
          <a:stretch/>
        </p:blipFill>
        <p:spPr>
          <a:xfrm>
            <a:off x="760206" y="580429"/>
            <a:ext cx="2358495" cy="16904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651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50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449450" y="364211"/>
            <a:ext cx="8376835" cy="43705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1074949" y="932372"/>
            <a:ext cx="3997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7C7F9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2" name="Google Shape;282;p3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34"/>
          <p:cNvSpPr txBox="1">
            <a:spLocks noGrp="1"/>
          </p:cNvSpPr>
          <p:nvPr>
            <p:ph type="body" idx="4294967295"/>
          </p:nvPr>
        </p:nvSpPr>
        <p:spPr>
          <a:xfrm flipH="1">
            <a:off x="9918914" y="4401518"/>
            <a:ext cx="612182" cy="252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05CA09B-45C8-4F45-B0E4-F71235DE0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92" b="14775"/>
          <a:stretch/>
        </p:blipFill>
        <p:spPr>
          <a:xfrm>
            <a:off x="794774" y="1252448"/>
            <a:ext cx="2606040" cy="1955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A97286A-729A-4D52-B7EC-927A440C8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248" y="596199"/>
            <a:ext cx="3369238" cy="1781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58D18E5-4C5A-44CE-B552-DB9E37EB9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849" y="1975018"/>
            <a:ext cx="3369238" cy="188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D5B614C-9887-4BB0-8875-316B0460C4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73" r="9400"/>
          <a:stretch/>
        </p:blipFill>
        <p:spPr>
          <a:xfrm>
            <a:off x="6025213" y="1048794"/>
            <a:ext cx="2463762" cy="20649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916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FUTURE WORK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4025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FUTURE WORK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en-IN" sz="1600" b="1" dirty="0">
                <a:latin typeface="Century Gothic" panose="020B0502020202020204" pitchFamily="34" charset="0"/>
              </a:rPr>
              <a:t>Work out a more personalised experience:</a:t>
            </a:r>
          </a:p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IN" sz="1600" dirty="0">
                <a:latin typeface="Century Gothic" panose="020B0502020202020204" pitchFamily="34" charset="0"/>
              </a:rPr>
              <a:t>Get full access to customers data and personalize their experience with analytics and UX.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r>
              <a:rPr lang="en" sz="1600" b="1" dirty="0">
                <a:latin typeface="Century Gothic" panose="020B0502020202020204" pitchFamily="34" charset="0"/>
              </a:rPr>
              <a:t>Adding Tips in checkout: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 dirty="0">
                <a:latin typeface="Century Gothic" panose="020B0502020202020204" pitchFamily="34" charset="0"/>
              </a:rPr>
              <a:t>Allow the users to add tips during the checkout.</a:t>
            </a:r>
            <a:endParaRPr lang="en-IN" sz="1600" dirty="0">
              <a:latin typeface="Century Gothic" panose="020B0502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r>
              <a:rPr lang="en" sz="1600" b="1" dirty="0">
                <a:latin typeface="Century Gothic" panose="020B0502020202020204" pitchFamily="34" charset="0"/>
              </a:rPr>
              <a:t>Multiple payment options: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 dirty="0">
                <a:latin typeface="Century Gothic" panose="020B0502020202020204" pitchFamily="34" charset="0"/>
              </a:rPr>
              <a:t>Google pay, PhonePe, PayTM, MobiKwik, etc, to further facilitate contactless cashless restaurent experience.</a:t>
            </a:r>
          </a:p>
          <a:p>
            <a:pPr>
              <a:spcBef>
                <a:spcPts val="0"/>
              </a:spcBef>
            </a:pPr>
            <a:r>
              <a:rPr lang="en" sz="1600" b="1" dirty="0">
                <a:latin typeface="Century Gothic" panose="020B0502020202020204" pitchFamily="34" charset="0"/>
              </a:rPr>
              <a:t>SMS notifications: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en" sz="1600" dirty="0">
                <a:latin typeface="Century Gothic" panose="020B0502020202020204" pitchFamily="34" charset="0"/>
              </a:rPr>
              <a:t>Send order details, kitchen status, and payment summary via SMS.</a:t>
            </a:r>
            <a:endParaRPr lang="en-IN" sz="1600" dirty="0">
              <a:latin typeface="Century Gothic" panose="020B0502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endParaRPr lang="en" sz="1600" dirty="0">
              <a:latin typeface="Century Gothic" panose="020B0502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endParaRPr lang="en-IN" sz="16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latin typeface="Century Gothic" panose="020B0502020202020204" pitchFamily="34" charset="0"/>
              </a:rPr>
              <a:t> </a:t>
            </a:r>
            <a:endParaRPr sz="1600" dirty="0">
              <a:latin typeface="Century Gothic" panose="020B0502020202020204" pitchFamily="34" charset="0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F1173B-5193-4B23-AA0B-7448AF708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61" y="311215"/>
            <a:ext cx="654313" cy="229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813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96355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7465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890299" y="1200150"/>
            <a:ext cx="7240241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have created a functioning website with dynamic QR codes to deliver a safe and seamless on-premise dining experience to the guests with our QR-menu order system, complete with takeaway and delivery. 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mtClean="0"/>
              <a:t/>
            </a:r>
            <a:br>
              <a:rPr lang="en" smtClean="0"/>
            </a:br>
            <a:r>
              <a:rPr lang="en" smtClean="0"/>
              <a:t>CONCLUSION</a:t>
            </a:r>
            <a:endParaRPr dirty="0"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7ECBD57-0F91-4535-974C-3D4EE067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61" y="311215"/>
            <a:ext cx="654313" cy="229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4265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 idx="4294967295"/>
          </p:nvPr>
        </p:nvSpPr>
        <p:spPr>
          <a:xfrm>
            <a:off x="4566975" y="1507149"/>
            <a:ext cx="3891300" cy="1631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6">
                    <a:lumMod val="50000"/>
                  </a:schemeClr>
                </a:solidFill>
              </a:rPr>
              <a:t>Thank You!</a:t>
            </a:r>
            <a:endParaRPr sz="8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 rot="2029310">
            <a:off x="1835854" y="808124"/>
            <a:ext cx="2077874" cy="210553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395342">
            <a:off x="671225" y="2795056"/>
            <a:ext cx="1214875" cy="118344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 algn="l">
              <a:buNone/>
            </a:pPr>
            <a:endParaRPr lang="en" dirty="0">
              <a:solidFill>
                <a:schemeClr val="bg1">
                  <a:lumMod val="50000"/>
                </a:schemeClr>
              </a:solidFill>
              <a:effectLst/>
              <a:latin typeface="LabGrotesque"/>
            </a:endParaRPr>
          </a:p>
          <a:p>
            <a:pPr marL="38100" indent="0" algn="l"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  <a:latin typeface="LabGrotesque"/>
              </a:rPr>
              <a:t> </a:t>
            </a:r>
            <a:r>
              <a:rPr lang="en-US" b="1" dirty="0">
                <a:solidFill>
                  <a:schemeClr val="tx1"/>
                </a:solidFill>
                <a:effectLst/>
                <a:latin typeface="Ink Free" panose="03080402000500000000" pitchFamily="66" charset="0"/>
              </a:rPr>
              <a:t>Coronavirus has turned the humble QR code into an everyday essential</a:t>
            </a:r>
          </a:p>
          <a:p>
            <a:pPr marL="38100" indent="0" algn="l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effectLst/>
              <a:latin typeface="LabGrotesque"/>
            </a:endParaRPr>
          </a:p>
          <a:p>
            <a:pPr marL="38100" indent="0" algn="l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LabGrotesque"/>
              </a:rPr>
              <a:t>QR codes have been dismissed as a marketing gimmick – but in our touch-free world, they’re proving their worth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i="0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-Wired (Oct’20)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10000"/>
                  </a:schemeClr>
                </a:solidFill>
              </a:rPr>
              <a:t>CORONAVIRUS AND THE QR CODE</a:t>
            </a:r>
            <a:endParaRPr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990814" y="1200149"/>
            <a:ext cx="3392733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300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As the hospitality industry begins tentatively to open up, restaurants and hotels are turning to technology to deliver a dine-in experience that is as touch-free as possible. Suddenly, a card menu that gets passed through the germy hands of one customer to the next doesn’t seem so appealing. </a:t>
            </a:r>
          </a:p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300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QR codes – the black, barcode-like squares that can point to text or a website – have been around for a while, but was previously dismissed as largely a marketing gimmick, at least in a consumer context. Now the QR code has found its time to shine.</a:t>
            </a:r>
            <a:endParaRPr lang="en-IN" sz="13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latin typeface="Century Gothic" panose="020B0502020202020204" pitchFamily="34" charset="0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1026" name="Picture 2" descr="Coronavirus has turned the humble QR code into an everyday essential">
            <a:extLst>
              <a:ext uri="{FF2B5EF4-FFF2-40B4-BE49-F238E27FC236}">
                <a16:creationId xmlns="" xmlns:a16="http://schemas.microsoft.com/office/drawing/2014/main" id="{22CB2F0C-85D0-4BC8-8DF1-57A2B5F4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60" y="1791566"/>
            <a:ext cx="3392733" cy="22627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80;p39">
            <a:extLst>
              <a:ext uri="{FF2B5EF4-FFF2-40B4-BE49-F238E27FC236}">
                <a16:creationId xmlns="" xmlns:a16="http://schemas.microsoft.com/office/drawing/2014/main" id="{B72FD6D7-9A26-442B-9641-2194345F8B61}"/>
              </a:ext>
            </a:extLst>
          </p:cNvPr>
          <p:cNvSpPr/>
          <p:nvPr/>
        </p:nvSpPr>
        <p:spPr>
          <a:xfrm>
            <a:off x="2604735" y="634675"/>
            <a:ext cx="350716" cy="258579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79;p39">
            <a:extLst>
              <a:ext uri="{FF2B5EF4-FFF2-40B4-BE49-F238E27FC236}">
                <a16:creationId xmlns="" xmlns:a16="http://schemas.microsoft.com/office/drawing/2014/main" id="{FD7F06CA-4CCE-4AE1-923C-386B90F25CD4}"/>
              </a:ext>
            </a:extLst>
          </p:cNvPr>
          <p:cNvSpPr/>
          <p:nvPr/>
        </p:nvSpPr>
        <p:spPr>
          <a:xfrm>
            <a:off x="6188551" y="658836"/>
            <a:ext cx="351180" cy="25857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5;p39">
            <a:extLst>
              <a:ext uri="{FF2B5EF4-FFF2-40B4-BE49-F238E27FC236}">
                <a16:creationId xmlns="" xmlns:a16="http://schemas.microsoft.com/office/drawing/2014/main" id="{98CEFE0F-BE68-4289-A195-17723AF8DEFC}"/>
              </a:ext>
            </a:extLst>
          </p:cNvPr>
          <p:cNvSpPr/>
          <p:nvPr/>
        </p:nvSpPr>
        <p:spPr>
          <a:xfrm>
            <a:off x="7617623" y="3367249"/>
            <a:ext cx="844452" cy="85390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7;p39">
            <a:extLst>
              <a:ext uri="{FF2B5EF4-FFF2-40B4-BE49-F238E27FC236}">
                <a16:creationId xmlns="" xmlns:a16="http://schemas.microsoft.com/office/drawing/2014/main" id="{F080DE9F-7534-42E3-BD3F-14A62DED6ED9}"/>
              </a:ext>
            </a:extLst>
          </p:cNvPr>
          <p:cNvSpPr/>
          <p:nvPr/>
        </p:nvSpPr>
        <p:spPr>
          <a:xfrm>
            <a:off x="7605597" y="1729992"/>
            <a:ext cx="844452" cy="853900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&amp; OBJECTIVES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2">
                    <a:lumMod val="25000"/>
                  </a:schemeClr>
                </a:solidFill>
              </a:rPr>
              <a:t>FOR RESTAURENTS AND SMALL BIZ OWNERS:</a:t>
            </a:r>
            <a:endParaRPr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890400" y="1429725"/>
            <a:ext cx="73634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1800" dirty="0"/>
              <a:t>They can set, update and edit their menus; food category-wise, items, quantities and prices on the fly without having to worry about the printing costs and customer usage. </a:t>
            </a:r>
            <a:r>
              <a:rPr lang="en-IN" sz="1800" dirty="0"/>
              <a:t>H</a:t>
            </a:r>
            <a:r>
              <a:rPr lang="en" sz="1800" dirty="0"/>
              <a:t>elps in maintaining a healthy rapport and communication between the </a:t>
            </a:r>
            <a:r>
              <a:rPr lang="en-US" sz="1800" dirty="0" smtClean="0"/>
              <a:t>business</a:t>
            </a:r>
            <a:r>
              <a:rPr lang="en" sz="1800" dirty="0" smtClean="0"/>
              <a:t> </a:t>
            </a:r>
            <a:r>
              <a:rPr lang="en" sz="1800" dirty="0"/>
              <a:t>owners and customers with the help of feedback and grievances slots.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dirty="0">
              <a:solidFill>
                <a:srgbClr val="7C7F9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Admins</a:t>
            </a:r>
            <a:r>
              <a:rPr lang="en" sz="1800" b="1" dirty="0">
                <a:solidFill>
                  <a:srgbClr val="7C7F91"/>
                </a:solidFill>
              </a:rPr>
              <a:t> have to be signed in to </a:t>
            </a:r>
            <a:r>
              <a:rPr lang="en" sz="1800" b="1" dirty="0"/>
              <a:t>thei</a:t>
            </a:r>
            <a:r>
              <a:rPr lang="en" sz="1800" b="1" dirty="0">
                <a:solidFill>
                  <a:srgbClr val="7C7F91"/>
                </a:solidFill>
              </a:rPr>
              <a:t>r RestoSoochi accounts.</a:t>
            </a:r>
            <a:endParaRPr sz="1800" dirty="0">
              <a:solidFill>
                <a:srgbClr val="7C7F9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Google Shape;395;p39">
            <a:extLst>
              <a:ext uri="{FF2B5EF4-FFF2-40B4-BE49-F238E27FC236}">
                <a16:creationId xmlns="" xmlns:a16="http://schemas.microsoft.com/office/drawing/2014/main" id="{C00F5E60-C5E7-4F93-BD12-750C7A77B7B8}"/>
              </a:ext>
            </a:extLst>
          </p:cNvPr>
          <p:cNvSpPr/>
          <p:nvPr/>
        </p:nvSpPr>
        <p:spPr>
          <a:xfrm>
            <a:off x="1022889" y="857416"/>
            <a:ext cx="508566" cy="544414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24;p39">
            <a:extLst>
              <a:ext uri="{FF2B5EF4-FFF2-40B4-BE49-F238E27FC236}">
                <a16:creationId xmlns="" xmlns:a16="http://schemas.microsoft.com/office/drawing/2014/main" id="{921E6819-0C13-40BA-81D0-7030A9548A4C}"/>
              </a:ext>
            </a:extLst>
          </p:cNvPr>
          <p:cNvSpPr/>
          <p:nvPr/>
        </p:nvSpPr>
        <p:spPr>
          <a:xfrm>
            <a:off x="8253600" y="1718994"/>
            <a:ext cx="479695" cy="605752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5;p39">
            <a:extLst>
              <a:ext uri="{FF2B5EF4-FFF2-40B4-BE49-F238E27FC236}">
                <a16:creationId xmlns="" xmlns:a16="http://schemas.microsoft.com/office/drawing/2014/main" id="{E13EC86E-36F8-4A66-9A9A-7ADCCC161A2A}"/>
              </a:ext>
            </a:extLst>
          </p:cNvPr>
          <p:cNvSpPr/>
          <p:nvPr/>
        </p:nvSpPr>
        <p:spPr>
          <a:xfrm>
            <a:off x="768667" y="3975315"/>
            <a:ext cx="424764" cy="586715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6D50857-0EAC-4C57-A040-61E7A2F21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61" y="311215"/>
            <a:ext cx="654313" cy="229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167229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2">
                    <a:lumMod val="25000"/>
                  </a:schemeClr>
                </a:solidFill>
              </a:rPr>
              <a:t>FOR </a:t>
            </a:r>
            <a:r>
              <a:rPr lang="en" dirty="0">
                <a:solidFill>
                  <a:schemeClr val="accent2">
                    <a:lumMod val="25000"/>
                  </a:schemeClr>
                </a:solidFill>
              </a:rPr>
              <a:t>THE USERS/CUSTOMERS</a:t>
            </a:r>
            <a:r>
              <a:rPr lang="en" sz="2400" b="1" dirty="0">
                <a:solidFill>
                  <a:schemeClr val="accent2">
                    <a:lumMod val="25000"/>
                  </a:schemeClr>
                </a:solidFill>
              </a:rPr>
              <a:t>:</a:t>
            </a:r>
            <a:endParaRPr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890200" y="1152245"/>
            <a:ext cx="6928595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C7F91"/>
                </a:solidFill>
              </a:rPr>
              <a:t>Features QR codes that customers point and scan with their smartphone’s camera, taking them to an online digital menu where they can browse food and drink options. Including pre-ordering before users arrive at a restaurant, ordering through the digital menu at their table, liable to a time limit on the order and payment processing.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Users can easily check-in, get stuff done and check out from their accounts.</a:t>
            </a:r>
            <a:endParaRPr lang="en-US" sz="1800" dirty="0">
              <a:solidFill>
                <a:srgbClr val="7C7F9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7C7F91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890300" y="3448725"/>
            <a:ext cx="73635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7C7F91"/>
                </a:solidFill>
              </a:rPr>
              <a:t>More features:</a:t>
            </a:r>
            <a:endParaRPr lang="en-IN" sz="1200" b="1" dirty="0">
              <a:solidFill>
                <a:srgbClr val="7C7F9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7C7F91"/>
                </a:solidFill>
              </a:rPr>
              <a:t>Users can pre</a:t>
            </a:r>
            <a:r>
              <a:rPr lang="en" sz="1200" dirty="0"/>
              <a:t>-book tables; specifying the strength of the party and type of the food options. They can place orders before/on arrival according to their needs.</a:t>
            </a:r>
            <a:endParaRPr lang="en-IN" sz="1200" dirty="0">
              <a:solidFill>
                <a:srgbClr val="7C7F9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7C7F9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7C7F9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7" name="Google Shape;397;p39">
            <a:extLst>
              <a:ext uri="{FF2B5EF4-FFF2-40B4-BE49-F238E27FC236}">
                <a16:creationId xmlns="" xmlns:a16="http://schemas.microsoft.com/office/drawing/2014/main" id="{AD98E77A-4424-4F6C-B546-EA6DC74A29BE}"/>
              </a:ext>
            </a:extLst>
          </p:cNvPr>
          <p:cNvSpPr/>
          <p:nvPr/>
        </p:nvSpPr>
        <p:spPr>
          <a:xfrm>
            <a:off x="1366988" y="696980"/>
            <a:ext cx="423066" cy="503170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98;p39">
            <a:extLst>
              <a:ext uri="{FF2B5EF4-FFF2-40B4-BE49-F238E27FC236}">
                <a16:creationId xmlns="" xmlns:a16="http://schemas.microsoft.com/office/drawing/2014/main" id="{2109D816-4D9C-4704-8DD0-2F2D0BB5266E}"/>
              </a:ext>
            </a:extLst>
          </p:cNvPr>
          <p:cNvSpPr/>
          <p:nvPr/>
        </p:nvSpPr>
        <p:spPr>
          <a:xfrm>
            <a:off x="7439186" y="2298695"/>
            <a:ext cx="774145" cy="646859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39;p39">
            <a:extLst>
              <a:ext uri="{FF2B5EF4-FFF2-40B4-BE49-F238E27FC236}">
                <a16:creationId xmlns="" xmlns:a16="http://schemas.microsoft.com/office/drawing/2014/main" id="{2CC73C70-F612-4635-9C38-4AF3921CA0FC}"/>
              </a:ext>
            </a:extLst>
          </p:cNvPr>
          <p:cNvSpPr/>
          <p:nvPr/>
        </p:nvSpPr>
        <p:spPr>
          <a:xfrm>
            <a:off x="7439185" y="4228121"/>
            <a:ext cx="379609" cy="36180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2;p39">
            <a:extLst>
              <a:ext uri="{FF2B5EF4-FFF2-40B4-BE49-F238E27FC236}">
                <a16:creationId xmlns="" xmlns:a16="http://schemas.microsoft.com/office/drawing/2014/main" id="{EE704631-24FF-4A04-B0B2-AD76702FDD60}"/>
              </a:ext>
            </a:extLst>
          </p:cNvPr>
          <p:cNvSpPr/>
          <p:nvPr/>
        </p:nvSpPr>
        <p:spPr>
          <a:xfrm>
            <a:off x="7875502" y="905785"/>
            <a:ext cx="423065" cy="361784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74;p39">
            <a:extLst>
              <a:ext uri="{FF2B5EF4-FFF2-40B4-BE49-F238E27FC236}">
                <a16:creationId xmlns="" xmlns:a16="http://schemas.microsoft.com/office/drawing/2014/main" id="{DCC72398-F085-4926-93AA-E36C5AA6B781}"/>
              </a:ext>
            </a:extLst>
          </p:cNvPr>
          <p:cNvSpPr/>
          <p:nvPr/>
        </p:nvSpPr>
        <p:spPr>
          <a:xfrm>
            <a:off x="455194" y="3726896"/>
            <a:ext cx="435005" cy="318161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6848237-6275-46E1-BAF5-5C95E009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61" y="311215"/>
            <a:ext cx="654313" cy="229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844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PLATFORM OVERVIEW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11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TECHNOLOGY PLATFORM OVERVIEW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890300" y="805912"/>
            <a:ext cx="7363500" cy="3415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en-IN" b="1" dirty="0">
                <a:latin typeface="Century Gothic" panose="020B0502020202020204" pitchFamily="34" charset="0"/>
              </a:rPr>
              <a:t>Front-end languages:</a:t>
            </a:r>
          </a:p>
          <a:p>
            <a:pPr marL="88900" lvl="0" indent="0">
              <a:buNone/>
            </a:pPr>
            <a:r>
              <a:rPr lang="en-IN" dirty="0">
                <a:latin typeface="Century Gothic" panose="020B0502020202020204" pitchFamily="34" charset="0"/>
              </a:rPr>
              <a:t>HTML, </a:t>
            </a:r>
            <a:r>
              <a:rPr lang="en-IN" dirty="0" smtClean="0">
                <a:latin typeface="Century Gothic" panose="020B0502020202020204" pitchFamily="34" charset="0"/>
              </a:rPr>
              <a:t>CSS, JavaScript</a:t>
            </a:r>
            <a:endParaRPr lang="en-IN" dirty="0">
              <a:latin typeface="Century Gothic" panose="020B0502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r>
              <a:rPr lang="en" b="1" dirty="0">
                <a:latin typeface="Century Gothic" panose="020B0502020202020204" pitchFamily="34" charset="0"/>
              </a:rPr>
              <a:t>Back-end languages:</a:t>
            </a:r>
          </a:p>
          <a:p>
            <a:pPr marL="88900" lvl="0" indent="0">
              <a:spcBef>
                <a:spcPts val="0"/>
              </a:spcBef>
              <a:buNone/>
            </a:pPr>
            <a:r>
              <a:rPr lang="en" dirty="0" smtClean="0">
                <a:latin typeface="Century Gothic" panose="020B0502020202020204" pitchFamily="34" charset="0"/>
              </a:rPr>
              <a:t>Python,</a:t>
            </a:r>
            <a:r>
              <a:rPr lang="en-US" dirty="0" smtClean="0"/>
              <a:t> </a:t>
            </a:r>
            <a:r>
              <a:rPr lang="en-US" dirty="0" err="1" smtClean="0"/>
              <a:t>Django</a:t>
            </a:r>
            <a:endParaRPr lang="en-IN" dirty="0">
              <a:latin typeface="Century Gothic" panose="020B0502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r>
              <a:rPr lang="en" b="1" dirty="0">
                <a:latin typeface="Century Gothic" panose="020B0502020202020204" pitchFamily="34" charset="0"/>
              </a:rPr>
              <a:t>Database: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latin typeface="Century Gothic" panose="020B0502020202020204" pitchFamily="34" charset="0"/>
              </a:rPr>
              <a:t>MySQL</a:t>
            </a:r>
          </a:p>
          <a:p>
            <a:pPr>
              <a:spcBef>
                <a:spcPts val="0"/>
              </a:spcBef>
            </a:pPr>
            <a:r>
              <a:rPr lang="en" b="1" dirty="0">
                <a:latin typeface="Century Gothic" panose="020B0502020202020204" pitchFamily="34" charset="0"/>
              </a:rPr>
              <a:t>Platform: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Visual Studio </a:t>
            </a:r>
            <a:r>
              <a:rPr lang="en" dirty="0" smtClean="0">
                <a:latin typeface="Century Gothic" panose="020B0502020202020204" pitchFamily="34" charset="0"/>
              </a:rPr>
              <a:t>Code,</a:t>
            </a:r>
            <a:r>
              <a:rPr lang="en-US" dirty="0" smtClean="0"/>
              <a:t> </a:t>
            </a:r>
            <a:r>
              <a:rPr lang="en-US" dirty="0" err="1" smtClean="0"/>
              <a:t>PyCharm</a:t>
            </a:r>
            <a:endParaRPr lang="en-IN" dirty="0">
              <a:latin typeface="Century Gothic" panose="020B0502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endParaRPr lang="en" dirty="0">
              <a:latin typeface="Century Gothic" panose="020B0502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endParaRPr lang="en-IN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 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2ECD41-E227-4158-A818-6A81F456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61" y="311215"/>
            <a:ext cx="654313" cy="229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4921789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744</Words>
  <Application>Microsoft Office PowerPoint</Application>
  <PresentationFormat>On-screen Show (16:9)</PresentationFormat>
  <Paragraphs>108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Amatic SC</vt:lpstr>
      <vt:lpstr>Century Gothic</vt:lpstr>
      <vt:lpstr>Bahnschrift</vt:lpstr>
      <vt:lpstr>Candara</vt:lpstr>
      <vt:lpstr>Aharoni</vt:lpstr>
      <vt:lpstr>LabGrotesque</vt:lpstr>
      <vt:lpstr>Muli</vt:lpstr>
      <vt:lpstr>Ink Free</vt:lpstr>
      <vt:lpstr>Microsoft Tai Le</vt:lpstr>
      <vt:lpstr>Quickly template</vt:lpstr>
      <vt:lpstr>MADHAV INSTITUTE OF TECHNOLOGY &amp; SCIENCE, GWALIOR (A Govt. Aided UGC Autonomous &amp; NAAC Accredited Institute, Affiliated to RGPV, Bhopal) Department of CSE &amp; IT</vt:lpstr>
      <vt:lpstr> INTRODUCTION</vt:lpstr>
      <vt:lpstr>Slide 3</vt:lpstr>
      <vt:lpstr>CORONAVIRUS AND THE QR CODE</vt:lpstr>
      <vt:lpstr> PROJECT OVERVIEW &amp; OBJECTIVES</vt:lpstr>
      <vt:lpstr>FOR RESTAURENTS AND SMALL BIZ OWNERS:</vt:lpstr>
      <vt:lpstr>FOR THE USERS/CUSTOMERS:</vt:lpstr>
      <vt:lpstr> TECHNOLOGY PLATFORM OVERVIEW</vt:lpstr>
      <vt:lpstr>TECHNOLOGY PLATFORM OVERVIEW</vt:lpstr>
      <vt:lpstr> APPLICATION FEATURE OVERVIEW</vt:lpstr>
      <vt:lpstr> APPLICATION FEATURE OVERVIEW</vt:lpstr>
      <vt:lpstr> IMPLIMENTATION</vt:lpstr>
      <vt:lpstr>Our process is easy</vt:lpstr>
      <vt:lpstr> APPLICATION SNAPSHOTS</vt:lpstr>
      <vt:lpstr>Slide 15</vt:lpstr>
      <vt:lpstr>Slide 16</vt:lpstr>
      <vt:lpstr>Slide 17</vt:lpstr>
      <vt:lpstr> FUTURE WORK</vt:lpstr>
      <vt:lpstr> FUTURE WORK</vt:lpstr>
      <vt:lpstr> CONCLUSION</vt:lpstr>
      <vt:lpstr> 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Manasi Shrivastava</dc:creator>
  <cp:lastModifiedBy>DELL</cp:lastModifiedBy>
  <cp:revision>37</cp:revision>
  <dcterms:modified xsi:type="dcterms:W3CDTF">2021-05-02T09:10:21Z</dcterms:modified>
</cp:coreProperties>
</file>