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8"/>
  </p:notesMasterIdLst>
  <p:sldIdLst>
    <p:sldId id="256" r:id="rId2"/>
    <p:sldId id="257" r:id="rId3"/>
    <p:sldId id="258" r:id="rId4"/>
    <p:sldId id="260" r:id="rId5"/>
    <p:sldId id="261" r:id="rId6"/>
    <p:sldId id="263" r:id="rId7"/>
    <p:sldId id="264" r:id="rId8"/>
    <p:sldId id="268" r:id="rId9"/>
    <p:sldId id="265" r:id="rId10"/>
    <p:sldId id="266" r:id="rId11"/>
    <p:sldId id="267"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70AE06-419F-435D-8D5C-3732F1F003B4}">
          <p14:sldIdLst>
            <p14:sldId id="256"/>
          </p14:sldIdLst>
        </p14:section>
        <p14:section name="Untitled Section" id="{F036FB67-B47E-4017-B1E0-BB3AB4C28460}">
          <p14:sldIdLst>
            <p14:sldId id="257"/>
            <p14:sldId id="258"/>
            <p14:sldId id="260"/>
            <p14:sldId id="261"/>
            <p14:sldId id="263"/>
            <p14:sldId id="264"/>
            <p14:sldId id="268"/>
            <p14:sldId id="265"/>
            <p14:sldId id="266"/>
            <p14:sldId id="267"/>
            <p14:sldId id="269"/>
            <p14:sldId id="270"/>
            <p14:sldId id="271"/>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2E0CD-FF67-4C2F-B9B0-D0B322C49A48}" type="datetimeFigureOut">
              <a:rPr lang="en-IN" smtClean="0"/>
              <a:t>28-10-2020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C94B5D-EE68-49E4-B68A-E00E89854236}" type="slidenum">
              <a:rPr lang="en-IN" smtClean="0"/>
              <a:t>‹#›</a:t>
            </a:fld>
            <a:endParaRPr lang="en-IN"/>
          </a:p>
        </p:txBody>
      </p:sp>
    </p:spTree>
    <p:extLst>
      <p:ext uri="{BB962C8B-B14F-4D97-AF65-F5344CB8AC3E}">
        <p14:creationId xmlns:p14="http://schemas.microsoft.com/office/powerpoint/2010/main" val="1435809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C94B5D-EE68-49E4-B68A-E00E89854236}" type="slidenum">
              <a:rPr lang="en-IN" smtClean="0"/>
              <a:t>3</a:t>
            </a:fld>
            <a:endParaRPr lang="en-IN"/>
          </a:p>
        </p:txBody>
      </p:sp>
    </p:spTree>
    <p:extLst>
      <p:ext uri="{BB962C8B-B14F-4D97-AF65-F5344CB8AC3E}">
        <p14:creationId xmlns:p14="http://schemas.microsoft.com/office/powerpoint/2010/main" val="35882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C94B5D-EE68-49E4-B68A-E00E89854236}" type="slidenum">
              <a:rPr lang="en-IN" smtClean="0"/>
              <a:t>4</a:t>
            </a:fld>
            <a:endParaRPr lang="en-IN"/>
          </a:p>
        </p:txBody>
      </p:sp>
    </p:spTree>
    <p:extLst>
      <p:ext uri="{BB962C8B-B14F-4D97-AF65-F5344CB8AC3E}">
        <p14:creationId xmlns:p14="http://schemas.microsoft.com/office/powerpoint/2010/main" val="212164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C94B5D-EE68-49E4-B68A-E00E89854236}" type="slidenum">
              <a:rPr lang="en-IN" smtClean="0"/>
              <a:t>9</a:t>
            </a:fld>
            <a:endParaRPr lang="en-IN"/>
          </a:p>
        </p:txBody>
      </p:sp>
    </p:spTree>
    <p:extLst>
      <p:ext uri="{BB962C8B-B14F-4D97-AF65-F5344CB8AC3E}">
        <p14:creationId xmlns:p14="http://schemas.microsoft.com/office/powerpoint/2010/main" val="388232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C94B5D-EE68-49E4-B68A-E00E89854236}" type="slidenum">
              <a:rPr lang="en-IN" smtClean="0"/>
              <a:t>10</a:t>
            </a:fld>
            <a:endParaRPr lang="en-IN"/>
          </a:p>
        </p:txBody>
      </p:sp>
    </p:spTree>
    <p:extLst>
      <p:ext uri="{BB962C8B-B14F-4D97-AF65-F5344CB8AC3E}">
        <p14:creationId xmlns:p14="http://schemas.microsoft.com/office/powerpoint/2010/main" val="1215423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5699A45A-0CEF-45B1-BE8B-21F35891EA3D}" type="datetimeFigureOut">
              <a:rPr lang="en-IN" smtClean="0"/>
              <a:t>28-10-2020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9EF04439-3D17-4CE4-9FE7-87E056C53460}"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13877116"/>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9A45A-0CEF-45B1-BE8B-21F35891EA3D}"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F04439-3D17-4CE4-9FE7-87E056C53460}" type="slidenum">
              <a:rPr lang="en-IN" smtClean="0"/>
              <a:t>‹#›</a:t>
            </a:fld>
            <a:endParaRPr lang="en-IN"/>
          </a:p>
        </p:txBody>
      </p:sp>
    </p:spTree>
    <p:extLst>
      <p:ext uri="{BB962C8B-B14F-4D97-AF65-F5344CB8AC3E}">
        <p14:creationId xmlns:p14="http://schemas.microsoft.com/office/powerpoint/2010/main" val="3548782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5699A45A-0CEF-45B1-BE8B-21F35891EA3D}" type="datetimeFigureOut">
              <a:rPr lang="en-IN" smtClean="0"/>
              <a:t>28-10-2020</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9EF04439-3D17-4CE4-9FE7-87E056C53460}"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90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9A45A-0CEF-45B1-BE8B-21F35891EA3D}"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F04439-3D17-4CE4-9FE7-87E056C53460}" type="slidenum">
              <a:rPr lang="en-IN" smtClean="0"/>
              <a:t>‹#›</a:t>
            </a:fld>
            <a:endParaRPr lang="en-IN"/>
          </a:p>
        </p:txBody>
      </p:sp>
    </p:spTree>
    <p:extLst>
      <p:ext uri="{BB962C8B-B14F-4D97-AF65-F5344CB8AC3E}">
        <p14:creationId xmlns:p14="http://schemas.microsoft.com/office/powerpoint/2010/main" val="275605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5699A45A-0CEF-45B1-BE8B-21F35891EA3D}" type="datetimeFigureOut">
              <a:rPr lang="en-IN" smtClean="0"/>
              <a:t>28-10-2020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9EF04439-3D17-4CE4-9FE7-87E056C53460}"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6530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99A45A-0CEF-45B1-BE8B-21F35891EA3D}"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F04439-3D17-4CE4-9FE7-87E056C53460}" type="slidenum">
              <a:rPr lang="en-IN" smtClean="0"/>
              <a:t>‹#›</a:t>
            </a:fld>
            <a:endParaRPr lang="en-IN"/>
          </a:p>
        </p:txBody>
      </p:sp>
    </p:spTree>
    <p:extLst>
      <p:ext uri="{BB962C8B-B14F-4D97-AF65-F5344CB8AC3E}">
        <p14:creationId xmlns:p14="http://schemas.microsoft.com/office/powerpoint/2010/main" val="220421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99A45A-0CEF-45B1-BE8B-21F35891EA3D}" type="datetimeFigureOut">
              <a:rPr lang="en-IN" smtClean="0"/>
              <a:t>28-10-2020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F04439-3D17-4CE4-9FE7-87E056C53460}" type="slidenum">
              <a:rPr lang="en-IN" smtClean="0"/>
              <a:t>‹#›</a:t>
            </a:fld>
            <a:endParaRPr lang="en-IN"/>
          </a:p>
        </p:txBody>
      </p:sp>
    </p:spTree>
    <p:extLst>
      <p:ext uri="{BB962C8B-B14F-4D97-AF65-F5344CB8AC3E}">
        <p14:creationId xmlns:p14="http://schemas.microsoft.com/office/powerpoint/2010/main" val="297832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99A45A-0CEF-45B1-BE8B-21F35891EA3D}" type="datetimeFigureOut">
              <a:rPr lang="en-IN" smtClean="0"/>
              <a:t>28-10-2020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F04439-3D17-4CE4-9FE7-87E056C53460}" type="slidenum">
              <a:rPr lang="en-IN" smtClean="0"/>
              <a:t>‹#›</a:t>
            </a:fld>
            <a:endParaRPr lang="en-IN"/>
          </a:p>
        </p:txBody>
      </p:sp>
    </p:spTree>
    <p:extLst>
      <p:ext uri="{BB962C8B-B14F-4D97-AF65-F5344CB8AC3E}">
        <p14:creationId xmlns:p14="http://schemas.microsoft.com/office/powerpoint/2010/main" val="242491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5699A45A-0CEF-45B1-BE8B-21F35891EA3D}" type="datetimeFigureOut">
              <a:rPr lang="en-IN" smtClean="0"/>
              <a:t>28-10-2020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F04439-3D17-4CE4-9FE7-87E056C53460}" type="slidenum">
              <a:rPr lang="en-IN" smtClean="0"/>
              <a:t>‹#›</a:t>
            </a:fld>
            <a:endParaRPr lang="en-IN"/>
          </a:p>
        </p:txBody>
      </p:sp>
    </p:spTree>
    <p:extLst>
      <p:ext uri="{BB962C8B-B14F-4D97-AF65-F5344CB8AC3E}">
        <p14:creationId xmlns:p14="http://schemas.microsoft.com/office/powerpoint/2010/main" val="147762826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5699A45A-0CEF-45B1-BE8B-21F35891EA3D}" type="datetimeFigureOut">
              <a:rPr lang="en-IN" smtClean="0"/>
              <a:t>28-10-2020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9EF04439-3D17-4CE4-9FE7-87E056C53460}" type="slidenum">
              <a:rPr lang="en-IN" smtClean="0"/>
              <a:t>‹#›</a:t>
            </a:fld>
            <a:endParaRPr lang="en-IN"/>
          </a:p>
        </p:txBody>
      </p:sp>
    </p:spTree>
    <p:extLst>
      <p:ext uri="{BB962C8B-B14F-4D97-AF65-F5344CB8AC3E}">
        <p14:creationId xmlns:p14="http://schemas.microsoft.com/office/powerpoint/2010/main" val="3229364662"/>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5699A45A-0CEF-45B1-BE8B-21F35891EA3D}" type="datetimeFigureOut">
              <a:rPr lang="en-IN" smtClean="0"/>
              <a:t>28-10-2020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9EF04439-3D17-4CE4-9FE7-87E056C53460}" type="slidenum">
              <a:rPr lang="en-IN" smtClean="0"/>
              <a:t>‹#›</a:t>
            </a:fld>
            <a:endParaRPr lang="en-IN"/>
          </a:p>
        </p:txBody>
      </p:sp>
    </p:spTree>
    <p:extLst>
      <p:ext uri="{BB962C8B-B14F-4D97-AF65-F5344CB8AC3E}">
        <p14:creationId xmlns:p14="http://schemas.microsoft.com/office/powerpoint/2010/main" val="395622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5699A45A-0CEF-45B1-BE8B-21F35891EA3D}" type="datetimeFigureOut">
              <a:rPr lang="en-IN" smtClean="0"/>
              <a:t>28-10-2020</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9EF04439-3D17-4CE4-9FE7-87E056C53460}"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9719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mailto:Kapoor.rishabh88@gmail.com" TargetMode="External"/><Relationship Id="rId2" Type="http://schemas.openxmlformats.org/officeDocument/2006/relationships/hyperlink" Target="https://www.linkedin.com/in/rishabh-kapoor-b962933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4DAB-2A9F-4718-AC42-3476FE0690DB}"/>
              </a:ext>
            </a:extLst>
          </p:cNvPr>
          <p:cNvSpPr>
            <a:spLocks noGrp="1"/>
          </p:cNvSpPr>
          <p:nvPr>
            <p:ph type="ctrTitle"/>
          </p:nvPr>
        </p:nvSpPr>
        <p:spPr>
          <a:xfrm>
            <a:off x="7751298" y="874864"/>
            <a:ext cx="4075994" cy="3456442"/>
          </a:xfrm>
        </p:spPr>
        <p:txBody>
          <a:bodyPr>
            <a:normAutofit/>
          </a:bodyPr>
          <a:lstStyle/>
          <a:p>
            <a:r>
              <a:rPr lang="en-IN" sz="4000" dirty="0"/>
              <a:t>TAKEN MINDS </a:t>
            </a:r>
            <a:br>
              <a:rPr lang="en-IN" sz="4000" dirty="0"/>
            </a:br>
            <a:r>
              <a:rPr lang="en-IN" sz="4000" dirty="0"/>
              <a:t>GLOBAL DATA ANALYTICS INTERNSHIP</a:t>
            </a:r>
          </a:p>
        </p:txBody>
      </p:sp>
      <p:sp>
        <p:nvSpPr>
          <p:cNvPr id="3" name="Subtitle 2">
            <a:extLst>
              <a:ext uri="{FF2B5EF4-FFF2-40B4-BE49-F238E27FC236}">
                <a16:creationId xmlns:a16="http://schemas.microsoft.com/office/drawing/2014/main" id="{8C96905B-793F-49D4-A4CA-6C969BC64B4F}"/>
              </a:ext>
            </a:extLst>
          </p:cNvPr>
          <p:cNvSpPr>
            <a:spLocks noGrp="1"/>
          </p:cNvSpPr>
          <p:nvPr>
            <p:ph type="subTitle" idx="1"/>
          </p:nvPr>
        </p:nvSpPr>
        <p:spPr>
          <a:xfrm>
            <a:off x="7751298" y="4825218"/>
            <a:ext cx="3963132" cy="1157919"/>
          </a:xfrm>
        </p:spPr>
        <p:txBody>
          <a:bodyPr>
            <a:normAutofit fontScale="92500"/>
          </a:bodyPr>
          <a:lstStyle/>
          <a:p>
            <a:r>
              <a:rPr lang="en-IN" sz="2400" dirty="0"/>
              <a:t>PROOF OF CONCEPT -EMPLOYEE ATTRITION  PROJECT DATASET</a:t>
            </a:r>
          </a:p>
        </p:txBody>
      </p:sp>
    </p:spTree>
    <p:extLst>
      <p:ext uri="{BB962C8B-B14F-4D97-AF65-F5344CB8AC3E}">
        <p14:creationId xmlns:p14="http://schemas.microsoft.com/office/powerpoint/2010/main" val="289315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55A7C564-CDE9-40AC-8DFE-B1BDC0AEDEA7}"/>
              </a:ext>
            </a:extLst>
          </p:cNvPr>
          <p:cNvSpPr txBox="1">
            <a:spLocks/>
          </p:cNvSpPr>
          <p:nvPr/>
        </p:nvSpPr>
        <p:spPr>
          <a:xfrm>
            <a:off x="652819" y="6057330"/>
            <a:ext cx="5720276" cy="671015"/>
          </a:xfrm>
          <a:prstGeom prst="rect">
            <a:avLst/>
          </a:prstGeom>
        </p:spPr>
        <p:txBody>
          <a:bodyPr>
            <a:no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IN" sz="2000" dirty="0">
                <a:solidFill>
                  <a:schemeClr val="bg2">
                    <a:lumMod val="25000"/>
                  </a:schemeClr>
                </a:solidFill>
              </a:rPr>
              <a:t>Satisfaction level of Employee left on basis of work accidents and salary impact</a:t>
            </a:r>
          </a:p>
        </p:txBody>
      </p:sp>
      <p:sp>
        <p:nvSpPr>
          <p:cNvPr id="9" name="Title 3">
            <a:extLst>
              <a:ext uri="{FF2B5EF4-FFF2-40B4-BE49-F238E27FC236}">
                <a16:creationId xmlns:a16="http://schemas.microsoft.com/office/drawing/2014/main" id="{66C6B806-544D-4DAB-9233-9D638335C3D0}"/>
              </a:ext>
            </a:extLst>
          </p:cNvPr>
          <p:cNvSpPr txBox="1">
            <a:spLocks/>
          </p:cNvSpPr>
          <p:nvPr/>
        </p:nvSpPr>
        <p:spPr>
          <a:xfrm>
            <a:off x="2879679" y="520890"/>
            <a:ext cx="5611504" cy="559558"/>
          </a:xfrm>
          <a:prstGeom prst="rect">
            <a:avLst/>
          </a:prstGeom>
        </p:spPr>
        <p:txBody>
          <a:bodyPr>
            <a:no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IN" sz="2000" dirty="0"/>
              <a:t>CHART-5  BIVARIATE ANALYSIS</a:t>
            </a:r>
          </a:p>
        </p:txBody>
      </p:sp>
      <p:sp>
        <p:nvSpPr>
          <p:cNvPr id="11" name="Title 3">
            <a:extLst>
              <a:ext uri="{FF2B5EF4-FFF2-40B4-BE49-F238E27FC236}">
                <a16:creationId xmlns:a16="http://schemas.microsoft.com/office/drawing/2014/main" id="{0CD714BC-752E-4972-957E-B716A35B6FA4}"/>
              </a:ext>
            </a:extLst>
          </p:cNvPr>
          <p:cNvSpPr txBox="1">
            <a:spLocks/>
          </p:cNvSpPr>
          <p:nvPr/>
        </p:nvSpPr>
        <p:spPr>
          <a:xfrm>
            <a:off x="6306607" y="6057329"/>
            <a:ext cx="5720276" cy="671015"/>
          </a:xfrm>
          <a:prstGeom prst="rect">
            <a:avLst/>
          </a:prstGeom>
        </p:spPr>
        <p:txBody>
          <a:bodyPr>
            <a:no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IN" sz="2000" dirty="0">
                <a:solidFill>
                  <a:schemeClr val="bg2">
                    <a:lumMod val="25000"/>
                  </a:schemeClr>
                </a:solidFill>
              </a:rPr>
              <a:t>Satisfaction level of Existing Employees on basis of work accidents and salary impact</a:t>
            </a:r>
          </a:p>
        </p:txBody>
      </p:sp>
      <p:pic>
        <p:nvPicPr>
          <p:cNvPr id="2050" name="Picture 2">
            <a:extLst>
              <a:ext uri="{FF2B5EF4-FFF2-40B4-BE49-F238E27FC236}">
                <a16:creationId xmlns:a16="http://schemas.microsoft.com/office/drawing/2014/main" id="{325B5A74-3043-433C-BD6D-7A92C0B29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8" y="1269242"/>
            <a:ext cx="5659272" cy="46402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106F181-7E93-4248-9A24-C36B2ACBB4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8772" y="1269242"/>
            <a:ext cx="4926416" cy="464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18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B365D57A-FC0F-4353-9443-CE2E27AE475A}"/>
              </a:ext>
            </a:extLst>
          </p:cNvPr>
          <p:cNvSpPr txBox="1">
            <a:spLocks/>
          </p:cNvSpPr>
          <p:nvPr/>
        </p:nvSpPr>
        <p:spPr>
          <a:xfrm>
            <a:off x="290017" y="6184710"/>
            <a:ext cx="5440904" cy="673290"/>
          </a:xfrm>
          <a:prstGeom prst="rect">
            <a:avLst/>
          </a:prstGeom>
        </p:spPr>
        <p:txBody>
          <a:bodyPr>
            <a:no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IN" sz="2000" dirty="0"/>
              <a:t>Satisfaction level of employee left on basis of number of projects and promotion</a:t>
            </a:r>
          </a:p>
        </p:txBody>
      </p:sp>
      <p:pic>
        <p:nvPicPr>
          <p:cNvPr id="1028" name="Picture 4">
            <a:extLst>
              <a:ext uri="{FF2B5EF4-FFF2-40B4-BE49-F238E27FC236}">
                <a16:creationId xmlns:a16="http://schemas.microsoft.com/office/drawing/2014/main" id="{C3C3261D-D9D9-4DC5-98BD-7137A6C37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57" y="1323834"/>
            <a:ext cx="5611503" cy="46654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D4312C6-3B32-4F9C-ACF7-650AA308A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6210" y="1323834"/>
            <a:ext cx="4818940" cy="466542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1CF6ABF5-5D8B-4C72-97FC-C71D710650E6}"/>
              </a:ext>
            </a:extLst>
          </p:cNvPr>
          <p:cNvSpPr txBox="1">
            <a:spLocks/>
          </p:cNvSpPr>
          <p:nvPr/>
        </p:nvSpPr>
        <p:spPr>
          <a:xfrm>
            <a:off x="3032079" y="673290"/>
            <a:ext cx="5611504" cy="559558"/>
          </a:xfrm>
          <a:prstGeom prst="rect">
            <a:avLst/>
          </a:prstGeom>
        </p:spPr>
        <p:txBody>
          <a:bodyPr>
            <a:no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IN" sz="2000" dirty="0"/>
              <a:t>CHART-6  BIVARIATE ANALYSIS</a:t>
            </a:r>
          </a:p>
        </p:txBody>
      </p:sp>
      <p:sp>
        <p:nvSpPr>
          <p:cNvPr id="11" name="Title 3">
            <a:extLst>
              <a:ext uri="{FF2B5EF4-FFF2-40B4-BE49-F238E27FC236}">
                <a16:creationId xmlns:a16="http://schemas.microsoft.com/office/drawing/2014/main" id="{E6852E6A-784C-4A33-BF01-E92E7EDEF4DE}"/>
              </a:ext>
            </a:extLst>
          </p:cNvPr>
          <p:cNvSpPr txBox="1">
            <a:spLocks/>
          </p:cNvSpPr>
          <p:nvPr/>
        </p:nvSpPr>
        <p:spPr>
          <a:xfrm>
            <a:off x="6461081" y="6184710"/>
            <a:ext cx="5262346" cy="673290"/>
          </a:xfrm>
          <a:prstGeom prst="rect">
            <a:avLst/>
          </a:prstGeom>
        </p:spPr>
        <p:txBody>
          <a:bodyPr>
            <a:no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IN" sz="2000" dirty="0"/>
              <a:t>Satisfaction level of Existing employees on basis of number of projects and promotion</a:t>
            </a:r>
          </a:p>
        </p:txBody>
      </p:sp>
    </p:spTree>
    <p:extLst>
      <p:ext uri="{BB962C8B-B14F-4D97-AF65-F5344CB8AC3E}">
        <p14:creationId xmlns:p14="http://schemas.microsoft.com/office/powerpoint/2010/main" val="229917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2C04F48-ED16-4557-8A8A-980013E120CE}"/>
              </a:ext>
            </a:extLst>
          </p:cNvPr>
          <p:cNvSpPr txBox="1">
            <a:spLocks/>
          </p:cNvSpPr>
          <p:nvPr/>
        </p:nvSpPr>
        <p:spPr>
          <a:xfrm>
            <a:off x="168812" y="182880"/>
            <a:ext cx="12023188" cy="6675120"/>
          </a:xfrm>
          <a:prstGeom prst="rect">
            <a:avLst/>
          </a:prstGeom>
        </p:spPr>
        <p:txBody>
          <a:bodyPr>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buFont typeface="Corbel" panose="020B0503020204020204" pitchFamily="34" charset="0"/>
              <a:buNone/>
            </a:pPr>
            <a:r>
              <a:rPr lang="en-IN" sz="2800" b="1" u="sng" dirty="0"/>
              <a:t>OBSERVATIONS AND INSIGHTS ACHIEVED</a:t>
            </a:r>
          </a:p>
          <a:p>
            <a:pPr marL="0" indent="0" algn="ctr">
              <a:buFont typeface="Corbel" panose="020B0503020204020204" pitchFamily="34" charset="0"/>
              <a:buNone/>
            </a:pPr>
            <a:endParaRPr lang="en-IN" sz="2800" b="1" u="sng" dirty="0"/>
          </a:p>
          <a:p>
            <a:pPr>
              <a:buFont typeface="Wingdings" panose="05000000000000000000" pitchFamily="2" charset="2"/>
              <a:buChar char="Ø"/>
            </a:pPr>
            <a:r>
              <a:rPr lang="en-IN" sz="2800" dirty="0"/>
              <a:t>As by observing from Chart-1 satisfaction level of former employees i.e. employees who left has approximately 45% and satisfaction level of existing employees has approximately around 70% .</a:t>
            </a:r>
          </a:p>
          <a:p>
            <a:pPr>
              <a:buFont typeface="Wingdings" panose="05000000000000000000" pitchFamily="2" charset="2"/>
              <a:buChar char="Ø"/>
            </a:pPr>
            <a:r>
              <a:rPr lang="en-IN" sz="2800" dirty="0"/>
              <a:t>By taking insights from Chart-1 ,we infer that satisfaction level is one of the key drivers for retention of a particular employee as in case of employees who left most of the employees around 60% has a satisfaction level below the average satisfaction level of 45% and in case of Existing employees less than 10 % has a satisfaction level below the average of 45% .</a:t>
            </a:r>
          </a:p>
          <a:p>
            <a:pPr>
              <a:buFont typeface="Wingdings" panose="05000000000000000000" pitchFamily="2" charset="2"/>
              <a:buChar char="Ø"/>
            </a:pPr>
            <a:r>
              <a:rPr lang="en-IN" sz="2800" dirty="0"/>
              <a:t>So my recommendation is to increase the satisfaction level of existing employees.</a:t>
            </a:r>
          </a:p>
          <a:p>
            <a:pPr>
              <a:buFont typeface="Wingdings" panose="05000000000000000000" pitchFamily="2" charset="2"/>
              <a:buChar char="Ø"/>
            </a:pPr>
            <a:endParaRPr lang="en-IN" sz="2800" dirty="0"/>
          </a:p>
        </p:txBody>
      </p:sp>
    </p:spTree>
    <p:extLst>
      <p:ext uri="{BB962C8B-B14F-4D97-AF65-F5344CB8AC3E}">
        <p14:creationId xmlns:p14="http://schemas.microsoft.com/office/powerpoint/2010/main" val="160636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8840E1F-AC1E-4423-9535-8E76429207F5}"/>
              </a:ext>
            </a:extLst>
          </p:cNvPr>
          <p:cNvSpPr txBox="1">
            <a:spLocks/>
          </p:cNvSpPr>
          <p:nvPr/>
        </p:nvSpPr>
        <p:spPr>
          <a:xfrm>
            <a:off x="168812" y="182880"/>
            <a:ext cx="12023188" cy="6675120"/>
          </a:xfrm>
          <a:prstGeom prst="rect">
            <a:avLst/>
          </a:prstGeom>
        </p:spPr>
        <p:txBody>
          <a:bodyPr>
            <a:normAutofit lnSpcReduction="10000"/>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buFont typeface="Corbel" panose="020B0503020204020204" pitchFamily="34" charset="0"/>
              <a:buNone/>
            </a:pPr>
            <a:r>
              <a:rPr lang="en-IN" sz="2800" b="1" u="sng" dirty="0"/>
              <a:t>OBSERVATIONS AND INSIGHTS CONTINUED</a:t>
            </a:r>
          </a:p>
          <a:p>
            <a:pPr marL="0" indent="0" algn="ctr">
              <a:buFont typeface="Corbel" panose="020B0503020204020204" pitchFamily="34" charset="0"/>
              <a:buNone/>
            </a:pPr>
            <a:endParaRPr lang="en-IN" sz="2800" b="1" u="sng" dirty="0"/>
          </a:p>
          <a:p>
            <a:pPr>
              <a:buFont typeface="Wingdings" panose="05000000000000000000" pitchFamily="2" charset="2"/>
              <a:buChar char="Ø"/>
            </a:pPr>
            <a:r>
              <a:rPr lang="en-IN" sz="2800" dirty="0"/>
              <a:t>By further deep diving to why we want to increase satisfaction level of </a:t>
            </a:r>
            <a:r>
              <a:rPr lang="en-IN" sz="2800" dirty="0" err="1"/>
              <a:t>exisiting</a:t>
            </a:r>
            <a:r>
              <a:rPr lang="en-IN" sz="2800" dirty="0"/>
              <a:t> employees I will let you deep dive into analysis of Chart-2 in which I observed that majority of  lower income  group salary people have left the organization ,and in case of Existing employees Middle income and low income individuals are more in our organization.</a:t>
            </a:r>
          </a:p>
          <a:p>
            <a:pPr>
              <a:buFont typeface="Wingdings" panose="05000000000000000000" pitchFamily="2" charset="2"/>
              <a:buChar char="Ø"/>
            </a:pPr>
            <a:r>
              <a:rPr lang="en-IN" sz="2800" dirty="0"/>
              <a:t>So by this we conclude that those existing employees who has satisfaction level below 45% are mostly in low and middle income group.</a:t>
            </a:r>
          </a:p>
          <a:p>
            <a:pPr>
              <a:buFont typeface="Wingdings" panose="05000000000000000000" pitchFamily="2" charset="2"/>
              <a:buChar char="Ø"/>
            </a:pPr>
            <a:r>
              <a:rPr lang="en-IN" sz="2800" dirty="0"/>
              <a:t>By further analysing Chart-5 We infer that for employee who leaves salary structure is around 50% and accident during work impacts on the satisfaction level for lower income and middle income group people and whereas for existing employees there is a uniform structure of salary for </a:t>
            </a:r>
            <a:r>
              <a:rPr lang="en-IN" sz="2800" dirty="0" err="1"/>
              <a:t>low,middle</a:t>
            </a:r>
            <a:r>
              <a:rPr lang="en-IN" sz="2800" dirty="0"/>
              <a:t> and higher income groups and satisfaction level is also better here.</a:t>
            </a:r>
          </a:p>
        </p:txBody>
      </p:sp>
    </p:spTree>
    <p:extLst>
      <p:ext uri="{BB962C8B-B14F-4D97-AF65-F5344CB8AC3E}">
        <p14:creationId xmlns:p14="http://schemas.microsoft.com/office/powerpoint/2010/main" val="1662633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C9FE8-AF06-4DE9-A15E-E27A50F8CD55}"/>
              </a:ext>
            </a:extLst>
          </p:cNvPr>
          <p:cNvSpPr txBox="1">
            <a:spLocks/>
          </p:cNvSpPr>
          <p:nvPr/>
        </p:nvSpPr>
        <p:spPr>
          <a:xfrm>
            <a:off x="168812" y="182880"/>
            <a:ext cx="12023188" cy="6675120"/>
          </a:xfrm>
          <a:prstGeom prst="rect">
            <a:avLst/>
          </a:prstGeom>
        </p:spPr>
        <p:txBody>
          <a:bodyPr>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buFont typeface="Corbel" panose="020B0503020204020204" pitchFamily="34" charset="0"/>
              <a:buNone/>
            </a:pPr>
            <a:r>
              <a:rPr lang="en-IN" sz="2800" b="1" u="sng" dirty="0"/>
              <a:t>OBSERVATIONS AND INSIGHTS CONTINUED</a:t>
            </a:r>
          </a:p>
          <a:p>
            <a:pPr>
              <a:buFont typeface="Wingdings" panose="05000000000000000000" pitchFamily="2" charset="2"/>
              <a:buChar char="Ø"/>
            </a:pPr>
            <a:r>
              <a:rPr lang="en-IN" sz="2800" dirty="0"/>
              <a:t>By taking insights from Chart-6 we </a:t>
            </a:r>
            <a:r>
              <a:rPr lang="en-IN" sz="2800" dirty="0" err="1"/>
              <a:t>analyze</a:t>
            </a:r>
            <a:r>
              <a:rPr lang="en-IN" sz="2800" dirty="0"/>
              <a:t> that number of projects as they increased satisfaction level of employees who left has considerably fallen as compared to the existing employees.</a:t>
            </a:r>
          </a:p>
          <a:p>
            <a:pPr>
              <a:buFont typeface="Wingdings" panose="05000000000000000000" pitchFamily="2" charset="2"/>
              <a:buChar char="Ø"/>
            </a:pPr>
            <a:r>
              <a:rPr lang="en-IN" sz="2800" dirty="0"/>
              <a:t>Also from chart-6 we see that Promotion in last 5 years has not happened for senior folks means exp&gt;4 this is also the key factor of leaving the company as satisfaction level is gradually decreased whereas For existing employees promotion in last 5 years is uniform almost for all individuals of all experiences.</a:t>
            </a:r>
          </a:p>
          <a:p>
            <a:pPr>
              <a:buFont typeface="Wingdings" panose="05000000000000000000" pitchFamily="2" charset="2"/>
              <a:buChar char="Ø"/>
            </a:pPr>
            <a:r>
              <a:rPr lang="en-IN" sz="2800" dirty="0"/>
              <a:t>From chart-3 and Chart-4 we infer that a amalgamation of junior and senior folks are there who have left the organization whereas young employees are there  mostly in the existing scenario and also HR &amp; Management dept which has lowest Salary structures previously has the highest of all salaries in existing scenarios.</a:t>
            </a:r>
          </a:p>
          <a:p>
            <a:pPr marL="0" indent="0" algn="ctr">
              <a:buFont typeface="Corbel" panose="020B0503020204020204" pitchFamily="34" charset="0"/>
              <a:buNone/>
            </a:pPr>
            <a:endParaRPr lang="en-IN" sz="2800" b="1" u="sng" dirty="0"/>
          </a:p>
        </p:txBody>
      </p:sp>
    </p:spTree>
    <p:extLst>
      <p:ext uri="{BB962C8B-B14F-4D97-AF65-F5344CB8AC3E}">
        <p14:creationId xmlns:p14="http://schemas.microsoft.com/office/powerpoint/2010/main" val="248649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5CE7D2-303A-40EC-AEDF-6480A1DD9927}"/>
              </a:ext>
            </a:extLst>
          </p:cNvPr>
          <p:cNvSpPr txBox="1">
            <a:spLocks/>
          </p:cNvSpPr>
          <p:nvPr/>
        </p:nvSpPr>
        <p:spPr>
          <a:xfrm>
            <a:off x="168812" y="182880"/>
            <a:ext cx="12023188" cy="6675120"/>
          </a:xfrm>
          <a:prstGeom prst="rect">
            <a:avLst/>
          </a:prstGeom>
        </p:spPr>
        <p:txBody>
          <a:bodyPr>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buFont typeface="Corbel" panose="020B0503020204020204" pitchFamily="34" charset="0"/>
              <a:buNone/>
            </a:pPr>
            <a:r>
              <a:rPr lang="en-IN" sz="2800" b="1" u="sng" dirty="0"/>
              <a:t>RECOMMENDATION AND FINDINGS</a:t>
            </a:r>
          </a:p>
          <a:p>
            <a:pPr>
              <a:buFont typeface="Wingdings" panose="05000000000000000000" pitchFamily="2" charset="2"/>
              <a:buChar char="Ø"/>
            </a:pPr>
            <a:r>
              <a:rPr lang="en-IN" sz="2800" dirty="0"/>
              <a:t>So As per my findings , Firstly I recommend company must improve the satisfaction level by promoting senior folks in the organization and increasing the salary structure department wise.</a:t>
            </a:r>
          </a:p>
          <a:p>
            <a:pPr>
              <a:buFont typeface="Wingdings" panose="05000000000000000000" pitchFamily="2" charset="2"/>
              <a:buChar char="Ø"/>
            </a:pPr>
            <a:r>
              <a:rPr lang="en-IN" sz="2800" dirty="0"/>
              <a:t>Secondly Allotting least number of projects to an employee is also the determining factor for employee </a:t>
            </a:r>
            <a:r>
              <a:rPr lang="en-IN" sz="2800" dirty="0" err="1"/>
              <a:t>retention.As</a:t>
            </a:r>
            <a:r>
              <a:rPr lang="en-IN" sz="2800" dirty="0"/>
              <a:t> Number of projects allotted is inversely proportional to Satisfaction Score of employee.</a:t>
            </a:r>
          </a:p>
          <a:p>
            <a:pPr>
              <a:buFont typeface="Wingdings" panose="05000000000000000000" pitchFamily="2" charset="2"/>
              <a:buChar char="Ø"/>
            </a:pPr>
            <a:r>
              <a:rPr lang="en-IN" sz="2800" dirty="0"/>
              <a:t>Also Satisfaction score is directly proportional to Salary as increasing the salary structure which I have mentioned earlier dept wise in a periodic manner also increase the confidence of the employee and he will not attrite from his/her job.</a:t>
            </a:r>
          </a:p>
        </p:txBody>
      </p:sp>
    </p:spTree>
    <p:extLst>
      <p:ext uri="{BB962C8B-B14F-4D97-AF65-F5344CB8AC3E}">
        <p14:creationId xmlns:p14="http://schemas.microsoft.com/office/powerpoint/2010/main" val="837584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D4099-C997-482A-8390-15097E640905}"/>
              </a:ext>
            </a:extLst>
          </p:cNvPr>
          <p:cNvSpPr txBox="1">
            <a:spLocks/>
          </p:cNvSpPr>
          <p:nvPr/>
        </p:nvSpPr>
        <p:spPr>
          <a:xfrm>
            <a:off x="168812" y="182880"/>
            <a:ext cx="12023188" cy="6675120"/>
          </a:xfrm>
          <a:prstGeom prst="rect">
            <a:avLst/>
          </a:prstGeom>
        </p:spPr>
        <p:txBody>
          <a:bodyPr>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buFont typeface="Corbel" panose="020B0503020204020204" pitchFamily="34" charset="0"/>
              <a:buNone/>
            </a:pPr>
            <a:endParaRPr lang="en-IN" sz="2800" dirty="0"/>
          </a:p>
        </p:txBody>
      </p:sp>
      <p:sp>
        <p:nvSpPr>
          <p:cNvPr id="5" name="Content Placeholder 2">
            <a:extLst>
              <a:ext uri="{FF2B5EF4-FFF2-40B4-BE49-F238E27FC236}">
                <a16:creationId xmlns:a16="http://schemas.microsoft.com/office/drawing/2014/main" id="{2712C965-6AEE-431B-B535-8C957E210D17}"/>
              </a:ext>
            </a:extLst>
          </p:cNvPr>
          <p:cNvSpPr txBox="1">
            <a:spLocks/>
          </p:cNvSpPr>
          <p:nvPr/>
        </p:nvSpPr>
        <p:spPr>
          <a:xfrm>
            <a:off x="16412" y="335280"/>
            <a:ext cx="12023188" cy="6675120"/>
          </a:xfrm>
          <a:prstGeom prst="rect">
            <a:avLst/>
          </a:prstGeom>
        </p:spPr>
        <p:txBody>
          <a:bodyPr>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buFont typeface="Corbel" panose="020B0503020204020204" pitchFamily="34" charset="0"/>
              <a:buNone/>
            </a:pPr>
            <a:r>
              <a:rPr lang="en-IN" sz="2800" dirty="0"/>
              <a:t>.</a:t>
            </a:r>
          </a:p>
        </p:txBody>
      </p:sp>
      <p:sp>
        <p:nvSpPr>
          <p:cNvPr id="8" name="Content Placeholder 2">
            <a:extLst>
              <a:ext uri="{FF2B5EF4-FFF2-40B4-BE49-F238E27FC236}">
                <a16:creationId xmlns:a16="http://schemas.microsoft.com/office/drawing/2014/main" id="{4EA999C3-A2CC-44E8-BC98-A74AB2F89836}"/>
              </a:ext>
            </a:extLst>
          </p:cNvPr>
          <p:cNvSpPr txBox="1">
            <a:spLocks/>
          </p:cNvSpPr>
          <p:nvPr/>
        </p:nvSpPr>
        <p:spPr>
          <a:xfrm>
            <a:off x="1910686" y="182880"/>
            <a:ext cx="8134066" cy="1550386"/>
          </a:xfrm>
          <a:prstGeom prst="rect">
            <a:avLst/>
          </a:prstGeom>
        </p:spPr>
        <p:txBody>
          <a:bodyPr>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buFont typeface="Corbel" panose="020B0503020204020204" pitchFamily="34" charset="0"/>
              <a:buNone/>
            </a:pPr>
            <a:endParaRPr lang="en-IN" sz="2800" dirty="0"/>
          </a:p>
        </p:txBody>
      </p:sp>
      <p:sp>
        <p:nvSpPr>
          <p:cNvPr id="10" name="Content Placeholder 2">
            <a:extLst>
              <a:ext uri="{FF2B5EF4-FFF2-40B4-BE49-F238E27FC236}">
                <a16:creationId xmlns:a16="http://schemas.microsoft.com/office/drawing/2014/main" id="{6B441C9B-F974-4A90-A14C-4E7AC4C201E9}"/>
              </a:ext>
            </a:extLst>
          </p:cNvPr>
          <p:cNvSpPr txBox="1">
            <a:spLocks/>
          </p:cNvSpPr>
          <p:nvPr/>
        </p:nvSpPr>
        <p:spPr>
          <a:xfrm>
            <a:off x="3084395" y="389871"/>
            <a:ext cx="8379724" cy="1848362"/>
          </a:xfrm>
          <a:prstGeom prst="rect">
            <a:avLst/>
          </a:prstGeom>
        </p:spPr>
        <p:txBody>
          <a:bodyPr>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buFont typeface="Corbel" panose="020B0503020204020204" pitchFamily="34" charset="0"/>
              <a:buNone/>
            </a:pPr>
            <a:endParaRPr lang="en-IN" sz="2800" b="1" u="sng" dirty="0"/>
          </a:p>
        </p:txBody>
      </p:sp>
      <p:sp>
        <p:nvSpPr>
          <p:cNvPr id="17" name="Title 16">
            <a:extLst>
              <a:ext uri="{FF2B5EF4-FFF2-40B4-BE49-F238E27FC236}">
                <a16:creationId xmlns:a16="http://schemas.microsoft.com/office/drawing/2014/main" id="{02A577B3-0DE7-4636-81CB-7715C12E2957}"/>
              </a:ext>
            </a:extLst>
          </p:cNvPr>
          <p:cNvSpPr>
            <a:spLocks noGrp="1"/>
          </p:cNvSpPr>
          <p:nvPr>
            <p:ph type="title"/>
          </p:nvPr>
        </p:nvSpPr>
        <p:spPr>
          <a:xfrm>
            <a:off x="7218769" y="30480"/>
            <a:ext cx="4488345" cy="6492240"/>
          </a:xfrm>
        </p:spPr>
        <p:txBody>
          <a:bodyPr/>
          <a:lstStyle/>
          <a:p>
            <a:br>
              <a:rPr lang="en-IN" b="1" dirty="0"/>
            </a:br>
            <a:br>
              <a:rPr lang="en-IN" b="1" dirty="0"/>
            </a:br>
            <a:br>
              <a:rPr lang="en-IN" b="1" dirty="0"/>
            </a:br>
            <a:r>
              <a:rPr lang="en-IN" dirty="0" err="1">
                <a:solidFill>
                  <a:srgbClr val="C00000"/>
                </a:solidFill>
              </a:rPr>
              <a:t>So,Thankyou</a:t>
            </a:r>
            <a:r>
              <a:rPr lang="en-IN" dirty="0">
                <a:solidFill>
                  <a:srgbClr val="C00000"/>
                </a:solidFill>
              </a:rPr>
              <a:t> Taken minds for Providing me such a wonderful opportunity to enhance my Data Analytics capabilities</a:t>
            </a:r>
            <a:br>
              <a:rPr lang="en-IN" dirty="0">
                <a:solidFill>
                  <a:srgbClr val="C00000"/>
                </a:solidFill>
              </a:rPr>
            </a:br>
            <a:br>
              <a:rPr lang="en-IN" b="1" dirty="0"/>
            </a:br>
            <a:br>
              <a:rPr lang="en-IN" dirty="0"/>
            </a:br>
            <a:br>
              <a:rPr lang="en-IN" dirty="0"/>
            </a:br>
            <a:r>
              <a:rPr lang="en-IN" dirty="0"/>
              <a:t>   </a:t>
            </a:r>
          </a:p>
        </p:txBody>
      </p:sp>
      <p:pic>
        <p:nvPicPr>
          <p:cNvPr id="22" name="Picture Placeholder 21">
            <a:extLst>
              <a:ext uri="{FF2B5EF4-FFF2-40B4-BE49-F238E27FC236}">
                <a16:creationId xmlns:a16="http://schemas.microsoft.com/office/drawing/2014/main" id="{010F6532-6350-4CDD-9BFE-C01B623709B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771" r="16771"/>
          <a:stretch/>
        </p:blipFill>
        <p:spPr>
          <a:xfrm>
            <a:off x="19905" y="1"/>
            <a:ext cx="7281199" cy="6827520"/>
          </a:xfrm>
        </p:spPr>
      </p:pic>
    </p:spTree>
    <p:extLst>
      <p:ext uri="{BB962C8B-B14F-4D97-AF65-F5344CB8AC3E}">
        <p14:creationId xmlns:p14="http://schemas.microsoft.com/office/powerpoint/2010/main" val="160850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CEFAC96-7987-4A7F-A1CC-D75F08181DAA}"/>
              </a:ext>
            </a:extLst>
          </p:cNvPr>
          <p:cNvSpPr>
            <a:spLocks noGrp="1"/>
          </p:cNvSpPr>
          <p:nvPr>
            <p:ph type="title"/>
          </p:nvPr>
        </p:nvSpPr>
        <p:spPr>
          <a:xfrm>
            <a:off x="2933700" y="225084"/>
            <a:ext cx="8770571" cy="2213316"/>
          </a:xfrm>
        </p:spPr>
        <p:txBody>
          <a:bodyPr>
            <a:normAutofit/>
          </a:bodyPr>
          <a:lstStyle/>
          <a:p>
            <a:r>
              <a:rPr lang="en-IN" sz="4000" b="1" i="1" u="sng" dirty="0"/>
              <a:t>EMPLOYEE ATTRITION CONTROL PROOF OF CONCEPT ANALYSIS</a:t>
            </a:r>
          </a:p>
        </p:txBody>
      </p:sp>
      <p:sp>
        <p:nvSpPr>
          <p:cNvPr id="11" name="Content Placeholder 10">
            <a:extLst>
              <a:ext uri="{FF2B5EF4-FFF2-40B4-BE49-F238E27FC236}">
                <a16:creationId xmlns:a16="http://schemas.microsoft.com/office/drawing/2014/main" id="{80B28E29-BB8E-40F7-9B16-93D48E7A8777}"/>
              </a:ext>
            </a:extLst>
          </p:cNvPr>
          <p:cNvSpPr>
            <a:spLocks noGrp="1"/>
          </p:cNvSpPr>
          <p:nvPr>
            <p:ph idx="1"/>
          </p:nvPr>
        </p:nvSpPr>
        <p:spPr>
          <a:xfrm>
            <a:off x="2835226" y="2797125"/>
            <a:ext cx="8770571" cy="3709182"/>
          </a:xfrm>
        </p:spPr>
        <p:txBody>
          <a:bodyPr/>
          <a:lstStyle/>
          <a:p>
            <a:r>
              <a:rPr lang="en-IN" dirty="0"/>
              <a:t>NAME-RISHABH KAPOOR</a:t>
            </a:r>
          </a:p>
          <a:p>
            <a:r>
              <a:rPr lang="en-IN" dirty="0"/>
              <a:t>COUNTRY-INDIA</a:t>
            </a:r>
          </a:p>
          <a:p>
            <a:r>
              <a:rPr lang="en-IN" dirty="0"/>
              <a:t>LINKEDIN ID:- </a:t>
            </a:r>
            <a:r>
              <a:rPr lang="en-IN" dirty="0">
                <a:hlinkClick r:id="rId2"/>
              </a:rPr>
              <a:t>https://www.linkedin.com/in/rishabh-kapoor-b9629333/</a:t>
            </a:r>
            <a:endParaRPr lang="en-IN" dirty="0"/>
          </a:p>
          <a:p>
            <a:r>
              <a:rPr lang="en-IN" dirty="0"/>
              <a:t>Email-id:- </a:t>
            </a:r>
            <a:r>
              <a:rPr lang="en-IN" dirty="0">
                <a:hlinkClick r:id="rId3"/>
              </a:rPr>
              <a:t>Kapoor.rishabh88@gmail.com</a:t>
            </a:r>
            <a:endParaRPr lang="en-IN" dirty="0"/>
          </a:p>
          <a:p>
            <a:r>
              <a:rPr lang="en-IN" dirty="0"/>
              <a:t>Project:- Company’s Employee Attrition Case</a:t>
            </a:r>
          </a:p>
        </p:txBody>
      </p:sp>
    </p:spTree>
    <p:extLst>
      <p:ext uri="{BB962C8B-B14F-4D97-AF65-F5344CB8AC3E}">
        <p14:creationId xmlns:p14="http://schemas.microsoft.com/office/powerpoint/2010/main" val="113276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29FE8-21A2-484D-8A3C-DFB65ECA45BB}"/>
              </a:ext>
            </a:extLst>
          </p:cNvPr>
          <p:cNvSpPr>
            <a:spLocks noGrp="1"/>
          </p:cNvSpPr>
          <p:nvPr>
            <p:ph idx="1"/>
          </p:nvPr>
        </p:nvSpPr>
        <p:spPr>
          <a:xfrm>
            <a:off x="487729" y="576774"/>
            <a:ext cx="10822695" cy="6281225"/>
          </a:xfrm>
        </p:spPr>
        <p:txBody>
          <a:bodyPr>
            <a:normAutofit fontScale="77500" lnSpcReduction="20000"/>
          </a:bodyPr>
          <a:lstStyle/>
          <a:p>
            <a:pPr marL="0" indent="0" algn="ctr">
              <a:buNone/>
            </a:pPr>
            <a:r>
              <a:rPr lang="en-IN" b="1" dirty="0">
                <a:effectLst>
                  <a:outerShdw blurRad="38100" dist="38100" dir="2700000" algn="tl">
                    <a:srgbClr val="000000">
                      <a:alpha val="43137"/>
                    </a:srgbClr>
                  </a:outerShdw>
                </a:effectLst>
              </a:rPr>
              <a:t>               </a:t>
            </a:r>
            <a:r>
              <a:rPr lang="en-IN" sz="2800" u="sng" dirty="0">
                <a:effectLst>
                  <a:outerShdw blurRad="38100" dist="38100" dir="2700000" algn="tl">
                    <a:srgbClr val="000000">
                      <a:alpha val="43137"/>
                    </a:srgbClr>
                  </a:outerShdw>
                </a:effectLst>
              </a:rPr>
              <a:t>PROBLEM STATEMENT</a:t>
            </a:r>
          </a:p>
          <a:p>
            <a:pPr>
              <a:buFont typeface="Wingdings" panose="05000000000000000000" pitchFamily="2" charset="2"/>
              <a:buChar char="Ø"/>
            </a:pPr>
            <a:r>
              <a:rPr lang="en-IN" sz="2800" dirty="0"/>
              <a:t>The dataset is for a company who is trying to control attrition.</a:t>
            </a:r>
          </a:p>
          <a:p>
            <a:pPr>
              <a:buFont typeface="Wingdings" panose="05000000000000000000" pitchFamily="2" charset="2"/>
              <a:buChar char="Ø"/>
            </a:pPr>
            <a:r>
              <a:rPr lang="en-IN" sz="2800" dirty="0"/>
              <a:t>Two sets of data is there one is “Existing employees” and the other is “Employees who have left”</a:t>
            </a:r>
          </a:p>
          <a:p>
            <a:pPr>
              <a:buFont typeface="Wingdings" panose="05000000000000000000" pitchFamily="2" charset="2"/>
              <a:buChar char="Ø"/>
            </a:pPr>
            <a:r>
              <a:rPr lang="en-IN" sz="2800" dirty="0"/>
              <a:t>Attributes are there common for every employee as:</a:t>
            </a:r>
          </a:p>
          <a:p>
            <a:pPr marL="514350" indent="-514350">
              <a:buFont typeface="+mj-lt"/>
              <a:buAutoNum type="alphaLcParenR"/>
            </a:pPr>
            <a:r>
              <a:rPr lang="en-IN" sz="2800" dirty="0"/>
              <a:t> Satisfaction Level</a:t>
            </a:r>
          </a:p>
          <a:p>
            <a:pPr marL="514350" indent="-514350">
              <a:buFont typeface="+mj-lt"/>
              <a:buAutoNum type="alphaLcParenR"/>
            </a:pPr>
            <a:r>
              <a:rPr lang="en-IN" sz="2800" dirty="0"/>
              <a:t>Last Evaluation</a:t>
            </a:r>
          </a:p>
          <a:p>
            <a:pPr marL="514350" indent="-514350">
              <a:buFont typeface="+mj-lt"/>
              <a:buAutoNum type="alphaLcParenR"/>
            </a:pPr>
            <a:r>
              <a:rPr lang="en-IN" sz="2800" dirty="0"/>
              <a:t>Number of projects</a:t>
            </a:r>
          </a:p>
          <a:p>
            <a:pPr marL="514350" indent="-514350">
              <a:buFont typeface="+mj-lt"/>
              <a:buAutoNum type="alphaLcParenR"/>
            </a:pPr>
            <a:r>
              <a:rPr lang="en-IN" sz="2800" dirty="0"/>
              <a:t>Average monthly hours</a:t>
            </a:r>
          </a:p>
          <a:p>
            <a:pPr marL="514350" indent="-514350">
              <a:buFont typeface="+mj-lt"/>
              <a:buAutoNum type="alphaLcParenR"/>
            </a:pPr>
            <a:r>
              <a:rPr lang="en-IN" sz="2800" dirty="0"/>
              <a:t>Time spent</a:t>
            </a:r>
          </a:p>
          <a:p>
            <a:pPr marL="514350" indent="-514350">
              <a:buFont typeface="+mj-lt"/>
              <a:buAutoNum type="alphaLcParenR"/>
            </a:pPr>
            <a:r>
              <a:rPr lang="en-IN" sz="2800" dirty="0"/>
              <a:t>Work Accident</a:t>
            </a:r>
          </a:p>
          <a:p>
            <a:pPr marL="514350" indent="-514350">
              <a:buFont typeface="+mj-lt"/>
              <a:buAutoNum type="alphaLcParenR"/>
            </a:pPr>
            <a:r>
              <a:rPr lang="en-IN" sz="2800" dirty="0"/>
              <a:t>Promotion in last 5 </a:t>
            </a:r>
            <a:r>
              <a:rPr lang="en-IN" sz="2800" dirty="0" err="1"/>
              <a:t>yrs</a:t>
            </a:r>
            <a:endParaRPr lang="en-IN" sz="2800" dirty="0"/>
          </a:p>
          <a:p>
            <a:pPr marL="514350" indent="-514350">
              <a:buFont typeface="+mj-lt"/>
              <a:buAutoNum type="alphaLcParenR"/>
            </a:pPr>
            <a:r>
              <a:rPr lang="en-IN" sz="2800" dirty="0"/>
              <a:t>Department(column sales)</a:t>
            </a:r>
          </a:p>
          <a:p>
            <a:pPr marL="514350" indent="-514350">
              <a:buFont typeface="+mj-lt"/>
              <a:buAutoNum type="alphaLcParenR"/>
            </a:pPr>
            <a:r>
              <a:rPr lang="en-IN" sz="2800" dirty="0"/>
              <a:t>Salary</a:t>
            </a:r>
          </a:p>
          <a:p>
            <a:pPr marL="514350" indent="-514350">
              <a:buFont typeface="+mj-lt"/>
              <a:buAutoNum type="alphaLcParenR"/>
            </a:pPr>
            <a:r>
              <a:rPr lang="en-IN" sz="2800" dirty="0"/>
              <a:t>Whether employee has left</a:t>
            </a:r>
          </a:p>
          <a:p>
            <a:pPr marL="514350" indent="-514350">
              <a:buFont typeface="+mj-lt"/>
              <a:buAutoNum type="alphaLcParenR"/>
            </a:pPr>
            <a:endParaRPr lang="en-IN" sz="2800" dirty="0"/>
          </a:p>
          <a:p>
            <a:pPr marL="0" indent="0" algn="ctr">
              <a:buNone/>
            </a:pPr>
            <a:endParaRPr lang="en-IN" sz="2800" b="1" u="sng" dirty="0">
              <a:effectLst>
                <a:outerShdw blurRad="38100" dist="38100" dir="2700000" algn="tl">
                  <a:srgbClr val="000000">
                    <a:alpha val="43137"/>
                  </a:srgbClr>
                </a:outerShdw>
              </a:effectLst>
            </a:endParaRPr>
          </a:p>
          <a:p>
            <a:pPr marL="0" indent="0" algn="ctr">
              <a:buNone/>
            </a:pPr>
            <a:endParaRPr lang="en-IN" sz="2800" b="1" u="sng" dirty="0">
              <a:effectLst>
                <a:outerShdw blurRad="38100" dist="38100" dir="2700000" algn="tl">
                  <a:srgbClr val="000000">
                    <a:alpha val="43137"/>
                  </a:srgbClr>
                </a:outerShdw>
              </a:effectLst>
            </a:endParaRPr>
          </a:p>
          <a:p>
            <a:pPr marL="0" indent="0" algn="ctr">
              <a:buNone/>
            </a:pPr>
            <a:endParaRPr lang="en-IN" sz="2800" b="1" u="sng" dirty="0">
              <a:effectLst>
                <a:outerShdw blurRad="38100" dist="38100" dir="2700000" algn="tl">
                  <a:srgbClr val="000000">
                    <a:alpha val="43137"/>
                  </a:srgbClr>
                </a:outerShdw>
              </a:effectLst>
            </a:endParaRPr>
          </a:p>
          <a:p>
            <a:pPr marL="0" indent="0" algn="ctr">
              <a:buNone/>
            </a:pPr>
            <a:endParaRPr lang="en-IN" sz="2800" b="1" u="sng" dirty="0">
              <a:effectLst>
                <a:outerShdw blurRad="38100" dist="38100" dir="2700000" algn="tl">
                  <a:srgbClr val="000000">
                    <a:alpha val="43137"/>
                  </a:srgbClr>
                </a:outerShdw>
              </a:effectLst>
            </a:endParaRPr>
          </a:p>
          <a:p>
            <a:pPr marL="0" indent="0" algn="ctr">
              <a:buNone/>
            </a:pPr>
            <a:endParaRPr lang="en-IN" sz="28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9667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7509-BA1F-45FD-854E-42F29BD0E14D}"/>
              </a:ext>
            </a:extLst>
          </p:cNvPr>
          <p:cNvSpPr>
            <a:spLocks noGrp="1"/>
          </p:cNvSpPr>
          <p:nvPr>
            <p:ph type="title"/>
          </p:nvPr>
        </p:nvSpPr>
        <p:spPr>
          <a:xfrm>
            <a:off x="3162301" y="1830579"/>
            <a:ext cx="5784751" cy="1598421"/>
          </a:xfrm>
        </p:spPr>
        <p:txBody>
          <a:bodyPr>
            <a:normAutofit fontScale="90000"/>
          </a:bodyPr>
          <a:lstStyle/>
          <a:p>
            <a:r>
              <a:rPr lang="en-IN" sz="2700" b="1" dirty="0"/>
              <a:t>OBJECTIVE-We have to Formulate a methodology and technique in answering the following questions</a:t>
            </a:r>
            <a:br>
              <a:rPr lang="en-IN" sz="4000" b="1" u="sng" dirty="0">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52B29FE8-21A2-484D-8A3C-DFB65ECA45BB}"/>
              </a:ext>
            </a:extLst>
          </p:cNvPr>
          <p:cNvSpPr>
            <a:spLocks noGrp="1"/>
          </p:cNvSpPr>
          <p:nvPr>
            <p:ph type="body" idx="1"/>
          </p:nvPr>
        </p:nvSpPr>
        <p:spPr>
          <a:xfrm>
            <a:off x="3643532" y="4009293"/>
            <a:ext cx="4737526" cy="1205646"/>
          </a:xfrm>
        </p:spPr>
        <p:txBody>
          <a:bodyPr>
            <a:normAutofit fontScale="70000" lnSpcReduction="20000"/>
          </a:bodyPr>
          <a:lstStyle/>
          <a:p>
            <a:pPr marL="514350" indent="-514350" algn="ctr">
              <a:buFont typeface="+mj-lt"/>
              <a:buAutoNum type="alphaLcParenR"/>
            </a:pPr>
            <a:r>
              <a:rPr lang="en-IN" sz="2800" b="1" dirty="0"/>
              <a:t>What type of employees are leaving?</a:t>
            </a:r>
          </a:p>
          <a:p>
            <a:pPr marL="514350" indent="-514350" algn="ctr">
              <a:buFont typeface="+mj-lt"/>
              <a:buAutoNum type="alphaLcParenR"/>
            </a:pPr>
            <a:r>
              <a:rPr lang="en-IN" sz="2800" b="1" dirty="0"/>
              <a:t>Which employees are prone to leave next?</a:t>
            </a:r>
          </a:p>
          <a:p>
            <a:pPr marL="0" indent="0" algn="ctr">
              <a:buNone/>
            </a:pPr>
            <a:endParaRPr lang="en-IN" sz="2800" dirty="0"/>
          </a:p>
          <a:p>
            <a:pPr marL="0" indent="0" algn="ctr">
              <a:buNone/>
            </a:pPr>
            <a:endParaRPr lang="en-IN" sz="2800" b="1" u="sng" dirty="0">
              <a:effectLst>
                <a:outerShdw blurRad="38100" dist="38100" dir="2700000" algn="tl">
                  <a:srgbClr val="000000">
                    <a:alpha val="43137"/>
                  </a:srgbClr>
                </a:outerShdw>
              </a:effectLst>
            </a:endParaRPr>
          </a:p>
          <a:p>
            <a:pPr marL="0" indent="0" algn="ctr">
              <a:buNone/>
            </a:pPr>
            <a:endParaRPr lang="en-IN" sz="2800" b="1" u="sng" dirty="0">
              <a:effectLst>
                <a:outerShdw blurRad="38100" dist="38100" dir="2700000" algn="tl">
                  <a:srgbClr val="000000">
                    <a:alpha val="43137"/>
                  </a:srgbClr>
                </a:outerShdw>
              </a:effectLst>
            </a:endParaRPr>
          </a:p>
          <a:p>
            <a:pPr marL="0" indent="0" algn="ctr">
              <a:buNone/>
            </a:pPr>
            <a:endParaRPr lang="en-IN" sz="28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2839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CA0FE-47EE-417F-8D06-FBD90C7317DD}"/>
              </a:ext>
            </a:extLst>
          </p:cNvPr>
          <p:cNvSpPr>
            <a:spLocks noGrp="1"/>
          </p:cNvSpPr>
          <p:nvPr>
            <p:ph idx="1"/>
          </p:nvPr>
        </p:nvSpPr>
        <p:spPr>
          <a:xfrm>
            <a:off x="168812" y="182880"/>
            <a:ext cx="12023188" cy="6675120"/>
          </a:xfrm>
        </p:spPr>
        <p:txBody>
          <a:bodyPr>
            <a:normAutofit lnSpcReduction="10000"/>
          </a:bodyPr>
          <a:lstStyle/>
          <a:p>
            <a:pPr marL="0" indent="0" algn="ctr">
              <a:buNone/>
            </a:pPr>
            <a:r>
              <a:rPr lang="en-IN" sz="2800" b="1" u="sng" dirty="0"/>
              <a:t>METHODOLOGY USED </a:t>
            </a:r>
          </a:p>
          <a:p>
            <a:pPr marL="0" indent="0" algn="ctr">
              <a:buNone/>
            </a:pPr>
            <a:endParaRPr lang="en-IN" sz="2800" b="1" u="sng" dirty="0"/>
          </a:p>
          <a:p>
            <a:pPr marL="0" indent="0">
              <a:buNone/>
            </a:pPr>
            <a:r>
              <a:rPr lang="en-IN" sz="2800" b="1" dirty="0"/>
              <a:t>In order to provide better insights and inferences we adopt exploratory Data Analysis (EDA) in this Employee Attrition problem which comprises of-</a:t>
            </a:r>
          </a:p>
          <a:p>
            <a:pPr marL="0" indent="0">
              <a:buNone/>
            </a:pPr>
            <a:endParaRPr lang="en-IN" sz="2800" b="1" dirty="0"/>
          </a:p>
          <a:p>
            <a:pPr marL="0" indent="0">
              <a:buNone/>
            </a:pPr>
            <a:r>
              <a:rPr lang="en-IN" sz="2800" b="1" dirty="0"/>
              <a:t>1.Uni-variate Analysis-In this analysis we compare “existing employees” individual features or variables with the “employees who left the company” data individual features or variables and visualize in form of bar graph and make inferences or insights from  there.</a:t>
            </a:r>
          </a:p>
          <a:p>
            <a:pPr marL="0" indent="0">
              <a:buNone/>
            </a:pPr>
            <a:endParaRPr lang="en-IN" sz="2800" b="1" dirty="0"/>
          </a:p>
          <a:p>
            <a:pPr marL="0" indent="0">
              <a:buNone/>
            </a:pPr>
            <a:r>
              <a:rPr lang="en-IN" sz="2800" b="1" dirty="0"/>
              <a:t>2. Bi-variate Analysis- In this one we compare “existing employees” two or more features with the “employees who left the company” two or more features and visualize in form of heat maps and box plots  and make insights from there .</a:t>
            </a:r>
          </a:p>
        </p:txBody>
      </p:sp>
    </p:spTree>
    <p:extLst>
      <p:ext uri="{BB962C8B-B14F-4D97-AF65-F5344CB8AC3E}">
        <p14:creationId xmlns:p14="http://schemas.microsoft.com/office/powerpoint/2010/main" val="21923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FE5EB-E34A-4E7F-975C-08A70D713044}"/>
              </a:ext>
            </a:extLst>
          </p:cNvPr>
          <p:cNvSpPr>
            <a:spLocks noGrp="1"/>
          </p:cNvSpPr>
          <p:nvPr>
            <p:ph type="title"/>
          </p:nvPr>
        </p:nvSpPr>
        <p:spPr>
          <a:xfrm>
            <a:off x="3382351" y="1"/>
            <a:ext cx="3227715" cy="857534"/>
          </a:xfrm>
        </p:spPr>
        <p:txBody>
          <a:bodyPr>
            <a:noAutofit/>
          </a:bodyPr>
          <a:lstStyle/>
          <a:p>
            <a:r>
              <a:rPr lang="en-IN" sz="2000" dirty="0"/>
              <a:t>CHART-1  UNIVARIATE ANALYSIS</a:t>
            </a:r>
          </a:p>
        </p:txBody>
      </p:sp>
      <p:sp>
        <p:nvSpPr>
          <p:cNvPr id="6" name="Text Placeholder 5">
            <a:extLst>
              <a:ext uri="{FF2B5EF4-FFF2-40B4-BE49-F238E27FC236}">
                <a16:creationId xmlns:a16="http://schemas.microsoft.com/office/drawing/2014/main" id="{1F350625-FAF4-420F-AD98-6E31D0E33809}"/>
              </a:ext>
            </a:extLst>
          </p:cNvPr>
          <p:cNvSpPr>
            <a:spLocks noGrp="1"/>
          </p:cNvSpPr>
          <p:nvPr>
            <p:ph type="body" sz="half" idx="2"/>
          </p:nvPr>
        </p:nvSpPr>
        <p:spPr>
          <a:xfrm rot="10800000" flipV="1">
            <a:off x="791569" y="6323925"/>
            <a:ext cx="4722126" cy="431801"/>
          </a:xfrm>
        </p:spPr>
        <p:txBody>
          <a:bodyPr>
            <a:normAutofit/>
          </a:bodyPr>
          <a:lstStyle/>
          <a:p>
            <a:r>
              <a:rPr lang="en-IN" b="1" dirty="0"/>
              <a:t>SATISFACTION LEVEL OF EMPLOYEE THAT LEFT</a:t>
            </a:r>
          </a:p>
        </p:txBody>
      </p:sp>
      <p:pic>
        <p:nvPicPr>
          <p:cNvPr id="7" name="Content Placeholder 15">
            <a:extLst>
              <a:ext uri="{FF2B5EF4-FFF2-40B4-BE49-F238E27FC236}">
                <a16:creationId xmlns:a16="http://schemas.microsoft.com/office/drawing/2014/main" id="{0064637F-79CC-4016-B22B-50056479E4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961" y="425734"/>
            <a:ext cx="6483279" cy="5898191"/>
          </a:xfrm>
        </p:spPr>
      </p:pic>
      <p:pic>
        <p:nvPicPr>
          <p:cNvPr id="8" name="Content Placeholder 8">
            <a:extLst>
              <a:ext uri="{FF2B5EF4-FFF2-40B4-BE49-F238E27FC236}">
                <a16:creationId xmlns:a16="http://schemas.microsoft.com/office/drawing/2014/main" id="{BFBC4AFB-05A0-4F43-B290-A59040738A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63571" y="425734"/>
            <a:ext cx="6828429" cy="6114092"/>
          </a:xfrm>
        </p:spPr>
      </p:pic>
      <p:sp>
        <p:nvSpPr>
          <p:cNvPr id="9" name="Text Placeholder 5">
            <a:extLst>
              <a:ext uri="{FF2B5EF4-FFF2-40B4-BE49-F238E27FC236}">
                <a16:creationId xmlns:a16="http://schemas.microsoft.com/office/drawing/2014/main" id="{2A203762-78A1-4700-A557-E25082646576}"/>
              </a:ext>
            </a:extLst>
          </p:cNvPr>
          <p:cNvSpPr txBox="1">
            <a:spLocks/>
          </p:cNvSpPr>
          <p:nvPr/>
        </p:nvSpPr>
        <p:spPr>
          <a:xfrm rot="10800000" flipV="1">
            <a:off x="6491784" y="6323926"/>
            <a:ext cx="4722126" cy="431801"/>
          </a:xfrm>
          <a:prstGeom prst="rect">
            <a:avLst/>
          </a:prstGeom>
        </p:spPr>
        <p:txBody>
          <a:bodyPr vert="horz" lIns="91440" tIns="45720" rIns="91440" bIns="45720" rtlCol="0">
            <a:normAutofit/>
          </a:bodyPr>
          <a:lstStyle>
            <a:lvl1pPr marL="0" indent="0" algn="l" defTabSz="914400" rtl="0" eaLnBrk="1" latinLnBrk="0" hangingPunct="1">
              <a:lnSpc>
                <a:spcPct val="111000"/>
              </a:lnSpc>
              <a:spcBef>
                <a:spcPts val="1400"/>
              </a:spcBef>
              <a:buFont typeface="Corbel" panose="020B0503020204020204" pitchFamily="34" charset="0"/>
              <a:buNone/>
              <a:defRPr sz="1600" kern="1200">
                <a:solidFill>
                  <a:schemeClr val="tx2">
                    <a:lumMod val="75000"/>
                    <a:lumOff val="25000"/>
                  </a:schemeClr>
                </a:solidFill>
                <a:latin typeface="+mn-lt"/>
                <a:ea typeface="+mn-ea"/>
                <a:cs typeface="+mn-cs"/>
              </a:defRPr>
            </a:lvl1pPr>
            <a:lvl2pPr marL="457200" indent="0" algn="l" defTabSz="914400" rtl="0" eaLnBrk="1" latinLnBrk="0" hangingPunct="1">
              <a:lnSpc>
                <a:spcPct val="111000"/>
              </a:lnSpc>
              <a:spcBef>
                <a:spcPts val="930"/>
              </a:spcBef>
              <a:buFont typeface="Corbel" panose="020B0503020204020204" pitchFamily="34" charset="0"/>
              <a:buNone/>
              <a:defRPr sz="1400" kern="1200">
                <a:solidFill>
                  <a:schemeClr val="tx2">
                    <a:lumMod val="75000"/>
                    <a:lumOff val="25000"/>
                  </a:schemeClr>
                </a:solidFill>
                <a:latin typeface="+mn-lt"/>
                <a:ea typeface="+mn-ea"/>
                <a:cs typeface="+mn-cs"/>
              </a:defRPr>
            </a:lvl2pPr>
            <a:lvl3pPr marL="914400" indent="0" algn="l" defTabSz="914400" rtl="0" eaLnBrk="1" latinLnBrk="0" hangingPunct="1">
              <a:lnSpc>
                <a:spcPct val="111000"/>
              </a:lnSpc>
              <a:spcBef>
                <a:spcPts val="930"/>
              </a:spcBef>
              <a:buFont typeface="Corbel" panose="020B0503020204020204" pitchFamily="34" charset="0"/>
              <a:buNone/>
              <a:defRPr sz="1200" i="1" kern="1200">
                <a:solidFill>
                  <a:schemeClr val="tx2">
                    <a:lumMod val="75000"/>
                    <a:lumOff val="25000"/>
                  </a:schemeClr>
                </a:solidFill>
                <a:latin typeface="+mn-lt"/>
                <a:ea typeface="+mn-ea"/>
                <a:cs typeface="+mn-cs"/>
              </a:defRPr>
            </a:lvl3pPr>
            <a:lvl4pPr marL="1371600" indent="0" algn="l" defTabSz="914400" rtl="0" eaLnBrk="1" latinLnBrk="0" hangingPunct="1">
              <a:lnSpc>
                <a:spcPct val="111000"/>
              </a:lnSpc>
              <a:spcBef>
                <a:spcPts val="930"/>
              </a:spcBef>
              <a:buFont typeface="Corbel" panose="020B0503020204020204" pitchFamily="34" charset="0"/>
              <a:buNone/>
              <a:defRPr sz="1000" kern="1200">
                <a:solidFill>
                  <a:schemeClr val="tx2">
                    <a:lumMod val="75000"/>
                    <a:lumOff val="25000"/>
                  </a:schemeClr>
                </a:solidFill>
                <a:latin typeface="+mn-lt"/>
                <a:ea typeface="+mn-ea"/>
                <a:cs typeface="+mn-cs"/>
              </a:defRPr>
            </a:lvl4pPr>
            <a:lvl5pPr marL="1828800" indent="0" algn="l" defTabSz="914400" rtl="0" eaLnBrk="1" latinLnBrk="0" hangingPunct="1">
              <a:lnSpc>
                <a:spcPct val="111000"/>
              </a:lnSpc>
              <a:spcBef>
                <a:spcPts val="930"/>
              </a:spcBef>
              <a:buFont typeface="Corbel" panose="020B0503020204020204" pitchFamily="34" charset="0"/>
              <a:buNone/>
              <a:defRPr sz="1000" i="1" kern="1200">
                <a:solidFill>
                  <a:schemeClr val="tx2">
                    <a:lumMod val="75000"/>
                    <a:lumOff val="25000"/>
                  </a:schemeClr>
                </a:solidFill>
                <a:latin typeface="+mn-lt"/>
                <a:ea typeface="+mn-ea"/>
                <a:cs typeface="+mn-cs"/>
              </a:defRPr>
            </a:lvl5pPr>
            <a:lvl6pPr marL="2286000" indent="0" algn="l" defTabSz="914400" rtl="0" eaLnBrk="1" latinLnBrk="0" hangingPunct="1">
              <a:lnSpc>
                <a:spcPct val="111000"/>
              </a:lnSpc>
              <a:spcBef>
                <a:spcPts val="930"/>
              </a:spcBef>
              <a:buFont typeface="Corbel" panose="020B0503020204020204" pitchFamily="34" charset="0"/>
              <a:buNone/>
              <a:defRPr sz="1000" kern="1200">
                <a:solidFill>
                  <a:schemeClr val="accent1">
                    <a:lumMod val="75000"/>
                  </a:schemeClr>
                </a:solidFill>
                <a:latin typeface="+mn-lt"/>
                <a:ea typeface="+mn-ea"/>
                <a:cs typeface="+mn-cs"/>
              </a:defRPr>
            </a:lvl6pPr>
            <a:lvl7pPr marL="2743200" indent="0" algn="l" defTabSz="914400" rtl="0" eaLnBrk="1" latinLnBrk="0" hangingPunct="1">
              <a:lnSpc>
                <a:spcPct val="111000"/>
              </a:lnSpc>
              <a:spcBef>
                <a:spcPts val="930"/>
              </a:spcBef>
              <a:buFont typeface="Corbel" panose="020B0503020204020204" pitchFamily="34" charset="0"/>
              <a:buNone/>
              <a:defRPr sz="1000" i="1" kern="1200">
                <a:solidFill>
                  <a:schemeClr val="accent1">
                    <a:lumMod val="75000"/>
                  </a:schemeClr>
                </a:solidFill>
                <a:latin typeface="+mn-lt"/>
                <a:ea typeface="+mn-ea"/>
                <a:cs typeface="+mn-cs"/>
              </a:defRPr>
            </a:lvl7pPr>
            <a:lvl8pPr marL="3200400" indent="0" algn="l" defTabSz="914400" rtl="0" eaLnBrk="1" latinLnBrk="0" hangingPunct="1">
              <a:lnSpc>
                <a:spcPct val="111000"/>
              </a:lnSpc>
              <a:spcBef>
                <a:spcPts val="930"/>
              </a:spcBef>
              <a:buFont typeface="Corbel" panose="020B0503020204020204" pitchFamily="34" charset="0"/>
              <a:buNone/>
              <a:defRPr sz="1000" kern="1200">
                <a:solidFill>
                  <a:schemeClr val="accent1">
                    <a:lumMod val="75000"/>
                  </a:schemeClr>
                </a:solidFill>
                <a:latin typeface="+mn-lt"/>
                <a:ea typeface="+mn-ea"/>
                <a:cs typeface="+mn-cs"/>
              </a:defRPr>
            </a:lvl8pPr>
            <a:lvl9pPr marL="3657600" indent="0" algn="l" defTabSz="914400" rtl="0" eaLnBrk="1" latinLnBrk="0" hangingPunct="1">
              <a:lnSpc>
                <a:spcPct val="111000"/>
              </a:lnSpc>
              <a:spcBef>
                <a:spcPts val="930"/>
              </a:spcBef>
              <a:buFont typeface="Corbel" panose="020B0503020204020204" pitchFamily="34" charset="0"/>
              <a:buNone/>
              <a:defRPr sz="1000" i="1" kern="1200">
                <a:solidFill>
                  <a:schemeClr val="accent1">
                    <a:lumMod val="75000"/>
                  </a:schemeClr>
                </a:solidFill>
                <a:latin typeface="+mn-lt"/>
                <a:ea typeface="+mn-ea"/>
                <a:cs typeface="+mn-cs"/>
              </a:defRPr>
            </a:lvl9pPr>
          </a:lstStyle>
          <a:p>
            <a:r>
              <a:rPr lang="en-IN" b="1" dirty="0"/>
              <a:t>SATISFACTION LEVEL OF EXISTING EMPLOYEE </a:t>
            </a:r>
          </a:p>
        </p:txBody>
      </p:sp>
      <p:pic>
        <p:nvPicPr>
          <p:cNvPr id="12" name="Picture 11">
            <a:extLst>
              <a:ext uri="{FF2B5EF4-FFF2-40B4-BE49-F238E27FC236}">
                <a16:creationId xmlns:a16="http://schemas.microsoft.com/office/drawing/2014/main" id="{940BB945-67D5-4BBE-A512-2B05A955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324" y="425733"/>
            <a:ext cx="7642616" cy="5898191"/>
          </a:xfrm>
          <a:prstGeom prst="rect">
            <a:avLst/>
          </a:prstGeom>
        </p:spPr>
      </p:pic>
    </p:spTree>
    <p:extLst>
      <p:ext uri="{BB962C8B-B14F-4D97-AF65-F5344CB8AC3E}">
        <p14:creationId xmlns:p14="http://schemas.microsoft.com/office/powerpoint/2010/main" val="343404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66E15-BDCB-4103-89D8-051362F651E6}"/>
              </a:ext>
            </a:extLst>
          </p:cNvPr>
          <p:cNvSpPr txBox="1">
            <a:spLocks/>
          </p:cNvSpPr>
          <p:nvPr/>
        </p:nvSpPr>
        <p:spPr>
          <a:xfrm>
            <a:off x="2838734" y="586854"/>
            <a:ext cx="6264323" cy="764274"/>
          </a:xfrm>
          <a:prstGeom prst="rect">
            <a:avLst/>
          </a:prstGeom>
        </p:spPr>
        <p:txBody>
          <a:bodyPr>
            <a:no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IN" sz="2000" dirty="0"/>
              <a:t>CHART-2  UNIVARIATE ANALYSIS</a:t>
            </a:r>
          </a:p>
        </p:txBody>
      </p:sp>
      <p:pic>
        <p:nvPicPr>
          <p:cNvPr id="8" name="Picture 7">
            <a:extLst>
              <a:ext uri="{FF2B5EF4-FFF2-40B4-BE49-F238E27FC236}">
                <a16:creationId xmlns:a16="http://schemas.microsoft.com/office/drawing/2014/main" id="{98287A3B-E3F8-4E75-8D4A-B870B4588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4775"/>
            <a:ext cx="6646460" cy="4600584"/>
          </a:xfrm>
          <a:prstGeom prst="rect">
            <a:avLst/>
          </a:prstGeom>
        </p:spPr>
      </p:pic>
      <p:pic>
        <p:nvPicPr>
          <p:cNvPr id="10" name="Picture 9">
            <a:extLst>
              <a:ext uri="{FF2B5EF4-FFF2-40B4-BE49-F238E27FC236}">
                <a16:creationId xmlns:a16="http://schemas.microsoft.com/office/drawing/2014/main" id="{33A20955-B19A-4299-B83B-A936F6D17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731" y="1351128"/>
            <a:ext cx="5982269" cy="4600584"/>
          </a:xfrm>
          <a:prstGeom prst="rect">
            <a:avLst/>
          </a:prstGeom>
        </p:spPr>
      </p:pic>
    </p:spTree>
    <p:extLst>
      <p:ext uri="{BB962C8B-B14F-4D97-AF65-F5344CB8AC3E}">
        <p14:creationId xmlns:p14="http://schemas.microsoft.com/office/powerpoint/2010/main" val="90480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205B36CA-F062-4C57-99E0-90E9D3883A74}"/>
              </a:ext>
            </a:extLst>
          </p:cNvPr>
          <p:cNvSpPr txBox="1">
            <a:spLocks/>
          </p:cNvSpPr>
          <p:nvPr/>
        </p:nvSpPr>
        <p:spPr>
          <a:xfrm>
            <a:off x="2838735" y="586854"/>
            <a:ext cx="5950424" cy="559558"/>
          </a:xfrm>
          <a:prstGeom prst="rect">
            <a:avLst/>
          </a:prstGeom>
        </p:spPr>
        <p:txBody>
          <a:bodyPr>
            <a:no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IN" sz="2000" dirty="0"/>
              <a:t>CHART-3  UNIVARIATE ANALYSIS</a:t>
            </a:r>
          </a:p>
        </p:txBody>
      </p:sp>
      <p:pic>
        <p:nvPicPr>
          <p:cNvPr id="3074" name="Picture 2">
            <a:extLst>
              <a:ext uri="{FF2B5EF4-FFF2-40B4-BE49-F238E27FC236}">
                <a16:creationId xmlns:a16="http://schemas.microsoft.com/office/drawing/2014/main" id="{1FAFBFA0-C9B3-4FA0-8477-4881AA8DB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1" y="1419367"/>
            <a:ext cx="5950423" cy="41489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A8C793D-6A23-4471-91E7-C563BC26E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874" y="1419367"/>
            <a:ext cx="5768743" cy="414891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08913B41-A442-4753-AFAB-3290BA59C01C}"/>
              </a:ext>
            </a:extLst>
          </p:cNvPr>
          <p:cNvSpPr txBox="1">
            <a:spLocks/>
          </p:cNvSpPr>
          <p:nvPr/>
        </p:nvSpPr>
        <p:spPr>
          <a:xfrm>
            <a:off x="711959" y="5991367"/>
            <a:ext cx="5950424" cy="559558"/>
          </a:xfrm>
          <a:prstGeom prst="rect">
            <a:avLst/>
          </a:prstGeom>
        </p:spPr>
        <p:txBody>
          <a:bodyPr>
            <a:no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IN" sz="2000" dirty="0"/>
              <a:t>Years of experience of employee left</a:t>
            </a:r>
          </a:p>
        </p:txBody>
      </p:sp>
      <p:sp>
        <p:nvSpPr>
          <p:cNvPr id="5" name="Title 3">
            <a:extLst>
              <a:ext uri="{FF2B5EF4-FFF2-40B4-BE49-F238E27FC236}">
                <a16:creationId xmlns:a16="http://schemas.microsoft.com/office/drawing/2014/main" id="{AB09DC68-940F-47CE-B033-66FBAD8A7A46}"/>
              </a:ext>
            </a:extLst>
          </p:cNvPr>
          <p:cNvSpPr txBox="1">
            <a:spLocks/>
          </p:cNvSpPr>
          <p:nvPr/>
        </p:nvSpPr>
        <p:spPr>
          <a:xfrm>
            <a:off x="6241576" y="5991367"/>
            <a:ext cx="5950424" cy="559558"/>
          </a:xfrm>
          <a:prstGeom prst="rect">
            <a:avLst/>
          </a:prstGeom>
        </p:spPr>
        <p:txBody>
          <a:bodyPr>
            <a:no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IN" sz="2000" dirty="0"/>
              <a:t>Years of experience of existing employees</a:t>
            </a:r>
          </a:p>
        </p:txBody>
      </p:sp>
    </p:spTree>
    <p:extLst>
      <p:ext uri="{BB962C8B-B14F-4D97-AF65-F5344CB8AC3E}">
        <p14:creationId xmlns:p14="http://schemas.microsoft.com/office/powerpoint/2010/main" val="112993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5E31CD52-7D64-4E4B-AB60-F322C3FD669F}"/>
              </a:ext>
            </a:extLst>
          </p:cNvPr>
          <p:cNvSpPr txBox="1">
            <a:spLocks/>
          </p:cNvSpPr>
          <p:nvPr/>
        </p:nvSpPr>
        <p:spPr>
          <a:xfrm>
            <a:off x="2727278" y="368490"/>
            <a:ext cx="6264323" cy="764274"/>
          </a:xfrm>
          <a:prstGeom prst="rect">
            <a:avLst/>
          </a:prstGeom>
        </p:spPr>
        <p:txBody>
          <a:bodyPr>
            <a:no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IN" sz="2000" dirty="0"/>
              <a:t>CHART-4  BIVARIATE ANALYSIS</a:t>
            </a:r>
          </a:p>
        </p:txBody>
      </p:sp>
      <p:pic>
        <p:nvPicPr>
          <p:cNvPr id="7" name="Picture 6">
            <a:extLst>
              <a:ext uri="{FF2B5EF4-FFF2-40B4-BE49-F238E27FC236}">
                <a16:creationId xmlns:a16="http://schemas.microsoft.com/office/drawing/2014/main" id="{E5AA66A1-6213-471E-B3C2-E4510B71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50627"/>
            <a:ext cx="7096835" cy="5909479"/>
          </a:xfrm>
          <a:prstGeom prst="rect">
            <a:avLst/>
          </a:prstGeom>
        </p:spPr>
      </p:pic>
      <p:pic>
        <p:nvPicPr>
          <p:cNvPr id="9" name="Picture 8">
            <a:extLst>
              <a:ext uri="{FF2B5EF4-FFF2-40B4-BE49-F238E27FC236}">
                <a16:creationId xmlns:a16="http://schemas.microsoft.com/office/drawing/2014/main" id="{11C3C685-0CE6-42CC-BBCC-15DE541707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379" y="750627"/>
            <a:ext cx="5968621" cy="5909479"/>
          </a:xfrm>
          <a:prstGeom prst="rect">
            <a:avLst/>
          </a:prstGeom>
        </p:spPr>
      </p:pic>
    </p:spTree>
    <p:extLst>
      <p:ext uri="{BB962C8B-B14F-4D97-AF65-F5344CB8AC3E}">
        <p14:creationId xmlns:p14="http://schemas.microsoft.com/office/powerpoint/2010/main" val="9578507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534</TotalTime>
  <Words>923</Words>
  <Application>Microsoft Office PowerPoint</Application>
  <PresentationFormat>Widescreen</PresentationFormat>
  <Paragraphs>76</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Schoolbook</vt:lpstr>
      <vt:lpstr>Corbel</vt:lpstr>
      <vt:lpstr>Wingdings</vt:lpstr>
      <vt:lpstr>Feathered</vt:lpstr>
      <vt:lpstr>TAKEN MINDS  GLOBAL DATA ANALYTICS INTERNSHIP</vt:lpstr>
      <vt:lpstr>EMPLOYEE ATTRITION CONTROL PROOF OF CONCEPT ANALYSIS</vt:lpstr>
      <vt:lpstr>PowerPoint Presentation</vt:lpstr>
      <vt:lpstr>OBJECTIVE-We have to Formulate a methodology and technique in answering the following questions </vt:lpstr>
      <vt:lpstr>PowerPoint Presentation</vt:lpstr>
      <vt:lpstr>CHART-1  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So,Thankyou Taken minds for Providing me such a wonderful opportunity to enhance my Data Analytics capabilities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Kapporz</dc:creator>
  <cp:lastModifiedBy>Kapporz</cp:lastModifiedBy>
  <cp:revision>59</cp:revision>
  <dcterms:created xsi:type="dcterms:W3CDTF">2020-10-28T08:44:02Z</dcterms:created>
  <dcterms:modified xsi:type="dcterms:W3CDTF">2020-10-28T17:38:32Z</dcterms:modified>
</cp:coreProperties>
</file>