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0" roundtripDataSignature="AMtx7mh18ths6Tnl2hhaJLRkYUMSO5AR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regular.fntdata"/><Relationship Id="rId25" Type="http://schemas.openxmlformats.org/officeDocument/2006/relationships/slide" Target="slides/slide20.xml"/><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2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22"/>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 name="Google Shape;25;p22"/>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 name="Google Shape;26;p22"/>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 name="Google Shape;27;p22"/>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 name="Google Shape;28;p22"/>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 name="Google Shape;29;p22"/>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Clr>
                <a:srgbClr val="C1EDFF"/>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rm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1" name="Google Shape;31;p22"/>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 name="Google Shape;32;p22"/>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 name="Google Shape;33;p22"/>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 name="Google Shape;34;p22"/>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1"/>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31"/>
          <p:cNvSpPr txBox="1"/>
          <p:nvPr>
            <p:ph idx="1" type="body"/>
          </p:nvPr>
        </p:nvSpPr>
        <p:spPr>
          <a:xfrm rot="5400000">
            <a:off x="2514600" y="183360"/>
            <a:ext cx="4572000" cy="7772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4" name="Google Shape;134;p3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2"/>
          <p:cNvSpPr txBox="1"/>
          <p:nvPr>
            <p:ph type="title"/>
          </p:nvPr>
        </p:nvSpPr>
        <p:spPr>
          <a:xfrm rot="5400000">
            <a:off x="4694238" y="2209802"/>
            <a:ext cx="5851525" cy="1981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2"/>
          <p:cNvSpPr txBox="1"/>
          <p:nvPr>
            <p:ph idx="1" type="body"/>
          </p:nvPr>
        </p:nvSpPr>
        <p:spPr>
          <a:xfrm rot="5400000">
            <a:off x="617538" y="266701"/>
            <a:ext cx="5851525" cy="5867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0" name="Google Shape;140;p3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2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2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24"/>
          <p:cNvSpPr txBox="1"/>
          <p:nvPr>
            <p:ph type="title"/>
          </p:nvPr>
        </p:nvSpPr>
        <p:spPr>
          <a:xfrm>
            <a:off x="685800" y="273050"/>
            <a:ext cx="82296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3600"/>
              <a:buFont typeface="Consolas"/>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4"/>
          <p:cNvSpPr txBox="1"/>
          <p:nvPr>
            <p:ph idx="1" type="body"/>
          </p:nvPr>
        </p:nvSpPr>
        <p:spPr>
          <a:xfrm>
            <a:off x="685800" y="1435100"/>
            <a:ext cx="2514600" cy="45720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24"/>
          <p:cNvSpPr txBox="1"/>
          <p:nvPr>
            <p:ph idx="2" type="body"/>
          </p:nvPr>
        </p:nvSpPr>
        <p:spPr>
          <a:xfrm>
            <a:off x="3429000" y="1435100"/>
            <a:ext cx="5486400" cy="4572000"/>
          </a:xfrm>
          <a:prstGeom prst="rect">
            <a:avLst/>
          </a:prstGeom>
          <a:noFill/>
          <a:ln>
            <a:noFill/>
          </a:ln>
        </p:spPr>
        <p:txBody>
          <a:bodyPr anchorCtr="0" anchor="t" bIns="45700" lIns="91425" spcFirstLastPara="1" rIns="91425" wrap="square" tIns="45700">
            <a:norm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2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8" name="Shape 48"/>
        <p:cNvGrpSpPr/>
        <p:nvPr/>
      </p:nvGrpSpPr>
      <p:grpSpPr>
        <a:xfrm>
          <a:off x="0" y="0"/>
          <a:ext cx="0" cy="0"/>
          <a:chOff x="0" y="0"/>
          <a:chExt cx="0" cy="0"/>
        </a:xfrm>
      </p:grpSpPr>
      <p:sp>
        <p:nvSpPr>
          <p:cNvPr id="49" name="Google Shape;49;p25"/>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26"/>
          <p:cNvSpPr/>
          <p:nvPr/>
        </p:nvSpPr>
        <p:spPr>
          <a:xfrm>
            <a:off x="4828952" y="1073888"/>
            <a:ext cx="4322136"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26"/>
          <p:cNvSpPr/>
          <p:nvPr/>
        </p:nvSpPr>
        <p:spPr>
          <a:xfrm>
            <a:off x="373966" y="0"/>
            <a:ext cx="5514536" cy="661533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26"/>
          <p:cNvSpPr/>
          <p:nvPr/>
        </p:nvSpPr>
        <p:spPr>
          <a:xfrm rot="5236414">
            <a:off x="4462128" y="1483600"/>
            <a:ext cx="4114800" cy="1188720"/>
          </a:xfrm>
          <a:custGeom>
            <a:rect b="b" l="l" r="r" t="t"/>
            <a:pathLst>
              <a:path extrusionOk="0" h="1344" w="3552">
                <a:moveTo>
                  <a:pt x="0" y="0"/>
                </a:moveTo>
                <a:lnTo>
                  <a:pt x="3552" y="1344"/>
                </a:lnTo>
                <a:lnTo>
                  <a:pt x="0" y="48"/>
                </a:lnTo>
                <a:lnTo>
                  <a:pt x="0" y="0"/>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26"/>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26"/>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 name="Google Shape;58;p26"/>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 name="Google Shape;59;p26"/>
          <p:cNvSpPr/>
          <p:nvPr/>
        </p:nvSpPr>
        <p:spPr>
          <a:xfrm>
            <a:off x="5948363" y="4246563"/>
            <a:ext cx="2090737" cy="2611437"/>
          </a:xfrm>
          <a:custGeom>
            <a:rect b="b" l="l" r="r" t="t"/>
            <a:pathLst>
              <a:path extrusionOk="0" h="1645" w="1317">
                <a:moveTo>
                  <a:pt x="1071" y="1645"/>
                </a:moveTo>
                <a:lnTo>
                  <a:pt x="1317" y="1645"/>
                </a:lnTo>
                <a:lnTo>
                  <a:pt x="0" y="0"/>
                </a:lnTo>
                <a:lnTo>
                  <a:pt x="1071" y="1645"/>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 name="Google Shape;60;p26"/>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 name="Google Shape;61;p26"/>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 name="Google Shape;62;p26"/>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 name="Google Shape;63;p26"/>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 name="Google Shape;64;p26"/>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 name="Google Shape;65;p26"/>
          <p:cNvSpPr/>
          <p:nvPr/>
        </p:nvSpPr>
        <p:spPr>
          <a:xfrm>
            <a:off x="366824" y="2438400"/>
            <a:ext cx="5638800" cy="1828800"/>
          </a:xfrm>
          <a:custGeom>
            <a:rect b="b" l="l" r="r" t="t"/>
            <a:pathLst>
              <a:path extrusionOk="0" h="1152" w="3552">
                <a:moveTo>
                  <a:pt x="0" y="0"/>
                </a:moveTo>
                <a:lnTo>
                  <a:pt x="3504" y="1152"/>
                </a:lnTo>
                <a:lnTo>
                  <a:pt x="0" y="384"/>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 name="Google Shape;66;p26"/>
          <p:cNvSpPr/>
          <p:nvPr/>
        </p:nvSpPr>
        <p:spPr>
          <a:xfrm>
            <a:off x="366824" y="2133600"/>
            <a:ext cx="5638800" cy="2133600"/>
          </a:xfrm>
          <a:custGeom>
            <a:rect b="b" l="l" r="r" t="t"/>
            <a:pathLst>
              <a:path extrusionOk="0" h="1344" w="3552">
                <a:moveTo>
                  <a:pt x="0" y="0"/>
                </a:moveTo>
                <a:lnTo>
                  <a:pt x="3552" y="1344"/>
                </a:lnTo>
                <a:lnTo>
                  <a:pt x="0" y="48"/>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 name="Google Shape;67;p26"/>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 name="Google Shape;68;p26"/>
          <p:cNvSpPr txBox="1"/>
          <p:nvPr>
            <p:ph idx="1" type="body"/>
          </p:nvPr>
        </p:nvSpPr>
        <p:spPr>
          <a:xfrm>
            <a:off x="706902" y="1351672"/>
            <a:ext cx="5718048" cy="977486"/>
          </a:xfrm>
          <a:prstGeom prst="rect">
            <a:avLst/>
          </a:prstGeom>
          <a:noFill/>
          <a:ln>
            <a:noFill/>
          </a:ln>
        </p:spPr>
        <p:txBody>
          <a:bodyPr anchorCtr="0" anchor="t" bIns="0" lIns="82275" spcFirstLastPara="1" rIns="91425" wrap="square" tIns="45700">
            <a:norm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26"/>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2" name="Google Shape;72;p26"/>
          <p:cNvSpPr/>
          <p:nvPr/>
        </p:nvSpPr>
        <p:spPr>
          <a:xfrm>
            <a:off x="363160" y="402264"/>
            <a:ext cx="850392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3" name="Google Shape;73;p26"/>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C1EDFF"/>
              </a:buClr>
              <a:buSzPts val="3800"/>
              <a:buFont typeface="Consolas"/>
              <a:buNone/>
              <a:defRPr b="0" sz="3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p:nvPr/>
        </p:nvSpPr>
        <p:spPr>
          <a:xfrm flipH="1">
            <a:off x="371538"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5" name="Google Shape;75;p26"/>
          <p:cNvSpPr/>
          <p:nvPr/>
        </p:nvSpPr>
        <p:spPr>
          <a:xfrm flipH="1">
            <a:off x="411109"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6" name="Google Shape;76;p26"/>
          <p:cNvSpPr/>
          <p:nvPr/>
        </p:nvSpPr>
        <p:spPr>
          <a:xfrm flipH="1">
            <a:off x="44845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7" name="Google Shape;77;p26"/>
          <p:cNvSpPr/>
          <p:nvPr/>
        </p:nvSpPr>
        <p:spPr>
          <a:xfrm flipH="1">
            <a:off x="476702"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8" name="Google Shape;78;p26"/>
          <p:cNvSpPr/>
          <p:nvPr/>
        </p:nvSpPr>
        <p:spPr>
          <a:xfrm>
            <a:off x="500478"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79" name="Shape 79"/>
        <p:cNvGrpSpPr/>
        <p:nvPr/>
      </p:nvGrpSpPr>
      <p:grpSpPr>
        <a:xfrm>
          <a:off x="0" y="0"/>
          <a:ext cx="0" cy="0"/>
          <a:chOff x="0" y="0"/>
          <a:chExt cx="0" cy="0"/>
        </a:xfrm>
      </p:grpSpPr>
      <p:sp>
        <p:nvSpPr>
          <p:cNvPr id="80" name="Google Shape;80;p27"/>
          <p:cNvSpPr txBox="1"/>
          <p:nvPr>
            <p:ph type="title"/>
          </p:nvPr>
        </p:nvSpPr>
        <p:spPr>
          <a:xfrm>
            <a:off x="457200" y="512064"/>
            <a:ext cx="82296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a:off x="464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27"/>
          <p:cNvSpPr txBox="1"/>
          <p:nvPr>
            <p:ph idx="2" type="body"/>
          </p:nvPr>
        </p:nvSpPr>
        <p:spPr>
          <a:xfrm>
            <a:off x="4655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27"/>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86" name="Shape 86"/>
        <p:cNvGrpSpPr/>
        <p:nvPr/>
      </p:nvGrpSpPr>
      <p:grpSpPr>
        <a:xfrm>
          <a:off x="0" y="0"/>
          <a:ext cx="0" cy="0"/>
          <a:chOff x="0" y="0"/>
          <a:chExt cx="0" cy="0"/>
        </a:xfrm>
      </p:grpSpPr>
      <p:sp>
        <p:nvSpPr>
          <p:cNvPr id="87" name="Google Shape;87;p28"/>
          <p:cNvSpPr/>
          <p:nvPr/>
        </p:nvSpPr>
        <p:spPr>
          <a:xfrm>
            <a:off x="0" y="402265"/>
            <a:ext cx="886708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8" name="Google Shape;88;p28"/>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8"/>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28"/>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1" name="Google Shape;91;p28"/>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28"/>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2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6" name="Google Shape;96;p28"/>
          <p:cNvSpPr/>
          <p:nvPr/>
        </p:nvSpPr>
        <p:spPr>
          <a:xfrm>
            <a:off x="87790" y="680477"/>
            <a:ext cx="45720"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7" name="Google Shape;97;p28"/>
          <p:cNvSpPr/>
          <p:nvPr/>
        </p:nvSpPr>
        <p:spPr>
          <a:xfrm>
            <a:off x="47305"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8" name="Google Shape;98;p28"/>
          <p:cNvSpPr/>
          <p:nvPr/>
        </p:nvSpPr>
        <p:spPr>
          <a:xfrm>
            <a:off x="2825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9" name="Google Shape;99;p28"/>
          <p:cNvSpPr/>
          <p:nvPr/>
        </p:nvSpPr>
        <p:spPr>
          <a:xfrm>
            <a:off x="0"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0" name="Google Shape;100;p28"/>
          <p:cNvSpPr/>
          <p:nvPr/>
        </p:nvSpPr>
        <p:spPr>
          <a:xfrm flipH="1">
            <a:off x="149770"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1" name="Google Shape;101;p28"/>
          <p:cNvSpPr/>
          <p:nvPr/>
        </p:nvSpPr>
        <p:spPr>
          <a:xfrm flipH="1">
            <a:off x="189341"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2" name="Google Shape;102;p28"/>
          <p:cNvSpPr/>
          <p:nvPr/>
        </p:nvSpPr>
        <p:spPr>
          <a:xfrm flipH="1">
            <a:off x="22668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3" name="Google Shape;103;p28"/>
          <p:cNvSpPr/>
          <p:nvPr/>
        </p:nvSpPr>
        <p:spPr>
          <a:xfrm flipH="1">
            <a:off x="254934"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4" name="Google Shape;104;p28"/>
          <p:cNvSpPr/>
          <p:nvPr/>
        </p:nvSpPr>
        <p:spPr>
          <a:xfrm>
            <a:off x="278710"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9"/>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30"/>
          <p:cNvSpPr/>
          <p:nvPr/>
        </p:nvSpPr>
        <p:spPr>
          <a:xfrm>
            <a:off x="368032" y="0"/>
            <a:ext cx="8778240" cy="18780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12" name="Google Shape;112;p30"/>
          <p:cNvCxnSpPr/>
          <p:nvPr/>
        </p:nvCxnSpPr>
        <p:spPr>
          <a:xfrm>
            <a:off x="363195" y="1885028"/>
            <a:ext cx="8782622" cy="0"/>
          </a:xfrm>
          <a:prstGeom prst="straightConnector1">
            <a:avLst/>
          </a:prstGeom>
          <a:noFill/>
          <a:ln cap="flat" cmpd="sng" w="19050">
            <a:solidFill>
              <a:srgbClr val="FFFFFF"/>
            </a:solidFill>
            <a:prstDash val="solid"/>
            <a:miter lim="800000"/>
            <a:headEnd len="sm" w="sm" type="none"/>
            <a:tailEnd len="sm" w="sm" type="none"/>
          </a:ln>
        </p:spPr>
      </p:cxnSp>
      <p:grpSp>
        <p:nvGrpSpPr>
          <p:cNvPr id="113" name="Google Shape;113;p30"/>
          <p:cNvGrpSpPr/>
          <p:nvPr/>
        </p:nvGrpSpPr>
        <p:grpSpPr>
          <a:xfrm rot="5400000">
            <a:off x="8514581" y="1219200"/>
            <a:ext cx="132763" cy="128466"/>
            <a:chOff x="6668087" y="1297746"/>
            <a:chExt cx="161840" cy="156602"/>
          </a:xfrm>
        </p:grpSpPr>
        <p:cxnSp>
          <p:nvCxnSpPr>
            <p:cNvPr id="114" name="Google Shape;114;p30"/>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15" name="Google Shape;115;p30"/>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16" name="Google Shape;116;p30"/>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17" name="Google Shape;117;p30"/>
          <p:cNvSpPr txBox="1"/>
          <p:nvPr>
            <p:ph type="title"/>
          </p:nvPr>
        </p:nvSpPr>
        <p:spPr>
          <a:xfrm>
            <a:off x="914400" y="441251"/>
            <a:ext cx="6858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1EDFF"/>
              </a:buClr>
              <a:buSzPts val="2100"/>
              <a:buFont typeface="Consolas"/>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0"/>
          <p:cNvSpPr/>
          <p:nvPr>
            <p:ph idx="2" type="pic"/>
          </p:nvPr>
        </p:nvSpPr>
        <p:spPr>
          <a:xfrm>
            <a:off x="368032" y="1893781"/>
            <a:ext cx="8778240" cy="4960144"/>
          </a:xfrm>
          <a:prstGeom prst="rect">
            <a:avLst/>
          </a:prstGeom>
          <a:solidFill>
            <a:schemeClr val="dk2"/>
          </a:solidFill>
          <a:ln>
            <a:noFill/>
          </a:ln>
        </p:spPr>
      </p:sp>
      <p:sp>
        <p:nvSpPr>
          <p:cNvPr id="119" name="Google Shape;119;p30"/>
          <p:cNvSpPr txBox="1"/>
          <p:nvPr>
            <p:ph idx="1" type="body"/>
          </p:nvPr>
        </p:nvSpPr>
        <p:spPr>
          <a:xfrm>
            <a:off x="914400" y="1150144"/>
            <a:ext cx="68580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grpSp>
        <p:nvGrpSpPr>
          <p:cNvPr id="120" name="Google Shape;120;p30"/>
          <p:cNvGrpSpPr/>
          <p:nvPr/>
        </p:nvGrpSpPr>
        <p:grpSpPr>
          <a:xfrm rot="5400000">
            <a:off x="8666981" y="1371600"/>
            <a:ext cx="132763" cy="128466"/>
            <a:chOff x="6668087" y="1297746"/>
            <a:chExt cx="161840" cy="156602"/>
          </a:xfrm>
        </p:grpSpPr>
        <p:cxnSp>
          <p:nvCxnSpPr>
            <p:cNvPr id="121" name="Google Shape;121;p30"/>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2" name="Google Shape;122;p30"/>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3" name="Google Shape;123;p30"/>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grpSp>
        <p:nvGrpSpPr>
          <p:cNvPr id="124" name="Google Shape;124;p30"/>
          <p:cNvGrpSpPr/>
          <p:nvPr/>
        </p:nvGrpSpPr>
        <p:grpSpPr>
          <a:xfrm rot="5400000">
            <a:off x="8320088" y="1474763"/>
            <a:ext cx="132763" cy="128466"/>
            <a:chOff x="6668087" y="1297746"/>
            <a:chExt cx="161840" cy="156602"/>
          </a:xfrm>
        </p:grpSpPr>
        <p:cxnSp>
          <p:nvCxnSpPr>
            <p:cNvPr id="125" name="Google Shape;125;p30"/>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6" name="Google Shape;126;p30"/>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7" name="Google Shape;127;p30"/>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28" name="Google Shape;128;p30"/>
          <p:cNvSpPr txBox="1"/>
          <p:nvPr>
            <p:ph idx="10" type="dt"/>
          </p:nvPr>
        </p:nvSpPr>
        <p:spPr>
          <a:xfrm>
            <a:off x="6477000" y="55499"/>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0"/>
          <p:cNvSpPr txBox="1"/>
          <p:nvPr>
            <p:ph idx="11" type="ftr"/>
          </p:nvPr>
        </p:nvSpPr>
        <p:spPr>
          <a:xfrm>
            <a:off x="914400" y="55499"/>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2" type="sldNum"/>
          </p:nvPr>
        </p:nvSpPr>
        <p:spPr>
          <a:xfrm>
            <a:off x="8610600" y="55499"/>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65000">
              <a:schemeClr val="dk1"/>
            </a:gs>
            <a:gs pos="100000">
              <a:srgbClr val="5676AA"/>
            </a:gs>
          </a:gsLst>
          <a:lin ang="5400000" scaled="0"/>
        </a:gradFill>
      </p:bgPr>
    </p:bg>
    <p:spTree>
      <p:nvGrpSpPr>
        <p:cNvPr id="5" name="Shape 5"/>
        <p:cNvGrpSpPr/>
        <p:nvPr/>
      </p:nvGrpSpPr>
      <p:grpSpPr>
        <a:xfrm>
          <a:off x="0" y="0"/>
          <a:ext cx="0" cy="0"/>
          <a:chOff x="0" y="0"/>
          <a:chExt cx="0" cy="0"/>
        </a:xfrm>
      </p:grpSpPr>
      <p:sp>
        <p:nvSpPr>
          <p:cNvPr id="6" name="Google Shape;6;p21"/>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 name="Google Shape;7;p21"/>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 name="Google Shape;8;p21"/>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 name="Google Shape;9;p21"/>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 name="Google Shape;10;p21"/>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21"/>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21"/>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 name="Google Shape;13;p21"/>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 name="Google Shape;14;p21"/>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21"/>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1EDFF"/>
              </a:buClr>
              <a:buSzPts val="4000"/>
              <a:buFont typeface="Consolas"/>
              <a:buNone/>
              <a:defRPr b="0" i="0" sz="4000" u="none" cap="none" strike="noStrike">
                <a:solidFill>
                  <a:srgbClr val="C1EDFF"/>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1"/>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7" name="Google Shape;17;p2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8" name="Google Shape;18;p2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9" name="Google Shape;19;p2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1200" u="none" cap="none" strike="noStrike">
                <a:solidFill>
                  <a:schemeClr val="lt2"/>
                </a:solidFill>
                <a:latin typeface="Corbel"/>
                <a:ea typeface="Corbel"/>
                <a:cs typeface="Corbel"/>
                <a:sym typeface="Corbel"/>
              </a:defRPr>
            </a:lvl1pPr>
            <a:lvl2pPr indent="0" lvl="1" marL="0" marR="0" rtl="0" algn="l">
              <a:spcBef>
                <a:spcPts val="0"/>
              </a:spcBef>
              <a:buNone/>
              <a:defRPr b="0" i="0" sz="1200" u="none" cap="none" strike="noStrike">
                <a:solidFill>
                  <a:schemeClr val="lt2"/>
                </a:solidFill>
                <a:latin typeface="Corbel"/>
                <a:ea typeface="Corbel"/>
                <a:cs typeface="Corbel"/>
                <a:sym typeface="Corbel"/>
              </a:defRPr>
            </a:lvl2pPr>
            <a:lvl3pPr indent="0" lvl="2" marL="0" marR="0" rtl="0" algn="l">
              <a:spcBef>
                <a:spcPts val="0"/>
              </a:spcBef>
              <a:buNone/>
              <a:defRPr b="0" i="0" sz="1200" u="none" cap="none" strike="noStrike">
                <a:solidFill>
                  <a:schemeClr val="lt2"/>
                </a:solidFill>
                <a:latin typeface="Corbel"/>
                <a:ea typeface="Corbel"/>
                <a:cs typeface="Corbel"/>
                <a:sym typeface="Corbel"/>
              </a:defRPr>
            </a:lvl3pPr>
            <a:lvl4pPr indent="0" lvl="3" marL="0" marR="0" rtl="0" algn="l">
              <a:spcBef>
                <a:spcPts val="0"/>
              </a:spcBef>
              <a:buNone/>
              <a:defRPr b="0" i="0" sz="1200" u="none" cap="none" strike="noStrike">
                <a:solidFill>
                  <a:schemeClr val="lt2"/>
                </a:solidFill>
                <a:latin typeface="Corbel"/>
                <a:ea typeface="Corbel"/>
                <a:cs typeface="Corbel"/>
                <a:sym typeface="Corbel"/>
              </a:defRPr>
            </a:lvl4pPr>
            <a:lvl5pPr indent="0" lvl="4" marL="0" marR="0" rtl="0" algn="l">
              <a:spcBef>
                <a:spcPts val="0"/>
              </a:spcBef>
              <a:buNone/>
              <a:defRPr b="0" i="0" sz="1200" u="none" cap="none" strike="noStrike">
                <a:solidFill>
                  <a:schemeClr val="lt2"/>
                </a:solidFill>
                <a:latin typeface="Corbel"/>
                <a:ea typeface="Corbel"/>
                <a:cs typeface="Corbel"/>
                <a:sym typeface="Corbel"/>
              </a:defRPr>
            </a:lvl5pPr>
            <a:lvl6pPr indent="0" lvl="5" marL="0" marR="0" rtl="0" algn="l">
              <a:spcBef>
                <a:spcPts val="0"/>
              </a:spcBef>
              <a:buNone/>
              <a:defRPr b="0" i="0" sz="1200" u="none" cap="none" strike="noStrike">
                <a:solidFill>
                  <a:schemeClr val="lt2"/>
                </a:solidFill>
                <a:latin typeface="Corbel"/>
                <a:ea typeface="Corbel"/>
                <a:cs typeface="Corbel"/>
                <a:sym typeface="Corbel"/>
              </a:defRPr>
            </a:lvl6pPr>
            <a:lvl7pPr indent="0" lvl="6" marL="0" marR="0" rtl="0" algn="l">
              <a:spcBef>
                <a:spcPts val="0"/>
              </a:spcBef>
              <a:buNone/>
              <a:defRPr b="0" i="0" sz="1200" u="none" cap="none" strike="noStrike">
                <a:solidFill>
                  <a:schemeClr val="lt2"/>
                </a:solidFill>
                <a:latin typeface="Corbel"/>
                <a:ea typeface="Corbel"/>
                <a:cs typeface="Corbel"/>
                <a:sym typeface="Corbel"/>
              </a:defRPr>
            </a:lvl7pPr>
            <a:lvl8pPr indent="0" lvl="7" marL="0" marR="0" rtl="0" algn="l">
              <a:spcBef>
                <a:spcPts val="0"/>
              </a:spcBef>
              <a:buNone/>
              <a:defRPr b="0" i="0" sz="1200" u="none" cap="none" strike="noStrike">
                <a:solidFill>
                  <a:schemeClr val="lt2"/>
                </a:solidFill>
                <a:latin typeface="Corbel"/>
                <a:ea typeface="Corbel"/>
                <a:cs typeface="Corbel"/>
                <a:sym typeface="Corbel"/>
              </a:defRPr>
            </a:lvl8pPr>
            <a:lvl9pPr indent="0" lvl="8" marL="0" marR="0" rtl="0" algn="l">
              <a:spcBef>
                <a:spcPts val="0"/>
              </a:spcBef>
              <a:buNone/>
              <a:defRPr b="0" i="0" sz="1200" u="none" cap="none" strike="noStrike">
                <a:solidFill>
                  <a:schemeClr val="lt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geeksforgeeks.org/cartooning-an-image-using-opencv-python/" TargetMode="External"/><Relationship Id="rId4" Type="http://schemas.openxmlformats.org/officeDocument/2006/relationships/hyperlink" Target="https://data-flair.training/blogs/cartoonify-image-opencv-python/" TargetMode="External"/><Relationship Id="rId5" Type="http://schemas.openxmlformats.org/officeDocument/2006/relationships/hyperlink" Target="https://www.analyticsvidhya.com/blog/2022/06/cartoonify-image-using-opencv-and-python/" TargetMode="External"/><Relationship Id="rId6" Type="http://schemas.openxmlformats.org/officeDocument/2006/relationships/hyperlink" Target="https://www.jetir.org/view?paper=JETIR2305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914400" y="571480"/>
            <a:ext cx="7772400" cy="1714512"/>
          </a:xfrm>
          <a:prstGeom prst="rect">
            <a:avLst/>
          </a:prstGeom>
          <a:noFill/>
          <a:ln>
            <a:noFill/>
          </a:ln>
        </p:spPr>
        <p:txBody>
          <a:bodyPr anchorCtr="0" anchor="t" bIns="45700" lIns="91425" spcFirstLastPara="1" rIns="91425" wrap="square" tIns="45700">
            <a:noAutofit/>
          </a:bodyPr>
          <a:lstStyle/>
          <a:p>
            <a:pPr indent="0" lvl="0" marL="0" marR="9144" rtl="0" algn="l">
              <a:spcBef>
                <a:spcPts val="0"/>
              </a:spcBef>
              <a:spcAft>
                <a:spcPts val="0"/>
              </a:spcAft>
              <a:buClr>
                <a:srgbClr val="C1EDFF"/>
              </a:buClr>
              <a:buSzPts val="4000"/>
              <a:buFont typeface="Consolas"/>
              <a:buNone/>
            </a:pPr>
            <a:r>
              <a:rPr lang="en-US"/>
              <a:t>CARTOONING AN IMAGE USING OPEN CV -PYTHON</a:t>
            </a:r>
            <a:endParaRPr/>
          </a:p>
        </p:txBody>
      </p:sp>
      <p:sp>
        <p:nvSpPr>
          <p:cNvPr descr="Cartoonify an Image with OpenCV in Python - DataFlair" id="148" name="Google Shape;148;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pic>
        <p:nvPicPr>
          <p:cNvPr descr="Learn How to Turn your Image into a Cartoon Using Python | by Sagar  Shrestha | Level Up Coding" id="149" name="Google Shape;149;p1"/>
          <p:cNvPicPr preferRelativeResize="0"/>
          <p:nvPr/>
        </p:nvPicPr>
        <p:blipFill rotWithShape="1">
          <a:blip r:embed="rId3">
            <a:alphaModFix/>
          </a:blip>
          <a:srcRect b="0" l="0" r="0" t="0"/>
          <a:stretch/>
        </p:blipFill>
        <p:spPr>
          <a:xfrm>
            <a:off x="1071538" y="2428868"/>
            <a:ext cx="7000924" cy="34290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idx="1" type="body"/>
          </p:nvPr>
        </p:nvSpPr>
        <p:spPr>
          <a:xfrm>
            <a:off x="914400" y="714356"/>
            <a:ext cx="7772400" cy="5572164"/>
          </a:xfrm>
          <a:prstGeom prst="rect">
            <a:avLst/>
          </a:prstGeom>
          <a:noFill/>
          <a:ln>
            <a:noFill/>
          </a:ln>
        </p:spPr>
        <p:txBody>
          <a:bodyPr anchorCtr="0" anchor="t" bIns="45700" lIns="91425" spcFirstLastPara="1" rIns="91425" wrap="square" tIns="45700">
            <a:normAutofit fontScale="25000" lnSpcReduction="20000"/>
          </a:bodyPr>
          <a:lstStyle/>
          <a:p>
            <a:pPr indent="-137159" lvl="1" marL="740664" rtl="0" algn="l">
              <a:spcBef>
                <a:spcPts val="0"/>
              </a:spcBef>
              <a:spcAft>
                <a:spcPts val="0"/>
              </a:spcAft>
              <a:buSzPct val="90000"/>
              <a:buNone/>
            </a:pPr>
            <a:r>
              <a:t/>
            </a:r>
            <a:endParaRPr sz="10400"/>
          </a:p>
          <a:p>
            <a:pPr indent="-285750" lvl="1" marL="740664" rtl="0" algn="l">
              <a:spcBef>
                <a:spcPts val="520"/>
              </a:spcBef>
              <a:spcAft>
                <a:spcPts val="0"/>
              </a:spcAft>
              <a:buSzPct val="90000"/>
              <a:buChar char="🢭"/>
            </a:pPr>
            <a:r>
              <a:rPr lang="en-US" sz="10400"/>
              <a:t>Obtain the cartoonized image by performing a bitwise AND operation (cv2.bitwise_and) between the filtered color image and the edge-detected binary image.</a:t>
            </a:r>
            <a:endParaRPr/>
          </a:p>
          <a:p>
            <a:pPr indent="-342900" lvl="0" marL="411480" rtl="0" algn="l">
              <a:spcBef>
                <a:spcPts val="700"/>
              </a:spcBef>
              <a:spcAft>
                <a:spcPts val="0"/>
              </a:spcAft>
              <a:buSzPct val="95000"/>
              <a:buChar char="▪"/>
            </a:pPr>
            <a:r>
              <a:rPr b="1" lang="en-US" sz="10400">
                <a:solidFill>
                  <a:srgbClr val="FFD46A"/>
                </a:solidFill>
              </a:rPr>
              <a:t>Display Results:</a:t>
            </a:r>
            <a:endParaRPr sz="10400">
              <a:solidFill>
                <a:srgbClr val="FFD46A"/>
              </a:solidFill>
            </a:endParaRPr>
          </a:p>
          <a:p>
            <a:pPr indent="-285750" lvl="1" marL="740664" rtl="0" algn="l">
              <a:spcBef>
                <a:spcPts val="520"/>
              </a:spcBef>
              <a:spcAft>
                <a:spcPts val="0"/>
              </a:spcAft>
              <a:buSzPct val="90000"/>
              <a:buChar char="🢭"/>
            </a:pPr>
            <a:r>
              <a:rPr lang="en-US" sz="10400"/>
              <a:t>Display the original image, edge-detected image, and cartoonized image using cv2.imshow.</a:t>
            </a:r>
            <a:endParaRPr/>
          </a:p>
          <a:p>
            <a:pPr indent="-342900" lvl="0" marL="411480" rtl="0" algn="l">
              <a:spcBef>
                <a:spcPts val="700"/>
              </a:spcBef>
              <a:spcAft>
                <a:spcPts val="0"/>
              </a:spcAft>
              <a:buSzPct val="95000"/>
              <a:buChar char="▪"/>
            </a:pPr>
            <a:r>
              <a:rPr b="1" lang="en-US" sz="10400">
                <a:solidFill>
                  <a:srgbClr val="FFD46A"/>
                </a:solidFill>
              </a:rPr>
              <a:t>User Interaction:</a:t>
            </a:r>
            <a:endParaRPr sz="10400">
              <a:solidFill>
                <a:srgbClr val="FFD46A"/>
              </a:solidFill>
            </a:endParaRPr>
          </a:p>
          <a:p>
            <a:pPr indent="-285750" lvl="1" marL="740664" rtl="0" algn="l">
              <a:spcBef>
                <a:spcPts val="520"/>
              </a:spcBef>
              <a:spcAft>
                <a:spcPts val="0"/>
              </a:spcAft>
              <a:buSzPct val="90000"/>
              <a:buChar char="🢭"/>
            </a:pPr>
            <a:r>
              <a:rPr lang="en-US" sz="10400"/>
              <a:t>Wait for a keyboard event with cv2.waitKey(0) before closing the displayed images.</a:t>
            </a:r>
            <a:endParaRPr/>
          </a:p>
          <a:p>
            <a:pPr indent="-285750" lvl="1" marL="740664" rtl="0" algn="l">
              <a:spcBef>
                <a:spcPts val="520"/>
              </a:spcBef>
              <a:spcAft>
                <a:spcPts val="0"/>
              </a:spcAft>
              <a:buSzPct val="90000"/>
              <a:buChar char="🢭"/>
            </a:pPr>
            <a:r>
              <a:rPr lang="en-US" sz="10400"/>
              <a:t>Close all open windows using cv2.destroyAllWindows().</a:t>
            </a:r>
            <a:endParaRPr b="1" sz="10400"/>
          </a:p>
          <a:p>
            <a:pPr indent="-222250" lvl="0" marL="411480" rtl="0" algn="l">
              <a:spcBef>
                <a:spcPts val="700"/>
              </a:spcBef>
              <a:spcAft>
                <a:spcPts val="0"/>
              </a:spcAft>
              <a:buSzPct val="95000"/>
              <a:buNone/>
            </a:pPr>
            <a:r>
              <a:t/>
            </a:r>
            <a:endParaRPr sz="8000"/>
          </a:p>
          <a:p>
            <a:pPr indent="-297656" lvl="0" marL="411480" rtl="0" algn="l">
              <a:spcBef>
                <a:spcPts val="700"/>
              </a:spcBef>
              <a:spcAft>
                <a:spcPts val="0"/>
              </a:spcAft>
              <a:buSzPct val="95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cartoonifier-output.jpg" id="208" name="Google Shape;208;p11"/>
          <p:cNvPicPr preferRelativeResize="0"/>
          <p:nvPr>
            <p:ph idx="1" type="body"/>
          </p:nvPr>
        </p:nvPicPr>
        <p:blipFill rotWithShape="1">
          <a:blip r:embed="rId3">
            <a:alphaModFix/>
          </a:blip>
          <a:srcRect b="0" l="0" r="0" t="0"/>
          <a:stretch/>
        </p:blipFill>
        <p:spPr>
          <a:xfrm>
            <a:off x="1214414" y="642918"/>
            <a:ext cx="6929486" cy="55721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914400" y="214290"/>
            <a:ext cx="7772400" cy="85725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DISCUSSIONS</a:t>
            </a:r>
            <a:endParaRPr/>
          </a:p>
        </p:txBody>
      </p:sp>
      <p:sp>
        <p:nvSpPr>
          <p:cNvPr id="214" name="Google Shape;214;p12"/>
          <p:cNvSpPr txBox="1"/>
          <p:nvPr>
            <p:ph idx="1" type="body"/>
          </p:nvPr>
        </p:nvSpPr>
        <p:spPr>
          <a:xfrm>
            <a:off x="914400" y="928670"/>
            <a:ext cx="7772400" cy="5643602"/>
          </a:xfrm>
          <a:prstGeom prst="rect">
            <a:avLst/>
          </a:prstGeom>
          <a:noFill/>
          <a:ln>
            <a:noFill/>
          </a:ln>
        </p:spPr>
        <p:txBody>
          <a:bodyPr anchorCtr="0" anchor="t" bIns="45700" lIns="91425" spcFirstLastPara="1" rIns="91425" wrap="square" tIns="45700">
            <a:noAutofit/>
          </a:bodyPr>
          <a:lstStyle/>
          <a:p>
            <a:pPr indent="-342900" lvl="0" marL="411480" rtl="0" algn="just">
              <a:spcBef>
                <a:spcPts val="0"/>
              </a:spcBef>
              <a:spcAft>
                <a:spcPts val="0"/>
              </a:spcAft>
              <a:buSzPts val="2470"/>
              <a:buChar char="▪"/>
            </a:pPr>
            <a:r>
              <a:rPr lang="en-US" sz="2600"/>
              <a:t>In this Python code utilizing OpenCV for image cartoonization, the chosen method involves </a:t>
            </a:r>
            <a:r>
              <a:rPr lang="en-US" sz="2600">
                <a:solidFill>
                  <a:srgbClr val="FFFF00"/>
                </a:solidFill>
              </a:rPr>
              <a:t>adaptive thresholding </a:t>
            </a:r>
            <a:r>
              <a:rPr lang="en-US" sz="2600"/>
              <a:t>for edge detection and a </a:t>
            </a:r>
            <a:r>
              <a:rPr lang="en-US" sz="2600">
                <a:solidFill>
                  <a:srgbClr val="FFFF00"/>
                </a:solidFill>
              </a:rPr>
              <a:t>bilateral filter </a:t>
            </a:r>
            <a:r>
              <a:rPr lang="en-US" sz="2600"/>
              <a:t>for achieving a balance between image smoothing and edge preservation. The selection of these techniques raises interesting discussions regarding their impact on the final output. Adaptive thresholding is employed for its adaptability to varying image contexts, and the bilateral filter's parameters, such as filter size and sigma values, play a crucial role in determining the visual quality of the cartoonized image. The success of the cartoonization process is contingent on how well these techniques synergize.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914400" y="357166"/>
            <a:ext cx="7772400" cy="7858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RESULTS</a:t>
            </a:r>
            <a:endParaRPr/>
          </a:p>
        </p:txBody>
      </p:sp>
      <p:sp>
        <p:nvSpPr>
          <p:cNvPr id="220" name="Google Shape;220;p13"/>
          <p:cNvSpPr txBox="1"/>
          <p:nvPr>
            <p:ph idx="1" type="body"/>
          </p:nvPr>
        </p:nvSpPr>
        <p:spPr>
          <a:xfrm>
            <a:off x="914400" y="1357298"/>
            <a:ext cx="7772400" cy="4857784"/>
          </a:xfrm>
          <a:prstGeom prst="rect">
            <a:avLst/>
          </a:prstGeom>
          <a:noFill/>
          <a:ln>
            <a:noFill/>
          </a:ln>
        </p:spPr>
        <p:txBody>
          <a:bodyPr anchorCtr="0" anchor="t" bIns="45700" lIns="91425" spcFirstLastPara="1" rIns="91425" wrap="square" tIns="45700">
            <a:normAutofit/>
          </a:bodyPr>
          <a:lstStyle/>
          <a:p>
            <a:pPr indent="-342900" lvl="0" marL="411480" rtl="0" algn="just">
              <a:spcBef>
                <a:spcPts val="0"/>
              </a:spcBef>
              <a:spcAft>
                <a:spcPts val="0"/>
              </a:spcAft>
              <a:buSzPts val="2470"/>
              <a:buChar char="▪"/>
            </a:pPr>
            <a:r>
              <a:rPr lang="en-US" sz="2600"/>
              <a:t>The visual results of the cartoonization process showcase a sequence of transformations, including the original image, the edge-detected representation, and the final cartoonized output. The edge-preserving properties of the bilateral filter contribute to sharp outlines and distinct features in the cartoonized image, while adaptive thresholding accentuates edges. The effectiveness of the cartoonization process can be visually assessed based on factors such as color vibrancy, edge clarity, and overall aesthetic appeal.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Screenshot (233).png" id="225" name="Google Shape;225;p14"/>
          <p:cNvPicPr preferRelativeResize="0"/>
          <p:nvPr/>
        </p:nvPicPr>
        <p:blipFill rotWithShape="1">
          <a:blip r:embed="rId3">
            <a:alphaModFix/>
          </a:blip>
          <a:srcRect b="0" l="0" r="0" t="0"/>
          <a:stretch/>
        </p:blipFill>
        <p:spPr>
          <a:xfrm>
            <a:off x="428596" y="500042"/>
            <a:ext cx="4071966" cy="2857520"/>
          </a:xfrm>
          <a:prstGeom prst="rect">
            <a:avLst/>
          </a:prstGeom>
          <a:noFill/>
          <a:ln>
            <a:noFill/>
          </a:ln>
        </p:spPr>
      </p:pic>
      <p:pic>
        <p:nvPicPr>
          <p:cNvPr descr="Screenshot (234).png" id="226" name="Google Shape;226;p14"/>
          <p:cNvPicPr preferRelativeResize="0"/>
          <p:nvPr/>
        </p:nvPicPr>
        <p:blipFill rotWithShape="1">
          <a:blip r:embed="rId4">
            <a:alphaModFix/>
          </a:blip>
          <a:srcRect b="0" l="0" r="0" t="0"/>
          <a:stretch/>
        </p:blipFill>
        <p:spPr>
          <a:xfrm>
            <a:off x="4643438" y="500042"/>
            <a:ext cx="4071966" cy="2857520"/>
          </a:xfrm>
          <a:prstGeom prst="rect">
            <a:avLst/>
          </a:prstGeom>
          <a:noFill/>
          <a:ln>
            <a:noFill/>
          </a:ln>
        </p:spPr>
      </p:pic>
      <p:pic>
        <p:nvPicPr>
          <p:cNvPr descr="Screenshot (235).png" id="227" name="Google Shape;227;p14"/>
          <p:cNvPicPr preferRelativeResize="0"/>
          <p:nvPr/>
        </p:nvPicPr>
        <p:blipFill rotWithShape="1">
          <a:blip r:embed="rId5">
            <a:alphaModFix/>
          </a:blip>
          <a:srcRect b="0" l="0" r="0" t="0"/>
          <a:stretch/>
        </p:blipFill>
        <p:spPr>
          <a:xfrm>
            <a:off x="1928794" y="3786190"/>
            <a:ext cx="5143536" cy="28575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txBox="1"/>
          <p:nvPr>
            <p:ph type="title"/>
          </p:nvPr>
        </p:nvSpPr>
        <p:spPr>
          <a:xfrm>
            <a:off x="914400" y="285728"/>
            <a:ext cx="7772400" cy="92869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CONCLUSION</a:t>
            </a:r>
            <a:endParaRPr/>
          </a:p>
        </p:txBody>
      </p:sp>
      <p:sp>
        <p:nvSpPr>
          <p:cNvPr id="233" name="Google Shape;233;p15"/>
          <p:cNvSpPr txBox="1"/>
          <p:nvPr>
            <p:ph idx="1" type="body"/>
          </p:nvPr>
        </p:nvSpPr>
        <p:spPr>
          <a:xfrm>
            <a:off x="914400" y="1357298"/>
            <a:ext cx="7772400" cy="5500702"/>
          </a:xfrm>
          <a:prstGeom prst="rect">
            <a:avLst/>
          </a:prstGeom>
          <a:noFill/>
          <a:ln>
            <a:noFill/>
          </a:ln>
        </p:spPr>
        <p:txBody>
          <a:bodyPr anchorCtr="0" anchor="t" bIns="45700" lIns="91425" spcFirstLastPara="1" rIns="91425" wrap="square" tIns="45700">
            <a:normAutofit fontScale="25000"/>
          </a:bodyPr>
          <a:lstStyle/>
          <a:p>
            <a:pPr indent="-342900" lvl="0" marL="411480" rtl="0" algn="just">
              <a:spcBef>
                <a:spcPts val="0"/>
              </a:spcBef>
              <a:spcAft>
                <a:spcPts val="0"/>
              </a:spcAft>
              <a:buSzPct val="95000"/>
              <a:buChar char="▪"/>
            </a:pPr>
            <a:r>
              <a:rPr lang="en-US" sz="9600"/>
              <a:t>T</a:t>
            </a:r>
            <a:r>
              <a:rPr lang="en-US" sz="9600"/>
              <a:t>he implemented cartoonization technique demonstrates its ability to transform standard images into visually appealing cartoon-like representations.</a:t>
            </a:r>
            <a:endParaRPr/>
          </a:p>
          <a:p>
            <a:pPr indent="-342900" lvl="0" marL="411480" rtl="0" algn="just">
              <a:spcBef>
                <a:spcPts val="700"/>
              </a:spcBef>
              <a:spcAft>
                <a:spcPts val="0"/>
              </a:spcAft>
              <a:buSzPct val="95000"/>
              <a:buChar char="▪"/>
            </a:pPr>
            <a:r>
              <a:rPr lang="en-US" sz="9600"/>
              <a:t>The method's adaptability to different image types and its potential applications in artistic rendering or graphic design are noteworthy. </a:t>
            </a:r>
            <a:endParaRPr/>
          </a:p>
          <a:p>
            <a:pPr indent="-342900" lvl="0" marL="411480" rtl="0" algn="just">
              <a:spcBef>
                <a:spcPts val="700"/>
              </a:spcBef>
              <a:spcAft>
                <a:spcPts val="0"/>
              </a:spcAft>
              <a:buSzPct val="95000"/>
              <a:buChar char="▪"/>
            </a:pPr>
            <a:r>
              <a:rPr lang="en-US" sz="9600"/>
              <a:t>D</a:t>
            </a:r>
            <a:r>
              <a:rPr lang="en-US" sz="9600"/>
              <a:t>iscussions on potential improvements, alternative algorithms, and considerations for diverse image content contribute to a comprehensive understanding of the strengths and limitations of the implemented approach. </a:t>
            </a:r>
            <a:endParaRPr/>
          </a:p>
          <a:p>
            <a:pPr indent="-342900" lvl="0" marL="411480" rtl="0" algn="just">
              <a:spcBef>
                <a:spcPts val="700"/>
              </a:spcBef>
              <a:spcAft>
                <a:spcPts val="0"/>
              </a:spcAft>
              <a:buSzPct val="95000"/>
              <a:buChar char="▪"/>
            </a:pPr>
            <a:r>
              <a:rPr lang="en-US" sz="9600"/>
              <a:t>T</a:t>
            </a:r>
            <a:r>
              <a:rPr lang="en-US" sz="9600"/>
              <a:t>his cartoonization method stands as a valuable tool for stylized image creation, offering both technical and artistic merit.</a:t>
            </a:r>
            <a:endParaRPr/>
          </a:p>
          <a:p>
            <a:pPr indent="0" lvl="0" marL="68580" rtl="0" algn="l">
              <a:spcBef>
                <a:spcPts val="700"/>
              </a:spcBef>
              <a:spcAft>
                <a:spcPts val="0"/>
              </a:spcAft>
              <a:buSzPct val="95000"/>
              <a:buNone/>
            </a:pPr>
            <a:br>
              <a:rPr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914400" y="285728"/>
            <a:ext cx="7772400" cy="7143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SCOPE</a:t>
            </a:r>
            <a:endParaRPr/>
          </a:p>
        </p:txBody>
      </p:sp>
      <p:sp>
        <p:nvSpPr>
          <p:cNvPr id="239" name="Google Shape;239;p16"/>
          <p:cNvSpPr txBox="1"/>
          <p:nvPr>
            <p:ph idx="1" type="body"/>
          </p:nvPr>
        </p:nvSpPr>
        <p:spPr>
          <a:xfrm>
            <a:off x="914400" y="1071546"/>
            <a:ext cx="7772400" cy="5284014"/>
          </a:xfrm>
          <a:prstGeom prst="rect">
            <a:avLst/>
          </a:prstGeom>
          <a:noFill/>
          <a:ln>
            <a:noFill/>
          </a:ln>
        </p:spPr>
        <p:txBody>
          <a:bodyPr anchorCtr="0" anchor="t" bIns="45700" lIns="91425" spcFirstLastPara="1" rIns="91425" wrap="square" tIns="45700">
            <a:noAutofit/>
          </a:bodyPr>
          <a:lstStyle/>
          <a:p>
            <a:pPr indent="-342900" lvl="0" marL="411480" rtl="0" algn="l">
              <a:spcBef>
                <a:spcPts val="0"/>
              </a:spcBef>
              <a:spcAft>
                <a:spcPts val="0"/>
              </a:spcAft>
              <a:buSzPts val="2470"/>
              <a:buChar char="▪"/>
            </a:pPr>
            <a:r>
              <a:rPr lang="en-US" sz="2600"/>
              <a:t>The scope of the implemented image cartoonization code using OpenCV in Python encompasses various areas, reflecting both its current capabilities and potential applications.</a:t>
            </a:r>
            <a:endParaRPr/>
          </a:p>
          <a:p>
            <a:pPr indent="-342900" lvl="0" marL="411480" rtl="0" algn="l">
              <a:spcBef>
                <a:spcPts val="700"/>
              </a:spcBef>
              <a:spcAft>
                <a:spcPts val="0"/>
              </a:spcAft>
              <a:buSzPts val="2470"/>
              <a:buChar char="▪"/>
            </a:pPr>
            <a:r>
              <a:rPr b="1" lang="en-US" sz="2600"/>
              <a:t>Artistic Rendering:</a:t>
            </a:r>
            <a:endParaRPr sz="2600"/>
          </a:p>
          <a:p>
            <a:pPr indent="-285750" lvl="1" marL="740664" rtl="0" algn="l">
              <a:spcBef>
                <a:spcPts val="520"/>
              </a:spcBef>
              <a:spcAft>
                <a:spcPts val="0"/>
              </a:spcAft>
              <a:buSzPts val="2340"/>
              <a:buChar char="🢭"/>
            </a:pPr>
            <a:r>
              <a:rPr lang="en-US"/>
              <a:t>The cartoonization process is particularly suitable for artistic rendering, providing a visually appealing and stylized representation of images. It can be employed in graphic design, digital art creation, and other creative endeavors where a cartoon-like aesthetic is desired.</a:t>
            </a:r>
            <a:endParaRPr/>
          </a:p>
          <a:p>
            <a:pPr indent="-186055" lvl="0" marL="411480" rtl="0" algn="l">
              <a:spcBef>
                <a:spcPts val="700"/>
              </a:spcBef>
              <a:spcAft>
                <a:spcPts val="0"/>
              </a:spcAft>
              <a:buSzPts val="2470"/>
              <a:buNone/>
            </a:pPr>
            <a:r>
              <a:t/>
            </a:r>
            <a:endParaRPr sz="2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idx="1" type="body"/>
          </p:nvPr>
        </p:nvSpPr>
        <p:spPr>
          <a:xfrm>
            <a:off x="914400" y="428604"/>
            <a:ext cx="7772400" cy="5786478"/>
          </a:xfrm>
          <a:prstGeom prst="rect">
            <a:avLst/>
          </a:prstGeom>
          <a:noFill/>
          <a:ln>
            <a:noFill/>
          </a:ln>
        </p:spPr>
        <p:txBody>
          <a:bodyPr anchorCtr="0" anchor="t" bIns="45700" lIns="91425" spcFirstLastPara="1" rIns="91425" wrap="square" tIns="45700">
            <a:noAutofit/>
          </a:bodyPr>
          <a:lstStyle/>
          <a:p>
            <a:pPr indent="-342900" lvl="0" marL="411480" rtl="0" algn="l">
              <a:spcBef>
                <a:spcPts val="0"/>
              </a:spcBef>
              <a:spcAft>
                <a:spcPts val="0"/>
              </a:spcAft>
              <a:buSzPts val="2470"/>
              <a:buChar char="▪"/>
            </a:pPr>
            <a:r>
              <a:rPr b="1" lang="en-US" sz="2600"/>
              <a:t>Entertainment and Media:</a:t>
            </a:r>
            <a:endParaRPr sz="2600"/>
          </a:p>
          <a:p>
            <a:pPr indent="-285750" lvl="1" marL="740664" rtl="0" algn="l">
              <a:spcBef>
                <a:spcPts val="520"/>
              </a:spcBef>
              <a:spcAft>
                <a:spcPts val="0"/>
              </a:spcAft>
              <a:buSzPts val="2340"/>
              <a:buChar char="🢭"/>
            </a:pPr>
            <a:r>
              <a:rPr lang="en-US"/>
              <a:t>The cartoonization technique could find applications in the entertainment industry, including video production, animation, and gaming. It may be utilized to create cartoon-style characters or scenes, adding a unique and engaging visual element to multimedia projects.</a:t>
            </a:r>
            <a:endParaRPr/>
          </a:p>
          <a:p>
            <a:pPr indent="-342900" lvl="0" marL="411480" rtl="0" algn="l">
              <a:spcBef>
                <a:spcPts val="700"/>
              </a:spcBef>
              <a:spcAft>
                <a:spcPts val="0"/>
              </a:spcAft>
              <a:buSzPts val="2470"/>
              <a:buChar char="▪"/>
            </a:pPr>
            <a:r>
              <a:rPr b="1" lang="en-US" sz="2600"/>
              <a:t>User Interface Design:</a:t>
            </a:r>
            <a:endParaRPr sz="2600"/>
          </a:p>
          <a:p>
            <a:pPr indent="-285750" lvl="1" marL="740664" rtl="0" algn="l">
              <a:spcBef>
                <a:spcPts val="520"/>
              </a:spcBef>
              <a:spcAft>
                <a:spcPts val="0"/>
              </a:spcAft>
              <a:buSzPts val="2340"/>
              <a:buChar char="🢭"/>
            </a:pPr>
            <a:r>
              <a:rPr lang="en-US"/>
              <a:t>The stylized output from the cartoonization process might be incorporated into user interface design, enhancing the visual appeal of applications, websites, or interactive media.</a:t>
            </a:r>
            <a:endParaRPr/>
          </a:p>
          <a:p>
            <a:pPr indent="-186055" lvl="0" marL="411480" rtl="0" algn="l">
              <a:spcBef>
                <a:spcPts val="700"/>
              </a:spcBef>
              <a:spcAft>
                <a:spcPts val="0"/>
              </a:spcAft>
              <a:buSzPts val="2470"/>
              <a:buNone/>
            </a:pPr>
            <a:r>
              <a:t/>
            </a: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ph idx="1" type="body"/>
          </p:nvPr>
        </p:nvSpPr>
        <p:spPr>
          <a:xfrm>
            <a:off x="914400" y="642918"/>
            <a:ext cx="7772400" cy="5286412"/>
          </a:xfrm>
          <a:prstGeom prst="rect">
            <a:avLst/>
          </a:prstGeom>
          <a:noFill/>
          <a:ln>
            <a:noFill/>
          </a:ln>
        </p:spPr>
        <p:txBody>
          <a:bodyPr anchorCtr="0" anchor="t" bIns="45700" lIns="91425" spcFirstLastPara="1" rIns="91425" wrap="square" tIns="45700">
            <a:normAutofit fontScale="25000" lnSpcReduction="20000"/>
          </a:bodyPr>
          <a:lstStyle/>
          <a:p>
            <a:pPr indent="-186055" lvl="0" marL="411480" rtl="0" algn="l">
              <a:spcBef>
                <a:spcPts val="0"/>
              </a:spcBef>
              <a:spcAft>
                <a:spcPts val="0"/>
              </a:spcAft>
              <a:buSzPct val="95000"/>
              <a:buNone/>
            </a:pPr>
            <a:r>
              <a:t/>
            </a:r>
            <a:endParaRPr b="1" sz="10400"/>
          </a:p>
          <a:p>
            <a:pPr indent="-342900" lvl="0" marL="411480" rtl="0" algn="l">
              <a:spcBef>
                <a:spcPts val="700"/>
              </a:spcBef>
              <a:spcAft>
                <a:spcPts val="0"/>
              </a:spcAft>
              <a:buSzPct val="95000"/>
              <a:buChar char="▪"/>
            </a:pPr>
            <a:r>
              <a:rPr b="1" lang="en-US" sz="10400"/>
              <a:t>Educational Tools:</a:t>
            </a:r>
            <a:endParaRPr sz="10400"/>
          </a:p>
          <a:p>
            <a:pPr indent="-285750" lvl="1" marL="740664" rtl="0" algn="l">
              <a:spcBef>
                <a:spcPts val="520"/>
              </a:spcBef>
              <a:spcAft>
                <a:spcPts val="0"/>
              </a:spcAft>
              <a:buSzPct val="90000"/>
              <a:buChar char="🢭"/>
            </a:pPr>
            <a:r>
              <a:rPr lang="en-US" sz="10400"/>
              <a:t>The code could serve as an educational tool for teaching image processing concepts. It provides a practical example of edge detection and bilateral filtering techniques, offering insights into their application in computer vision.</a:t>
            </a:r>
            <a:endParaRPr/>
          </a:p>
          <a:p>
            <a:pPr indent="-342900" lvl="0" marL="411480" rtl="0" algn="l">
              <a:spcBef>
                <a:spcPts val="700"/>
              </a:spcBef>
              <a:spcAft>
                <a:spcPts val="0"/>
              </a:spcAft>
              <a:buSzPct val="95000"/>
              <a:buChar char="▪"/>
            </a:pPr>
            <a:r>
              <a:rPr b="1" lang="en-US" sz="10400"/>
              <a:t>Image Enhancement:</a:t>
            </a:r>
            <a:endParaRPr sz="10400"/>
          </a:p>
          <a:p>
            <a:pPr indent="-285750" lvl="1" marL="740664" rtl="0" algn="l">
              <a:spcBef>
                <a:spcPts val="520"/>
              </a:spcBef>
              <a:spcAft>
                <a:spcPts val="0"/>
              </a:spcAft>
              <a:buSzPct val="90000"/>
              <a:buChar char="🢭"/>
            </a:pPr>
            <a:r>
              <a:rPr lang="en-US" sz="10400"/>
              <a:t>Beyond artistic applications, the cartoonization process might be used as a tool for image enhancement. It can emphasize prominent features and details in images, potentially aiding in image analysis or emphasizing specific elements in photographs.</a:t>
            </a:r>
            <a:endParaRPr/>
          </a:p>
          <a:p>
            <a:pPr indent="-297656" lvl="0" marL="411480" rtl="0" algn="l">
              <a:spcBef>
                <a:spcPts val="700"/>
              </a:spcBef>
              <a:spcAft>
                <a:spcPts val="0"/>
              </a:spcAft>
              <a:buSzPct val="95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9"/>
          <p:cNvSpPr txBox="1"/>
          <p:nvPr>
            <p:ph idx="1" type="body"/>
          </p:nvPr>
        </p:nvSpPr>
        <p:spPr>
          <a:xfrm>
            <a:off x="914400" y="642918"/>
            <a:ext cx="7772400" cy="5572164"/>
          </a:xfrm>
          <a:prstGeom prst="rect">
            <a:avLst/>
          </a:prstGeom>
          <a:noFill/>
          <a:ln>
            <a:noFill/>
          </a:ln>
        </p:spPr>
        <p:txBody>
          <a:bodyPr anchorCtr="0" anchor="t" bIns="45700" lIns="91425" spcFirstLastPara="1" rIns="91425" wrap="square" tIns="45700">
            <a:normAutofit fontScale="25000" lnSpcReduction="20000"/>
          </a:bodyPr>
          <a:lstStyle/>
          <a:p>
            <a:pPr indent="-186055" lvl="0" marL="411480" rtl="0" algn="l">
              <a:spcBef>
                <a:spcPts val="0"/>
              </a:spcBef>
              <a:spcAft>
                <a:spcPts val="0"/>
              </a:spcAft>
              <a:buSzPct val="95000"/>
              <a:buNone/>
            </a:pPr>
            <a:r>
              <a:t/>
            </a:r>
            <a:endParaRPr b="1" sz="10400"/>
          </a:p>
          <a:p>
            <a:pPr indent="-342900" lvl="0" marL="411480" rtl="0" algn="just">
              <a:spcBef>
                <a:spcPts val="700"/>
              </a:spcBef>
              <a:spcAft>
                <a:spcPts val="0"/>
              </a:spcAft>
              <a:buSzPct val="95000"/>
              <a:buChar char="▪"/>
            </a:pPr>
            <a:r>
              <a:rPr b="1" lang="en-US" sz="10400"/>
              <a:t>Research and Development:</a:t>
            </a:r>
            <a:endParaRPr sz="10400"/>
          </a:p>
          <a:p>
            <a:pPr indent="-285750" lvl="1" marL="740664" rtl="0" algn="just">
              <a:spcBef>
                <a:spcPts val="520"/>
              </a:spcBef>
              <a:spcAft>
                <a:spcPts val="0"/>
              </a:spcAft>
              <a:buSzPct val="90000"/>
              <a:buChar char="🢭"/>
            </a:pPr>
            <a:r>
              <a:rPr lang="en-US" sz="10400"/>
              <a:t>The cartoonization code can be a starting point for further research and development in image processing. Researchers and developers may explore modifications, alternative algorithms, or parameter tuning for specific applications or improved results.</a:t>
            </a:r>
            <a:endParaRPr/>
          </a:p>
          <a:p>
            <a:pPr indent="-342900" lvl="0" marL="411480" rtl="0" algn="just">
              <a:spcBef>
                <a:spcPts val="700"/>
              </a:spcBef>
              <a:spcAft>
                <a:spcPts val="0"/>
              </a:spcAft>
              <a:buSzPct val="95000"/>
              <a:buChar char="▪"/>
            </a:pPr>
            <a:r>
              <a:rPr b="1" lang="en-US" sz="10400"/>
              <a:t>Customization and Integration:</a:t>
            </a:r>
            <a:endParaRPr sz="10400"/>
          </a:p>
          <a:p>
            <a:pPr indent="-285750" lvl="1" marL="740664" rtl="0" algn="just">
              <a:spcBef>
                <a:spcPts val="520"/>
              </a:spcBef>
              <a:spcAft>
                <a:spcPts val="0"/>
              </a:spcAft>
              <a:buSzPct val="90000"/>
              <a:buChar char="🢭"/>
            </a:pPr>
            <a:r>
              <a:rPr lang="en-US" sz="10400"/>
              <a:t>The code can be customized and integrated into larger projects or workflows that involve image processing. For instance, it can be incorporated into image editing software or integrated into pipelines for automated image processing.</a:t>
            </a:r>
            <a:endParaRPr/>
          </a:p>
          <a:p>
            <a:pPr indent="-297656" lvl="0" marL="411480" rtl="0" algn="l">
              <a:spcBef>
                <a:spcPts val="700"/>
              </a:spcBef>
              <a:spcAft>
                <a:spcPts val="0"/>
              </a:spcAft>
              <a:buSzPct val="95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TEAM MEMBERS:</a:t>
            </a:r>
            <a:endParaRPr/>
          </a:p>
        </p:txBody>
      </p:sp>
      <p:sp>
        <p:nvSpPr>
          <p:cNvPr id="155" name="Google Shape;155;p2"/>
          <p:cNvSpPr txBox="1"/>
          <p:nvPr>
            <p:ph idx="1" type="body"/>
          </p:nvPr>
        </p:nvSpPr>
        <p:spPr>
          <a:xfrm>
            <a:off x="914400" y="2492896"/>
            <a:ext cx="7772400" cy="2653552"/>
          </a:xfrm>
          <a:prstGeom prst="rect">
            <a:avLst/>
          </a:prstGeom>
          <a:noFill/>
          <a:ln>
            <a:noFill/>
          </a:ln>
        </p:spPr>
        <p:txBody>
          <a:bodyPr anchorCtr="0" anchor="t" bIns="45700" lIns="91425" spcFirstLastPara="1" rIns="91425" wrap="square" tIns="45700">
            <a:normAutofit/>
          </a:bodyPr>
          <a:lstStyle/>
          <a:p>
            <a:pPr indent="0" lvl="0" marL="68580" rtl="0" algn="l">
              <a:spcBef>
                <a:spcPts val="0"/>
              </a:spcBef>
              <a:spcAft>
                <a:spcPts val="0"/>
              </a:spcAft>
              <a:buSzPts val="2850"/>
              <a:buNone/>
            </a:pPr>
            <a:r>
              <a:rPr lang="en-US"/>
              <a:t>K SAI MOHITH(192125038)</a:t>
            </a:r>
            <a:endParaRPr/>
          </a:p>
          <a:p>
            <a:pPr indent="0" lvl="0" marL="68580" rtl="0" algn="l">
              <a:spcBef>
                <a:spcPts val="700"/>
              </a:spcBef>
              <a:spcAft>
                <a:spcPts val="0"/>
              </a:spcAft>
              <a:buSzPts val="2850"/>
              <a:buNone/>
            </a:pPr>
            <a:r>
              <a:rPr lang="en-US"/>
              <a:t>A V NAGA KAVYA(192125034)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0"/>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REFERENCES</a:t>
            </a:r>
            <a:endParaRPr/>
          </a:p>
        </p:txBody>
      </p:sp>
      <p:sp>
        <p:nvSpPr>
          <p:cNvPr id="260" name="Google Shape;260;p20"/>
          <p:cNvSpPr txBox="1"/>
          <p:nvPr>
            <p:ph idx="1" type="body"/>
          </p:nvPr>
        </p:nvSpPr>
        <p:spPr>
          <a:xfrm>
            <a:off x="914400" y="1428736"/>
            <a:ext cx="7772400" cy="4786346"/>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en-US" u="sng">
                <a:solidFill>
                  <a:schemeClr val="hlink"/>
                </a:solidFill>
                <a:hlinkClick r:id="rId3"/>
              </a:rPr>
              <a:t>https://www.geeksforgeeks.org/cartooning-an-image-using-opencv-python/</a:t>
            </a:r>
            <a:endParaRPr/>
          </a:p>
          <a:p>
            <a:pPr indent="-342900" lvl="0" marL="411480" rtl="0" algn="l">
              <a:spcBef>
                <a:spcPts val="700"/>
              </a:spcBef>
              <a:spcAft>
                <a:spcPts val="0"/>
              </a:spcAft>
              <a:buSzPts val="2850"/>
              <a:buChar char="▪"/>
            </a:pPr>
            <a:r>
              <a:rPr lang="en-US" u="sng">
                <a:solidFill>
                  <a:schemeClr val="hlink"/>
                </a:solidFill>
                <a:hlinkClick r:id="rId4"/>
              </a:rPr>
              <a:t>https://data-flair.training/blogs/cartoonify-image-opencv-python/</a:t>
            </a:r>
            <a:endParaRPr/>
          </a:p>
          <a:p>
            <a:pPr indent="-342900" lvl="0" marL="411480" rtl="0" algn="l">
              <a:spcBef>
                <a:spcPts val="700"/>
              </a:spcBef>
              <a:spcAft>
                <a:spcPts val="0"/>
              </a:spcAft>
              <a:buSzPts val="2850"/>
              <a:buChar char="▪"/>
            </a:pPr>
            <a:r>
              <a:rPr lang="en-US" u="sng">
                <a:solidFill>
                  <a:schemeClr val="hlink"/>
                </a:solidFill>
                <a:hlinkClick r:id="rId5"/>
              </a:rPr>
              <a:t>https://www.analyticsvidhya.com/blog/2022/06/cartoonify-image-using-opencv-and-python/</a:t>
            </a:r>
            <a:endParaRPr/>
          </a:p>
          <a:p>
            <a:pPr indent="-342900" lvl="0" marL="411480" rtl="0" algn="l">
              <a:spcBef>
                <a:spcPts val="700"/>
              </a:spcBef>
              <a:spcAft>
                <a:spcPts val="0"/>
              </a:spcAft>
              <a:buSzPts val="2850"/>
              <a:buChar char="▪"/>
            </a:pPr>
            <a:r>
              <a:rPr lang="en-US" u="sng">
                <a:solidFill>
                  <a:schemeClr val="hlink"/>
                </a:solidFill>
                <a:hlinkClick r:id="rId6"/>
              </a:rPr>
              <a:t>https://www.jetir.org/view?paper=JETIR2305C40</a:t>
            </a:r>
            <a:endParaRPr/>
          </a:p>
          <a:p>
            <a:pPr indent="-161925" lvl="0" marL="411480" rtl="0" algn="l">
              <a:spcBef>
                <a:spcPts val="700"/>
              </a:spcBef>
              <a:spcAft>
                <a:spcPts val="0"/>
              </a:spcAft>
              <a:buSzPts val="285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ABSTRACT</a:t>
            </a:r>
            <a:endParaRPr/>
          </a:p>
        </p:txBody>
      </p:sp>
      <p:sp>
        <p:nvSpPr>
          <p:cNvPr id="161" name="Google Shape;161;p3"/>
          <p:cNvSpPr txBox="1"/>
          <p:nvPr>
            <p:ph idx="1" type="body"/>
          </p:nvPr>
        </p:nvSpPr>
        <p:spPr>
          <a:xfrm>
            <a:off x="914400" y="1500174"/>
            <a:ext cx="7772400" cy="4714908"/>
          </a:xfrm>
          <a:prstGeom prst="rect">
            <a:avLst/>
          </a:prstGeom>
          <a:noFill/>
          <a:ln>
            <a:noFill/>
          </a:ln>
        </p:spPr>
        <p:txBody>
          <a:bodyPr anchorCtr="0" anchor="t" bIns="45700" lIns="91425" spcFirstLastPara="1" rIns="91425" wrap="square" tIns="45700">
            <a:normAutofit fontScale="85000" lnSpcReduction="20000"/>
          </a:bodyPr>
          <a:lstStyle/>
          <a:p>
            <a:pPr indent="-342900" lvl="0" marL="411480" rtl="0" algn="just">
              <a:spcBef>
                <a:spcPts val="0"/>
              </a:spcBef>
              <a:spcAft>
                <a:spcPts val="0"/>
              </a:spcAft>
              <a:buSzPct val="95000"/>
              <a:buChar char="▪"/>
            </a:pPr>
            <a:r>
              <a:rPr lang="en-US"/>
              <a:t>Cartoonization involves transforming a regular image into a stylized cartoon representation. The Python code that we used employs the OpenCV library to implement a cartoonization process for images. The code encompasses steps such as </a:t>
            </a:r>
            <a:r>
              <a:rPr lang="en-US">
                <a:solidFill>
                  <a:srgbClr val="FFFF00"/>
                </a:solidFill>
              </a:rPr>
              <a:t>edge detection through adaptive thresholding </a:t>
            </a:r>
            <a:r>
              <a:rPr lang="en-US"/>
              <a:t>and </a:t>
            </a:r>
            <a:r>
              <a:rPr lang="en-US">
                <a:solidFill>
                  <a:srgbClr val="FFFF00"/>
                </a:solidFill>
              </a:rPr>
              <a:t>the application of a bilateral filter </a:t>
            </a:r>
            <a:r>
              <a:rPr lang="en-US"/>
              <a:t>to achieve a balance between </a:t>
            </a:r>
            <a:r>
              <a:rPr lang="en-US">
                <a:solidFill>
                  <a:srgbClr val="FFFF00"/>
                </a:solidFill>
              </a:rPr>
              <a:t>smoothing</a:t>
            </a:r>
            <a:r>
              <a:rPr lang="en-US"/>
              <a:t> and </a:t>
            </a:r>
            <a:r>
              <a:rPr lang="en-US">
                <a:solidFill>
                  <a:srgbClr val="FFFF00"/>
                </a:solidFill>
              </a:rPr>
              <a:t>edge preservation</a:t>
            </a:r>
            <a:r>
              <a:rPr lang="en-US"/>
              <a:t>. The resulting cartoonized image is a visually appealing and artistic rendition of the original photograph, showcasing the capabilities of computer vision techniques in image processing using the Python programming language.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914400" y="285728"/>
            <a:ext cx="7772400" cy="7858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INTRODUCTION</a:t>
            </a:r>
            <a:endParaRPr/>
          </a:p>
        </p:txBody>
      </p:sp>
      <p:sp>
        <p:nvSpPr>
          <p:cNvPr id="167" name="Google Shape;167;p4"/>
          <p:cNvSpPr txBox="1"/>
          <p:nvPr>
            <p:ph idx="1" type="body"/>
          </p:nvPr>
        </p:nvSpPr>
        <p:spPr>
          <a:xfrm>
            <a:off x="914400" y="1142984"/>
            <a:ext cx="7772400" cy="4929222"/>
          </a:xfrm>
          <a:prstGeom prst="rect">
            <a:avLst/>
          </a:prstGeom>
          <a:noFill/>
          <a:ln>
            <a:noFill/>
          </a:ln>
        </p:spPr>
        <p:txBody>
          <a:bodyPr anchorCtr="0" anchor="t" bIns="45700" lIns="91425" spcFirstLastPara="1" rIns="91425" wrap="square" tIns="45700">
            <a:noAutofit/>
          </a:bodyPr>
          <a:lstStyle/>
          <a:p>
            <a:pPr indent="-342900" lvl="0" marL="411480" rtl="0" algn="just">
              <a:spcBef>
                <a:spcPts val="0"/>
              </a:spcBef>
              <a:spcAft>
                <a:spcPts val="0"/>
              </a:spcAft>
              <a:buSzPts val="2470"/>
              <a:buChar char="▪"/>
            </a:pPr>
            <a:r>
              <a:rPr lang="en-US" sz="2600"/>
              <a:t>Cartooning an image is a popular technique used in the world of digital art and animation. </a:t>
            </a:r>
            <a:endParaRPr/>
          </a:p>
          <a:p>
            <a:pPr indent="-342900" lvl="0" marL="411480" rtl="0" algn="just">
              <a:spcBef>
                <a:spcPts val="700"/>
              </a:spcBef>
              <a:spcAft>
                <a:spcPts val="0"/>
              </a:spcAft>
              <a:buSzPts val="2470"/>
              <a:buChar char="▪"/>
            </a:pPr>
            <a:r>
              <a:rPr lang="en-US" sz="2600"/>
              <a:t>It involves transforming a photograph or a realistic image into a simplified, cartoon-like version. </a:t>
            </a:r>
            <a:endParaRPr/>
          </a:p>
          <a:p>
            <a:pPr indent="-342900" lvl="0" marL="411480" rtl="0" algn="just">
              <a:spcBef>
                <a:spcPts val="700"/>
              </a:spcBef>
              <a:spcAft>
                <a:spcPts val="0"/>
              </a:spcAft>
              <a:buSzPts val="2470"/>
              <a:buChar char="▪"/>
            </a:pPr>
            <a:r>
              <a:rPr lang="en-US" sz="2600"/>
              <a:t>This technique is widely used in various industries such as animation, advertising, and even social media filters. </a:t>
            </a:r>
            <a:endParaRPr/>
          </a:p>
          <a:p>
            <a:pPr indent="-342900" lvl="0" marL="411480" rtl="0" algn="just">
              <a:spcBef>
                <a:spcPts val="700"/>
              </a:spcBef>
              <a:spcAft>
                <a:spcPts val="0"/>
              </a:spcAft>
              <a:buSzPts val="2470"/>
              <a:buChar char="▪"/>
            </a:pPr>
            <a:r>
              <a:rPr lang="en-US" sz="2600"/>
              <a:t>In this blog post, we will explore how to cartoon an image using OpenCV-Python. </a:t>
            </a:r>
            <a:endParaRPr/>
          </a:p>
          <a:p>
            <a:pPr indent="-342900" lvl="0" marL="411480" rtl="0" algn="just">
              <a:spcBef>
                <a:spcPts val="700"/>
              </a:spcBef>
              <a:spcAft>
                <a:spcPts val="0"/>
              </a:spcAft>
              <a:buSzPts val="2470"/>
              <a:buChar char="▪"/>
            </a:pPr>
            <a:r>
              <a:rPr lang="en-US" sz="2600"/>
              <a:t>OpenCV (Open Source Computer Vision) is an open-source library that provides a wide range of image processing  and computer vision algorithms.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idx="1" type="body"/>
          </p:nvPr>
        </p:nvSpPr>
        <p:spPr>
          <a:xfrm>
            <a:off x="914400" y="500042"/>
            <a:ext cx="7772400" cy="5855518"/>
          </a:xfrm>
          <a:prstGeom prst="rect">
            <a:avLst/>
          </a:prstGeom>
          <a:noFill/>
          <a:ln>
            <a:noFill/>
          </a:ln>
        </p:spPr>
        <p:txBody>
          <a:bodyPr anchorCtr="0" anchor="t" bIns="45700" lIns="91425" spcFirstLastPara="1" rIns="91425" wrap="square" tIns="45700">
            <a:noAutofit/>
          </a:bodyPr>
          <a:lstStyle/>
          <a:p>
            <a:pPr indent="-342900" lvl="0" marL="411480" rtl="0" algn="l">
              <a:spcBef>
                <a:spcPts val="0"/>
              </a:spcBef>
              <a:spcAft>
                <a:spcPts val="0"/>
              </a:spcAft>
              <a:buSzPts val="2470"/>
              <a:buChar char="▪"/>
            </a:pPr>
            <a:r>
              <a:rPr lang="en-US" sz="2600"/>
              <a:t>It is widely used in various fields, including robotics, augmented reality, and digital image processing. With its powerful features and easy-to-use interface, OpenCV has become a popular choice for many developers and artists. </a:t>
            </a:r>
            <a:endParaRPr/>
          </a:p>
          <a:p>
            <a:pPr indent="-342900" lvl="0" marL="411480" rtl="0" algn="l">
              <a:spcBef>
                <a:spcPts val="700"/>
              </a:spcBef>
              <a:spcAft>
                <a:spcPts val="0"/>
              </a:spcAft>
              <a:buSzPts val="2470"/>
              <a:buChar char="▪"/>
            </a:pPr>
            <a:r>
              <a:rPr lang="en-US" sz="2600"/>
              <a:t> The first step in cartooning an image is to detect the edges in the image. </a:t>
            </a:r>
            <a:endParaRPr/>
          </a:p>
          <a:p>
            <a:pPr indent="-342900" lvl="0" marL="411480" rtl="0" algn="l">
              <a:spcBef>
                <a:spcPts val="700"/>
              </a:spcBef>
              <a:spcAft>
                <a:spcPts val="0"/>
              </a:spcAft>
              <a:buSzPts val="2470"/>
              <a:buChar char="▪"/>
            </a:pPr>
            <a:r>
              <a:rPr lang="en-US" sz="2600"/>
              <a:t>After detecting the edges, the next step is to reduce the number of colors in the image.</a:t>
            </a:r>
            <a:endParaRPr/>
          </a:p>
          <a:p>
            <a:pPr indent="-342900" lvl="0" marL="411480" rtl="0" algn="l">
              <a:spcBef>
                <a:spcPts val="700"/>
              </a:spcBef>
              <a:spcAft>
                <a:spcPts val="0"/>
              </a:spcAft>
              <a:buSzPts val="2470"/>
              <a:buChar char="▪"/>
            </a:pPr>
            <a:r>
              <a:rPr lang="en-US" sz="2600"/>
              <a:t> This process is called </a:t>
            </a:r>
            <a:r>
              <a:rPr lang="en-US" sz="2600">
                <a:solidFill>
                  <a:schemeClr val="accent3"/>
                </a:solidFill>
              </a:rPr>
              <a:t>color quantization</a:t>
            </a:r>
            <a:r>
              <a:rPr lang="en-US" sz="2600"/>
              <a:t>, which helps in simplifying the image and giving it a more cartoonish look.</a:t>
            </a:r>
            <a:endParaRPr/>
          </a:p>
          <a:p>
            <a:pPr indent="-186055" lvl="0" marL="411480" rtl="0" algn="l">
              <a:spcBef>
                <a:spcPts val="700"/>
              </a:spcBef>
              <a:spcAft>
                <a:spcPts val="0"/>
              </a:spcAft>
              <a:buSzPts val="2470"/>
              <a:buNone/>
            </a:pPr>
            <a:r>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idx="1" type="body"/>
          </p:nvPr>
        </p:nvSpPr>
        <p:spPr>
          <a:xfrm>
            <a:off x="685800" y="1435100"/>
            <a:ext cx="2514600" cy="4494230"/>
          </a:xfrm>
          <a:prstGeom prst="rect">
            <a:avLst/>
          </a:prstGeom>
          <a:noFill/>
          <a:ln>
            <a:noFill/>
          </a:ln>
        </p:spPr>
        <p:txBody>
          <a:bodyPr anchorCtr="0" anchor="t" bIns="45700" lIns="91425" spcFirstLastPara="1" rIns="91425" wrap="square" tIns="45700">
            <a:normAutofit/>
          </a:bodyPr>
          <a:lstStyle/>
          <a:p>
            <a:pPr indent="0" lvl="0" marL="54864" rtl="0" algn="l">
              <a:spcBef>
                <a:spcPts val="0"/>
              </a:spcBef>
              <a:spcAft>
                <a:spcPts val="0"/>
              </a:spcAft>
              <a:buSzPts val="1710"/>
              <a:buNone/>
            </a:pPr>
            <a:r>
              <a:t/>
            </a:r>
            <a:endParaRPr/>
          </a:p>
        </p:txBody>
      </p:sp>
      <p:sp>
        <p:nvSpPr>
          <p:cNvPr id="178" name="Google Shape;178;p6"/>
          <p:cNvSpPr txBox="1"/>
          <p:nvPr>
            <p:ph idx="2" type="body"/>
          </p:nvPr>
        </p:nvSpPr>
        <p:spPr>
          <a:xfrm>
            <a:off x="3571868" y="1435100"/>
            <a:ext cx="5343532" cy="4572000"/>
          </a:xfrm>
          <a:prstGeom prst="rect">
            <a:avLst/>
          </a:prstGeom>
          <a:noFill/>
          <a:ln>
            <a:noFill/>
          </a:ln>
        </p:spPr>
        <p:txBody>
          <a:bodyPr anchorCtr="0" anchor="t" bIns="45700" lIns="91425" spcFirstLastPara="1" rIns="91425" wrap="square" tIns="45700">
            <a:normAutofit fontScale="85000" lnSpcReduction="10000"/>
          </a:bodyPr>
          <a:lstStyle/>
          <a:p>
            <a:pPr indent="-342900" lvl="0" marL="411480" rtl="0" algn="just">
              <a:spcBef>
                <a:spcPts val="0"/>
              </a:spcBef>
              <a:spcAft>
                <a:spcPts val="0"/>
              </a:spcAft>
              <a:buSzPct val="95000"/>
              <a:buChar char="▪"/>
            </a:pPr>
            <a:r>
              <a:rPr lang="en-US"/>
              <a:t>Finally, we need to apply a few image processing techniques to give our image a cartoon effect. </a:t>
            </a:r>
            <a:endParaRPr/>
          </a:p>
          <a:p>
            <a:pPr indent="-342900" lvl="0" marL="411480" rtl="0" algn="just">
              <a:spcBef>
                <a:spcPts val="700"/>
              </a:spcBef>
              <a:spcAft>
                <a:spcPts val="0"/>
              </a:spcAft>
              <a:buSzPct val="95000"/>
              <a:buChar char="▪"/>
            </a:pPr>
            <a:r>
              <a:rPr lang="en-US"/>
              <a:t>This can be achieved by applying a median filter to smooth out the edges and adding a thick stroke around the edges using a threshold function. </a:t>
            </a:r>
            <a:endParaRPr/>
          </a:p>
          <a:p>
            <a:pPr indent="-342900" lvl="0" marL="411480" rtl="0" algn="just">
              <a:spcBef>
                <a:spcPts val="700"/>
              </a:spcBef>
              <a:spcAft>
                <a:spcPts val="0"/>
              </a:spcAft>
              <a:buSzPct val="95000"/>
              <a:buChar char="▪"/>
            </a:pPr>
            <a:r>
              <a:rPr lang="en-US"/>
              <a:t>These techniques help in giving the image a cartoon-like appearance.</a:t>
            </a:r>
            <a:endParaRPr/>
          </a:p>
          <a:p>
            <a:pPr indent="-178816" lvl="0" marL="411480" rtl="0" algn="l">
              <a:spcBef>
                <a:spcPts val="700"/>
              </a:spcBef>
              <a:spcAft>
                <a:spcPts val="0"/>
              </a:spcAft>
              <a:buSzPct val="95000"/>
              <a:buNone/>
            </a:pPr>
            <a:r>
              <a:t/>
            </a:r>
            <a:endParaRPr/>
          </a:p>
        </p:txBody>
      </p:sp>
      <p:pic>
        <p:nvPicPr>
          <p:cNvPr descr="1_grKk9Opqrsd9k3jA6BA2pQ.jpg" id="179" name="Google Shape;179;p6"/>
          <p:cNvPicPr preferRelativeResize="0"/>
          <p:nvPr/>
        </p:nvPicPr>
        <p:blipFill rotWithShape="1">
          <a:blip r:embed="rId3">
            <a:alphaModFix/>
          </a:blip>
          <a:srcRect b="0" l="0" r="0" t="0"/>
          <a:stretch/>
        </p:blipFill>
        <p:spPr>
          <a:xfrm>
            <a:off x="642910" y="1428736"/>
            <a:ext cx="2714644" cy="45720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914400" y="285728"/>
            <a:ext cx="7772400" cy="7858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MATERIALS</a:t>
            </a:r>
            <a:endParaRPr/>
          </a:p>
        </p:txBody>
      </p:sp>
      <p:sp>
        <p:nvSpPr>
          <p:cNvPr id="185" name="Google Shape;185;p7"/>
          <p:cNvSpPr txBox="1"/>
          <p:nvPr>
            <p:ph idx="1" type="body"/>
          </p:nvPr>
        </p:nvSpPr>
        <p:spPr>
          <a:xfrm>
            <a:off x="914400" y="1000108"/>
            <a:ext cx="7772400" cy="5355452"/>
          </a:xfrm>
          <a:prstGeom prst="rect">
            <a:avLst/>
          </a:prstGeom>
          <a:noFill/>
          <a:ln>
            <a:noFill/>
          </a:ln>
        </p:spPr>
        <p:txBody>
          <a:bodyPr anchorCtr="0" anchor="t" bIns="45700" lIns="91425" spcFirstLastPara="1" rIns="91425" wrap="square" tIns="45700">
            <a:normAutofit fontScale="25000" lnSpcReduction="20000"/>
          </a:bodyPr>
          <a:lstStyle/>
          <a:p>
            <a:pPr indent="-342900" lvl="0" marL="411480" rtl="0" algn="l">
              <a:spcBef>
                <a:spcPts val="0"/>
              </a:spcBef>
              <a:spcAft>
                <a:spcPts val="0"/>
              </a:spcAft>
              <a:buSzPct val="95000"/>
              <a:buNone/>
            </a:pPr>
            <a:r>
              <a:t/>
            </a:r>
            <a:endParaRPr b="1"/>
          </a:p>
          <a:p>
            <a:pPr indent="-342900" lvl="0" marL="411480" rtl="0" algn="l">
              <a:spcBef>
                <a:spcPts val="700"/>
              </a:spcBef>
              <a:spcAft>
                <a:spcPts val="0"/>
              </a:spcAft>
              <a:buSzPct val="95000"/>
              <a:buChar char="▪"/>
            </a:pPr>
            <a:r>
              <a:rPr b="1" lang="en-US" sz="10400">
                <a:solidFill>
                  <a:srgbClr val="FFD46A"/>
                </a:solidFill>
              </a:rPr>
              <a:t>OpenCV Library:</a:t>
            </a:r>
            <a:endParaRPr sz="10400">
              <a:solidFill>
                <a:srgbClr val="FFD46A"/>
              </a:solidFill>
            </a:endParaRPr>
          </a:p>
          <a:p>
            <a:pPr indent="-285750" lvl="1" marL="740664" rtl="0" algn="l">
              <a:spcBef>
                <a:spcPts val="520"/>
              </a:spcBef>
              <a:spcAft>
                <a:spcPts val="0"/>
              </a:spcAft>
              <a:buSzPct val="90000"/>
              <a:buChar char="🢭"/>
            </a:pPr>
            <a:r>
              <a:rPr lang="en-US" sz="10400"/>
              <a:t>OpenCV (Open Source Computer Vision) is a popular open-source computer vision and image processing library. It provides various functions and tools for image manipulation, analysis, and transformation.</a:t>
            </a:r>
            <a:endParaRPr/>
          </a:p>
          <a:p>
            <a:pPr indent="-342900" lvl="0" marL="411480" rtl="0" algn="l">
              <a:spcBef>
                <a:spcPts val="700"/>
              </a:spcBef>
              <a:spcAft>
                <a:spcPts val="0"/>
              </a:spcAft>
              <a:buSzPct val="95000"/>
              <a:buChar char="▪"/>
            </a:pPr>
            <a:r>
              <a:rPr b="1" lang="en-US" sz="10400">
                <a:solidFill>
                  <a:srgbClr val="FFD46A"/>
                </a:solidFill>
              </a:rPr>
              <a:t>NumPy Library:</a:t>
            </a:r>
            <a:endParaRPr sz="10400">
              <a:solidFill>
                <a:srgbClr val="FFD46A"/>
              </a:solidFill>
            </a:endParaRPr>
          </a:p>
          <a:p>
            <a:pPr indent="-285750" lvl="1" marL="740664" rtl="0" algn="l">
              <a:spcBef>
                <a:spcPts val="520"/>
              </a:spcBef>
              <a:spcAft>
                <a:spcPts val="0"/>
              </a:spcAft>
              <a:buSzPct val="90000"/>
              <a:buChar char="🢭"/>
            </a:pPr>
            <a:r>
              <a:rPr lang="en-US" sz="10400"/>
              <a:t>NumPy is a fundamental package for scientific computing with Python. It is used for numerical operations and array manipulations, often employed in image processing tasks.</a:t>
            </a:r>
            <a:endParaRPr/>
          </a:p>
          <a:p>
            <a:pPr indent="-342900" lvl="0" marL="411480" rtl="0" algn="l">
              <a:spcBef>
                <a:spcPts val="700"/>
              </a:spcBef>
              <a:spcAft>
                <a:spcPts val="0"/>
              </a:spcAft>
              <a:buSzPct val="95000"/>
              <a:buChar char="▪"/>
            </a:pPr>
            <a:r>
              <a:rPr b="1" lang="en-US" sz="10400">
                <a:solidFill>
                  <a:srgbClr val="FFD46A"/>
                </a:solidFill>
              </a:rPr>
              <a:t>Image File:</a:t>
            </a:r>
            <a:endParaRPr sz="10400">
              <a:solidFill>
                <a:srgbClr val="FFD46A"/>
              </a:solidFill>
            </a:endParaRPr>
          </a:p>
          <a:p>
            <a:pPr indent="-285750" lvl="1" marL="740664" rtl="0" algn="l">
              <a:spcBef>
                <a:spcPts val="520"/>
              </a:spcBef>
              <a:spcAft>
                <a:spcPts val="0"/>
              </a:spcAft>
              <a:buSzPct val="90000"/>
              <a:buChar char="🢭"/>
            </a:pPr>
            <a:r>
              <a:rPr lang="en-US" sz="10400"/>
              <a:t>The code assumes the existence of an image file named “image.png." This is the input image that will undergo the cartoonization process.</a:t>
            </a:r>
            <a:endParaRPr/>
          </a:p>
          <a:p>
            <a:pPr indent="-297656" lvl="0" marL="411480" rtl="0" algn="l">
              <a:spcBef>
                <a:spcPts val="700"/>
              </a:spcBef>
              <a:spcAft>
                <a:spcPts val="0"/>
              </a:spcAft>
              <a:buSzPct val="95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descr="Detecting Eyes using OpenCV and Numpy Python Libraries | by Likhitha  kakanuru | DataDrivenInvestor" id="190" name="Google Shape;190;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descr="Detecting Eyes using OpenCV and Numpy Python Libraries | by Likhitha  kakanuru | DataDrivenInvestor" id="191" name="Google Shape;191;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pic>
        <p:nvPicPr>
          <p:cNvPr descr="Detecting Eyes using OpenCV and Numpy Python Libraries | by Likhitha  kakanuru | DataDrivenInvestor" id="192" name="Google Shape;192;p8"/>
          <p:cNvPicPr preferRelativeResize="0"/>
          <p:nvPr/>
        </p:nvPicPr>
        <p:blipFill rotWithShape="1">
          <a:blip r:embed="rId3">
            <a:alphaModFix/>
          </a:blip>
          <a:srcRect b="0" l="0" r="0" t="0"/>
          <a:stretch/>
        </p:blipFill>
        <p:spPr>
          <a:xfrm>
            <a:off x="1142976" y="857233"/>
            <a:ext cx="6929486" cy="52864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914400" y="214290"/>
            <a:ext cx="7772400" cy="7858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METHODS</a:t>
            </a:r>
            <a:endParaRPr/>
          </a:p>
        </p:txBody>
      </p:sp>
      <p:sp>
        <p:nvSpPr>
          <p:cNvPr id="198" name="Google Shape;198;p9"/>
          <p:cNvSpPr txBox="1"/>
          <p:nvPr>
            <p:ph idx="1" type="body"/>
          </p:nvPr>
        </p:nvSpPr>
        <p:spPr>
          <a:xfrm>
            <a:off x="914400" y="1000108"/>
            <a:ext cx="7772400" cy="5355452"/>
          </a:xfrm>
          <a:prstGeom prst="rect">
            <a:avLst/>
          </a:prstGeom>
          <a:noFill/>
          <a:ln>
            <a:noFill/>
          </a:ln>
        </p:spPr>
        <p:txBody>
          <a:bodyPr anchorCtr="0" anchor="t" bIns="45700" lIns="91425" spcFirstLastPara="1" rIns="91425" wrap="square" tIns="45700">
            <a:normAutofit fontScale="25000" lnSpcReduction="20000"/>
          </a:bodyPr>
          <a:lstStyle/>
          <a:p>
            <a:pPr indent="-342900" lvl="0" marL="411480" rtl="0" algn="l">
              <a:spcBef>
                <a:spcPts val="0"/>
              </a:spcBef>
              <a:spcAft>
                <a:spcPts val="0"/>
              </a:spcAft>
              <a:buSzPct val="95000"/>
              <a:buChar char="▪"/>
            </a:pPr>
            <a:r>
              <a:rPr b="1" lang="en-US" sz="10400">
                <a:solidFill>
                  <a:srgbClr val="FFD46A"/>
                </a:solidFill>
              </a:rPr>
              <a:t>Image Reading:</a:t>
            </a:r>
            <a:endParaRPr sz="10400">
              <a:solidFill>
                <a:srgbClr val="FFD46A"/>
              </a:solidFill>
            </a:endParaRPr>
          </a:p>
          <a:p>
            <a:pPr indent="-285750" lvl="1" marL="740664" rtl="0" algn="l">
              <a:spcBef>
                <a:spcPts val="520"/>
              </a:spcBef>
              <a:spcAft>
                <a:spcPts val="0"/>
              </a:spcAft>
              <a:buSzPct val="90000"/>
              <a:buChar char="🢭"/>
            </a:pPr>
            <a:r>
              <a:rPr lang="en-US" sz="10400"/>
              <a:t>The cv2.imread function is used to read the input image (“image.jpeg").</a:t>
            </a:r>
            <a:endParaRPr/>
          </a:p>
          <a:p>
            <a:pPr indent="-342900" lvl="0" marL="411480" rtl="0" algn="l">
              <a:spcBef>
                <a:spcPts val="700"/>
              </a:spcBef>
              <a:spcAft>
                <a:spcPts val="0"/>
              </a:spcAft>
              <a:buSzPct val="95000"/>
              <a:buChar char="▪"/>
            </a:pPr>
            <a:r>
              <a:rPr b="1" lang="en-US" sz="10400">
                <a:solidFill>
                  <a:srgbClr val="FFD46A"/>
                </a:solidFill>
              </a:rPr>
              <a:t>Edge Detection:</a:t>
            </a:r>
            <a:endParaRPr sz="10400">
              <a:solidFill>
                <a:srgbClr val="FFD46A"/>
              </a:solidFill>
            </a:endParaRPr>
          </a:p>
          <a:p>
            <a:pPr indent="-285750" lvl="1" marL="740664" rtl="0" algn="l">
              <a:spcBef>
                <a:spcPts val="520"/>
              </a:spcBef>
              <a:spcAft>
                <a:spcPts val="0"/>
              </a:spcAft>
              <a:buSzPct val="90000"/>
              <a:buChar char="🢭"/>
            </a:pPr>
            <a:r>
              <a:rPr lang="en-US" sz="10400"/>
              <a:t>Convert the image to grayscale using cv2.cvtColor.</a:t>
            </a:r>
            <a:endParaRPr/>
          </a:p>
          <a:p>
            <a:pPr indent="-285750" lvl="1" marL="740664" rtl="0" algn="l">
              <a:spcBef>
                <a:spcPts val="520"/>
              </a:spcBef>
              <a:spcAft>
                <a:spcPts val="0"/>
              </a:spcAft>
              <a:buSzPct val="90000"/>
              <a:buChar char="🢭"/>
            </a:pPr>
            <a:r>
              <a:rPr lang="en-US" sz="10400"/>
              <a:t>Apply median blur to the grayscale image using cv2.medianBlur.</a:t>
            </a:r>
            <a:endParaRPr/>
          </a:p>
          <a:p>
            <a:pPr indent="-285750" lvl="1" marL="740664" rtl="0" algn="l">
              <a:spcBef>
                <a:spcPts val="520"/>
              </a:spcBef>
              <a:spcAft>
                <a:spcPts val="0"/>
              </a:spcAft>
              <a:buSzPct val="90000"/>
              <a:buChar char="🢭"/>
            </a:pPr>
            <a:r>
              <a:rPr lang="en-US" sz="10400"/>
              <a:t>Perform edge detection using adaptive thresholding with cv2.adaptiveThreshold.</a:t>
            </a:r>
            <a:endParaRPr/>
          </a:p>
          <a:p>
            <a:pPr indent="-342900" lvl="0" marL="411480" rtl="0" algn="l">
              <a:spcBef>
                <a:spcPts val="700"/>
              </a:spcBef>
              <a:spcAft>
                <a:spcPts val="0"/>
              </a:spcAft>
              <a:buSzPct val="95000"/>
              <a:buChar char="▪"/>
            </a:pPr>
            <a:r>
              <a:rPr b="1" lang="en-US" sz="10400">
                <a:solidFill>
                  <a:srgbClr val="FFD46A"/>
                </a:solidFill>
              </a:rPr>
              <a:t>Cartoonization:</a:t>
            </a:r>
            <a:endParaRPr sz="10400">
              <a:solidFill>
                <a:srgbClr val="FFD46A"/>
              </a:solidFill>
            </a:endParaRPr>
          </a:p>
          <a:p>
            <a:pPr indent="-285750" lvl="1" marL="740664" rtl="0" algn="l">
              <a:spcBef>
                <a:spcPts val="520"/>
              </a:spcBef>
              <a:spcAft>
                <a:spcPts val="0"/>
              </a:spcAft>
              <a:buSzPct val="90000"/>
              <a:buChar char="🢭"/>
            </a:pPr>
            <a:r>
              <a:rPr lang="en-US" sz="10400"/>
              <a:t>Apply a bilateral filter to the original image using cv2.bilateralFilter. This filter smoothens the image while preserving edges.</a:t>
            </a:r>
            <a:endParaRPr/>
          </a:p>
          <a:p>
            <a:pPr indent="-297656" lvl="0" marL="411480" rtl="0" algn="l">
              <a:spcBef>
                <a:spcPts val="700"/>
              </a:spcBef>
              <a:spcAft>
                <a:spcPts val="0"/>
              </a:spcAft>
              <a:buSzPct val="95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2024-03-04T10:29:31Z</dcterms:created>
  <dc:creator>A.V.NAGA KAVYA</dc:creator>
</cp:coreProperties>
</file>