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Movement of University Students in Australia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Kar 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2022-07-19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(tidyverse)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(kableExtra)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(tidytext)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(ggh4x)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(DT)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Data Import</a:t>
            </a:r>
          </a:p>
          <a:p>
            <a:pPr lvl="0" indent="0" marL="0">
              <a:buNone/>
            </a:pPr>
            <a:r>
              <a:rPr/>
              <a:t>Raw data set:</a:t>
            </a:r>
          </a:p>
          <a:p>
            <a:pPr lvl="0" indent="0">
              <a:buNone/>
            </a:pPr>
            <a:r>
              <a:rPr>
                <a:latin typeface="Courier"/>
              </a:rPr>
              <a:t>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read.csv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"data.csv"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solidFill>
                  <a:srgbClr val="06287E"/>
                </a:solidFill>
                <a:latin typeface="Courier"/>
              </a:rPr>
              <a:t>datatable</a:t>
            </a:r>
            <a:r>
              <a:rPr>
                <a:latin typeface="Courier"/>
              </a:rPr>
              <a:t>(data, )</a:t>
            </a:r>
          </a:p>
          <a:p>
            <a:pPr lvl="0" indent="0">
              <a:buNone/>
            </a:pPr>
            <a:r>
              <a:rPr>
                <a:latin typeface="Courier"/>
              </a:rPr>
              <a:t>## PhantomJS not found. You can install it with webshot::install_phantomjs(). If it is installed, please make sure the phantomjs executable can be found via the PATH variable.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Data Cleaning</a:t>
            </a:r>
          </a:p>
          <a:p>
            <a:pPr lvl="0" indent="0" marL="0">
              <a:buNone/>
            </a:pPr>
            <a:r>
              <a:rPr/>
              <a:t>The data cleaning:</a:t>
            </a:r>
          </a:p>
          <a:p>
            <a:pPr lvl="0" indent="0">
              <a:buNone/>
            </a:pPr>
            <a:r>
              <a:rPr>
                <a:latin typeface="Courier"/>
              </a:rPr>
              <a:t>mydata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data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 i="1">
                <a:solidFill>
                  <a:srgbClr val="60A0B0"/>
                </a:solidFill>
                <a:latin typeface="Courier"/>
              </a:rPr>
              <a:t># pivoting to change data from wider to longer format: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pivot_longer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7D9029"/>
                </a:solidFill>
                <a:latin typeface="Courier"/>
              </a:rPr>
              <a:t>names_to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"method"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values_to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"values_per"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  </a:t>
            </a:r>
            <a:br/>
            <a:r>
              <a:rPr>
                <a:latin typeface="Courier"/>
              </a:rPr>
              <a:t>  </a:t>
            </a:r>
            <a:r>
              <a:rPr i="1">
                <a:solidFill>
                  <a:srgbClr val="60A0B0"/>
                </a:solidFill>
                <a:latin typeface="Courier"/>
              </a:rPr>
              <a:t># create 3 new variables: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mutate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metrics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case_when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method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str_detect</a:t>
            </a:r>
            <a:r>
              <a:rPr>
                <a:latin typeface="Courier"/>
              </a:rPr>
              <a:t>(method, </a:t>
            </a:r>
            <a:r>
              <a:rPr>
                <a:solidFill>
                  <a:srgbClr val="4070A0"/>
                </a:solidFill>
                <a:latin typeface="Courier"/>
              </a:rPr>
              <a:t>"Attrition"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"Attrition"</a:t>
            </a:r>
            <a:r>
              <a:rPr>
                <a:latin typeface="Courier"/>
              </a:rPr>
              <a:t>,   </a:t>
            </a:r>
            <a:br/>
            <a:r>
              <a:rPr>
                <a:latin typeface="Courier"/>
              </a:rPr>
              <a:t>    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method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str_detect</a:t>
            </a:r>
            <a:r>
              <a:rPr>
                <a:latin typeface="Courier"/>
              </a:rPr>
              <a:t>(method, </a:t>
            </a:r>
            <a:r>
              <a:rPr>
                <a:solidFill>
                  <a:srgbClr val="4070A0"/>
                </a:solidFill>
                <a:latin typeface="Courier"/>
              </a:rPr>
              <a:t>"Retention"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"Retention"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              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"Success"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     </a:t>
            </a:r>
            <a:r>
              <a:rPr>
                <a:solidFill>
                  <a:srgbClr val="7D9029"/>
                </a:solidFill>
                <a:latin typeface="Courier"/>
              </a:rPr>
              <a:t>year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str_extract</a:t>
            </a:r>
            <a:r>
              <a:rPr>
                <a:latin typeface="Courier"/>
              </a:rPr>
              <a:t>(method, </a:t>
            </a:r>
            <a:r>
              <a:rPr>
                <a:solidFill>
                  <a:srgbClr val="4070A0"/>
                </a:solidFill>
                <a:latin typeface="Courier"/>
              </a:rPr>
              <a:t>"[:digit:]+"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     </a:t>
            </a:r>
            <a:r>
              <a:rPr>
                <a:solidFill>
                  <a:srgbClr val="7D9029"/>
                </a:solidFill>
                <a:latin typeface="Courier"/>
              </a:rPr>
              <a:t>method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str_remove</a:t>
            </a:r>
            <a:r>
              <a:rPr>
                <a:latin typeface="Courier"/>
              </a:rPr>
              <a:t>(method, </a:t>
            </a:r>
            <a:r>
              <a:rPr>
                <a:solidFill>
                  <a:srgbClr val="4070A0"/>
                </a:solidFill>
                <a:latin typeface="Courier"/>
              </a:rPr>
              <a:t>"_Attrition_2019"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     </a:t>
            </a:r>
            <a:r>
              <a:rPr>
                <a:solidFill>
                  <a:srgbClr val="7D9029"/>
                </a:solidFill>
                <a:latin typeface="Courier"/>
              </a:rPr>
              <a:t>method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str_remove</a:t>
            </a:r>
            <a:r>
              <a:rPr>
                <a:latin typeface="Courier"/>
              </a:rPr>
              <a:t>(method, </a:t>
            </a:r>
            <a:r>
              <a:rPr>
                <a:solidFill>
                  <a:srgbClr val="4070A0"/>
                </a:solidFill>
                <a:latin typeface="Courier"/>
              </a:rPr>
              <a:t>"_Retention_2019"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     </a:t>
            </a:r>
            <a:r>
              <a:rPr>
                <a:solidFill>
                  <a:srgbClr val="7D9029"/>
                </a:solidFill>
                <a:latin typeface="Courier"/>
              </a:rPr>
              <a:t>method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str_remove</a:t>
            </a:r>
            <a:r>
              <a:rPr>
                <a:latin typeface="Courier"/>
              </a:rPr>
              <a:t>(method, </a:t>
            </a:r>
            <a:r>
              <a:rPr>
                <a:solidFill>
                  <a:srgbClr val="4070A0"/>
                </a:solidFill>
                <a:latin typeface="Courier"/>
              </a:rPr>
              <a:t>"_2020"</a:t>
            </a:r>
            <a:r>
              <a:rPr>
                <a:latin typeface="Courier"/>
              </a:rPr>
              <a:t>))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 i="1">
                <a:solidFill>
                  <a:srgbClr val="60A0B0"/>
                </a:solidFill>
                <a:latin typeface="Courier"/>
              </a:rPr>
              <a:t># change values_per into numeric class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mutate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values_per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as.double</a:t>
            </a:r>
            <a:r>
              <a:rPr>
                <a:latin typeface="Courier"/>
              </a:rPr>
              <a:t>(values_per))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 i="1">
                <a:solidFill>
                  <a:srgbClr val="60A0B0"/>
                </a:solidFill>
                <a:latin typeface="Courier"/>
              </a:rPr>
              <a:t># Remove NA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na.omit</a:t>
            </a:r>
            <a:r>
              <a:rPr>
                <a:latin typeface="Courier"/>
              </a:rPr>
              <a:t>()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 i="1">
                <a:solidFill>
                  <a:srgbClr val="60A0B0"/>
                </a:solidFill>
                <a:latin typeface="Courier"/>
              </a:rPr>
              <a:t># create a new variables "state"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mutate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state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fct_collapse</a:t>
            </a:r>
            <a:r>
              <a:rPr>
                <a:latin typeface="Courier"/>
              </a:rPr>
              <a:t>(Uni,</a:t>
            </a:r>
            <a:br/>
            <a:r>
              <a:rPr>
                <a:latin typeface="Courier"/>
              </a:rPr>
              <a:t>                              </a:t>
            </a:r>
            <a:r>
              <a:rPr>
                <a:solidFill>
                  <a:srgbClr val="4070A0"/>
                </a:solidFill>
                <a:latin typeface="Courier"/>
              </a:rPr>
              <a:t>"New South Wales"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"Charles Sturt University"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                                                </a:t>
            </a:r>
            <a:r>
              <a:rPr>
                <a:solidFill>
                  <a:srgbClr val="4070A0"/>
                </a:solidFill>
                <a:latin typeface="Courier"/>
              </a:rPr>
              <a:t>"Macquarie University"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                                                </a:t>
            </a:r>
            <a:r>
              <a:rPr>
                <a:solidFill>
                  <a:srgbClr val="4070A0"/>
                </a:solidFill>
                <a:latin typeface="Courier"/>
              </a:rPr>
              <a:t>"Southern Cross University"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                                                </a:t>
            </a:r>
            <a:r>
              <a:rPr>
                <a:solidFill>
                  <a:srgbClr val="4070A0"/>
                </a:solidFill>
                <a:latin typeface="Courier"/>
              </a:rPr>
              <a:t>"The University of New England"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                                                </a:t>
            </a:r>
            <a:r>
              <a:rPr>
                <a:solidFill>
                  <a:srgbClr val="4070A0"/>
                </a:solidFill>
                <a:latin typeface="Courier"/>
              </a:rPr>
              <a:t>"The University of Newcastle"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                                                </a:t>
            </a:r>
            <a:r>
              <a:rPr>
                <a:solidFill>
                  <a:srgbClr val="4070A0"/>
                </a:solidFill>
                <a:latin typeface="Courier"/>
              </a:rPr>
              <a:t>"The University of Sydney"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                                                </a:t>
            </a:r>
            <a:r>
              <a:rPr>
                <a:solidFill>
                  <a:srgbClr val="4070A0"/>
                </a:solidFill>
                <a:latin typeface="Courier"/>
              </a:rPr>
              <a:t>"University of New South Wales(b)"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                                                </a:t>
            </a:r>
            <a:r>
              <a:rPr>
                <a:solidFill>
                  <a:srgbClr val="4070A0"/>
                </a:solidFill>
                <a:latin typeface="Courier"/>
              </a:rPr>
              <a:t>"University of Technology Sydney"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                                     </a:t>
            </a:r>
            <a:r>
              <a:rPr>
                <a:solidFill>
                  <a:srgbClr val="4070A0"/>
                </a:solidFill>
                <a:latin typeface="Courier"/>
              </a:rPr>
              <a:t>"University of Wollongong"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                                     </a:t>
            </a:r>
            <a:r>
              <a:rPr>
                <a:solidFill>
                  <a:srgbClr val="4070A0"/>
                </a:solidFill>
                <a:latin typeface="Courier"/>
              </a:rPr>
              <a:t>"Western Sydney University"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                          </a:t>
            </a:r>
            <a:r>
              <a:rPr>
                <a:solidFill>
                  <a:srgbClr val="4070A0"/>
                </a:solidFill>
                <a:latin typeface="Courier"/>
              </a:rPr>
              <a:t>"Victoria"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"Deakin University"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                              </a:t>
            </a:r>
            <a:r>
              <a:rPr>
                <a:solidFill>
                  <a:srgbClr val="4070A0"/>
                </a:solidFill>
                <a:latin typeface="Courier"/>
              </a:rPr>
              <a:t>"Federation University Australia(c)"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                              </a:t>
            </a:r>
            <a:r>
              <a:rPr>
                <a:solidFill>
                  <a:srgbClr val="4070A0"/>
                </a:solidFill>
                <a:latin typeface="Courier"/>
              </a:rPr>
              <a:t>"La Trobe University"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                              </a:t>
            </a:r>
            <a:r>
              <a:rPr>
                <a:solidFill>
                  <a:srgbClr val="4070A0"/>
                </a:solidFill>
                <a:latin typeface="Courier"/>
              </a:rPr>
              <a:t>"Monash University"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                              </a:t>
            </a:r>
            <a:r>
              <a:rPr>
                <a:solidFill>
                  <a:srgbClr val="4070A0"/>
                </a:solidFill>
                <a:latin typeface="Courier"/>
              </a:rPr>
              <a:t>"RMIT University"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                              </a:t>
            </a:r>
            <a:r>
              <a:rPr>
                <a:solidFill>
                  <a:srgbClr val="4070A0"/>
                </a:solidFill>
                <a:latin typeface="Courier"/>
              </a:rPr>
              <a:t>"Swinburne University of Technology"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                              </a:t>
            </a:r>
            <a:r>
              <a:rPr>
                <a:solidFill>
                  <a:srgbClr val="4070A0"/>
                </a:solidFill>
                <a:latin typeface="Courier"/>
              </a:rPr>
              <a:t>"The University of Melbourne"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                              </a:t>
            </a:r>
            <a:r>
              <a:rPr>
                <a:solidFill>
                  <a:srgbClr val="4070A0"/>
                </a:solidFill>
                <a:latin typeface="Courier"/>
              </a:rPr>
              <a:t>"University of Divinity"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                              </a:t>
            </a:r>
            <a:r>
              <a:rPr>
                <a:solidFill>
                  <a:srgbClr val="4070A0"/>
                </a:solidFill>
                <a:latin typeface="Courier"/>
              </a:rPr>
              <a:t>"Victoria University"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                          </a:t>
            </a:r>
            <a:r>
              <a:rPr>
                <a:solidFill>
                  <a:srgbClr val="4070A0"/>
                </a:solidFill>
                <a:latin typeface="Courier"/>
              </a:rPr>
              <a:t>"Queensland"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"Bond University"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                                </a:t>
            </a:r>
            <a:r>
              <a:rPr>
                <a:solidFill>
                  <a:srgbClr val="4070A0"/>
                </a:solidFill>
                <a:latin typeface="Courier"/>
              </a:rPr>
              <a:t>"CQUniversity"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                                </a:t>
            </a:r>
            <a:r>
              <a:rPr>
                <a:solidFill>
                  <a:srgbClr val="4070A0"/>
                </a:solidFill>
                <a:latin typeface="Courier"/>
              </a:rPr>
              <a:t>"Griffith University"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                                </a:t>
            </a:r>
            <a:r>
              <a:rPr>
                <a:solidFill>
                  <a:srgbClr val="4070A0"/>
                </a:solidFill>
                <a:latin typeface="Courier"/>
              </a:rPr>
              <a:t>"James Cook University"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                                </a:t>
            </a:r>
            <a:r>
              <a:rPr>
                <a:solidFill>
                  <a:srgbClr val="4070A0"/>
                </a:solidFill>
                <a:latin typeface="Courier"/>
              </a:rPr>
              <a:t>"Queensland University of Technology"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                                </a:t>
            </a:r>
            <a:r>
              <a:rPr>
                <a:solidFill>
                  <a:srgbClr val="4070A0"/>
                </a:solidFill>
                <a:latin typeface="Courier"/>
              </a:rPr>
              <a:t>"The University of Queensland"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                                </a:t>
            </a:r>
            <a:r>
              <a:rPr>
                <a:solidFill>
                  <a:srgbClr val="4070A0"/>
                </a:solidFill>
                <a:latin typeface="Courier"/>
              </a:rPr>
              <a:t>"University of Southern Queensland"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                                </a:t>
            </a:r>
            <a:r>
              <a:rPr>
                <a:solidFill>
                  <a:srgbClr val="4070A0"/>
                </a:solidFill>
                <a:latin typeface="Courier"/>
              </a:rPr>
              <a:t>"University of the Sunshine Coast"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                          </a:t>
            </a:r>
            <a:r>
              <a:rPr>
                <a:solidFill>
                  <a:srgbClr val="4070A0"/>
                </a:solidFill>
                <a:latin typeface="Courier"/>
              </a:rPr>
              <a:t>"Western Australia"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"Curtin University"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                                       </a:t>
            </a:r>
            <a:r>
              <a:rPr>
                <a:solidFill>
                  <a:srgbClr val="4070A0"/>
                </a:solidFill>
                <a:latin typeface="Courier"/>
              </a:rPr>
              <a:t>"Edith Cowan University"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                                       </a:t>
            </a:r>
            <a:r>
              <a:rPr>
                <a:solidFill>
                  <a:srgbClr val="4070A0"/>
                </a:solidFill>
                <a:latin typeface="Courier"/>
              </a:rPr>
              <a:t>"Murdoch University"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                                       </a:t>
            </a:r>
            <a:r>
              <a:rPr>
                <a:solidFill>
                  <a:srgbClr val="4070A0"/>
                </a:solidFill>
                <a:latin typeface="Courier"/>
              </a:rPr>
              <a:t>"The University of Notre Dame Australia"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                                       </a:t>
            </a:r>
            <a:r>
              <a:rPr>
                <a:solidFill>
                  <a:srgbClr val="4070A0"/>
                </a:solidFill>
                <a:latin typeface="Courier"/>
              </a:rPr>
              <a:t>"The University of Western Australia"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                          </a:t>
            </a:r>
            <a:r>
              <a:rPr>
                <a:solidFill>
                  <a:srgbClr val="4070A0"/>
                </a:solidFill>
                <a:latin typeface="Courier"/>
              </a:rPr>
              <a:t>"South Australia"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"Flinders University"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                                     </a:t>
            </a:r>
            <a:r>
              <a:rPr>
                <a:solidFill>
                  <a:srgbClr val="4070A0"/>
                </a:solidFill>
                <a:latin typeface="Courier"/>
              </a:rPr>
              <a:t>"The University of Adelaide"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                                     </a:t>
            </a:r>
            <a:r>
              <a:rPr>
                <a:solidFill>
                  <a:srgbClr val="4070A0"/>
                </a:solidFill>
                <a:latin typeface="Courier"/>
              </a:rPr>
              <a:t>"Torrens University Australia(d)"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                                     </a:t>
            </a:r>
            <a:r>
              <a:rPr>
                <a:solidFill>
                  <a:srgbClr val="4070A0"/>
                </a:solidFill>
                <a:latin typeface="Courier"/>
              </a:rPr>
              <a:t>"University of South Australia"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                          </a:t>
            </a:r>
            <a:r>
              <a:rPr>
                <a:solidFill>
                  <a:srgbClr val="4070A0"/>
                </a:solidFill>
                <a:latin typeface="Courier"/>
              </a:rPr>
              <a:t>"Tasmania"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"Australian Maritime College(e)"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                              </a:t>
            </a:r>
            <a:r>
              <a:rPr>
                <a:solidFill>
                  <a:srgbClr val="4070A0"/>
                </a:solidFill>
                <a:latin typeface="Courier"/>
              </a:rPr>
              <a:t>"University of Tasmania(e)"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                          </a:t>
            </a:r>
            <a:r>
              <a:rPr>
                <a:solidFill>
                  <a:srgbClr val="4070A0"/>
                </a:solidFill>
                <a:latin typeface="Courier"/>
              </a:rPr>
              <a:t>"Northern Territory"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"Batchelor Institute of Indigenous Tertiary Education(f)"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                                        </a:t>
            </a:r>
            <a:r>
              <a:rPr>
                <a:solidFill>
                  <a:srgbClr val="4070A0"/>
                </a:solidFill>
                <a:latin typeface="Courier"/>
              </a:rPr>
              <a:t>"Charles Darwin University(f)"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                          </a:t>
            </a:r>
            <a:r>
              <a:rPr>
                <a:solidFill>
                  <a:srgbClr val="4070A0"/>
                </a:solidFill>
                <a:latin typeface="Courier"/>
              </a:rPr>
              <a:t>"Australian Capital Territory"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"The Australian National University"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                                                  </a:t>
            </a:r>
            <a:r>
              <a:rPr>
                <a:solidFill>
                  <a:srgbClr val="4070A0"/>
                </a:solidFill>
                <a:latin typeface="Courier"/>
              </a:rPr>
              <a:t>"University of Canberra"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                          </a:t>
            </a:r>
            <a:r>
              <a:rPr>
                <a:solidFill>
                  <a:srgbClr val="4070A0"/>
                </a:solidFill>
                <a:latin typeface="Courier"/>
              </a:rPr>
              <a:t>"Multi-State"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"Australian Catholic University"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                          </a:t>
            </a:r>
            <a:r>
              <a:rPr>
                <a:solidFill>
                  <a:srgbClr val="4070A0"/>
                </a:solidFill>
                <a:latin typeface="Courier"/>
              </a:rPr>
              <a:t>"Australia"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"National Total"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                          ))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 i="1">
                <a:solidFill>
                  <a:srgbClr val="60A0B0"/>
                </a:solidFill>
                <a:latin typeface="Courier"/>
              </a:rPr>
              <a:t># change all character variables into factor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mutate_if</a:t>
            </a:r>
            <a:r>
              <a:rPr>
                <a:latin typeface="Courier"/>
              </a:rPr>
              <a:t>(is.character, as.factor) 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dplyr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"year"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"state"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"Uni"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"student"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"metrics"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"method"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"values_per"</a:t>
            </a:r>
            <a:r>
              <a:rPr>
                <a:latin typeface="Courier"/>
              </a:rPr>
              <a:t>)</a:t>
            </a:r>
          </a:p>
          <a:p>
            <a:pPr lvl="0" indent="0" marL="0">
              <a:buNone/>
            </a:pPr>
            <a:r>
              <a:rPr b="1"/>
              <a:t>Change-log</a:t>
            </a:r>
            <a:r>
              <a:rPr/>
              <a:t>:</a:t>
            </a:r>
          </a:p>
          <a:p>
            <a:pPr lvl="0"/>
            <a:r>
              <a:rPr/>
              <a:t>I changed the format of the table to a longer format</a:t>
            </a:r>
            <a:br/>
          </a:p>
          <a:p>
            <a:pPr lvl="0"/>
            <a:r>
              <a:rPr/>
              <a:t>I Created several new variables, which are “metrics”, “year”, and “method”</a:t>
            </a:r>
            <a:br/>
          </a:p>
          <a:p>
            <a:pPr lvl="0"/>
            <a:r>
              <a:rPr/>
              <a:t>I changed the data type of “values_per” from character to numeric</a:t>
            </a:r>
            <a:br/>
          </a:p>
          <a:p>
            <a:pPr lvl="0"/>
            <a:r>
              <a:rPr/>
              <a:t>I created a new variable “state” to group universities</a:t>
            </a:r>
            <a:br/>
          </a:p>
          <a:p>
            <a:pPr lvl="0"/>
            <a:r>
              <a:rPr/>
              <a:t>I changed all the character variables into factor</a:t>
            </a:r>
            <a:br/>
          </a:p>
          <a:p>
            <a:pPr lvl="0"/>
            <a:r>
              <a:rPr/>
              <a:t>I shifted around (relocate) the order of variables in the data set</a:t>
            </a:r>
          </a:p>
          <a:p>
            <a:pPr lvl="0" indent="0" marL="0">
              <a:buNone/>
            </a:pPr>
            <a:r>
              <a:rPr/>
              <a:t>The cleaned data set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datatable</a:t>
            </a:r>
            <a:r>
              <a:rPr>
                <a:latin typeface="Courier"/>
              </a:rPr>
              <a:t>(mydata)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Data Exploration</a:t>
            </a:r>
          </a:p>
          <a:p>
            <a:pPr lvl="0" indent="0" marL="0">
              <a:buNone/>
            </a:pPr>
            <a:r>
              <a:rPr/>
              <a:t>Summary of the data.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(mydata)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year                              state   
##  2019:252   New South Wales             :90  
##  2020:126   Victoria                    :81  
##             Queensland                  :72  
##             Western Australia           :45  
##             South Australia             :36  
##             Australian Capital Territory:18  
##             (Other)                     :36  
##                              Uni               student         metrics   
##  Australian Catholic University:  9   domestic     :126   Attrition:126  
##  Bond University               :  9   international:126   Retention:126  
##  Charles Darwin University(f)  :  9   overall      :126   Success  :126  
##  Charles Sturt University      :  9                                      
##  CQUniversity                  :  9                                      
##  Curtin University             :  9                                      
##  (Other)                       :324                                      
##           method      values_per   
##  New_Adjusted: 84   Min.   : 3.43  
##  New_Normal  :168   1st Qu.:20.58  
##  Success     :126   Median :81.38  
##                     Mean   :61.94  
##                     3rd Qu.:88.04  
##                     Max.   :97.64  
## </a:t>
            </a:r>
          </a:p>
          <a:p>
            <a:pPr lvl="0" indent="0" marL="0">
              <a:buNone/>
            </a:pPr>
            <a:r>
              <a:rPr/>
              <a:t>There are 42 universities involved in the dataset, other than the “National Total”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table</a:t>
            </a:r>
            <a:r>
              <a:rPr>
                <a:latin typeface="Courier"/>
              </a:rPr>
              <a:t>(mydata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Uni)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as.data.frame</a:t>
            </a:r>
            <a:r>
              <a:rPr>
                <a:latin typeface="Courier"/>
              </a:rPr>
              <a:t>()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(Freq </a:t>
            </a:r>
            <a:r>
              <a:rPr>
                <a:solidFill>
                  <a:srgbClr val="4070A0"/>
                </a:solidFill>
                <a:latin typeface="Courier"/>
              </a:rPr>
              <a:t>!=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mutate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"no"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42</a:t>
            </a:r>
            <a:r>
              <a:rPr>
                <a:latin typeface="Courier"/>
              </a:rPr>
              <a:t>))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rename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"Universities"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"Var1"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</a:t>
            </a:r>
            <a:r>
              <a:rPr>
                <a:solidFill>
                  <a:srgbClr val="4070A0"/>
                </a:solidFill>
                <a:latin typeface="Courier"/>
              </a:rPr>
              <a:t>"Sample Size"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"Freq"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relocate</a:t>
            </a:r>
            <a:r>
              <a:rPr>
                <a:latin typeface="Courier"/>
              </a:rPr>
              <a:t>(no, </a:t>
            </a:r>
            <a:r>
              <a:rPr>
                <a:solidFill>
                  <a:srgbClr val="7D9029"/>
                </a:solidFill>
                <a:latin typeface="Courier"/>
              </a:rPr>
              <a:t>.before =</a:t>
            </a:r>
            <a:r>
              <a:rPr>
                <a:latin typeface="Courier"/>
              </a:rPr>
              <a:t> Universities)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kbl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align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"c"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kable_styling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full_width =</a:t>
            </a:r>
            <a:r>
              <a:rPr>
                <a:latin typeface="Courier"/>
              </a:rPr>
              <a:t> F,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"bordered"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"stripped"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"hover"</a:t>
            </a:r>
            <a:r>
              <a:rPr>
                <a:latin typeface="Courier"/>
              </a:rPr>
              <a:t>))</a:t>
            </a:r>
          </a:p>
          <a:p>
            <a:pPr lvl="0" indent="0" marL="0">
              <a:buNone/>
            </a:pPr>
            <a:r>
              <a:rPr/>
              <a:t>no</a:t>
            </a:r>
          </a:p>
          <a:p>
            <a:pPr lvl="0" indent="0" marL="0">
              <a:buNone/>
            </a:pPr>
            <a:r>
              <a:rPr/>
              <a:t>Universities</a:t>
            </a:r>
          </a:p>
          <a:p>
            <a:pPr lvl="0" indent="0" marL="0">
              <a:buNone/>
            </a:pPr>
            <a:r>
              <a:rPr/>
              <a:t>Sample Size</a:t>
            </a:r>
          </a:p>
          <a:p>
            <a:pPr lvl="0" indent="0" marL="0">
              <a:buNone/>
            </a:pPr>
            <a:r>
              <a:rPr/>
              <a:t>1</a:t>
            </a:r>
          </a:p>
          <a:p>
            <a:pPr lvl="0" indent="0" marL="0">
              <a:buNone/>
            </a:pPr>
            <a:r>
              <a:rPr/>
              <a:t>Australian Catholic University</a:t>
            </a:r>
          </a:p>
          <a:p>
            <a:pPr lvl="0" indent="0" marL="0">
              <a:buNone/>
            </a:pPr>
            <a:r>
              <a:rPr/>
              <a:t>9</a:t>
            </a:r>
          </a:p>
          <a:p>
            <a:pPr lvl="0" indent="0" marL="0">
              <a:buNone/>
            </a:pPr>
            <a:r>
              <a:rPr/>
              <a:t>2</a:t>
            </a:r>
          </a:p>
          <a:p>
            <a:pPr lvl="0" indent="0" marL="0">
              <a:buNone/>
            </a:pPr>
            <a:r>
              <a:rPr/>
              <a:t>Bond University</a:t>
            </a:r>
          </a:p>
          <a:p>
            <a:pPr lvl="0" indent="0" marL="0">
              <a:buNone/>
            </a:pPr>
            <a:r>
              <a:rPr/>
              <a:t>9</a:t>
            </a:r>
          </a:p>
          <a:p>
            <a:pPr lvl="0" indent="0" marL="0">
              <a:buNone/>
            </a:pPr>
            <a:r>
              <a:rPr/>
              <a:t>3</a:t>
            </a:r>
          </a:p>
          <a:p>
            <a:pPr lvl="0" indent="0" marL="0">
              <a:buNone/>
            </a:pPr>
            <a:r>
              <a:rPr/>
              <a:t>Charles Darwin University(f)</a:t>
            </a:r>
          </a:p>
          <a:p>
            <a:pPr lvl="0" indent="0" marL="0">
              <a:buNone/>
            </a:pPr>
            <a:r>
              <a:rPr/>
              <a:t>9</a:t>
            </a:r>
          </a:p>
          <a:p>
            <a:pPr lvl="0" indent="0" marL="0">
              <a:buNone/>
            </a:pPr>
            <a:r>
              <a:rPr/>
              <a:t>4</a:t>
            </a:r>
          </a:p>
          <a:p>
            <a:pPr lvl="0" indent="0" marL="0">
              <a:buNone/>
            </a:pPr>
            <a:r>
              <a:rPr/>
              <a:t>Charles Sturt University</a:t>
            </a:r>
          </a:p>
          <a:p>
            <a:pPr lvl="0" indent="0" marL="0">
              <a:buNone/>
            </a:pPr>
            <a:r>
              <a:rPr/>
              <a:t>9</a:t>
            </a:r>
          </a:p>
          <a:p>
            <a:pPr lvl="0" indent="0" marL="0">
              <a:buNone/>
            </a:pPr>
            <a:r>
              <a:rPr/>
              <a:t>5</a:t>
            </a:r>
          </a:p>
          <a:p>
            <a:pPr lvl="0" indent="0" marL="0">
              <a:buNone/>
            </a:pPr>
            <a:r>
              <a:rPr/>
              <a:t>CQUniversity</a:t>
            </a:r>
          </a:p>
          <a:p>
            <a:pPr lvl="0" indent="0" marL="0">
              <a:buNone/>
            </a:pPr>
            <a:r>
              <a:rPr/>
              <a:t>9</a:t>
            </a:r>
          </a:p>
          <a:p>
            <a:pPr lvl="0" indent="0" marL="0">
              <a:buNone/>
            </a:pPr>
            <a:r>
              <a:rPr/>
              <a:t>6</a:t>
            </a:r>
          </a:p>
          <a:p>
            <a:pPr lvl="0" indent="0" marL="0">
              <a:buNone/>
            </a:pPr>
            <a:r>
              <a:rPr/>
              <a:t>Curtin University</a:t>
            </a:r>
          </a:p>
          <a:p>
            <a:pPr lvl="0" indent="0" marL="0">
              <a:buNone/>
            </a:pPr>
            <a:r>
              <a:rPr/>
              <a:t>9</a:t>
            </a:r>
          </a:p>
          <a:p>
            <a:pPr lvl="0" indent="0" marL="0">
              <a:buNone/>
            </a:pPr>
            <a:r>
              <a:rPr/>
              <a:t>7</a:t>
            </a:r>
          </a:p>
          <a:p>
            <a:pPr lvl="0" indent="0" marL="0">
              <a:buNone/>
            </a:pPr>
            <a:r>
              <a:rPr/>
              <a:t>Deakin University</a:t>
            </a:r>
          </a:p>
          <a:p>
            <a:pPr lvl="0" indent="0" marL="0">
              <a:buNone/>
            </a:pPr>
            <a:r>
              <a:rPr/>
              <a:t>9</a:t>
            </a:r>
          </a:p>
          <a:p>
            <a:pPr lvl="0" indent="0" marL="0">
              <a:buNone/>
            </a:pPr>
            <a:r>
              <a:rPr/>
              <a:t>8</a:t>
            </a:r>
          </a:p>
          <a:p>
            <a:pPr lvl="0" indent="0" marL="0">
              <a:buNone/>
            </a:pPr>
            <a:r>
              <a:rPr/>
              <a:t>Edith Cowan University</a:t>
            </a:r>
          </a:p>
          <a:p>
            <a:pPr lvl="0" indent="0" marL="0">
              <a:buNone/>
            </a:pPr>
            <a:r>
              <a:rPr/>
              <a:t>9</a:t>
            </a:r>
          </a:p>
          <a:p>
            <a:pPr lvl="0" indent="0" marL="0">
              <a:buNone/>
            </a:pPr>
            <a:r>
              <a:rPr/>
              <a:t>9</a:t>
            </a:r>
          </a:p>
          <a:p>
            <a:pPr lvl="0" indent="0" marL="0">
              <a:buNone/>
            </a:pPr>
            <a:r>
              <a:rPr/>
              <a:t>Federation University Australia(c)</a:t>
            </a:r>
          </a:p>
          <a:p>
            <a:pPr lvl="0" indent="0" marL="0">
              <a:buNone/>
            </a:pPr>
            <a:r>
              <a:rPr/>
              <a:t>9</a:t>
            </a:r>
          </a:p>
          <a:p>
            <a:pPr lvl="0" indent="0" marL="0">
              <a:buNone/>
            </a:pPr>
            <a:r>
              <a:rPr/>
              <a:t>10</a:t>
            </a:r>
          </a:p>
          <a:p>
            <a:pPr lvl="0" indent="0" marL="0">
              <a:buNone/>
            </a:pPr>
            <a:r>
              <a:rPr/>
              <a:t>Flinders University</a:t>
            </a:r>
          </a:p>
          <a:p>
            <a:pPr lvl="0" indent="0" marL="0">
              <a:buNone/>
            </a:pPr>
            <a:r>
              <a:rPr/>
              <a:t>9</a:t>
            </a:r>
          </a:p>
          <a:p>
            <a:pPr lvl="0" indent="0" marL="0">
              <a:buNone/>
            </a:pPr>
            <a:r>
              <a:rPr/>
              <a:t>11</a:t>
            </a:r>
          </a:p>
          <a:p>
            <a:pPr lvl="0" indent="0" marL="0">
              <a:buNone/>
            </a:pPr>
            <a:r>
              <a:rPr/>
              <a:t>Griffith University</a:t>
            </a:r>
          </a:p>
          <a:p>
            <a:pPr lvl="0" indent="0" marL="0">
              <a:buNone/>
            </a:pPr>
            <a:r>
              <a:rPr/>
              <a:t>9</a:t>
            </a:r>
          </a:p>
          <a:p>
            <a:pPr lvl="0" indent="0" marL="0">
              <a:buNone/>
            </a:pPr>
            <a:r>
              <a:rPr/>
              <a:t>12</a:t>
            </a:r>
          </a:p>
          <a:p>
            <a:pPr lvl="0" indent="0" marL="0">
              <a:buNone/>
            </a:pPr>
            <a:r>
              <a:rPr/>
              <a:t>James Cook University</a:t>
            </a:r>
          </a:p>
          <a:p>
            <a:pPr lvl="0" indent="0" marL="0">
              <a:buNone/>
            </a:pPr>
            <a:r>
              <a:rPr/>
              <a:t>9</a:t>
            </a:r>
          </a:p>
          <a:p>
            <a:pPr lvl="0" indent="0" marL="0">
              <a:buNone/>
            </a:pPr>
            <a:r>
              <a:rPr/>
              <a:t>13</a:t>
            </a:r>
          </a:p>
          <a:p>
            <a:pPr lvl="0" indent="0" marL="0">
              <a:buNone/>
            </a:pPr>
            <a:r>
              <a:rPr/>
              <a:t>La Trobe University</a:t>
            </a:r>
          </a:p>
          <a:p>
            <a:pPr lvl="0" indent="0" marL="0">
              <a:buNone/>
            </a:pPr>
            <a:r>
              <a:rPr/>
              <a:t>9</a:t>
            </a:r>
          </a:p>
          <a:p>
            <a:pPr lvl="0" indent="0" marL="0">
              <a:buNone/>
            </a:pPr>
            <a:r>
              <a:rPr/>
              <a:t>14</a:t>
            </a:r>
          </a:p>
          <a:p>
            <a:pPr lvl="0" indent="0" marL="0">
              <a:buNone/>
            </a:pPr>
            <a:r>
              <a:rPr/>
              <a:t>Macquarie University</a:t>
            </a:r>
          </a:p>
          <a:p>
            <a:pPr lvl="0" indent="0" marL="0">
              <a:buNone/>
            </a:pPr>
            <a:r>
              <a:rPr/>
              <a:t>9</a:t>
            </a:r>
          </a:p>
          <a:p>
            <a:pPr lvl="0" indent="0" marL="0">
              <a:buNone/>
            </a:pPr>
            <a:r>
              <a:rPr/>
              <a:t>15</a:t>
            </a:r>
          </a:p>
          <a:p>
            <a:pPr lvl="0" indent="0" marL="0">
              <a:buNone/>
            </a:pPr>
            <a:r>
              <a:rPr/>
              <a:t>Monash University</a:t>
            </a:r>
          </a:p>
          <a:p>
            <a:pPr lvl="0" indent="0" marL="0">
              <a:buNone/>
            </a:pPr>
            <a:r>
              <a:rPr/>
              <a:t>9</a:t>
            </a:r>
          </a:p>
          <a:p>
            <a:pPr lvl="0" indent="0" marL="0">
              <a:buNone/>
            </a:pPr>
            <a:r>
              <a:rPr/>
              <a:t>16</a:t>
            </a:r>
          </a:p>
          <a:p>
            <a:pPr lvl="0" indent="0" marL="0">
              <a:buNone/>
            </a:pPr>
            <a:r>
              <a:rPr/>
              <a:t>Murdoch University</a:t>
            </a:r>
          </a:p>
          <a:p>
            <a:pPr lvl="0" indent="0" marL="0">
              <a:buNone/>
            </a:pPr>
            <a:r>
              <a:rPr/>
              <a:t>9</a:t>
            </a:r>
          </a:p>
          <a:p>
            <a:pPr lvl="0" indent="0" marL="0">
              <a:buNone/>
            </a:pPr>
            <a:r>
              <a:rPr/>
              <a:t>17</a:t>
            </a:r>
          </a:p>
          <a:p>
            <a:pPr lvl="0" indent="0" marL="0">
              <a:buNone/>
            </a:pPr>
            <a:r>
              <a:rPr/>
              <a:t>National Total</a:t>
            </a:r>
          </a:p>
          <a:p>
            <a:pPr lvl="0" indent="0" marL="0">
              <a:buNone/>
            </a:pPr>
            <a:r>
              <a:rPr/>
              <a:t>9</a:t>
            </a:r>
          </a:p>
          <a:p>
            <a:pPr lvl="0" indent="0" marL="0">
              <a:buNone/>
            </a:pPr>
            <a:r>
              <a:rPr/>
              <a:t>18</a:t>
            </a:r>
          </a:p>
          <a:p>
            <a:pPr lvl="0" indent="0" marL="0">
              <a:buNone/>
            </a:pPr>
            <a:r>
              <a:rPr/>
              <a:t>Queensland University of Technology</a:t>
            </a:r>
          </a:p>
          <a:p>
            <a:pPr lvl="0" indent="0" marL="0">
              <a:buNone/>
            </a:pPr>
            <a:r>
              <a:rPr/>
              <a:t>9</a:t>
            </a:r>
          </a:p>
          <a:p>
            <a:pPr lvl="0" indent="0" marL="0">
              <a:buNone/>
            </a:pPr>
            <a:r>
              <a:rPr/>
              <a:t>19</a:t>
            </a:r>
          </a:p>
          <a:p>
            <a:pPr lvl="0" indent="0" marL="0">
              <a:buNone/>
            </a:pPr>
            <a:r>
              <a:rPr/>
              <a:t>RMIT University</a:t>
            </a:r>
          </a:p>
          <a:p>
            <a:pPr lvl="0" indent="0" marL="0">
              <a:buNone/>
            </a:pPr>
            <a:r>
              <a:rPr/>
              <a:t>9</a:t>
            </a:r>
          </a:p>
          <a:p>
            <a:pPr lvl="0" indent="0" marL="0">
              <a:buNone/>
            </a:pPr>
            <a:r>
              <a:rPr/>
              <a:t>20</a:t>
            </a:r>
          </a:p>
          <a:p>
            <a:pPr lvl="0" indent="0" marL="0">
              <a:buNone/>
            </a:pPr>
            <a:r>
              <a:rPr/>
              <a:t>Southern Cross University</a:t>
            </a:r>
          </a:p>
          <a:p>
            <a:pPr lvl="0" indent="0" marL="0">
              <a:buNone/>
            </a:pPr>
            <a:r>
              <a:rPr/>
              <a:t>9</a:t>
            </a:r>
          </a:p>
          <a:p>
            <a:pPr lvl="0" indent="0" marL="0">
              <a:buNone/>
            </a:pPr>
            <a:r>
              <a:rPr/>
              <a:t>21</a:t>
            </a:r>
          </a:p>
          <a:p>
            <a:pPr lvl="0" indent="0" marL="0">
              <a:buNone/>
            </a:pPr>
            <a:r>
              <a:rPr/>
              <a:t>Swinburne University of Technology</a:t>
            </a:r>
          </a:p>
          <a:p>
            <a:pPr lvl="0" indent="0" marL="0">
              <a:buNone/>
            </a:pPr>
            <a:r>
              <a:rPr/>
              <a:t>9</a:t>
            </a:r>
          </a:p>
          <a:p>
            <a:pPr lvl="0" indent="0" marL="0">
              <a:buNone/>
            </a:pPr>
            <a:r>
              <a:rPr/>
              <a:t>22</a:t>
            </a:r>
          </a:p>
          <a:p>
            <a:pPr lvl="0" indent="0" marL="0">
              <a:buNone/>
            </a:pPr>
            <a:r>
              <a:rPr/>
              <a:t>The Australian National University</a:t>
            </a:r>
          </a:p>
          <a:p>
            <a:pPr lvl="0" indent="0" marL="0">
              <a:buNone/>
            </a:pPr>
            <a:r>
              <a:rPr/>
              <a:t>9</a:t>
            </a:r>
          </a:p>
          <a:p>
            <a:pPr lvl="0" indent="0" marL="0">
              <a:buNone/>
            </a:pPr>
            <a:r>
              <a:rPr/>
              <a:t>23</a:t>
            </a:r>
          </a:p>
          <a:p>
            <a:pPr lvl="0" indent="0" marL="0">
              <a:buNone/>
            </a:pPr>
            <a:r>
              <a:rPr/>
              <a:t>The University of Adelaide</a:t>
            </a:r>
          </a:p>
          <a:p>
            <a:pPr lvl="0" indent="0" marL="0">
              <a:buNone/>
            </a:pPr>
            <a:r>
              <a:rPr/>
              <a:t>9</a:t>
            </a:r>
          </a:p>
          <a:p>
            <a:pPr lvl="0" indent="0" marL="0">
              <a:buNone/>
            </a:pPr>
            <a:r>
              <a:rPr/>
              <a:t>24</a:t>
            </a:r>
          </a:p>
          <a:p>
            <a:pPr lvl="0" indent="0" marL="0">
              <a:buNone/>
            </a:pPr>
            <a:r>
              <a:rPr/>
              <a:t>The University of Melbourne</a:t>
            </a:r>
          </a:p>
          <a:p>
            <a:pPr lvl="0" indent="0" marL="0">
              <a:buNone/>
            </a:pPr>
            <a:r>
              <a:rPr/>
              <a:t>9</a:t>
            </a:r>
          </a:p>
          <a:p>
            <a:pPr lvl="0" indent="0" marL="0">
              <a:buNone/>
            </a:pPr>
            <a:r>
              <a:rPr/>
              <a:t>25</a:t>
            </a:r>
          </a:p>
          <a:p>
            <a:pPr lvl="0" indent="0" marL="0">
              <a:buNone/>
            </a:pPr>
            <a:r>
              <a:rPr/>
              <a:t>The University of New England</a:t>
            </a:r>
          </a:p>
          <a:p>
            <a:pPr lvl="0" indent="0" marL="0">
              <a:buNone/>
            </a:pPr>
            <a:r>
              <a:rPr/>
              <a:t>9</a:t>
            </a:r>
          </a:p>
          <a:p>
            <a:pPr lvl="0" indent="0" marL="0">
              <a:buNone/>
            </a:pPr>
            <a:r>
              <a:rPr/>
              <a:t>26</a:t>
            </a:r>
          </a:p>
          <a:p>
            <a:pPr lvl="0" indent="0" marL="0">
              <a:buNone/>
            </a:pPr>
            <a:r>
              <a:rPr/>
              <a:t>The University of Newcastle</a:t>
            </a:r>
          </a:p>
          <a:p>
            <a:pPr lvl="0" indent="0" marL="0">
              <a:buNone/>
            </a:pPr>
            <a:r>
              <a:rPr/>
              <a:t>9</a:t>
            </a:r>
          </a:p>
          <a:p>
            <a:pPr lvl="0" indent="0" marL="0">
              <a:buNone/>
            </a:pPr>
            <a:r>
              <a:rPr/>
              <a:t>27</a:t>
            </a:r>
          </a:p>
          <a:p>
            <a:pPr lvl="0" indent="0" marL="0">
              <a:buNone/>
            </a:pPr>
            <a:r>
              <a:rPr/>
              <a:t>The University of Notre Dame Australia</a:t>
            </a:r>
          </a:p>
          <a:p>
            <a:pPr lvl="0" indent="0" marL="0">
              <a:buNone/>
            </a:pPr>
            <a:r>
              <a:rPr/>
              <a:t>9</a:t>
            </a:r>
          </a:p>
          <a:p>
            <a:pPr lvl="0" indent="0" marL="0">
              <a:buNone/>
            </a:pPr>
            <a:r>
              <a:rPr/>
              <a:t>28</a:t>
            </a:r>
          </a:p>
          <a:p>
            <a:pPr lvl="0" indent="0" marL="0">
              <a:buNone/>
            </a:pPr>
            <a:r>
              <a:rPr/>
              <a:t>The University of Queensland</a:t>
            </a:r>
          </a:p>
          <a:p>
            <a:pPr lvl="0" indent="0" marL="0">
              <a:buNone/>
            </a:pPr>
            <a:r>
              <a:rPr/>
              <a:t>9</a:t>
            </a:r>
          </a:p>
          <a:p>
            <a:pPr lvl="0" indent="0" marL="0">
              <a:buNone/>
            </a:pPr>
            <a:r>
              <a:rPr/>
              <a:t>29</a:t>
            </a:r>
          </a:p>
          <a:p>
            <a:pPr lvl="0" indent="0" marL="0">
              <a:buNone/>
            </a:pPr>
            <a:r>
              <a:rPr/>
              <a:t>The University of Sydney</a:t>
            </a:r>
          </a:p>
          <a:p>
            <a:pPr lvl="0" indent="0" marL="0">
              <a:buNone/>
            </a:pPr>
            <a:r>
              <a:rPr/>
              <a:t>9</a:t>
            </a:r>
          </a:p>
          <a:p>
            <a:pPr lvl="0" indent="0" marL="0">
              <a:buNone/>
            </a:pPr>
            <a:r>
              <a:rPr/>
              <a:t>30</a:t>
            </a:r>
          </a:p>
          <a:p>
            <a:pPr lvl="0" indent="0" marL="0">
              <a:buNone/>
            </a:pPr>
            <a:r>
              <a:rPr/>
              <a:t>The University of Western Australia</a:t>
            </a:r>
          </a:p>
          <a:p>
            <a:pPr lvl="0" indent="0" marL="0">
              <a:buNone/>
            </a:pPr>
            <a:r>
              <a:rPr/>
              <a:t>9</a:t>
            </a:r>
          </a:p>
          <a:p>
            <a:pPr lvl="0" indent="0" marL="0">
              <a:buNone/>
            </a:pPr>
            <a:r>
              <a:rPr/>
              <a:t>31</a:t>
            </a:r>
          </a:p>
          <a:p>
            <a:pPr lvl="0" indent="0" marL="0">
              <a:buNone/>
            </a:pPr>
            <a:r>
              <a:rPr/>
              <a:t>Torrens University Australia(d)</a:t>
            </a:r>
          </a:p>
          <a:p>
            <a:pPr lvl="0" indent="0" marL="0">
              <a:buNone/>
            </a:pPr>
            <a:r>
              <a:rPr/>
              <a:t>9</a:t>
            </a:r>
          </a:p>
          <a:p>
            <a:pPr lvl="0" indent="0" marL="0">
              <a:buNone/>
            </a:pPr>
            <a:r>
              <a:rPr/>
              <a:t>32</a:t>
            </a:r>
          </a:p>
          <a:p>
            <a:pPr lvl="0" indent="0" marL="0">
              <a:buNone/>
            </a:pPr>
            <a:r>
              <a:rPr/>
              <a:t>University of Canberra</a:t>
            </a:r>
          </a:p>
          <a:p>
            <a:pPr lvl="0" indent="0" marL="0">
              <a:buNone/>
            </a:pPr>
            <a:r>
              <a:rPr/>
              <a:t>9</a:t>
            </a:r>
          </a:p>
          <a:p>
            <a:pPr lvl="0" indent="0" marL="0">
              <a:buNone/>
            </a:pPr>
            <a:r>
              <a:rPr/>
              <a:t>33</a:t>
            </a:r>
          </a:p>
          <a:p>
            <a:pPr lvl="0" indent="0" marL="0">
              <a:buNone/>
            </a:pPr>
            <a:r>
              <a:rPr/>
              <a:t>University of Divinity</a:t>
            </a:r>
          </a:p>
          <a:p>
            <a:pPr lvl="0" indent="0" marL="0">
              <a:buNone/>
            </a:pPr>
            <a:r>
              <a:rPr/>
              <a:t>9</a:t>
            </a:r>
          </a:p>
          <a:p>
            <a:pPr lvl="0" indent="0" marL="0">
              <a:buNone/>
            </a:pPr>
            <a:r>
              <a:rPr/>
              <a:t>34</a:t>
            </a:r>
          </a:p>
          <a:p>
            <a:pPr lvl="0" indent="0" marL="0">
              <a:buNone/>
            </a:pPr>
            <a:r>
              <a:rPr/>
              <a:t>University of New South Wales(b)</a:t>
            </a:r>
          </a:p>
          <a:p>
            <a:pPr lvl="0" indent="0" marL="0">
              <a:buNone/>
            </a:pPr>
            <a:r>
              <a:rPr/>
              <a:t>9</a:t>
            </a:r>
          </a:p>
          <a:p>
            <a:pPr lvl="0" indent="0" marL="0">
              <a:buNone/>
            </a:pPr>
            <a:r>
              <a:rPr/>
              <a:t>35</a:t>
            </a:r>
          </a:p>
          <a:p>
            <a:pPr lvl="0" indent="0" marL="0">
              <a:buNone/>
            </a:pPr>
            <a:r>
              <a:rPr/>
              <a:t>University of South Australia</a:t>
            </a:r>
          </a:p>
          <a:p>
            <a:pPr lvl="0" indent="0" marL="0">
              <a:buNone/>
            </a:pPr>
            <a:r>
              <a:rPr/>
              <a:t>9</a:t>
            </a:r>
          </a:p>
          <a:p>
            <a:pPr lvl="0" indent="0" marL="0">
              <a:buNone/>
            </a:pPr>
            <a:r>
              <a:rPr/>
              <a:t>36</a:t>
            </a:r>
          </a:p>
          <a:p>
            <a:pPr lvl="0" indent="0" marL="0">
              <a:buNone/>
            </a:pPr>
            <a:r>
              <a:rPr/>
              <a:t>University of Southern Queensland</a:t>
            </a:r>
          </a:p>
          <a:p>
            <a:pPr lvl="0" indent="0" marL="0">
              <a:buNone/>
            </a:pPr>
            <a:r>
              <a:rPr/>
              <a:t>9</a:t>
            </a:r>
          </a:p>
          <a:p>
            <a:pPr lvl="0" indent="0" marL="0">
              <a:buNone/>
            </a:pPr>
            <a:r>
              <a:rPr/>
              <a:t>37</a:t>
            </a:r>
          </a:p>
          <a:p>
            <a:pPr lvl="0" indent="0" marL="0">
              <a:buNone/>
            </a:pPr>
            <a:r>
              <a:rPr/>
              <a:t>University of Tasmania(e)</a:t>
            </a:r>
          </a:p>
          <a:p>
            <a:pPr lvl="0" indent="0" marL="0">
              <a:buNone/>
            </a:pPr>
            <a:r>
              <a:rPr/>
              <a:t>9</a:t>
            </a:r>
          </a:p>
          <a:p>
            <a:pPr lvl="0" indent="0" marL="0">
              <a:buNone/>
            </a:pPr>
            <a:r>
              <a:rPr/>
              <a:t>38</a:t>
            </a:r>
          </a:p>
          <a:p>
            <a:pPr lvl="0" indent="0" marL="0">
              <a:buNone/>
            </a:pPr>
            <a:r>
              <a:rPr/>
              <a:t>University of Technology Sydney</a:t>
            </a:r>
          </a:p>
          <a:p>
            <a:pPr lvl="0" indent="0" marL="0">
              <a:buNone/>
            </a:pPr>
            <a:r>
              <a:rPr/>
              <a:t>9</a:t>
            </a:r>
          </a:p>
          <a:p>
            <a:pPr lvl="0" indent="0" marL="0">
              <a:buNone/>
            </a:pPr>
            <a:r>
              <a:rPr/>
              <a:t>39</a:t>
            </a:r>
          </a:p>
          <a:p>
            <a:pPr lvl="0" indent="0" marL="0">
              <a:buNone/>
            </a:pPr>
            <a:r>
              <a:rPr/>
              <a:t>University of the Sunshine Coast</a:t>
            </a:r>
          </a:p>
          <a:p>
            <a:pPr lvl="0" indent="0" marL="0">
              <a:buNone/>
            </a:pPr>
            <a:r>
              <a:rPr/>
              <a:t>9</a:t>
            </a:r>
          </a:p>
          <a:p>
            <a:pPr lvl="0" indent="0" marL="0">
              <a:buNone/>
            </a:pPr>
            <a:r>
              <a:rPr/>
              <a:t>40</a:t>
            </a:r>
          </a:p>
          <a:p>
            <a:pPr lvl="0" indent="0" marL="0">
              <a:buNone/>
            </a:pPr>
            <a:r>
              <a:rPr/>
              <a:t>University of Wollongong</a:t>
            </a:r>
          </a:p>
          <a:p>
            <a:pPr lvl="0" indent="0" marL="0">
              <a:buNone/>
            </a:pPr>
            <a:r>
              <a:rPr/>
              <a:t>9</a:t>
            </a:r>
          </a:p>
          <a:p>
            <a:pPr lvl="0" indent="0" marL="0">
              <a:buNone/>
            </a:pPr>
            <a:r>
              <a:rPr/>
              <a:t>41</a:t>
            </a:r>
          </a:p>
          <a:p>
            <a:pPr lvl="0" indent="0" marL="0">
              <a:buNone/>
            </a:pPr>
            <a:r>
              <a:rPr/>
              <a:t>Victoria University</a:t>
            </a:r>
          </a:p>
          <a:p>
            <a:pPr lvl="0" indent="0" marL="0">
              <a:buNone/>
            </a:pPr>
            <a:r>
              <a:rPr/>
              <a:t>9</a:t>
            </a:r>
          </a:p>
          <a:p>
            <a:pPr lvl="0" indent="0" marL="0">
              <a:buNone/>
            </a:pPr>
            <a:r>
              <a:rPr/>
              <a:t>42</a:t>
            </a:r>
          </a:p>
          <a:p>
            <a:pPr lvl="0" indent="0" marL="0">
              <a:buNone/>
            </a:pPr>
            <a:r>
              <a:rPr/>
              <a:t>Western Sydney University</a:t>
            </a:r>
          </a:p>
          <a:p>
            <a:pPr lvl="0" indent="0" marL="0">
              <a:buNone/>
            </a:pPr>
            <a:r>
              <a:rPr/>
              <a:t>9</a:t>
            </a:r>
          </a:p>
          <a:p>
            <a:pPr lvl="0" indent="0" marL="0">
              <a:buNone/>
            </a:pPr>
            <a:r>
              <a:rPr/>
              <a:t>The data structure has desired data type allocated.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glimpse</a:t>
            </a:r>
            <a:r>
              <a:rPr>
                <a:latin typeface="Courier"/>
              </a:rPr>
              <a:t>(mydata)</a:t>
            </a:r>
          </a:p>
          <a:p>
            <a:pPr lvl="0" indent="0">
              <a:buNone/>
            </a:pPr>
            <a:r>
              <a:rPr>
                <a:latin typeface="Courier"/>
              </a:rPr>
              <a:t>## Rows: 378
## Columns: 7
## $ year       &lt;fct&gt; 2019, 2019, 2019, 2019, 2019, 2019, 2019, 2019, 2019, 2019,…
## $ state      &lt;fct&gt; Australia, New South Wales, New South Wales, New South Wale…
## $ Uni        &lt;fct&gt; National Total, Charles Sturt University, Macquarie Univers…
## $ student    &lt;fct&gt; domestic, domestic, domestic, domestic, domestic, domestic,…
## $ metrics    &lt;fct&gt; Attrition, Attrition, Attrition, Attrition, Attrition, Attr…
## $ method     &lt;fct&gt; New_Adjusted, New_Adjusted, New_Adjusted, New_Adjusted, New…
## $ values_per &lt;dbl&gt; 13.23, 21.01, 8.77, 21.85, 24.90, 12.92, 4.87, 3.86, 4.99, …</a:t>
            </a:r>
          </a:p>
          <a:p>
            <a:pPr lvl="0" indent="0" marL="0">
              <a:buNone/>
            </a:pPr>
            <a:r>
              <a:rPr/>
              <a:t>There is no missing value in the dataset (NA).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colSums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is.na</a:t>
            </a:r>
            <a:r>
              <a:rPr>
                <a:latin typeface="Courier"/>
              </a:rPr>
              <a:t>(mydata))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 year      state        Uni    student    metrics     method values_per 
##          0          0          0          0          0          0          0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Visualisation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Attrition rate</a:t>
            </a:r>
          </a:p>
          <a:p>
            <a:pPr lvl="0" indent="0">
              <a:buNone/>
            </a:pPr>
            <a:r>
              <a:rPr>
                <a:latin typeface="Courier"/>
              </a:rPr>
              <a:t>df1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mydata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(metrics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"Attrition"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dplyr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metrics)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mutate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label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reorder_within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Uni, </a:t>
            </a:r>
            <a:r>
              <a:rPr>
                <a:solidFill>
                  <a:srgbClr val="7D9029"/>
                </a:solidFill>
                <a:latin typeface="Courier"/>
              </a:rPr>
              <a:t>by =</a:t>
            </a:r>
            <a:r>
              <a:rPr>
                <a:latin typeface="Courier"/>
              </a:rPr>
              <a:t> values_per, </a:t>
            </a:r>
            <a:r>
              <a:rPr>
                <a:solidFill>
                  <a:srgbClr val="7D9029"/>
                </a:solidFill>
                <a:latin typeface="Courier"/>
              </a:rPr>
              <a:t>within =</a:t>
            </a:r>
            <a:r>
              <a:rPr>
                <a:latin typeface="Courier"/>
              </a:rPr>
              <a:t> student))</a:t>
            </a:r>
          </a:p>
          <a:p>
            <a:pPr lvl="0" indent="0" marL="0">
              <a:buNone/>
            </a:pPr>
            <a:r>
              <a:rPr/>
              <a:t>For New Adjusted Attrition rate,</a:t>
            </a:r>
          </a:p>
          <a:p>
            <a:pPr lvl="0" indent="0">
              <a:buNone/>
            </a:pPr>
            <a:r>
              <a:rPr>
                <a:latin typeface="Courier"/>
              </a:rPr>
              <a:t>df1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126 × 7
##    year  state           Uni                        student method value…¹ label
##    &lt;fct&gt; &lt;fct&gt;           &lt;fct&gt;                      &lt;fct&gt;   &lt;fct&gt;    &lt;dbl&gt; &lt;fct&gt;
##  1 2019  Australia       National Total             domest… New_A…   13.2  Nati…
##  2 2019  New South Wales Charles Sturt University   domest… New_A…   21.0  Char…
##  3 2019  New South Wales Macquarie University       domest… New_A…    8.77 Macq…
##  4 2019  New South Wales Southern Cross University  domest… New_A…   21.8  Sout…
##  5 2019  New South Wales The University of New Eng… domest… New_A…   24.9  The …
##  6 2019  New South Wales The University of Newcast… domest… New_A…   12.9  The …
##  7 2019  New South Wales The University of Sydney   domest… New_A…    4.87 The …
##  8 2019  New South Wales University of New South W… domest… New_A…    3.86 Univ…
##  9 2019  New South Wales University of Technology … domest… New_A…    4.99 Univ…
## 10 2019  New South Wales University of Wollongong   domest… New_A…   11.3  Univ…
## # … with 116 more rows, and abbreviated variable name ¹​values_per
## # ℹ Use `print(n = ...)` to see more rows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(df1,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label, 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values_per))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geom_bar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stat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"identity"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width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0.7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facet_nested</a:t>
            </a:r>
            <a:r>
              <a:rPr>
                <a:latin typeface="Courier"/>
              </a:rPr>
              <a:t>(year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method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student, </a:t>
            </a:r>
            <a:r>
              <a:rPr>
                <a:solidFill>
                  <a:srgbClr val="7D9029"/>
                </a:solidFill>
                <a:latin typeface="Courier"/>
              </a:rPr>
              <a:t>scales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"free"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theme_bw</a:t>
            </a:r>
            <a:r>
              <a:rPr>
                <a:latin typeface="Courier"/>
              </a:rPr>
              <a:t>()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scale_y_reordered</a:t>
            </a:r>
            <a:r>
              <a:rPr>
                <a:latin typeface="Courier"/>
              </a:rPr>
              <a:t>()</a:t>
            </a:r>
          </a:p>
        </p:txBody>
      </p:sp>
      <p:pic>
        <p:nvPicPr>
          <p:cNvPr descr="student_files/figure-pptx/unnamed-chunk-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29200" y="203200"/>
            <a:ext cx="21844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Retention rate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Success rate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Movement of University Students in Australia</dc:title>
  <dc:creator>Kar Ng</dc:creator>
  <cp:keywords/>
  <dcterms:created xsi:type="dcterms:W3CDTF">2022-07-19T09:04:32Z</dcterms:created>
  <dcterms:modified xsi:type="dcterms:W3CDTF">2022-07-19T09:04:32Z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2022-07-19</vt:lpwstr>
  </property>
  <property fmtid="{D5CDD505-2E9C-101B-9397-08002B2CF9AE}" pid="4" name="output">
    <vt:lpwstr/>
  </property>
</Properties>
</file>