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14"/>
  </p:notesMasterIdLst>
  <p:sldIdLst>
    <p:sldId id="256" r:id="rId6"/>
    <p:sldId id="257" r:id="rId7"/>
    <p:sldId id="258" r:id="rId8"/>
    <p:sldId id="259" r:id="rId9"/>
    <p:sldId id="260" r:id="rId10"/>
    <p:sldId id="261" r:id="rId11"/>
    <p:sldId id="262" r:id="rId12"/>
    <p:sldId id="263" r:id="rId13"/>
  </p:sldIdLst>
  <p:sldSz cx="18288000" cy="10287000"/>
  <p:notesSz cx="6858000" cy="9144000"/>
  <p:embeddedFontLst>
    <p:embeddedFont>
      <p:font typeface="Consolas Bold" charset="1" panose="020B0709020204030204"/>
      <p:regular r:id="rId17"/>
    </p:embeddedFont>
    <p:embeddedFont>
      <p:font typeface="Arial" charset="1" panose="020B0502020202020204"/>
      <p:regular r:id="rId18"/>
    </p:embeddedFont>
    <p:embeddedFont>
      <p:font typeface="Arial Bold" charset="1" panose="020B0802020202020204"/>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notesMasters/notesMaster1.xml" Type="http://schemas.openxmlformats.org/officeDocument/2006/relationships/notesMaster"/><Relationship Id="rId15" Target="theme/theme2.xml" Type="http://schemas.openxmlformats.org/officeDocument/2006/relationships/theme"/><Relationship Id="rId16" Target="notesSlides/notesSlide1.xml" Type="http://schemas.openxmlformats.org/officeDocument/2006/relationships/notesSlide"/><Relationship Id="rId17" Target="fonts/font17.fntdata" Type="http://schemas.openxmlformats.org/officeDocument/2006/relationships/font"/><Relationship Id="rId18" Target="fonts/font18.fntdata" Type="http://schemas.openxmlformats.org/officeDocument/2006/relationships/font"/><Relationship Id="rId19" Target="notesSlides/notesSlide2.xml" Type="http://schemas.openxmlformats.org/officeDocument/2006/relationships/notesSlide"/><Relationship Id="rId2" Target="presProps.xml" Type="http://schemas.openxmlformats.org/officeDocument/2006/relationships/presProps"/><Relationship Id="rId20" Target="fonts/font20.fntdata" Type="http://schemas.openxmlformats.org/officeDocument/2006/relationships/font"/><Relationship Id="rId21" Target="notesSlides/notesSlide3.xml" Type="http://schemas.openxmlformats.org/officeDocument/2006/relationships/notesSlide"/><Relationship Id="rId22" Target="notesSlides/notesSlide4.xml" Type="http://schemas.openxmlformats.org/officeDocument/2006/relationships/notesSlide"/><Relationship Id="rId23" Target="notesSlides/notesSlide5.xml" Type="http://schemas.openxmlformats.org/officeDocument/2006/relationships/notesSlide"/><Relationship Id="rId24" Target="notesSlides/notesSlide6.xml" Type="http://schemas.openxmlformats.org/officeDocument/2006/relationships/notesSlide"/><Relationship Id="rId25" Target="notesSlides/notesSlide7.xml" Type="http://schemas.openxmlformats.org/officeDocument/2006/relationships/notesSlide"/><Relationship Id="rId26" Target="notesSlides/notesSlide8.xml" Type="http://schemas.openxmlformats.org/officeDocument/2006/relationships/note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_rels/notesSlide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xml" Type="http://schemas.openxmlformats.org/officeDocument/2006/relationships/slide"/></Relationships>
</file>

<file path=ppt/notesSlides/_rels/notesSlide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3.xml" Type="http://schemas.openxmlformats.org/officeDocument/2006/relationships/slide"/></Relationships>
</file>

<file path=ppt/notesSlides/_rels/notesSlide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4.xml" Type="http://schemas.openxmlformats.org/officeDocument/2006/relationships/slide"/></Relationships>
</file>

<file path=ppt/notesSlides/_rels/notesSlide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5.xml" Type="http://schemas.openxmlformats.org/officeDocument/2006/relationships/slide"/></Relationships>
</file>

<file path=ppt/notesSlides/_rels/notesSlide6.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6.xml" Type="http://schemas.openxmlformats.org/officeDocument/2006/relationships/slide"/></Relationships>
</file>

<file path=ppt/notesSlides/_rels/notesSlide7.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7.xml" Type="http://schemas.openxmlformats.org/officeDocument/2006/relationships/slide"/></Relationships>
</file>

<file path=ppt/notesSlides/_rels/notesSlide8.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8.xml" Type="http://schemas.openxmlformats.org/officeDocument/2006/relationships/slide"/></Relationships>
</file>

<file path=ppt/notesSlides/notesSlide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3.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4.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5.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6.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7.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8.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Thank You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1.png" Type="http://schemas.openxmlformats.org/officeDocument/2006/relationships/image"/><Relationship Id="rId4" Target="../media/image2.jpeg" Type="http://schemas.openxmlformats.org/officeDocument/2006/relationships/image"/><Relationship Id="rId5" Target="../media/image3.jpeg" Type="http://schemas.openxmlformats.org/officeDocument/2006/relationships/image"/><Relationship Id="rId6" Target="../media/image4.png" Type="http://schemas.openxmlformats.org/officeDocument/2006/relationships/image"/><Relationship Id="rId7" Target="../media/image5.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xml" Type="http://schemas.openxmlformats.org/officeDocument/2006/relationships/notesSlide"/><Relationship Id="rId3" Target="../media/image1.png" Type="http://schemas.openxmlformats.org/officeDocument/2006/relationships/image"/><Relationship Id="rId4" Target="../media/image2.jpeg" Type="http://schemas.openxmlformats.org/officeDocument/2006/relationships/image"/><Relationship Id="rId5" Target="https://www.freepik.com/" TargetMode="External" Type="http://schemas.openxmlformats.org/officeDocument/2006/relationships/hyperlink"/></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3.xml" Type="http://schemas.openxmlformats.org/officeDocument/2006/relationships/notesSlide"/><Relationship Id="rId3" Target="../media/image1.png" Type="http://schemas.openxmlformats.org/officeDocument/2006/relationships/image"/><Relationship Id="rId4" Target="../media/image2.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4.xml" Type="http://schemas.openxmlformats.org/officeDocument/2006/relationships/notesSlide"/><Relationship Id="rId3" Target="../media/image1.png" Type="http://schemas.openxmlformats.org/officeDocument/2006/relationships/image"/><Relationship Id="rId4" Target="../media/image2.jpeg" Type="http://schemas.openxmlformats.org/officeDocument/2006/relationships/image"/><Relationship Id="rId5" Target="https://www.freepik.com/" TargetMode="External" Type="http://schemas.openxmlformats.org/officeDocument/2006/relationships/hyperlink"/></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5.xml" Type="http://schemas.openxmlformats.org/officeDocument/2006/relationships/notesSlide"/><Relationship Id="rId3" Target="../media/image1.png" Type="http://schemas.openxmlformats.org/officeDocument/2006/relationships/image"/><Relationship Id="rId4" Target="../media/image2.jpeg" Type="http://schemas.openxmlformats.org/officeDocument/2006/relationships/image"/><Relationship Id="rId5" Target="../media/image6.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6.xml" Type="http://schemas.openxmlformats.org/officeDocument/2006/relationships/notesSlide"/><Relationship Id="rId3" Target="../media/image1.png" Type="http://schemas.openxmlformats.org/officeDocument/2006/relationships/image"/><Relationship Id="rId4" Target="../media/image2.jpe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7.xml" Type="http://schemas.openxmlformats.org/officeDocument/2006/relationships/notesSlide"/><Relationship Id="rId3" Target="../media/image1.png" Type="http://schemas.openxmlformats.org/officeDocument/2006/relationships/image"/><Relationship Id="rId4" Target="../media/image2.jpe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8.xml" Type="http://schemas.openxmlformats.org/officeDocument/2006/relationships/notesSlide"/><Relationship Id="rId3" Target="../media/image1.png" Type="http://schemas.openxmlformats.org/officeDocument/2006/relationships/image"/><Relationship Id="rId4" Target="../media/image2.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descr="A close up of a sign  Description automatically generated"/>
          <p:cNvSpPr/>
          <p:nvPr/>
        </p:nvSpPr>
        <p:spPr>
          <a:xfrm flipH="false" flipV="false" rot="0">
            <a:off x="15109032" y="117003"/>
            <a:ext cx="2700338" cy="863271"/>
          </a:xfrm>
          <a:custGeom>
            <a:avLst/>
            <a:gdLst/>
            <a:ahLst/>
            <a:cxnLst/>
            <a:rect r="r" b="b" t="t" l="l"/>
            <a:pathLst>
              <a:path h="863271" w="2700338">
                <a:moveTo>
                  <a:pt x="0" y="0"/>
                </a:moveTo>
                <a:lnTo>
                  <a:pt x="2700338" y="0"/>
                </a:lnTo>
                <a:lnTo>
                  <a:pt x="2700338" y="863271"/>
                </a:lnTo>
                <a:lnTo>
                  <a:pt x="0" y="863271"/>
                </a:lnTo>
                <a:lnTo>
                  <a:pt x="0" y="0"/>
                </a:lnTo>
                <a:close/>
              </a:path>
            </a:pathLst>
          </a:custGeom>
          <a:blipFill>
            <a:blip r:embed="rId3"/>
            <a:stretch>
              <a:fillRect l="0" t="0" r="0" b="-4568"/>
            </a:stretch>
          </a:blipFill>
        </p:spPr>
      </p:sp>
      <p:grpSp>
        <p:nvGrpSpPr>
          <p:cNvPr name="Group 3" id="3"/>
          <p:cNvGrpSpPr/>
          <p:nvPr/>
        </p:nvGrpSpPr>
        <p:grpSpPr>
          <a:xfrm rot="0">
            <a:off x="-19048" y="-19050"/>
            <a:ext cx="14782800" cy="1114545"/>
            <a:chOff x="0" y="0"/>
            <a:chExt cx="19710400" cy="1486060"/>
          </a:xfrm>
        </p:grpSpPr>
        <p:sp>
          <p:nvSpPr>
            <p:cNvPr name="Freeform 4" id="4"/>
            <p:cNvSpPr/>
            <p:nvPr/>
          </p:nvSpPr>
          <p:spPr>
            <a:xfrm flipH="false" flipV="false" rot="0">
              <a:off x="25400" y="25400"/>
              <a:ext cx="19659600" cy="1435227"/>
            </a:xfrm>
            <a:custGeom>
              <a:avLst/>
              <a:gdLst/>
              <a:ahLst/>
              <a:cxnLst/>
              <a:rect r="r" b="b" t="t" l="l"/>
              <a:pathLst>
                <a:path h="1435227" w="19659600">
                  <a:moveTo>
                    <a:pt x="0" y="0"/>
                  </a:moveTo>
                  <a:lnTo>
                    <a:pt x="19659600" y="0"/>
                  </a:lnTo>
                  <a:lnTo>
                    <a:pt x="19659600" y="1435227"/>
                  </a:lnTo>
                  <a:lnTo>
                    <a:pt x="0" y="1435227"/>
                  </a:lnTo>
                  <a:close/>
                </a:path>
              </a:pathLst>
            </a:custGeom>
            <a:solidFill>
              <a:srgbClr val="213264"/>
            </a:solidFill>
          </p:spPr>
        </p:sp>
        <p:sp>
          <p:nvSpPr>
            <p:cNvPr name="Freeform 5" id="5"/>
            <p:cNvSpPr/>
            <p:nvPr/>
          </p:nvSpPr>
          <p:spPr>
            <a:xfrm flipH="false" flipV="false" rot="0">
              <a:off x="0" y="0"/>
              <a:ext cx="19710400" cy="1486027"/>
            </a:xfrm>
            <a:custGeom>
              <a:avLst/>
              <a:gdLst/>
              <a:ahLst/>
              <a:cxnLst/>
              <a:rect r="r" b="b" t="t" l="l"/>
              <a:pathLst>
                <a:path h="1486027" w="19710400">
                  <a:moveTo>
                    <a:pt x="25400" y="0"/>
                  </a:moveTo>
                  <a:lnTo>
                    <a:pt x="19685000" y="0"/>
                  </a:lnTo>
                  <a:cubicBezTo>
                    <a:pt x="19698970" y="0"/>
                    <a:pt x="19710400" y="11430"/>
                    <a:pt x="19710400" y="25400"/>
                  </a:cubicBezTo>
                  <a:lnTo>
                    <a:pt x="19710400" y="1460627"/>
                  </a:lnTo>
                  <a:cubicBezTo>
                    <a:pt x="19710400" y="1474597"/>
                    <a:pt x="19698970" y="1486027"/>
                    <a:pt x="19685000" y="1486027"/>
                  </a:cubicBezTo>
                  <a:lnTo>
                    <a:pt x="25400" y="1486027"/>
                  </a:lnTo>
                  <a:cubicBezTo>
                    <a:pt x="11430" y="1486027"/>
                    <a:pt x="0" y="1474597"/>
                    <a:pt x="0" y="1460627"/>
                  </a:cubicBezTo>
                  <a:lnTo>
                    <a:pt x="0" y="25400"/>
                  </a:lnTo>
                  <a:cubicBezTo>
                    <a:pt x="0" y="11430"/>
                    <a:pt x="11430" y="0"/>
                    <a:pt x="25400" y="0"/>
                  </a:cubicBezTo>
                  <a:moveTo>
                    <a:pt x="25400" y="50800"/>
                  </a:moveTo>
                  <a:lnTo>
                    <a:pt x="25400" y="25400"/>
                  </a:lnTo>
                  <a:lnTo>
                    <a:pt x="50800" y="25400"/>
                  </a:lnTo>
                  <a:lnTo>
                    <a:pt x="50800" y="1460627"/>
                  </a:lnTo>
                  <a:lnTo>
                    <a:pt x="25400" y="1460627"/>
                  </a:lnTo>
                  <a:lnTo>
                    <a:pt x="25400" y="1435227"/>
                  </a:lnTo>
                  <a:lnTo>
                    <a:pt x="19685000" y="1435227"/>
                  </a:lnTo>
                  <a:lnTo>
                    <a:pt x="19685000" y="1460627"/>
                  </a:lnTo>
                  <a:lnTo>
                    <a:pt x="19659600" y="1460627"/>
                  </a:lnTo>
                  <a:lnTo>
                    <a:pt x="19659600" y="25400"/>
                  </a:lnTo>
                  <a:lnTo>
                    <a:pt x="19685000" y="25400"/>
                  </a:lnTo>
                  <a:lnTo>
                    <a:pt x="19685000" y="50800"/>
                  </a:lnTo>
                  <a:lnTo>
                    <a:pt x="25400" y="50800"/>
                  </a:lnTo>
                  <a:close/>
                </a:path>
              </a:pathLst>
            </a:custGeom>
            <a:solidFill>
              <a:srgbClr val="213264"/>
            </a:solidFill>
          </p:spPr>
        </p:sp>
      </p:grpSp>
      <p:grpSp>
        <p:nvGrpSpPr>
          <p:cNvPr name="Group 6" id="6"/>
          <p:cNvGrpSpPr/>
          <p:nvPr/>
        </p:nvGrpSpPr>
        <p:grpSpPr>
          <a:xfrm rot="0">
            <a:off x="14833450" y="-628"/>
            <a:ext cx="168424" cy="1098536"/>
            <a:chOff x="0" y="0"/>
            <a:chExt cx="224566" cy="1464714"/>
          </a:xfrm>
        </p:grpSpPr>
        <p:sp>
          <p:nvSpPr>
            <p:cNvPr name="Freeform 7" id="7"/>
            <p:cNvSpPr/>
            <p:nvPr/>
          </p:nvSpPr>
          <p:spPr>
            <a:xfrm flipH="false" flipV="false" rot="0">
              <a:off x="0" y="0"/>
              <a:ext cx="224536" cy="1464691"/>
            </a:xfrm>
            <a:custGeom>
              <a:avLst/>
              <a:gdLst/>
              <a:ahLst/>
              <a:cxnLst/>
              <a:rect r="r" b="b" t="t" l="l"/>
              <a:pathLst>
                <a:path h="1464691" w="224536">
                  <a:moveTo>
                    <a:pt x="0" y="0"/>
                  </a:moveTo>
                  <a:lnTo>
                    <a:pt x="224536" y="0"/>
                  </a:lnTo>
                  <a:lnTo>
                    <a:pt x="224536" y="1464691"/>
                  </a:lnTo>
                  <a:lnTo>
                    <a:pt x="0" y="1464691"/>
                  </a:lnTo>
                  <a:close/>
                </a:path>
              </a:pathLst>
            </a:custGeom>
            <a:solidFill>
              <a:srgbClr val="7FBA00"/>
            </a:solidFill>
          </p:spPr>
        </p:sp>
      </p:grpSp>
      <p:sp>
        <p:nvSpPr>
          <p:cNvPr name="Freeform 8" id="8" descr="A blue and white background  Description automatically generated with medium confidence"/>
          <p:cNvSpPr/>
          <p:nvPr/>
        </p:nvSpPr>
        <p:spPr>
          <a:xfrm flipH="false" flipV="false" rot="0">
            <a:off x="0" y="-19050"/>
            <a:ext cx="14758988" cy="1085852"/>
          </a:xfrm>
          <a:custGeom>
            <a:avLst/>
            <a:gdLst/>
            <a:ahLst/>
            <a:cxnLst/>
            <a:rect r="r" b="b" t="t" l="l"/>
            <a:pathLst>
              <a:path h="1085852" w="14758988">
                <a:moveTo>
                  <a:pt x="0" y="0"/>
                </a:moveTo>
                <a:lnTo>
                  <a:pt x="14758988" y="0"/>
                </a:lnTo>
                <a:lnTo>
                  <a:pt x="14758988" y="1085852"/>
                </a:lnTo>
                <a:lnTo>
                  <a:pt x="0" y="1085852"/>
                </a:lnTo>
                <a:lnTo>
                  <a:pt x="0" y="0"/>
                </a:lnTo>
                <a:close/>
              </a:path>
            </a:pathLst>
          </a:custGeom>
          <a:blipFill>
            <a:blip r:embed="rId4">
              <a:alphaModFix amt="16000"/>
            </a:blip>
            <a:stretch>
              <a:fillRect l="0" t="-213488" r="-1645" b="-549997"/>
            </a:stretch>
          </a:blipFill>
        </p:spPr>
      </p:sp>
      <p:grpSp>
        <p:nvGrpSpPr>
          <p:cNvPr name="Group 9" id="9"/>
          <p:cNvGrpSpPr/>
          <p:nvPr/>
        </p:nvGrpSpPr>
        <p:grpSpPr>
          <a:xfrm rot="0">
            <a:off x="17887950" y="-628"/>
            <a:ext cx="400050" cy="1098536"/>
            <a:chOff x="0" y="0"/>
            <a:chExt cx="533400" cy="1464714"/>
          </a:xfrm>
        </p:grpSpPr>
        <p:sp>
          <p:nvSpPr>
            <p:cNvPr name="Freeform 10" id="10"/>
            <p:cNvSpPr/>
            <p:nvPr/>
          </p:nvSpPr>
          <p:spPr>
            <a:xfrm flipH="false" flipV="false" rot="0">
              <a:off x="0" y="0"/>
              <a:ext cx="533400" cy="1464691"/>
            </a:xfrm>
            <a:custGeom>
              <a:avLst/>
              <a:gdLst/>
              <a:ahLst/>
              <a:cxnLst/>
              <a:rect r="r" b="b" t="t" l="l"/>
              <a:pathLst>
                <a:path h="1464691" w="533400">
                  <a:moveTo>
                    <a:pt x="0" y="0"/>
                  </a:moveTo>
                  <a:lnTo>
                    <a:pt x="533400" y="0"/>
                  </a:lnTo>
                  <a:lnTo>
                    <a:pt x="533400" y="1464691"/>
                  </a:lnTo>
                  <a:lnTo>
                    <a:pt x="0" y="1464691"/>
                  </a:lnTo>
                  <a:close/>
                </a:path>
              </a:pathLst>
            </a:custGeom>
            <a:solidFill>
              <a:srgbClr val="FED500"/>
            </a:solidFill>
          </p:spPr>
        </p:sp>
      </p:grpSp>
      <p:sp>
        <p:nvSpPr>
          <p:cNvPr name="Freeform 11" id="11" descr="A person sitting at a desk with a computer  Description automatically generated"/>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5"/>
            <a:stretch>
              <a:fillRect l="0" t="0" r="0" b="0"/>
            </a:stretch>
          </a:blipFill>
        </p:spPr>
      </p:sp>
      <p:grpSp>
        <p:nvGrpSpPr>
          <p:cNvPr name="Group 12" id="12"/>
          <p:cNvGrpSpPr/>
          <p:nvPr/>
        </p:nvGrpSpPr>
        <p:grpSpPr>
          <a:xfrm rot="0">
            <a:off x="8791575" y="857250"/>
            <a:ext cx="7048500" cy="1461918"/>
            <a:chOff x="0" y="0"/>
            <a:chExt cx="9398000" cy="1949224"/>
          </a:xfrm>
        </p:grpSpPr>
        <p:sp>
          <p:nvSpPr>
            <p:cNvPr name="Freeform 13" id="13"/>
            <p:cNvSpPr/>
            <p:nvPr/>
          </p:nvSpPr>
          <p:spPr>
            <a:xfrm flipH="false" flipV="false" rot="0">
              <a:off x="25400" y="25400"/>
              <a:ext cx="9347200" cy="1898396"/>
            </a:xfrm>
            <a:custGeom>
              <a:avLst/>
              <a:gdLst/>
              <a:ahLst/>
              <a:cxnLst/>
              <a:rect r="r" b="b" t="t" l="l"/>
              <a:pathLst>
                <a:path h="1898396" w="9347200">
                  <a:moveTo>
                    <a:pt x="0" y="316357"/>
                  </a:moveTo>
                  <a:cubicBezTo>
                    <a:pt x="0" y="141605"/>
                    <a:pt x="144653" y="0"/>
                    <a:pt x="323088" y="0"/>
                  </a:cubicBezTo>
                  <a:lnTo>
                    <a:pt x="9024112" y="0"/>
                  </a:lnTo>
                  <a:cubicBezTo>
                    <a:pt x="9202547" y="0"/>
                    <a:pt x="9347200" y="141605"/>
                    <a:pt x="9347200" y="316357"/>
                  </a:cubicBezTo>
                  <a:lnTo>
                    <a:pt x="9347200" y="1581912"/>
                  </a:lnTo>
                  <a:cubicBezTo>
                    <a:pt x="9347200" y="1756664"/>
                    <a:pt x="9202547" y="1898269"/>
                    <a:pt x="9024112" y="1898269"/>
                  </a:cubicBezTo>
                  <a:lnTo>
                    <a:pt x="323088" y="1898269"/>
                  </a:lnTo>
                  <a:cubicBezTo>
                    <a:pt x="144653" y="1898396"/>
                    <a:pt x="0" y="1756791"/>
                    <a:pt x="0" y="1582039"/>
                  </a:cubicBezTo>
                  <a:close/>
                </a:path>
              </a:pathLst>
            </a:custGeom>
            <a:solidFill>
              <a:srgbClr val="EBEEF9"/>
            </a:solidFill>
          </p:spPr>
        </p:sp>
        <p:sp>
          <p:nvSpPr>
            <p:cNvPr name="Freeform 14" id="14"/>
            <p:cNvSpPr/>
            <p:nvPr/>
          </p:nvSpPr>
          <p:spPr>
            <a:xfrm flipH="false" flipV="false" rot="0">
              <a:off x="0" y="0"/>
              <a:ext cx="9398000" cy="1949196"/>
            </a:xfrm>
            <a:custGeom>
              <a:avLst/>
              <a:gdLst/>
              <a:ahLst/>
              <a:cxnLst/>
              <a:rect r="r" b="b" t="t" l="l"/>
              <a:pathLst>
                <a:path h="1949196" w="9398000">
                  <a:moveTo>
                    <a:pt x="0" y="341757"/>
                  </a:moveTo>
                  <a:cubicBezTo>
                    <a:pt x="0" y="152527"/>
                    <a:pt x="156591" y="0"/>
                    <a:pt x="348488" y="0"/>
                  </a:cubicBezTo>
                  <a:lnTo>
                    <a:pt x="9049512" y="0"/>
                  </a:lnTo>
                  <a:lnTo>
                    <a:pt x="9049512" y="25400"/>
                  </a:lnTo>
                  <a:lnTo>
                    <a:pt x="9049512" y="0"/>
                  </a:lnTo>
                  <a:cubicBezTo>
                    <a:pt x="9241409" y="0"/>
                    <a:pt x="9398000" y="152527"/>
                    <a:pt x="9398000" y="341757"/>
                  </a:cubicBezTo>
                  <a:lnTo>
                    <a:pt x="9372600" y="341757"/>
                  </a:lnTo>
                  <a:lnTo>
                    <a:pt x="9398000" y="341757"/>
                  </a:lnTo>
                  <a:lnTo>
                    <a:pt x="9398000" y="1607312"/>
                  </a:lnTo>
                  <a:lnTo>
                    <a:pt x="9372600" y="1607312"/>
                  </a:lnTo>
                  <a:lnTo>
                    <a:pt x="9398000" y="1607312"/>
                  </a:lnTo>
                  <a:cubicBezTo>
                    <a:pt x="9398000" y="1796542"/>
                    <a:pt x="9241409" y="1949069"/>
                    <a:pt x="9049512" y="1949069"/>
                  </a:cubicBezTo>
                  <a:lnTo>
                    <a:pt x="9049512" y="1923669"/>
                  </a:lnTo>
                  <a:lnTo>
                    <a:pt x="9049512" y="1949069"/>
                  </a:lnTo>
                  <a:lnTo>
                    <a:pt x="348488" y="1949069"/>
                  </a:lnTo>
                  <a:lnTo>
                    <a:pt x="348488" y="1923669"/>
                  </a:lnTo>
                  <a:lnTo>
                    <a:pt x="348488" y="1949069"/>
                  </a:lnTo>
                  <a:cubicBezTo>
                    <a:pt x="156591" y="1949196"/>
                    <a:pt x="0" y="1796669"/>
                    <a:pt x="0" y="1607439"/>
                  </a:cubicBezTo>
                  <a:lnTo>
                    <a:pt x="0" y="341757"/>
                  </a:lnTo>
                  <a:lnTo>
                    <a:pt x="25400" y="341757"/>
                  </a:lnTo>
                  <a:lnTo>
                    <a:pt x="0" y="341757"/>
                  </a:lnTo>
                  <a:moveTo>
                    <a:pt x="50800" y="341757"/>
                  </a:moveTo>
                  <a:lnTo>
                    <a:pt x="50800" y="1607312"/>
                  </a:lnTo>
                  <a:lnTo>
                    <a:pt x="25400" y="1607312"/>
                  </a:lnTo>
                  <a:lnTo>
                    <a:pt x="50800" y="1607312"/>
                  </a:lnTo>
                  <a:cubicBezTo>
                    <a:pt x="50800" y="1767586"/>
                    <a:pt x="183642" y="1898269"/>
                    <a:pt x="348488" y="1898269"/>
                  </a:cubicBezTo>
                  <a:lnTo>
                    <a:pt x="9049512" y="1898269"/>
                  </a:lnTo>
                  <a:cubicBezTo>
                    <a:pt x="9214485" y="1898269"/>
                    <a:pt x="9347200" y="1767459"/>
                    <a:pt x="9347200" y="1607312"/>
                  </a:cubicBezTo>
                  <a:lnTo>
                    <a:pt x="9347200" y="341757"/>
                  </a:lnTo>
                  <a:cubicBezTo>
                    <a:pt x="9347200" y="181610"/>
                    <a:pt x="9214358" y="50800"/>
                    <a:pt x="9049512" y="50800"/>
                  </a:cubicBezTo>
                  <a:lnTo>
                    <a:pt x="348488" y="50800"/>
                  </a:lnTo>
                  <a:lnTo>
                    <a:pt x="348488" y="25400"/>
                  </a:lnTo>
                  <a:lnTo>
                    <a:pt x="348488" y="50800"/>
                  </a:lnTo>
                  <a:cubicBezTo>
                    <a:pt x="183642" y="50800"/>
                    <a:pt x="50800" y="181610"/>
                    <a:pt x="50800" y="341757"/>
                  </a:cubicBezTo>
                  <a:close/>
                </a:path>
              </a:pathLst>
            </a:custGeom>
            <a:solidFill>
              <a:srgbClr val="D9D9D9"/>
            </a:solidFill>
          </p:spPr>
        </p:sp>
      </p:grpSp>
      <p:grpSp>
        <p:nvGrpSpPr>
          <p:cNvPr name="Group 15" id="15"/>
          <p:cNvGrpSpPr/>
          <p:nvPr/>
        </p:nvGrpSpPr>
        <p:grpSpPr>
          <a:xfrm rot="0">
            <a:off x="7304354" y="4276971"/>
            <a:ext cx="10022942" cy="785366"/>
            <a:chOff x="0" y="0"/>
            <a:chExt cx="12924893" cy="1012753"/>
          </a:xfrm>
        </p:grpSpPr>
        <p:sp>
          <p:nvSpPr>
            <p:cNvPr name="Freeform 16" id="16"/>
            <p:cNvSpPr/>
            <p:nvPr/>
          </p:nvSpPr>
          <p:spPr>
            <a:xfrm flipH="false" flipV="false" rot="0">
              <a:off x="0" y="0"/>
              <a:ext cx="12924893" cy="1012753"/>
            </a:xfrm>
            <a:custGeom>
              <a:avLst/>
              <a:gdLst/>
              <a:ahLst/>
              <a:cxnLst/>
              <a:rect r="r" b="b" t="t" l="l"/>
              <a:pathLst>
                <a:path h="1012753" w="12924893">
                  <a:moveTo>
                    <a:pt x="0" y="0"/>
                  </a:moveTo>
                  <a:lnTo>
                    <a:pt x="12924893" y="0"/>
                  </a:lnTo>
                  <a:lnTo>
                    <a:pt x="12924893" y="1012753"/>
                  </a:lnTo>
                  <a:lnTo>
                    <a:pt x="0" y="1012753"/>
                  </a:lnTo>
                  <a:close/>
                </a:path>
              </a:pathLst>
            </a:custGeom>
            <a:solidFill>
              <a:srgbClr val="000000">
                <a:alpha val="0"/>
              </a:srgbClr>
            </a:solidFill>
          </p:spPr>
        </p:sp>
        <p:sp>
          <p:nvSpPr>
            <p:cNvPr name="TextBox 17" id="17"/>
            <p:cNvSpPr txBox="true"/>
            <p:nvPr/>
          </p:nvSpPr>
          <p:spPr>
            <a:xfrm>
              <a:off x="0" y="114300"/>
              <a:ext cx="12924893" cy="898453"/>
            </a:xfrm>
            <a:prstGeom prst="rect">
              <a:avLst/>
            </a:prstGeom>
          </p:spPr>
          <p:txBody>
            <a:bodyPr anchor="t" rtlCol="false" tIns="0" lIns="0" bIns="0" rIns="0"/>
            <a:lstStyle/>
            <a:p>
              <a:pPr algn="l">
                <a:lnSpc>
                  <a:spcPts val="2849"/>
                </a:lnSpc>
              </a:pPr>
              <a:r>
                <a:rPr lang="en-US" sz="3999" b="true">
                  <a:solidFill>
                    <a:srgbClr val="FFFFFF"/>
                  </a:solidFill>
                  <a:latin typeface="Consolas Bold"/>
                  <a:ea typeface="Consolas Bold"/>
                  <a:cs typeface="Consolas Bold"/>
                  <a:sym typeface="Consolas Bold"/>
                </a:rPr>
                <a:t>Microplastic Pollution Prediction🌍</a:t>
              </a:r>
            </a:p>
          </p:txBody>
        </p:sp>
      </p:grpSp>
      <p:sp>
        <p:nvSpPr>
          <p:cNvPr name="Freeform 18" id="18" descr="A close up of a logo  Description automatically generated"/>
          <p:cNvSpPr/>
          <p:nvPr/>
        </p:nvSpPr>
        <p:spPr>
          <a:xfrm flipH="false" flipV="false" rot="0">
            <a:off x="13576988" y="1251987"/>
            <a:ext cx="1894735" cy="616250"/>
          </a:xfrm>
          <a:custGeom>
            <a:avLst/>
            <a:gdLst/>
            <a:ahLst/>
            <a:cxnLst/>
            <a:rect r="r" b="b" t="t" l="l"/>
            <a:pathLst>
              <a:path h="616250" w="1894735">
                <a:moveTo>
                  <a:pt x="0" y="0"/>
                </a:moveTo>
                <a:lnTo>
                  <a:pt x="1894735" y="0"/>
                </a:lnTo>
                <a:lnTo>
                  <a:pt x="1894735" y="616250"/>
                </a:lnTo>
                <a:lnTo>
                  <a:pt x="0" y="616250"/>
                </a:lnTo>
                <a:lnTo>
                  <a:pt x="0" y="0"/>
                </a:lnTo>
                <a:close/>
              </a:path>
            </a:pathLst>
          </a:custGeom>
          <a:blipFill>
            <a:blip r:embed="rId6"/>
            <a:stretch>
              <a:fillRect l="0" t="-86" r="0" b="-86"/>
            </a:stretch>
          </a:blipFill>
        </p:spPr>
      </p:sp>
      <p:sp>
        <p:nvSpPr>
          <p:cNvPr name="Freeform 19" id="19" descr="A yellow and red shell logo  Description automatically generated"/>
          <p:cNvSpPr/>
          <p:nvPr/>
        </p:nvSpPr>
        <p:spPr>
          <a:xfrm flipH="false" flipV="false" rot="0">
            <a:off x="9144000" y="1061829"/>
            <a:ext cx="1185239" cy="996567"/>
          </a:xfrm>
          <a:custGeom>
            <a:avLst/>
            <a:gdLst/>
            <a:ahLst/>
            <a:cxnLst/>
            <a:rect r="r" b="b" t="t" l="l"/>
            <a:pathLst>
              <a:path h="996567" w="1185239">
                <a:moveTo>
                  <a:pt x="0" y="0"/>
                </a:moveTo>
                <a:lnTo>
                  <a:pt x="1185239" y="0"/>
                </a:lnTo>
                <a:lnTo>
                  <a:pt x="1185239" y="996567"/>
                </a:lnTo>
                <a:lnTo>
                  <a:pt x="0" y="996567"/>
                </a:lnTo>
                <a:lnTo>
                  <a:pt x="0" y="0"/>
                </a:lnTo>
                <a:close/>
              </a:path>
            </a:pathLst>
          </a:custGeom>
          <a:blipFill>
            <a:blip r:embed="rId7"/>
            <a:stretch>
              <a:fillRect l="0" t="0" r="0" b="0"/>
            </a:stretch>
          </a:blipFill>
        </p:spPr>
      </p:sp>
      <p:grpSp>
        <p:nvGrpSpPr>
          <p:cNvPr name="Group 20" id="20"/>
          <p:cNvGrpSpPr/>
          <p:nvPr/>
        </p:nvGrpSpPr>
        <p:grpSpPr>
          <a:xfrm rot="0">
            <a:off x="7000141" y="5500487"/>
            <a:ext cx="10395153" cy="1431450"/>
            <a:chOff x="0" y="0"/>
            <a:chExt cx="13860204" cy="1908600"/>
          </a:xfrm>
        </p:grpSpPr>
        <p:sp>
          <p:nvSpPr>
            <p:cNvPr name="Freeform 21" id="21"/>
            <p:cNvSpPr/>
            <p:nvPr/>
          </p:nvSpPr>
          <p:spPr>
            <a:xfrm flipH="false" flipV="false" rot="0">
              <a:off x="0" y="0"/>
              <a:ext cx="13860204" cy="1908600"/>
            </a:xfrm>
            <a:custGeom>
              <a:avLst/>
              <a:gdLst/>
              <a:ahLst/>
              <a:cxnLst/>
              <a:rect r="r" b="b" t="t" l="l"/>
              <a:pathLst>
                <a:path h="1908600" w="13860204">
                  <a:moveTo>
                    <a:pt x="0" y="0"/>
                  </a:moveTo>
                  <a:lnTo>
                    <a:pt x="13860204" y="0"/>
                  </a:lnTo>
                  <a:lnTo>
                    <a:pt x="13860204" y="1908600"/>
                  </a:lnTo>
                  <a:lnTo>
                    <a:pt x="0" y="1908600"/>
                  </a:lnTo>
                  <a:close/>
                </a:path>
              </a:pathLst>
            </a:custGeom>
            <a:solidFill>
              <a:srgbClr val="000000">
                <a:alpha val="0"/>
              </a:srgbClr>
            </a:solidFill>
          </p:spPr>
        </p:sp>
        <p:sp>
          <p:nvSpPr>
            <p:cNvPr name="TextBox 22" id="22"/>
            <p:cNvSpPr txBox="true"/>
            <p:nvPr/>
          </p:nvSpPr>
          <p:spPr>
            <a:xfrm>
              <a:off x="0" y="-76200"/>
              <a:ext cx="13860204" cy="1984800"/>
            </a:xfrm>
            <a:prstGeom prst="rect">
              <a:avLst/>
            </a:prstGeom>
          </p:spPr>
          <p:txBody>
            <a:bodyPr anchor="t" rtlCol="false" tIns="0" lIns="0" bIns="0" rIns="0"/>
            <a:lstStyle/>
            <a:p>
              <a:pPr algn="ctr">
                <a:lnSpc>
                  <a:spcPts val="4200"/>
                </a:lnSpc>
              </a:pPr>
              <a:r>
                <a:rPr lang="en-US" sz="3500">
                  <a:solidFill>
                    <a:srgbClr val="FFFFFF"/>
                  </a:solidFill>
                  <a:latin typeface="Arial"/>
                  <a:ea typeface="Arial"/>
                  <a:cs typeface="Arial"/>
                  <a:sym typeface="Arial"/>
                </a:rPr>
                <a:t> M.G.M. College of Engineering and Technology,Kamothe </a:t>
              </a:r>
            </a:p>
          </p:txBody>
        </p:sp>
      </p:grpSp>
      <p:sp>
        <p:nvSpPr>
          <p:cNvPr name="TextBox 23" id="23"/>
          <p:cNvSpPr txBox="true"/>
          <p:nvPr/>
        </p:nvSpPr>
        <p:spPr>
          <a:xfrm rot="0">
            <a:off x="9774884" y="7301819"/>
            <a:ext cx="5226991" cy="523875"/>
          </a:xfrm>
          <a:prstGeom prst="rect">
            <a:avLst/>
          </a:prstGeom>
        </p:spPr>
        <p:txBody>
          <a:bodyPr anchor="t" rtlCol="false" tIns="0" lIns="0" bIns="0" rIns="0">
            <a:spAutoFit/>
          </a:bodyPr>
          <a:lstStyle/>
          <a:p>
            <a:pPr algn="ctr">
              <a:lnSpc>
                <a:spcPts val="3600"/>
              </a:lnSpc>
              <a:spcBef>
                <a:spcPct val="0"/>
              </a:spcBef>
            </a:pPr>
            <a:r>
              <a:rPr lang="en-US" sz="3000">
                <a:solidFill>
                  <a:srgbClr val="FFFFFF"/>
                </a:solidFill>
                <a:latin typeface="Arial"/>
                <a:ea typeface="Arial"/>
                <a:cs typeface="Arial"/>
                <a:sym typeface="Arial"/>
              </a:rPr>
              <a:t>Mr.Karan Nana Katakdhond</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descr="A close up of a sign  Description automatically generated"/>
          <p:cNvSpPr/>
          <p:nvPr/>
        </p:nvSpPr>
        <p:spPr>
          <a:xfrm flipH="false" flipV="false" rot="0">
            <a:off x="15109032" y="117003"/>
            <a:ext cx="2700338" cy="863271"/>
          </a:xfrm>
          <a:custGeom>
            <a:avLst/>
            <a:gdLst/>
            <a:ahLst/>
            <a:cxnLst/>
            <a:rect r="r" b="b" t="t" l="l"/>
            <a:pathLst>
              <a:path h="863271" w="2700338">
                <a:moveTo>
                  <a:pt x="0" y="0"/>
                </a:moveTo>
                <a:lnTo>
                  <a:pt x="2700338" y="0"/>
                </a:lnTo>
                <a:lnTo>
                  <a:pt x="2700338" y="863271"/>
                </a:lnTo>
                <a:lnTo>
                  <a:pt x="0" y="863271"/>
                </a:lnTo>
                <a:lnTo>
                  <a:pt x="0" y="0"/>
                </a:lnTo>
                <a:close/>
              </a:path>
            </a:pathLst>
          </a:custGeom>
          <a:blipFill>
            <a:blip r:embed="rId3"/>
            <a:stretch>
              <a:fillRect l="0" t="0" r="0" b="-4568"/>
            </a:stretch>
          </a:blipFill>
        </p:spPr>
      </p:sp>
      <p:grpSp>
        <p:nvGrpSpPr>
          <p:cNvPr name="Group 3" id="3"/>
          <p:cNvGrpSpPr/>
          <p:nvPr/>
        </p:nvGrpSpPr>
        <p:grpSpPr>
          <a:xfrm rot="0">
            <a:off x="-19048" y="-19050"/>
            <a:ext cx="14782800" cy="1114545"/>
            <a:chOff x="0" y="0"/>
            <a:chExt cx="19710400" cy="1486060"/>
          </a:xfrm>
        </p:grpSpPr>
        <p:sp>
          <p:nvSpPr>
            <p:cNvPr name="Freeform 4" id="4"/>
            <p:cNvSpPr/>
            <p:nvPr/>
          </p:nvSpPr>
          <p:spPr>
            <a:xfrm flipH="false" flipV="false" rot="0">
              <a:off x="25400" y="25400"/>
              <a:ext cx="19659600" cy="1435227"/>
            </a:xfrm>
            <a:custGeom>
              <a:avLst/>
              <a:gdLst/>
              <a:ahLst/>
              <a:cxnLst/>
              <a:rect r="r" b="b" t="t" l="l"/>
              <a:pathLst>
                <a:path h="1435227" w="19659600">
                  <a:moveTo>
                    <a:pt x="0" y="0"/>
                  </a:moveTo>
                  <a:lnTo>
                    <a:pt x="19659600" y="0"/>
                  </a:lnTo>
                  <a:lnTo>
                    <a:pt x="19659600" y="1435227"/>
                  </a:lnTo>
                  <a:lnTo>
                    <a:pt x="0" y="1435227"/>
                  </a:lnTo>
                  <a:close/>
                </a:path>
              </a:pathLst>
            </a:custGeom>
            <a:solidFill>
              <a:srgbClr val="213264"/>
            </a:solidFill>
          </p:spPr>
        </p:sp>
        <p:sp>
          <p:nvSpPr>
            <p:cNvPr name="Freeform 5" id="5"/>
            <p:cNvSpPr/>
            <p:nvPr/>
          </p:nvSpPr>
          <p:spPr>
            <a:xfrm flipH="false" flipV="false" rot="0">
              <a:off x="0" y="0"/>
              <a:ext cx="19710400" cy="1486027"/>
            </a:xfrm>
            <a:custGeom>
              <a:avLst/>
              <a:gdLst/>
              <a:ahLst/>
              <a:cxnLst/>
              <a:rect r="r" b="b" t="t" l="l"/>
              <a:pathLst>
                <a:path h="1486027" w="19710400">
                  <a:moveTo>
                    <a:pt x="25400" y="0"/>
                  </a:moveTo>
                  <a:lnTo>
                    <a:pt x="19685000" y="0"/>
                  </a:lnTo>
                  <a:cubicBezTo>
                    <a:pt x="19698970" y="0"/>
                    <a:pt x="19710400" y="11430"/>
                    <a:pt x="19710400" y="25400"/>
                  </a:cubicBezTo>
                  <a:lnTo>
                    <a:pt x="19710400" y="1460627"/>
                  </a:lnTo>
                  <a:cubicBezTo>
                    <a:pt x="19710400" y="1474597"/>
                    <a:pt x="19698970" y="1486027"/>
                    <a:pt x="19685000" y="1486027"/>
                  </a:cubicBezTo>
                  <a:lnTo>
                    <a:pt x="25400" y="1486027"/>
                  </a:lnTo>
                  <a:cubicBezTo>
                    <a:pt x="11430" y="1486027"/>
                    <a:pt x="0" y="1474597"/>
                    <a:pt x="0" y="1460627"/>
                  </a:cubicBezTo>
                  <a:lnTo>
                    <a:pt x="0" y="25400"/>
                  </a:lnTo>
                  <a:cubicBezTo>
                    <a:pt x="0" y="11430"/>
                    <a:pt x="11430" y="0"/>
                    <a:pt x="25400" y="0"/>
                  </a:cubicBezTo>
                  <a:moveTo>
                    <a:pt x="25400" y="50800"/>
                  </a:moveTo>
                  <a:lnTo>
                    <a:pt x="25400" y="25400"/>
                  </a:lnTo>
                  <a:lnTo>
                    <a:pt x="50800" y="25400"/>
                  </a:lnTo>
                  <a:lnTo>
                    <a:pt x="50800" y="1460627"/>
                  </a:lnTo>
                  <a:lnTo>
                    <a:pt x="25400" y="1460627"/>
                  </a:lnTo>
                  <a:lnTo>
                    <a:pt x="25400" y="1435227"/>
                  </a:lnTo>
                  <a:lnTo>
                    <a:pt x="19685000" y="1435227"/>
                  </a:lnTo>
                  <a:lnTo>
                    <a:pt x="19685000" y="1460627"/>
                  </a:lnTo>
                  <a:lnTo>
                    <a:pt x="19659600" y="1460627"/>
                  </a:lnTo>
                  <a:lnTo>
                    <a:pt x="19659600" y="25400"/>
                  </a:lnTo>
                  <a:lnTo>
                    <a:pt x="19685000" y="25400"/>
                  </a:lnTo>
                  <a:lnTo>
                    <a:pt x="19685000" y="50800"/>
                  </a:lnTo>
                  <a:lnTo>
                    <a:pt x="25400" y="50800"/>
                  </a:lnTo>
                  <a:close/>
                </a:path>
              </a:pathLst>
            </a:custGeom>
            <a:solidFill>
              <a:srgbClr val="213264"/>
            </a:solidFill>
          </p:spPr>
        </p:sp>
      </p:grpSp>
      <p:grpSp>
        <p:nvGrpSpPr>
          <p:cNvPr name="Group 6" id="6"/>
          <p:cNvGrpSpPr/>
          <p:nvPr/>
        </p:nvGrpSpPr>
        <p:grpSpPr>
          <a:xfrm rot="0">
            <a:off x="14833450" y="-628"/>
            <a:ext cx="168424" cy="1098536"/>
            <a:chOff x="0" y="0"/>
            <a:chExt cx="224566" cy="1464714"/>
          </a:xfrm>
        </p:grpSpPr>
        <p:sp>
          <p:nvSpPr>
            <p:cNvPr name="Freeform 7" id="7"/>
            <p:cNvSpPr/>
            <p:nvPr/>
          </p:nvSpPr>
          <p:spPr>
            <a:xfrm flipH="false" flipV="false" rot="0">
              <a:off x="0" y="0"/>
              <a:ext cx="224536" cy="1464691"/>
            </a:xfrm>
            <a:custGeom>
              <a:avLst/>
              <a:gdLst/>
              <a:ahLst/>
              <a:cxnLst/>
              <a:rect r="r" b="b" t="t" l="l"/>
              <a:pathLst>
                <a:path h="1464691" w="224536">
                  <a:moveTo>
                    <a:pt x="0" y="0"/>
                  </a:moveTo>
                  <a:lnTo>
                    <a:pt x="224536" y="0"/>
                  </a:lnTo>
                  <a:lnTo>
                    <a:pt x="224536" y="1464691"/>
                  </a:lnTo>
                  <a:lnTo>
                    <a:pt x="0" y="1464691"/>
                  </a:lnTo>
                  <a:close/>
                </a:path>
              </a:pathLst>
            </a:custGeom>
            <a:solidFill>
              <a:srgbClr val="7FBA00"/>
            </a:solidFill>
          </p:spPr>
        </p:sp>
      </p:grpSp>
      <p:sp>
        <p:nvSpPr>
          <p:cNvPr name="Freeform 8" id="8" descr="A blue and white background  Description automatically generated with medium confidence"/>
          <p:cNvSpPr/>
          <p:nvPr/>
        </p:nvSpPr>
        <p:spPr>
          <a:xfrm flipH="false" flipV="false" rot="0">
            <a:off x="0" y="-19050"/>
            <a:ext cx="14758988" cy="1085852"/>
          </a:xfrm>
          <a:custGeom>
            <a:avLst/>
            <a:gdLst/>
            <a:ahLst/>
            <a:cxnLst/>
            <a:rect r="r" b="b" t="t" l="l"/>
            <a:pathLst>
              <a:path h="1085852" w="14758988">
                <a:moveTo>
                  <a:pt x="0" y="0"/>
                </a:moveTo>
                <a:lnTo>
                  <a:pt x="14758988" y="0"/>
                </a:lnTo>
                <a:lnTo>
                  <a:pt x="14758988" y="1085852"/>
                </a:lnTo>
                <a:lnTo>
                  <a:pt x="0" y="1085852"/>
                </a:lnTo>
                <a:lnTo>
                  <a:pt x="0" y="0"/>
                </a:lnTo>
                <a:close/>
              </a:path>
            </a:pathLst>
          </a:custGeom>
          <a:blipFill>
            <a:blip r:embed="rId4">
              <a:alphaModFix amt="16000"/>
            </a:blip>
            <a:stretch>
              <a:fillRect l="0" t="-213488" r="-1645" b="-549997"/>
            </a:stretch>
          </a:blipFill>
        </p:spPr>
      </p:sp>
      <p:grpSp>
        <p:nvGrpSpPr>
          <p:cNvPr name="Group 9" id="9"/>
          <p:cNvGrpSpPr/>
          <p:nvPr/>
        </p:nvGrpSpPr>
        <p:grpSpPr>
          <a:xfrm rot="0">
            <a:off x="17887950" y="-628"/>
            <a:ext cx="400050" cy="1098536"/>
            <a:chOff x="0" y="0"/>
            <a:chExt cx="533400" cy="1464714"/>
          </a:xfrm>
        </p:grpSpPr>
        <p:sp>
          <p:nvSpPr>
            <p:cNvPr name="Freeform 10" id="10"/>
            <p:cNvSpPr/>
            <p:nvPr/>
          </p:nvSpPr>
          <p:spPr>
            <a:xfrm flipH="false" flipV="false" rot="0">
              <a:off x="0" y="0"/>
              <a:ext cx="533400" cy="1464691"/>
            </a:xfrm>
            <a:custGeom>
              <a:avLst/>
              <a:gdLst/>
              <a:ahLst/>
              <a:cxnLst/>
              <a:rect r="r" b="b" t="t" l="l"/>
              <a:pathLst>
                <a:path h="1464691" w="533400">
                  <a:moveTo>
                    <a:pt x="0" y="0"/>
                  </a:moveTo>
                  <a:lnTo>
                    <a:pt x="533400" y="0"/>
                  </a:lnTo>
                  <a:lnTo>
                    <a:pt x="533400" y="1464691"/>
                  </a:lnTo>
                  <a:lnTo>
                    <a:pt x="0" y="1464691"/>
                  </a:lnTo>
                  <a:close/>
                </a:path>
              </a:pathLst>
            </a:custGeom>
            <a:solidFill>
              <a:srgbClr val="FED500"/>
            </a:solidFill>
          </p:spPr>
        </p:sp>
      </p:grpSp>
      <p:grpSp>
        <p:nvGrpSpPr>
          <p:cNvPr name="Group 11" id="11"/>
          <p:cNvGrpSpPr/>
          <p:nvPr/>
        </p:nvGrpSpPr>
        <p:grpSpPr>
          <a:xfrm rot="0">
            <a:off x="315471" y="2177354"/>
            <a:ext cx="15653872" cy="7461504"/>
            <a:chOff x="0" y="0"/>
            <a:chExt cx="20871830" cy="9948672"/>
          </a:xfrm>
        </p:grpSpPr>
        <p:sp>
          <p:nvSpPr>
            <p:cNvPr name="Freeform 12" id="12"/>
            <p:cNvSpPr/>
            <p:nvPr/>
          </p:nvSpPr>
          <p:spPr>
            <a:xfrm flipH="false" flipV="false" rot="0">
              <a:off x="0" y="0"/>
              <a:ext cx="20871830" cy="9948672"/>
            </a:xfrm>
            <a:custGeom>
              <a:avLst/>
              <a:gdLst/>
              <a:ahLst/>
              <a:cxnLst/>
              <a:rect r="r" b="b" t="t" l="l"/>
              <a:pathLst>
                <a:path h="9948672" w="20871830">
                  <a:moveTo>
                    <a:pt x="0" y="0"/>
                  </a:moveTo>
                  <a:lnTo>
                    <a:pt x="20871830" y="0"/>
                  </a:lnTo>
                  <a:lnTo>
                    <a:pt x="20871830" y="9948672"/>
                  </a:lnTo>
                  <a:lnTo>
                    <a:pt x="0" y="9948672"/>
                  </a:lnTo>
                  <a:close/>
                </a:path>
              </a:pathLst>
            </a:custGeom>
            <a:solidFill>
              <a:srgbClr val="000000">
                <a:alpha val="0"/>
              </a:srgbClr>
            </a:solidFill>
          </p:spPr>
        </p:sp>
        <p:sp>
          <p:nvSpPr>
            <p:cNvPr name="TextBox 13" id="13"/>
            <p:cNvSpPr txBox="true"/>
            <p:nvPr/>
          </p:nvSpPr>
          <p:spPr>
            <a:xfrm>
              <a:off x="0" y="-57150"/>
              <a:ext cx="20871830" cy="10005822"/>
            </a:xfrm>
            <a:prstGeom prst="rect">
              <a:avLst/>
            </a:prstGeom>
          </p:spPr>
          <p:txBody>
            <a:bodyPr anchor="t" rtlCol="false" tIns="0" lIns="0" bIns="0" rIns="0"/>
            <a:lstStyle/>
            <a:p>
              <a:pPr algn="l" marL="488632" indent="-244316" lvl="1">
                <a:lnSpc>
                  <a:spcPts val="3240"/>
                </a:lnSpc>
                <a:buFont typeface="Arial"/>
                <a:buChar char="•"/>
              </a:pPr>
              <a:r>
                <a:rPr lang="en-US" b="true" sz="2700" u="sng">
                  <a:solidFill>
                    <a:srgbClr val="000000"/>
                  </a:solidFill>
                  <a:latin typeface="Arial Bold"/>
                  <a:ea typeface="Arial Bold"/>
                  <a:cs typeface="Arial Bold"/>
                  <a:sym typeface="Arial Bold"/>
                </a:rPr>
                <a:t>Brief Overview</a:t>
              </a:r>
              <a:r>
                <a:rPr lang="en-US" sz="2700">
                  <a:solidFill>
                    <a:srgbClr val="000000"/>
                  </a:solidFill>
                  <a:latin typeface="Arial"/>
                  <a:ea typeface="Arial"/>
                  <a:cs typeface="Arial"/>
                  <a:sym typeface="Arial"/>
                </a:rPr>
                <a:t>: Microplastic pollution poses a significant environmental threat, contaminating water bodies and soil and affecting marine life and even the air. These microscopic plastic particles originate from industrial waste, synthetic textiles, personal care products, and plastic degradation, impacting ecosystems and human health. The challenge lies in predicting microplastic pollution levels under various environmental conditions, taking into account factors such as water pH, temperature, salinity, industrial activity, and population density. Traditional monitoring methods are time-consuming and resource-intensive, making real-time prediction crucial for effective mitigation strategies.</a:t>
              </a:r>
            </a:p>
            <a:p>
              <a:pPr algn="l">
                <a:lnSpc>
                  <a:spcPts val="3240"/>
                </a:lnSpc>
              </a:pPr>
            </a:p>
            <a:p>
              <a:pPr algn="l" marL="488632" indent="-244316" lvl="1">
                <a:lnSpc>
                  <a:spcPts val="3240"/>
                </a:lnSpc>
              </a:pPr>
            </a:p>
            <a:p>
              <a:pPr algn="l" marL="488632" indent="-244316" lvl="1">
                <a:lnSpc>
                  <a:spcPts val="3240"/>
                </a:lnSpc>
                <a:buFont typeface="Arial"/>
                <a:buChar char="•"/>
              </a:pPr>
              <a:r>
                <a:rPr lang="en-US" b="true" sz="2700" u="sng">
                  <a:solidFill>
                    <a:srgbClr val="000000"/>
                  </a:solidFill>
                  <a:latin typeface="Arial Bold"/>
                  <a:ea typeface="Arial Bold"/>
                  <a:cs typeface="Arial Bold"/>
                  <a:sym typeface="Arial Bold"/>
                </a:rPr>
                <a:t>Key Objectives</a:t>
              </a:r>
              <a:r>
                <a:rPr lang="en-US" sz="2700">
                  <a:solidFill>
                    <a:srgbClr val="000000"/>
                  </a:solidFill>
                  <a:latin typeface="Arial"/>
                  <a:ea typeface="Arial"/>
                  <a:cs typeface="Arial"/>
                  <a:sym typeface="Arial"/>
                </a:rPr>
                <a:t>:</a:t>
              </a:r>
            </a:p>
            <a:p>
              <a:pPr algn="l">
                <a:lnSpc>
                  <a:spcPts val="3240"/>
                </a:lnSpc>
              </a:pPr>
            </a:p>
            <a:p>
              <a:pPr algn="l" marL="488632" indent="-244316" lvl="1">
                <a:lnSpc>
                  <a:spcPts val="3240"/>
                </a:lnSpc>
                <a:buFont typeface="Arial"/>
                <a:buChar char="•"/>
              </a:pPr>
              <a:r>
                <a:rPr lang="en-US" sz="2700">
                  <a:solidFill>
                    <a:srgbClr val="000000"/>
                  </a:solidFill>
                  <a:latin typeface="Arial"/>
                  <a:ea typeface="Arial"/>
                  <a:cs typeface="Arial"/>
                  <a:sym typeface="Arial"/>
                </a:rPr>
                <a:t>Predict microplastic concentration levels in oceanic/river environments.</a:t>
              </a:r>
            </a:p>
            <a:p>
              <a:pPr algn="l" marL="488632" indent="-244316" lvl="1">
                <a:lnSpc>
                  <a:spcPts val="3240"/>
                </a:lnSpc>
                <a:buFont typeface="Arial"/>
                <a:buChar char="•"/>
              </a:pPr>
              <a:r>
                <a:rPr lang="en-US" sz="2700">
                  <a:solidFill>
                    <a:srgbClr val="000000"/>
                  </a:solidFill>
                  <a:latin typeface="Arial"/>
                  <a:ea typeface="Arial"/>
                  <a:cs typeface="Arial"/>
                  <a:sym typeface="Arial"/>
                </a:rPr>
                <a:t>Analyze the influence of environmental and anthropogenic (human) factors.</a:t>
              </a:r>
            </a:p>
            <a:p>
              <a:pPr algn="l" marL="488632" indent="-244316" lvl="1">
                <a:lnSpc>
                  <a:spcPts val="3240"/>
                </a:lnSpc>
                <a:buFont typeface="Arial"/>
                <a:buChar char="•"/>
              </a:pPr>
              <a:r>
                <a:rPr lang="en-US" sz="2700">
                  <a:solidFill>
                    <a:srgbClr val="000000"/>
                  </a:solidFill>
                  <a:latin typeface="Arial"/>
                  <a:ea typeface="Arial"/>
                  <a:cs typeface="Arial"/>
                  <a:sym typeface="Arial"/>
                </a:rPr>
                <a:t>Develop a data-driven model to support early warning systems and policy decisions.</a:t>
              </a:r>
            </a:p>
            <a:p>
              <a:pPr algn="l" marL="488632" indent="-244316" lvl="1">
                <a:lnSpc>
                  <a:spcPts val="3240"/>
                </a:lnSpc>
                <a:buFont typeface="Arial"/>
                <a:buChar char="•"/>
              </a:pPr>
              <a:r>
                <a:rPr lang="en-US" sz="2700">
                  <a:solidFill>
                    <a:srgbClr val="000000"/>
                  </a:solidFill>
                  <a:latin typeface="Arial"/>
                  <a:ea typeface="Arial"/>
                  <a:cs typeface="Arial"/>
                  <a:sym typeface="Arial"/>
                </a:rPr>
                <a:t>Visualize spatial patterns of pollution for better awareness.</a:t>
              </a:r>
            </a:p>
            <a:p>
              <a:pPr algn="l">
                <a:lnSpc>
                  <a:spcPts val="3240"/>
                </a:lnSpc>
              </a:pPr>
            </a:p>
            <a:p>
              <a:pPr algn="l" marL="488632" indent="-244316" lvl="1">
                <a:lnSpc>
                  <a:spcPts val="3240"/>
                </a:lnSpc>
              </a:pPr>
            </a:p>
          </p:txBody>
        </p:sp>
      </p:grpSp>
      <p:grpSp>
        <p:nvGrpSpPr>
          <p:cNvPr name="Group 14" id="14"/>
          <p:cNvGrpSpPr/>
          <p:nvPr/>
        </p:nvGrpSpPr>
        <p:grpSpPr>
          <a:xfrm rot="0">
            <a:off x="303106" y="1458806"/>
            <a:ext cx="8856136" cy="600165"/>
            <a:chOff x="0" y="0"/>
            <a:chExt cx="11808182" cy="800220"/>
          </a:xfrm>
        </p:grpSpPr>
        <p:sp>
          <p:nvSpPr>
            <p:cNvPr name="Freeform 15" id="15"/>
            <p:cNvSpPr/>
            <p:nvPr/>
          </p:nvSpPr>
          <p:spPr>
            <a:xfrm flipH="false" flipV="false" rot="0">
              <a:off x="0" y="0"/>
              <a:ext cx="11808182" cy="800220"/>
            </a:xfrm>
            <a:custGeom>
              <a:avLst/>
              <a:gdLst/>
              <a:ahLst/>
              <a:cxnLst/>
              <a:rect r="r" b="b" t="t" l="l"/>
              <a:pathLst>
                <a:path h="800220" w="11808182">
                  <a:moveTo>
                    <a:pt x="0" y="0"/>
                  </a:moveTo>
                  <a:lnTo>
                    <a:pt x="11808182" y="0"/>
                  </a:lnTo>
                  <a:lnTo>
                    <a:pt x="11808182" y="800220"/>
                  </a:lnTo>
                  <a:lnTo>
                    <a:pt x="0" y="800220"/>
                  </a:lnTo>
                  <a:close/>
                </a:path>
              </a:pathLst>
            </a:custGeom>
            <a:solidFill>
              <a:srgbClr val="000000">
                <a:alpha val="0"/>
              </a:srgbClr>
            </a:solidFill>
          </p:spPr>
        </p:sp>
        <p:sp>
          <p:nvSpPr>
            <p:cNvPr name="TextBox 16" id="16"/>
            <p:cNvSpPr txBox="true"/>
            <p:nvPr/>
          </p:nvSpPr>
          <p:spPr>
            <a:xfrm>
              <a:off x="0" y="-66675"/>
              <a:ext cx="11808182" cy="866895"/>
            </a:xfrm>
            <a:prstGeom prst="rect">
              <a:avLst/>
            </a:prstGeom>
          </p:spPr>
          <p:txBody>
            <a:bodyPr anchor="t" rtlCol="false" tIns="0" lIns="0" bIns="0" rIns="0"/>
            <a:lstStyle/>
            <a:p>
              <a:pPr algn="l">
                <a:lnSpc>
                  <a:spcPts val="3600"/>
                </a:lnSpc>
              </a:pPr>
              <a:r>
                <a:rPr lang="en-US" sz="3000" b="true">
                  <a:solidFill>
                    <a:srgbClr val="213163"/>
                  </a:solidFill>
                  <a:latin typeface="Arial Bold"/>
                  <a:ea typeface="Arial Bold"/>
                  <a:cs typeface="Arial Bold"/>
                  <a:sym typeface="Arial Bold"/>
                </a:rPr>
                <a:t>Problem Statement</a:t>
              </a:r>
            </a:p>
          </p:txBody>
        </p:sp>
      </p:grpSp>
      <p:grpSp>
        <p:nvGrpSpPr>
          <p:cNvPr name="Group 17" id="17"/>
          <p:cNvGrpSpPr/>
          <p:nvPr/>
        </p:nvGrpSpPr>
        <p:grpSpPr>
          <a:xfrm rot="0">
            <a:off x="299714" y="9202994"/>
            <a:ext cx="1193806" cy="415499"/>
            <a:chOff x="0" y="0"/>
            <a:chExt cx="1591742" cy="553998"/>
          </a:xfrm>
        </p:grpSpPr>
        <p:sp>
          <p:nvSpPr>
            <p:cNvPr name="Freeform 18" id="18"/>
            <p:cNvSpPr/>
            <p:nvPr/>
          </p:nvSpPr>
          <p:spPr>
            <a:xfrm flipH="false" flipV="false" rot="0">
              <a:off x="0" y="0"/>
              <a:ext cx="1591742" cy="553998"/>
            </a:xfrm>
            <a:custGeom>
              <a:avLst/>
              <a:gdLst/>
              <a:ahLst/>
              <a:cxnLst/>
              <a:rect r="r" b="b" t="t" l="l"/>
              <a:pathLst>
                <a:path h="553998" w="1591742">
                  <a:moveTo>
                    <a:pt x="0" y="0"/>
                  </a:moveTo>
                  <a:lnTo>
                    <a:pt x="1591742" y="0"/>
                  </a:lnTo>
                  <a:lnTo>
                    <a:pt x="1591742" y="553998"/>
                  </a:lnTo>
                  <a:lnTo>
                    <a:pt x="0" y="553998"/>
                  </a:lnTo>
                  <a:close/>
                </a:path>
              </a:pathLst>
            </a:custGeom>
            <a:solidFill>
              <a:srgbClr val="000000">
                <a:alpha val="0"/>
              </a:srgbClr>
            </a:solidFill>
          </p:spPr>
        </p:sp>
        <p:sp>
          <p:nvSpPr>
            <p:cNvPr name="TextBox 19" id="19"/>
            <p:cNvSpPr txBox="true"/>
            <p:nvPr/>
          </p:nvSpPr>
          <p:spPr>
            <a:xfrm>
              <a:off x="0" y="-38100"/>
              <a:ext cx="1591742" cy="592098"/>
            </a:xfrm>
            <a:prstGeom prst="rect">
              <a:avLst/>
            </a:prstGeom>
          </p:spPr>
          <p:txBody>
            <a:bodyPr anchor="t" rtlCol="false" tIns="0" lIns="0" bIns="0" rIns="0"/>
            <a:lstStyle/>
            <a:p>
              <a:pPr algn="l">
                <a:lnSpc>
                  <a:spcPts val="2160"/>
                </a:lnSpc>
              </a:pPr>
              <a:r>
                <a:rPr lang="en-US" sz="1800" b="true">
                  <a:solidFill>
                    <a:srgbClr val="000000"/>
                  </a:solidFill>
                  <a:latin typeface="Arial Bold"/>
                  <a:ea typeface="Arial Bold"/>
                  <a:cs typeface="Arial Bold"/>
                  <a:sym typeface="Arial Bold"/>
                </a:rPr>
                <a:t>Source : </a:t>
              </a:r>
            </a:p>
          </p:txBody>
        </p:sp>
      </p:grpSp>
      <p:grpSp>
        <p:nvGrpSpPr>
          <p:cNvPr name="Group 20" id="20"/>
          <p:cNvGrpSpPr/>
          <p:nvPr/>
        </p:nvGrpSpPr>
        <p:grpSpPr>
          <a:xfrm rot="0">
            <a:off x="1320794" y="9202994"/>
            <a:ext cx="2763526" cy="415499"/>
            <a:chOff x="0" y="0"/>
            <a:chExt cx="3684702" cy="553998"/>
          </a:xfrm>
        </p:grpSpPr>
        <p:sp>
          <p:nvSpPr>
            <p:cNvPr name="Freeform 21" id="21"/>
            <p:cNvSpPr/>
            <p:nvPr/>
          </p:nvSpPr>
          <p:spPr>
            <a:xfrm flipH="false" flipV="false" rot="0">
              <a:off x="0" y="0"/>
              <a:ext cx="3684702" cy="553998"/>
            </a:xfrm>
            <a:custGeom>
              <a:avLst/>
              <a:gdLst/>
              <a:ahLst/>
              <a:cxnLst/>
              <a:rect r="r" b="b" t="t" l="l"/>
              <a:pathLst>
                <a:path h="553998" w="3684702">
                  <a:moveTo>
                    <a:pt x="0" y="0"/>
                  </a:moveTo>
                  <a:lnTo>
                    <a:pt x="3684702" y="0"/>
                  </a:lnTo>
                  <a:lnTo>
                    <a:pt x="3684702" y="553998"/>
                  </a:lnTo>
                  <a:lnTo>
                    <a:pt x="0" y="553998"/>
                  </a:lnTo>
                  <a:close/>
                </a:path>
              </a:pathLst>
            </a:custGeom>
            <a:solidFill>
              <a:srgbClr val="000000">
                <a:alpha val="0"/>
              </a:srgbClr>
            </a:solidFill>
          </p:spPr>
        </p:sp>
        <p:sp>
          <p:nvSpPr>
            <p:cNvPr name="TextBox 22" id="22"/>
            <p:cNvSpPr txBox="true"/>
            <p:nvPr/>
          </p:nvSpPr>
          <p:spPr>
            <a:xfrm>
              <a:off x="0" y="-38100"/>
              <a:ext cx="3684702" cy="592098"/>
            </a:xfrm>
            <a:prstGeom prst="rect">
              <a:avLst/>
            </a:prstGeom>
          </p:spPr>
          <p:txBody>
            <a:bodyPr anchor="t" rtlCol="false" tIns="0" lIns="0" bIns="0" rIns="0"/>
            <a:lstStyle/>
            <a:p>
              <a:pPr algn="l">
                <a:lnSpc>
                  <a:spcPts val="2160"/>
                </a:lnSpc>
              </a:pPr>
              <a:r>
                <a:rPr lang="en-US" sz="1800" u="sng">
                  <a:solidFill>
                    <a:srgbClr val="0000FF"/>
                  </a:solidFill>
                  <a:latin typeface="Arial"/>
                  <a:ea typeface="Arial"/>
                  <a:cs typeface="Arial"/>
                  <a:sym typeface="Arial"/>
                  <a:hlinkClick r:id="rId5" tooltip="https://www.freepik.com/"/>
                </a:rPr>
                <a:t>www.freepik.com/</a:t>
              </a:r>
            </a:p>
          </p:txBody>
        </p:sp>
      </p:grpSp>
      <p:sp>
        <p:nvSpPr>
          <p:cNvPr name="AutoShape 23" id="23"/>
          <p:cNvSpPr/>
          <p:nvPr/>
        </p:nvSpPr>
        <p:spPr>
          <a:xfrm rot="3577">
            <a:off x="-9530" y="9083040"/>
            <a:ext cx="18307060" cy="0"/>
          </a:xfrm>
          <a:prstGeom prst="line">
            <a:avLst/>
          </a:prstGeom>
          <a:ln cap="rnd" w="9525">
            <a:solidFill>
              <a:srgbClr val="FFFFFF"/>
            </a:solidFill>
            <a:prstDash val="solid"/>
            <a:headEnd type="none" len="sm" w="sm"/>
            <a:tailEnd type="none" len="sm" w="sm"/>
          </a:ln>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descr="A close up of a sign  Description automatically generated"/>
          <p:cNvSpPr/>
          <p:nvPr/>
        </p:nvSpPr>
        <p:spPr>
          <a:xfrm flipH="false" flipV="false" rot="0">
            <a:off x="15109032" y="117003"/>
            <a:ext cx="2700338" cy="863271"/>
          </a:xfrm>
          <a:custGeom>
            <a:avLst/>
            <a:gdLst/>
            <a:ahLst/>
            <a:cxnLst/>
            <a:rect r="r" b="b" t="t" l="l"/>
            <a:pathLst>
              <a:path h="863271" w="2700338">
                <a:moveTo>
                  <a:pt x="0" y="0"/>
                </a:moveTo>
                <a:lnTo>
                  <a:pt x="2700338" y="0"/>
                </a:lnTo>
                <a:lnTo>
                  <a:pt x="2700338" y="863271"/>
                </a:lnTo>
                <a:lnTo>
                  <a:pt x="0" y="863271"/>
                </a:lnTo>
                <a:lnTo>
                  <a:pt x="0" y="0"/>
                </a:lnTo>
                <a:close/>
              </a:path>
            </a:pathLst>
          </a:custGeom>
          <a:blipFill>
            <a:blip r:embed="rId3"/>
            <a:stretch>
              <a:fillRect l="0" t="0" r="0" b="-4568"/>
            </a:stretch>
          </a:blipFill>
        </p:spPr>
      </p:sp>
      <p:grpSp>
        <p:nvGrpSpPr>
          <p:cNvPr name="Group 3" id="3"/>
          <p:cNvGrpSpPr/>
          <p:nvPr/>
        </p:nvGrpSpPr>
        <p:grpSpPr>
          <a:xfrm rot="0">
            <a:off x="-19048" y="-19050"/>
            <a:ext cx="14782800" cy="1114545"/>
            <a:chOff x="0" y="0"/>
            <a:chExt cx="19710400" cy="1486060"/>
          </a:xfrm>
        </p:grpSpPr>
        <p:sp>
          <p:nvSpPr>
            <p:cNvPr name="Freeform 4" id="4"/>
            <p:cNvSpPr/>
            <p:nvPr/>
          </p:nvSpPr>
          <p:spPr>
            <a:xfrm flipH="false" flipV="false" rot="0">
              <a:off x="25400" y="25400"/>
              <a:ext cx="19659600" cy="1435227"/>
            </a:xfrm>
            <a:custGeom>
              <a:avLst/>
              <a:gdLst/>
              <a:ahLst/>
              <a:cxnLst/>
              <a:rect r="r" b="b" t="t" l="l"/>
              <a:pathLst>
                <a:path h="1435227" w="19659600">
                  <a:moveTo>
                    <a:pt x="0" y="0"/>
                  </a:moveTo>
                  <a:lnTo>
                    <a:pt x="19659600" y="0"/>
                  </a:lnTo>
                  <a:lnTo>
                    <a:pt x="19659600" y="1435227"/>
                  </a:lnTo>
                  <a:lnTo>
                    <a:pt x="0" y="1435227"/>
                  </a:lnTo>
                  <a:close/>
                </a:path>
              </a:pathLst>
            </a:custGeom>
            <a:solidFill>
              <a:srgbClr val="213264"/>
            </a:solidFill>
          </p:spPr>
        </p:sp>
        <p:sp>
          <p:nvSpPr>
            <p:cNvPr name="Freeform 5" id="5"/>
            <p:cNvSpPr/>
            <p:nvPr/>
          </p:nvSpPr>
          <p:spPr>
            <a:xfrm flipH="false" flipV="false" rot="0">
              <a:off x="0" y="0"/>
              <a:ext cx="19710400" cy="1486027"/>
            </a:xfrm>
            <a:custGeom>
              <a:avLst/>
              <a:gdLst/>
              <a:ahLst/>
              <a:cxnLst/>
              <a:rect r="r" b="b" t="t" l="l"/>
              <a:pathLst>
                <a:path h="1486027" w="19710400">
                  <a:moveTo>
                    <a:pt x="25400" y="0"/>
                  </a:moveTo>
                  <a:lnTo>
                    <a:pt x="19685000" y="0"/>
                  </a:lnTo>
                  <a:cubicBezTo>
                    <a:pt x="19698970" y="0"/>
                    <a:pt x="19710400" y="11430"/>
                    <a:pt x="19710400" y="25400"/>
                  </a:cubicBezTo>
                  <a:lnTo>
                    <a:pt x="19710400" y="1460627"/>
                  </a:lnTo>
                  <a:cubicBezTo>
                    <a:pt x="19710400" y="1474597"/>
                    <a:pt x="19698970" y="1486027"/>
                    <a:pt x="19685000" y="1486027"/>
                  </a:cubicBezTo>
                  <a:lnTo>
                    <a:pt x="25400" y="1486027"/>
                  </a:lnTo>
                  <a:cubicBezTo>
                    <a:pt x="11430" y="1486027"/>
                    <a:pt x="0" y="1474597"/>
                    <a:pt x="0" y="1460627"/>
                  </a:cubicBezTo>
                  <a:lnTo>
                    <a:pt x="0" y="25400"/>
                  </a:lnTo>
                  <a:cubicBezTo>
                    <a:pt x="0" y="11430"/>
                    <a:pt x="11430" y="0"/>
                    <a:pt x="25400" y="0"/>
                  </a:cubicBezTo>
                  <a:moveTo>
                    <a:pt x="25400" y="50800"/>
                  </a:moveTo>
                  <a:lnTo>
                    <a:pt x="25400" y="25400"/>
                  </a:lnTo>
                  <a:lnTo>
                    <a:pt x="50800" y="25400"/>
                  </a:lnTo>
                  <a:lnTo>
                    <a:pt x="50800" y="1460627"/>
                  </a:lnTo>
                  <a:lnTo>
                    <a:pt x="25400" y="1460627"/>
                  </a:lnTo>
                  <a:lnTo>
                    <a:pt x="25400" y="1435227"/>
                  </a:lnTo>
                  <a:lnTo>
                    <a:pt x="19685000" y="1435227"/>
                  </a:lnTo>
                  <a:lnTo>
                    <a:pt x="19685000" y="1460627"/>
                  </a:lnTo>
                  <a:lnTo>
                    <a:pt x="19659600" y="1460627"/>
                  </a:lnTo>
                  <a:lnTo>
                    <a:pt x="19659600" y="25400"/>
                  </a:lnTo>
                  <a:lnTo>
                    <a:pt x="19685000" y="25400"/>
                  </a:lnTo>
                  <a:lnTo>
                    <a:pt x="19685000" y="50800"/>
                  </a:lnTo>
                  <a:lnTo>
                    <a:pt x="25400" y="50800"/>
                  </a:lnTo>
                  <a:close/>
                </a:path>
              </a:pathLst>
            </a:custGeom>
            <a:solidFill>
              <a:srgbClr val="213264"/>
            </a:solidFill>
          </p:spPr>
        </p:sp>
      </p:grpSp>
      <p:grpSp>
        <p:nvGrpSpPr>
          <p:cNvPr name="Group 6" id="6"/>
          <p:cNvGrpSpPr/>
          <p:nvPr/>
        </p:nvGrpSpPr>
        <p:grpSpPr>
          <a:xfrm rot="0">
            <a:off x="14833450" y="-628"/>
            <a:ext cx="168424" cy="1098536"/>
            <a:chOff x="0" y="0"/>
            <a:chExt cx="224566" cy="1464714"/>
          </a:xfrm>
        </p:grpSpPr>
        <p:sp>
          <p:nvSpPr>
            <p:cNvPr name="Freeform 7" id="7"/>
            <p:cNvSpPr/>
            <p:nvPr/>
          </p:nvSpPr>
          <p:spPr>
            <a:xfrm flipH="false" flipV="false" rot="0">
              <a:off x="0" y="0"/>
              <a:ext cx="224536" cy="1464691"/>
            </a:xfrm>
            <a:custGeom>
              <a:avLst/>
              <a:gdLst/>
              <a:ahLst/>
              <a:cxnLst/>
              <a:rect r="r" b="b" t="t" l="l"/>
              <a:pathLst>
                <a:path h="1464691" w="224536">
                  <a:moveTo>
                    <a:pt x="0" y="0"/>
                  </a:moveTo>
                  <a:lnTo>
                    <a:pt x="224536" y="0"/>
                  </a:lnTo>
                  <a:lnTo>
                    <a:pt x="224536" y="1464691"/>
                  </a:lnTo>
                  <a:lnTo>
                    <a:pt x="0" y="1464691"/>
                  </a:lnTo>
                  <a:close/>
                </a:path>
              </a:pathLst>
            </a:custGeom>
            <a:solidFill>
              <a:srgbClr val="7FBA00"/>
            </a:solidFill>
          </p:spPr>
        </p:sp>
      </p:grpSp>
      <p:sp>
        <p:nvSpPr>
          <p:cNvPr name="Freeform 8" id="8" descr="A blue and white background  Description automatically generated with medium confidence"/>
          <p:cNvSpPr/>
          <p:nvPr/>
        </p:nvSpPr>
        <p:spPr>
          <a:xfrm flipH="false" flipV="false" rot="0">
            <a:off x="0" y="-19050"/>
            <a:ext cx="14758988" cy="1085852"/>
          </a:xfrm>
          <a:custGeom>
            <a:avLst/>
            <a:gdLst/>
            <a:ahLst/>
            <a:cxnLst/>
            <a:rect r="r" b="b" t="t" l="l"/>
            <a:pathLst>
              <a:path h="1085852" w="14758988">
                <a:moveTo>
                  <a:pt x="0" y="0"/>
                </a:moveTo>
                <a:lnTo>
                  <a:pt x="14758988" y="0"/>
                </a:lnTo>
                <a:lnTo>
                  <a:pt x="14758988" y="1085852"/>
                </a:lnTo>
                <a:lnTo>
                  <a:pt x="0" y="1085852"/>
                </a:lnTo>
                <a:lnTo>
                  <a:pt x="0" y="0"/>
                </a:lnTo>
                <a:close/>
              </a:path>
            </a:pathLst>
          </a:custGeom>
          <a:blipFill>
            <a:blip r:embed="rId4">
              <a:alphaModFix amt="16000"/>
            </a:blip>
            <a:stretch>
              <a:fillRect l="0" t="-213488" r="-1645" b="-549997"/>
            </a:stretch>
          </a:blipFill>
        </p:spPr>
      </p:sp>
      <p:grpSp>
        <p:nvGrpSpPr>
          <p:cNvPr name="Group 9" id="9"/>
          <p:cNvGrpSpPr/>
          <p:nvPr/>
        </p:nvGrpSpPr>
        <p:grpSpPr>
          <a:xfrm rot="0">
            <a:off x="17887950" y="-628"/>
            <a:ext cx="400050" cy="1098536"/>
            <a:chOff x="0" y="0"/>
            <a:chExt cx="533400" cy="1464714"/>
          </a:xfrm>
        </p:grpSpPr>
        <p:sp>
          <p:nvSpPr>
            <p:cNvPr name="Freeform 10" id="10"/>
            <p:cNvSpPr/>
            <p:nvPr/>
          </p:nvSpPr>
          <p:spPr>
            <a:xfrm flipH="false" flipV="false" rot="0">
              <a:off x="0" y="0"/>
              <a:ext cx="533400" cy="1464691"/>
            </a:xfrm>
            <a:custGeom>
              <a:avLst/>
              <a:gdLst/>
              <a:ahLst/>
              <a:cxnLst/>
              <a:rect r="r" b="b" t="t" l="l"/>
              <a:pathLst>
                <a:path h="1464691" w="533400">
                  <a:moveTo>
                    <a:pt x="0" y="0"/>
                  </a:moveTo>
                  <a:lnTo>
                    <a:pt x="533400" y="0"/>
                  </a:lnTo>
                  <a:lnTo>
                    <a:pt x="533400" y="1464691"/>
                  </a:lnTo>
                  <a:lnTo>
                    <a:pt x="0" y="1464691"/>
                  </a:lnTo>
                  <a:close/>
                </a:path>
              </a:pathLst>
            </a:custGeom>
            <a:solidFill>
              <a:srgbClr val="FED500"/>
            </a:solidFill>
          </p:spPr>
        </p:sp>
      </p:grpSp>
      <p:grpSp>
        <p:nvGrpSpPr>
          <p:cNvPr name="Group 11" id="11"/>
          <p:cNvGrpSpPr/>
          <p:nvPr/>
        </p:nvGrpSpPr>
        <p:grpSpPr>
          <a:xfrm rot="0">
            <a:off x="315471" y="2177354"/>
            <a:ext cx="15653872" cy="2956179"/>
            <a:chOff x="0" y="0"/>
            <a:chExt cx="20871830" cy="3941572"/>
          </a:xfrm>
        </p:grpSpPr>
        <p:sp>
          <p:nvSpPr>
            <p:cNvPr name="Freeform 12" id="12"/>
            <p:cNvSpPr/>
            <p:nvPr/>
          </p:nvSpPr>
          <p:spPr>
            <a:xfrm flipH="false" flipV="false" rot="0">
              <a:off x="0" y="0"/>
              <a:ext cx="20871830" cy="3941572"/>
            </a:xfrm>
            <a:custGeom>
              <a:avLst/>
              <a:gdLst/>
              <a:ahLst/>
              <a:cxnLst/>
              <a:rect r="r" b="b" t="t" l="l"/>
              <a:pathLst>
                <a:path h="3941572" w="20871830">
                  <a:moveTo>
                    <a:pt x="0" y="0"/>
                  </a:moveTo>
                  <a:lnTo>
                    <a:pt x="20871830" y="0"/>
                  </a:lnTo>
                  <a:lnTo>
                    <a:pt x="20871830" y="3941572"/>
                  </a:lnTo>
                  <a:lnTo>
                    <a:pt x="0" y="3941572"/>
                  </a:lnTo>
                  <a:close/>
                </a:path>
              </a:pathLst>
            </a:custGeom>
            <a:solidFill>
              <a:srgbClr val="000000">
                <a:alpha val="0"/>
              </a:srgbClr>
            </a:solidFill>
          </p:spPr>
        </p:sp>
        <p:sp>
          <p:nvSpPr>
            <p:cNvPr name="TextBox 13" id="13"/>
            <p:cNvSpPr txBox="true"/>
            <p:nvPr/>
          </p:nvSpPr>
          <p:spPr>
            <a:xfrm>
              <a:off x="0" y="-57150"/>
              <a:ext cx="20871830" cy="3998722"/>
            </a:xfrm>
            <a:prstGeom prst="rect">
              <a:avLst/>
            </a:prstGeom>
          </p:spPr>
          <p:txBody>
            <a:bodyPr anchor="t" rtlCol="false" tIns="0" lIns="0" bIns="0" rIns="0"/>
            <a:lstStyle/>
            <a:p>
              <a:pPr algn="l">
                <a:lnSpc>
                  <a:spcPts val="3240"/>
                </a:lnSpc>
              </a:pPr>
              <a:r>
                <a:rPr lang="en-US" sz="2700" b="true">
                  <a:solidFill>
                    <a:srgbClr val="000000"/>
                  </a:solidFill>
                  <a:latin typeface="Arial Bold"/>
                  <a:ea typeface="Arial Bold"/>
                  <a:cs typeface="Arial Bold"/>
                  <a:sym typeface="Arial Bold"/>
                </a:rPr>
                <a:t>Dataset Description:</a:t>
              </a:r>
            </a:p>
            <a:p>
              <a:pPr algn="l">
                <a:lnSpc>
                  <a:spcPts val="3240"/>
                </a:lnSpc>
              </a:pPr>
              <a:r>
                <a:rPr lang="en-US" sz="2700">
                  <a:solidFill>
                    <a:srgbClr val="000000"/>
                  </a:solidFill>
                  <a:latin typeface="Arial"/>
                  <a:ea typeface="Arial"/>
                  <a:cs typeface="Arial"/>
                  <a:sym typeface="Arial"/>
                </a:rPr>
                <a:t>Microplastic pollution is a pressing environmental issue with widespread impacts on marine ecosystems and human health. To address this, we curated a dataset that reflects key environmental and anthropogenic factors contributing to microplastic concentration in water bodies. This dataset serves as the foundation for building predictive models and analyzing pollution trends geographically.</a:t>
              </a:r>
            </a:p>
            <a:p>
              <a:pPr algn="l" marL="488632" indent="-244316" lvl="1">
                <a:lnSpc>
                  <a:spcPts val="3240"/>
                </a:lnSpc>
              </a:pPr>
            </a:p>
          </p:txBody>
        </p:sp>
      </p:grpSp>
      <p:grpSp>
        <p:nvGrpSpPr>
          <p:cNvPr name="Group 14" id="14"/>
          <p:cNvGrpSpPr/>
          <p:nvPr/>
        </p:nvGrpSpPr>
        <p:grpSpPr>
          <a:xfrm rot="0">
            <a:off x="303106" y="1458806"/>
            <a:ext cx="8856136" cy="600165"/>
            <a:chOff x="0" y="0"/>
            <a:chExt cx="11808182" cy="800220"/>
          </a:xfrm>
        </p:grpSpPr>
        <p:sp>
          <p:nvSpPr>
            <p:cNvPr name="Freeform 15" id="15"/>
            <p:cNvSpPr/>
            <p:nvPr/>
          </p:nvSpPr>
          <p:spPr>
            <a:xfrm flipH="false" flipV="false" rot="0">
              <a:off x="0" y="0"/>
              <a:ext cx="11808182" cy="800220"/>
            </a:xfrm>
            <a:custGeom>
              <a:avLst/>
              <a:gdLst/>
              <a:ahLst/>
              <a:cxnLst/>
              <a:rect r="r" b="b" t="t" l="l"/>
              <a:pathLst>
                <a:path h="800220" w="11808182">
                  <a:moveTo>
                    <a:pt x="0" y="0"/>
                  </a:moveTo>
                  <a:lnTo>
                    <a:pt x="11808182" y="0"/>
                  </a:lnTo>
                  <a:lnTo>
                    <a:pt x="11808182" y="800220"/>
                  </a:lnTo>
                  <a:lnTo>
                    <a:pt x="0" y="800220"/>
                  </a:lnTo>
                  <a:close/>
                </a:path>
              </a:pathLst>
            </a:custGeom>
            <a:solidFill>
              <a:srgbClr val="000000">
                <a:alpha val="0"/>
              </a:srgbClr>
            </a:solidFill>
          </p:spPr>
        </p:sp>
        <p:sp>
          <p:nvSpPr>
            <p:cNvPr name="TextBox 16" id="16"/>
            <p:cNvSpPr txBox="true"/>
            <p:nvPr/>
          </p:nvSpPr>
          <p:spPr>
            <a:xfrm>
              <a:off x="0" y="-66675"/>
              <a:ext cx="11808182" cy="866895"/>
            </a:xfrm>
            <a:prstGeom prst="rect">
              <a:avLst/>
            </a:prstGeom>
          </p:spPr>
          <p:txBody>
            <a:bodyPr anchor="t" rtlCol="false" tIns="0" lIns="0" bIns="0" rIns="0"/>
            <a:lstStyle/>
            <a:p>
              <a:pPr algn="l">
                <a:lnSpc>
                  <a:spcPts val="3600"/>
                </a:lnSpc>
              </a:pPr>
              <a:r>
                <a:rPr lang="en-US" sz="3000" b="true">
                  <a:solidFill>
                    <a:srgbClr val="213163"/>
                  </a:solidFill>
                  <a:latin typeface="Arial Bold"/>
                  <a:ea typeface="Arial Bold"/>
                  <a:cs typeface="Arial Bold"/>
                  <a:sym typeface="Arial Bold"/>
                </a:rPr>
                <a:t>Dataset Overview(Optional)</a:t>
              </a:r>
            </a:p>
          </p:txBody>
        </p:sp>
      </p:grpSp>
      <p:sp>
        <p:nvSpPr>
          <p:cNvPr name="AutoShape 17" id="17"/>
          <p:cNvSpPr/>
          <p:nvPr/>
        </p:nvSpPr>
        <p:spPr>
          <a:xfrm rot="3577">
            <a:off x="-9530" y="9083040"/>
            <a:ext cx="18307060" cy="0"/>
          </a:xfrm>
          <a:prstGeom prst="line">
            <a:avLst/>
          </a:prstGeom>
          <a:ln cap="rnd" w="9525">
            <a:solidFill>
              <a:srgbClr val="FFFFFF"/>
            </a:solidFill>
            <a:prstDash val="solid"/>
            <a:headEnd type="none" len="sm" w="sm"/>
            <a:tailEnd type="none" len="sm" w="sm"/>
          </a:ln>
        </p:spPr>
      </p:sp>
      <p:sp>
        <p:nvSpPr>
          <p:cNvPr name="TextBox 18" id="18"/>
          <p:cNvSpPr txBox="true"/>
          <p:nvPr/>
        </p:nvSpPr>
        <p:spPr>
          <a:xfrm rot="0">
            <a:off x="303106" y="4812730"/>
            <a:ext cx="17984894" cy="4667250"/>
          </a:xfrm>
          <a:prstGeom prst="rect">
            <a:avLst/>
          </a:prstGeom>
        </p:spPr>
        <p:txBody>
          <a:bodyPr anchor="t" rtlCol="false" tIns="0" lIns="0" bIns="0" rIns="0">
            <a:spAutoFit/>
          </a:bodyPr>
          <a:lstStyle/>
          <a:p>
            <a:pPr algn="l">
              <a:lnSpc>
                <a:spcPts val="3359"/>
              </a:lnSpc>
            </a:pPr>
            <a:r>
              <a:rPr lang="en-US" sz="2799" b="true">
                <a:solidFill>
                  <a:srgbClr val="000000"/>
                </a:solidFill>
                <a:latin typeface="Arial Bold"/>
                <a:ea typeface="Arial Bold"/>
                <a:cs typeface="Arial Bold"/>
                <a:sym typeface="Arial Bold"/>
              </a:rPr>
              <a:t>Feature Name Description</a:t>
            </a:r>
          </a:p>
          <a:p>
            <a:pPr algn="l">
              <a:lnSpc>
                <a:spcPts val="3359"/>
              </a:lnSpc>
            </a:pPr>
          </a:p>
          <a:p>
            <a:pPr algn="l" marL="604398" indent="-302199" lvl="1">
              <a:lnSpc>
                <a:spcPts val="3359"/>
              </a:lnSpc>
              <a:buFont typeface="Arial"/>
              <a:buChar char="•"/>
            </a:pPr>
            <a:r>
              <a:rPr lang="en-US" b="true" sz="2799">
                <a:solidFill>
                  <a:srgbClr val="000000"/>
                </a:solidFill>
                <a:latin typeface="Arial Bold"/>
                <a:ea typeface="Arial Bold"/>
                <a:cs typeface="Arial Bold"/>
                <a:sym typeface="Arial Bold"/>
              </a:rPr>
              <a:t>Latitude--&gt;</a:t>
            </a:r>
            <a:r>
              <a:rPr lang="en-US" sz="2799">
                <a:solidFill>
                  <a:srgbClr val="000000"/>
                </a:solidFill>
                <a:latin typeface="Arial"/>
                <a:ea typeface="Arial"/>
                <a:cs typeface="Arial"/>
                <a:sym typeface="Arial"/>
              </a:rPr>
              <a:t>Geographic coordinate specifying north–south position of the sample location.</a:t>
            </a:r>
          </a:p>
          <a:p>
            <a:pPr algn="l" marL="604398" indent="-302199" lvl="1">
              <a:lnSpc>
                <a:spcPts val="3359"/>
              </a:lnSpc>
              <a:buFont typeface="Arial"/>
              <a:buChar char="•"/>
            </a:pPr>
            <a:r>
              <a:rPr lang="en-US" b="true" sz="2799">
                <a:solidFill>
                  <a:srgbClr val="000000"/>
                </a:solidFill>
                <a:latin typeface="Arial Bold"/>
                <a:ea typeface="Arial Bold"/>
                <a:cs typeface="Arial Bold"/>
                <a:sym typeface="Arial Bold"/>
              </a:rPr>
              <a:t>Longitude--&gt;</a:t>
            </a:r>
            <a:r>
              <a:rPr lang="en-US" sz="2799">
                <a:solidFill>
                  <a:srgbClr val="000000"/>
                </a:solidFill>
                <a:latin typeface="Arial"/>
                <a:ea typeface="Arial"/>
                <a:cs typeface="Arial"/>
                <a:sym typeface="Arial"/>
              </a:rPr>
              <a:t>Geographic coordinate specifying east–west position of the sample location.</a:t>
            </a:r>
          </a:p>
          <a:p>
            <a:pPr algn="l" marL="604398" indent="-302199" lvl="1">
              <a:lnSpc>
                <a:spcPts val="3359"/>
              </a:lnSpc>
              <a:buFont typeface="Arial"/>
              <a:buChar char="•"/>
            </a:pPr>
            <a:r>
              <a:rPr lang="en-US" b="true" sz="2799">
                <a:solidFill>
                  <a:srgbClr val="000000"/>
                </a:solidFill>
                <a:latin typeface="Arial Bold"/>
                <a:ea typeface="Arial Bold"/>
                <a:cs typeface="Arial Bold"/>
                <a:sym typeface="Arial Bold"/>
              </a:rPr>
              <a:t>Water_Temperature--&gt;</a:t>
            </a:r>
            <a:r>
              <a:rPr lang="en-US" sz="2799">
                <a:solidFill>
                  <a:srgbClr val="000000"/>
                </a:solidFill>
                <a:latin typeface="Arial"/>
                <a:ea typeface="Arial"/>
                <a:cs typeface="Arial"/>
                <a:sym typeface="Arial"/>
              </a:rPr>
              <a:t>Temperature of water at the sample point (in °C).</a:t>
            </a:r>
          </a:p>
          <a:p>
            <a:pPr algn="l" marL="604398" indent="-302199" lvl="1">
              <a:lnSpc>
                <a:spcPts val="3359"/>
              </a:lnSpc>
              <a:buFont typeface="Arial"/>
              <a:buChar char="•"/>
            </a:pPr>
            <a:r>
              <a:rPr lang="en-US" b="true" sz="2799">
                <a:solidFill>
                  <a:srgbClr val="000000"/>
                </a:solidFill>
                <a:latin typeface="Arial Bold"/>
                <a:ea typeface="Arial Bold"/>
                <a:cs typeface="Arial Bold"/>
                <a:sym typeface="Arial Bold"/>
              </a:rPr>
              <a:t>Salinity--&gt;</a:t>
            </a:r>
            <a:r>
              <a:rPr lang="en-US" sz="2799">
                <a:solidFill>
                  <a:srgbClr val="000000"/>
                </a:solidFill>
                <a:latin typeface="Arial"/>
                <a:ea typeface="Arial"/>
                <a:cs typeface="Arial"/>
                <a:sym typeface="Arial"/>
              </a:rPr>
              <a:t>Salinity level of water (in PSU - Practical Salinity Units).</a:t>
            </a:r>
          </a:p>
          <a:p>
            <a:pPr algn="l" marL="604398" indent="-302199" lvl="1">
              <a:lnSpc>
                <a:spcPts val="3359"/>
              </a:lnSpc>
              <a:buFont typeface="Arial"/>
              <a:buChar char="•"/>
            </a:pPr>
            <a:r>
              <a:rPr lang="en-US" b="true" sz="2799">
                <a:solidFill>
                  <a:srgbClr val="000000"/>
                </a:solidFill>
                <a:latin typeface="Arial Bold"/>
                <a:ea typeface="Arial Bold"/>
                <a:cs typeface="Arial Bold"/>
                <a:sym typeface="Arial Bold"/>
              </a:rPr>
              <a:t>Depth--&gt;</a:t>
            </a:r>
            <a:r>
              <a:rPr lang="en-US" sz="2799">
                <a:solidFill>
                  <a:srgbClr val="000000"/>
                </a:solidFill>
                <a:latin typeface="Arial"/>
                <a:ea typeface="Arial"/>
                <a:cs typeface="Arial"/>
                <a:sym typeface="Arial"/>
              </a:rPr>
              <a:t>Depth at which the sample was collected (in meters).</a:t>
            </a:r>
          </a:p>
          <a:p>
            <a:pPr algn="l" marL="604398" indent="-302199" lvl="1">
              <a:lnSpc>
                <a:spcPts val="3359"/>
              </a:lnSpc>
              <a:buFont typeface="Arial"/>
              <a:buChar char="•"/>
            </a:pPr>
            <a:r>
              <a:rPr lang="en-US" b="true" sz="2799">
                <a:solidFill>
                  <a:srgbClr val="000000"/>
                </a:solidFill>
                <a:latin typeface="Arial Bold"/>
                <a:ea typeface="Arial Bold"/>
                <a:cs typeface="Arial Bold"/>
                <a:sym typeface="Arial Bold"/>
              </a:rPr>
              <a:t>Population_Density--&gt;</a:t>
            </a:r>
            <a:r>
              <a:rPr lang="en-US" sz="2799">
                <a:solidFill>
                  <a:srgbClr val="000000"/>
                </a:solidFill>
                <a:latin typeface="Arial"/>
                <a:ea typeface="Arial"/>
                <a:cs typeface="Arial"/>
                <a:sym typeface="Arial"/>
              </a:rPr>
              <a:t>Human population density in the surrounding region (people per sq. km).</a:t>
            </a:r>
          </a:p>
          <a:p>
            <a:pPr algn="l" marL="604398" indent="-302199" lvl="1">
              <a:lnSpc>
                <a:spcPts val="3359"/>
              </a:lnSpc>
              <a:buFont typeface="Arial"/>
              <a:buChar char="•"/>
            </a:pPr>
            <a:r>
              <a:rPr lang="en-US" b="true" sz="2799">
                <a:solidFill>
                  <a:srgbClr val="000000"/>
                </a:solidFill>
                <a:latin typeface="Arial Bold"/>
                <a:ea typeface="Arial Bold"/>
                <a:cs typeface="Arial Bold"/>
                <a:sym typeface="Arial Bold"/>
              </a:rPr>
              <a:t>Industrial_Activity--&gt;</a:t>
            </a:r>
            <a:r>
              <a:rPr lang="en-US" sz="2799">
                <a:solidFill>
                  <a:srgbClr val="000000"/>
                </a:solidFill>
                <a:latin typeface="Arial"/>
                <a:ea typeface="Arial"/>
                <a:cs typeface="Arial"/>
                <a:sym typeface="Arial"/>
              </a:rPr>
              <a:t>Index (0–100) measuring industrial activity near the area.</a:t>
            </a:r>
          </a:p>
          <a:p>
            <a:pPr algn="l" marL="604398" indent="-302199" lvl="1">
              <a:lnSpc>
                <a:spcPts val="3359"/>
              </a:lnSpc>
              <a:buFont typeface="Arial"/>
              <a:buChar char="•"/>
            </a:pPr>
            <a:r>
              <a:rPr lang="en-US" b="true" sz="2799">
                <a:solidFill>
                  <a:srgbClr val="000000"/>
                </a:solidFill>
                <a:latin typeface="Arial Bold"/>
                <a:ea typeface="Arial Bold"/>
                <a:cs typeface="Arial Bold"/>
                <a:sym typeface="Arial Bold"/>
              </a:rPr>
              <a:t>Microplastic_Concentration--&gt;</a:t>
            </a:r>
            <a:r>
              <a:rPr lang="en-US" sz="2799">
                <a:solidFill>
                  <a:srgbClr val="000000"/>
                </a:solidFill>
                <a:latin typeface="Arial"/>
                <a:ea typeface="Arial"/>
                <a:cs typeface="Arial"/>
                <a:sym typeface="Arial"/>
              </a:rPr>
              <a:t>Measured or estimated concentration of microplastics (particles per m³).</a:t>
            </a:r>
          </a:p>
          <a:p>
            <a:pPr algn="ctr">
              <a:lnSpc>
                <a:spcPts val="3359"/>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descr="A close up of a sign  Description automatically generated"/>
          <p:cNvSpPr/>
          <p:nvPr/>
        </p:nvSpPr>
        <p:spPr>
          <a:xfrm flipH="false" flipV="false" rot="0">
            <a:off x="15109032" y="117003"/>
            <a:ext cx="2700338" cy="863271"/>
          </a:xfrm>
          <a:custGeom>
            <a:avLst/>
            <a:gdLst/>
            <a:ahLst/>
            <a:cxnLst/>
            <a:rect r="r" b="b" t="t" l="l"/>
            <a:pathLst>
              <a:path h="863271" w="2700338">
                <a:moveTo>
                  <a:pt x="0" y="0"/>
                </a:moveTo>
                <a:lnTo>
                  <a:pt x="2700338" y="0"/>
                </a:lnTo>
                <a:lnTo>
                  <a:pt x="2700338" y="863271"/>
                </a:lnTo>
                <a:lnTo>
                  <a:pt x="0" y="863271"/>
                </a:lnTo>
                <a:lnTo>
                  <a:pt x="0" y="0"/>
                </a:lnTo>
                <a:close/>
              </a:path>
            </a:pathLst>
          </a:custGeom>
          <a:blipFill>
            <a:blip r:embed="rId3"/>
            <a:stretch>
              <a:fillRect l="0" t="0" r="0" b="-4568"/>
            </a:stretch>
          </a:blipFill>
        </p:spPr>
      </p:sp>
      <p:grpSp>
        <p:nvGrpSpPr>
          <p:cNvPr name="Group 3" id="3"/>
          <p:cNvGrpSpPr/>
          <p:nvPr/>
        </p:nvGrpSpPr>
        <p:grpSpPr>
          <a:xfrm rot="0">
            <a:off x="-19048" y="-19050"/>
            <a:ext cx="14782800" cy="1114545"/>
            <a:chOff x="0" y="0"/>
            <a:chExt cx="19710400" cy="1486060"/>
          </a:xfrm>
        </p:grpSpPr>
        <p:sp>
          <p:nvSpPr>
            <p:cNvPr name="Freeform 4" id="4"/>
            <p:cNvSpPr/>
            <p:nvPr/>
          </p:nvSpPr>
          <p:spPr>
            <a:xfrm flipH="false" flipV="false" rot="0">
              <a:off x="25400" y="25400"/>
              <a:ext cx="19659600" cy="1435227"/>
            </a:xfrm>
            <a:custGeom>
              <a:avLst/>
              <a:gdLst/>
              <a:ahLst/>
              <a:cxnLst/>
              <a:rect r="r" b="b" t="t" l="l"/>
              <a:pathLst>
                <a:path h="1435227" w="19659600">
                  <a:moveTo>
                    <a:pt x="0" y="0"/>
                  </a:moveTo>
                  <a:lnTo>
                    <a:pt x="19659600" y="0"/>
                  </a:lnTo>
                  <a:lnTo>
                    <a:pt x="19659600" y="1435227"/>
                  </a:lnTo>
                  <a:lnTo>
                    <a:pt x="0" y="1435227"/>
                  </a:lnTo>
                  <a:close/>
                </a:path>
              </a:pathLst>
            </a:custGeom>
            <a:solidFill>
              <a:srgbClr val="213264"/>
            </a:solidFill>
          </p:spPr>
        </p:sp>
        <p:sp>
          <p:nvSpPr>
            <p:cNvPr name="Freeform 5" id="5"/>
            <p:cNvSpPr/>
            <p:nvPr/>
          </p:nvSpPr>
          <p:spPr>
            <a:xfrm flipH="false" flipV="false" rot="0">
              <a:off x="0" y="0"/>
              <a:ext cx="19710400" cy="1486027"/>
            </a:xfrm>
            <a:custGeom>
              <a:avLst/>
              <a:gdLst/>
              <a:ahLst/>
              <a:cxnLst/>
              <a:rect r="r" b="b" t="t" l="l"/>
              <a:pathLst>
                <a:path h="1486027" w="19710400">
                  <a:moveTo>
                    <a:pt x="25400" y="0"/>
                  </a:moveTo>
                  <a:lnTo>
                    <a:pt x="19685000" y="0"/>
                  </a:lnTo>
                  <a:cubicBezTo>
                    <a:pt x="19698970" y="0"/>
                    <a:pt x="19710400" y="11430"/>
                    <a:pt x="19710400" y="25400"/>
                  </a:cubicBezTo>
                  <a:lnTo>
                    <a:pt x="19710400" y="1460627"/>
                  </a:lnTo>
                  <a:cubicBezTo>
                    <a:pt x="19710400" y="1474597"/>
                    <a:pt x="19698970" y="1486027"/>
                    <a:pt x="19685000" y="1486027"/>
                  </a:cubicBezTo>
                  <a:lnTo>
                    <a:pt x="25400" y="1486027"/>
                  </a:lnTo>
                  <a:cubicBezTo>
                    <a:pt x="11430" y="1486027"/>
                    <a:pt x="0" y="1474597"/>
                    <a:pt x="0" y="1460627"/>
                  </a:cubicBezTo>
                  <a:lnTo>
                    <a:pt x="0" y="25400"/>
                  </a:lnTo>
                  <a:cubicBezTo>
                    <a:pt x="0" y="11430"/>
                    <a:pt x="11430" y="0"/>
                    <a:pt x="25400" y="0"/>
                  </a:cubicBezTo>
                  <a:moveTo>
                    <a:pt x="25400" y="50800"/>
                  </a:moveTo>
                  <a:lnTo>
                    <a:pt x="25400" y="25400"/>
                  </a:lnTo>
                  <a:lnTo>
                    <a:pt x="50800" y="25400"/>
                  </a:lnTo>
                  <a:lnTo>
                    <a:pt x="50800" y="1460627"/>
                  </a:lnTo>
                  <a:lnTo>
                    <a:pt x="25400" y="1460627"/>
                  </a:lnTo>
                  <a:lnTo>
                    <a:pt x="25400" y="1435227"/>
                  </a:lnTo>
                  <a:lnTo>
                    <a:pt x="19685000" y="1435227"/>
                  </a:lnTo>
                  <a:lnTo>
                    <a:pt x="19685000" y="1460627"/>
                  </a:lnTo>
                  <a:lnTo>
                    <a:pt x="19659600" y="1460627"/>
                  </a:lnTo>
                  <a:lnTo>
                    <a:pt x="19659600" y="25400"/>
                  </a:lnTo>
                  <a:lnTo>
                    <a:pt x="19685000" y="25400"/>
                  </a:lnTo>
                  <a:lnTo>
                    <a:pt x="19685000" y="50800"/>
                  </a:lnTo>
                  <a:lnTo>
                    <a:pt x="25400" y="50800"/>
                  </a:lnTo>
                  <a:close/>
                </a:path>
              </a:pathLst>
            </a:custGeom>
            <a:solidFill>
              <a:srgbClr val="213264"/>
            </a:solidFill>
          </p:spPr>
        </p:sp>
      </p:grpSp>
      <p:grpSp>
        <p:nvGrpSpPr>
          <p:cNvPr name="Group 6" id="6"/>
          <p:cNvGrpSpPr/>
          <p:nvPr/>
        </p:nvGrpSpPr>
        <p:grpSpPr>
          <a:xfrm rot="0">
            <a:off x="14833450" y="-628"/>
            <a:ext cx="168424" cy="1098536"/>
            <a:chOff x="0" y="0"/>
            <a:chExt cx="224566" cy="1464714"/>
          </a:xfrm>
        </p:grpSpPr>
        <p:sp>
          <p:nvSpPr>
            <p:cNvPr name="Freeform 7" id="7"/>
            <p:cNvSpPr/>
            <p:nvPr/>
          </p:nvSpPr>
          <p:spPr>
            <a:xfrm flipH="false" flipV="false" rot="0">
              <a:off x="0" y="0"/>
              <a:ext cx="224536" cy="1464691"/>
            </a:xfrm>
            <a:custGeom>
              <a:avLst/>
              <a:gdLst/>
              <a:ahLst/>
              <a:cxnLst/>
              <a:rect r="r" b="b" t="t" l="l"/>
              <a:pathLst>
                <a:path h="1464691" w="224536">
                  <a:moveTo>
                    <a:pt x="0" y="0"/>
                  </a:moveTo>
                  <a:lnTo>
                    <a:pt x="224536" y="0"/>
                  </a:lnTo>
                  <a:lnTo>
                    <a:pt x="224536" y="1464691"/>
                  </a:lnTo>
                  <a:lnTo>
                    <a:pt x="0" y="1464691"/>
                  </a:lnTo>
                  <a:close/>
                </a:path>
              </a:pathLst>
            </a:custGeom>
            <a:solidFill>
              <a:srgbClr val="7FBA00"/>
            </a:solidFill>
          </p:spPr>
        </p:sp>
      </p:grpSp>
      <p:sp>
        <p:nvSpPr>
          <p:cNvPr name="Freeform 8" id="8" descr="A blue and white background  Description automatically generated with medium confidence"/>
          <p:cNvSpPr/>
          <p:nvPr/>
        </p:nvSpPr>
        <p:spPr>
          <a:xfrm flipH="false" flipV="false" rot="0">
            <a:off x="0" y="-19050"/>
            <a:ext cx="14758988" cy="1085852"/>
          </a:xfrm>
          <a:custGeom>
            <a:avLst/>
            <a:gdLst/>
            <a:ahLst/>
            <a:cxnLst/>
            <a:rect r="r" b="b" t="t" l="l"/>
            <a:pathLst>
              <a:path h="1085852" w="14758988">
                <a:moveTo>
                  <a:pt x="0" y="0"/>
                </a:moveTo>
                <a:lnTo>
                  <a:pt x="14758988" y="0"/>
                </a:lnTo>
                <a:lnTo>
                  <a:pt x="14758988" y="1085852"/>
                </a:lnTo>
                <a:lnTo>
                  <a:pt x="0" y="1085852"/>
                </a:lnTo>
                <a:lnTo>
                  <a:pt x="0" y="0"/>
                </a:lnTo>
                <a:close/>
              </a:path>
            </a:pathLst>
          </a:custGeom>
          <a:blipFill>
            <a:blip r:embed="rId4">
              <a:alphaModFix amt="16000"/>
            </a:blip>
            <a:stretch>
              <a:fillRect l="0" t="-213488" r="-1645" b="-549997"/>
            </a:stretch>
          </a:blipFill>
        </p:spPr>
      </p:sp>
      <p:grpSp>
        <p:nvGrpSpPr>
          <p:cNvPr name="Group 9" id="9"/>
          <p:cNvGrpSpPr/>
          <p:nvPr/>
        </p:nvGrpSpPr>
        <p:grpSpPr>
          <a:xfrm rot="0">
            <a:off x="17887950" y="-628"/>
            <a:ext cx="400050" cy="1098536"/>
            <a:chOff x="0" y="0"/>
            <a:chExt cx="533400" cy="1464714"/>
          </a:xfrm>
        </p:grpSpPr>
        <p:sp>
          <p:nvSpPr>
            <p:cNvPr name="Freeform 10" id="10"/>
            <p:cNvSpPr/>
            <p:nvPr/>
          </p:nvSpPr>
          <p:spPr>
            <a:xfrm flipH="false" flipV="false" rot="0">
              <a:off x="0" y="0"/>
              <a:ext cx="533400" cy="1464691"/>
            </a:xfrm>
            <a:custGeom>
              <a:avLst/>
              <a:gdLst/>
              <a:ahLst/>
              <a:cxnLst/>
              <a:rect r="r" b="b" t="t" l="l"/>
              <a:pathLst>
                <a:path h="1464691" w="533400">
                  <a:moveTo>
                    <a:pt x="0" y="0"/>
                  </a:moveTo>
                  <a:lnTo>
                    <a:pt x="533400" y="0"/>
                  </a:lnTo>
                  <a:lnTo>
                    <a:pt x="533400" y="1464691"/>
                  </a:lnTo>
                  <a:lnTo>
                    <a:pt x="0" y="1464691"/>
                  </a:lnTo>
                  <a:close/>
                </a:path>
              </a:pathLst>
            </a:custGeom>
            <a:solidFill>
              <a:srgbClr val="FED500"/>
            </a:solidFill>
          </p:spPr>
        </p:sp>
      </p:grpSp>
      <p:grpSp>
        <p:nvGrpSpPr>
          <p:cNvPr name="Group 11" id="11"/>
          <p:cNvGrpSpPr/>
          <p:nvPr/>
        </p:nvGrpSpPr>
        <p:grpSpPr>
          <a:xfrm rot="0">
            <a:off x="303107" y="2058971"/>
            <a:ext cx="16836144" cy="7144023"/>
            <a:chOff x="0" y="0"/>
            <a:chExt cx="20871830" cy="8856472"/>
          </a:xfrm>
        </p:grpSpPr>
        <p:sp>
          <p:nvSpPr>
            <p:cNvPr name="Freeform 12" id="12"/>
            <p:cNvSpPr/>
            <p:nvPr/>
          </p:nvSpPr>
          <p:spPr>
            <a:xfrm flipH="false" flipV="false" rot="0">
              <a:off x="0" y="0"/>
              <a:ext cx="20871830" cy="8856472"/>
            </a:xfrm>
            <a:custGeom>
              <a:avLst/>
              <a:gdLst/>
              <a:ahLst/>
              <a:cxnLst/>
              <a:rect r="r" b="b" t="t" l="l"/>
              <a:pathLst>
                <a:path h="8856472" w="20871830">
                  <a:moveTo>
                    <a:pt x="0" y="0"/>
                  </a:moveTo>
                  <a:lnTo>
                    <a:pt x="20871830" y="0"/>
                  </a:lnTo>
                  <a:lnTo>
                    <a:pt x="20871830" y="8856472"/>
                  </a:lnTo>
                  <a:lnTo>
                    <a:pt x="0" y="8856472"/>
                  </a:lnTo>
                  <a:close/>
                </a:path>
              </a:pathLst>
            </a:custGeom>
            <a:solidFill>
              <a:srgbClr val="000000">
                <a:alpha val="0"/>
              </a:srgbClr>
            </a:solidFill>
          </p:spPr>
        </p:sp>
        <p:sp>
          <p:nvSpPr>
            <p:cNvPr name="TextBox 13" id="13"/>
            <p:cNvSpPr txBox="true"/>
            <p:nvPr/>
          </p:nvSpPr>
          <p:spPr>
            <a:xfrm>
              <a:off x="0" y="-57150"/>
              <a:ext cx="20871830" cy="8913622"/>
            </a:xfrm>
            <a:prstGeom prst="rect">
              <a:avLst/>
            </a:prstGeom>
          </p:spPr>
          <p:txBody>
            <a:bodyPr anchor="t" rtlCol="false" tIns="0" lIns="0" bIns="0" rIns="0"/>
            <a:lstStyle/>
            <a:p>
              <a:pPr algn="l">
                <a:lnSpc>
                  <a:spcPts val="3240"/>
                </a:lnSpc>
              </a:pPr>
              <a:r>
                <a:rPr lang="en-US" sz="2700" b="true">
                  <a:solidFill>
                    <a:srgbClr val="000000"/>
                  </a:solidFill>
                  <a:latin typeface="Arial Bold"/>
                  <a:ea typeface="Arial Bold"/>
                  <a:cs typeface="Arial Bold"/>
                  <a:sym typeface="Arial Bold"/>
                </a:rPr>
                <a:t>Approach:</a:t>
              </a:r>
            </a:p>
            <a:p>
              <a:pPr algn="l">
                <a:lnSpc>
                  <a:spcPts val="3240"/>
                </a:lnSpc>
              </a:pPr>
            </a:p>
            <a:p>
              <a:pPr algn="l" marL="488632" indent="-244316" lvl="1">
                <a:lnSpc>
                  <a:spcPts val="3240"/>
                </a:lnSpc>
                <a:buFont typeface="Arial"/>
                <a:buChar char="•"/>
              </a:pPr>
              <a:r>
                <a:rPr lang="en-US" sz="2700">
                  <a:solidFill>
                    <a:srgbClr val="000000"/>
                  </a:solidFill>
                  <a:latin typeface="Arial"/>
                  <a:ea typeface="Arial"/>
                  <a:cs typeface="Arial"/>
                  <a:sym typeface="Arial"/>
                </a:rPr>
                <a:t>Step 1: Data cleaning and preprocessing (handling missing values, normalization).</a:t>
              </a:r>
            </a:p>
            <a:p>
              <a:pPr algn="l" marL="488632" indent="-244316" lvl="1">
                <a:lnSpc>
                  <a:spcPts val="3240"/>
                </a:lnSpc>
                <a:buFont typeface="Arial"/>
                <a:buChar char="•"/>
              </a:pPr>
              <a:r>
                <a:rPr lang="en-US" sz="2700">
                  <a:solidFill>
                    <a:srgbClr val="000000"/>
                  </a:solidFill>
                  <a:latin typeface="Arial"/>
                  <a:ea typeface="Arial"/>
                  <a:cs typeface="Arial"/>
                  <a:sym typeface="Arial"/>
                </a:rPr>
                <a:t>Step 2: Exploratory Data Analysis (correlation heatmaps, geographical plots).</a:t>
              </a:r>
            </a:p>
            <a:p>
              <a:pPr algn="l" marL="488632" indent="-244316" lvl="1">
                <a:lnSpc>
                  <a:spcPts val="3240"/>
                </a:lnSpc>
                <a:buFont typeface="Arial"/>
                <a:buChar char="•"/>
              </a:pPr>
              <a:r>
                <a:rPr lang="en-US" sz="2700">
                  <a:solidFill>
                    <a:srgbClr val="000000"/>
                  </a:solidFill>
                  <a:latin typeface="Arial"/>
                  <a:ea typeface="Arial"/>
                  <a:cs typeface="Arial"/>
                  <a:sym typeface="Arial"/>
                </a:rPr>
                <a:t>Step 3: Feature selection using importance scores.</a:t>
              </a:r>
            </a:p>
            <a:p>
              <a:pPr algn="l" marL="488632" indent="-244316" lvl="1">
                <a:lnSpc>
                  <a:spcPts val="3240"/>
                </a:lnSpc>
                <a:buFont typeface="Arial"/>
                <a:buChar char="•"/>
              </a:pPr>
              <a:r>
                <a:rPr lang="en-US" sz="2700">
                  <a:solidFill>
                    <a:srgbClr val="000000"/>
                  </a:solidFill>
                  <a:latin typeface="Arial"/>
                  <a:ea typeface="Arial"/>
                  <a:cs typeface="Arial"/>
                  <a:sym typeface="Arial"/>
                </a:rPr>
                <a:t>Step 4: Train ML models (Random Forest, Linear Regression, XGBoost).</a:t>
              </a:r>
            </a:p>
            <a:p>
              <a:pPr algn="l" marL="488632" indent="-244316" lvl="1">
                <a:lnSpc>
                  <a:spcPts val="3240"/>
                </a:lnSpc>
                <a:buFont typeface="Arial"/>
                <a:buChar char="•"/>
              </a:pPr>
              <a:r>
                <a:rPr lang="en-US" sz="2700">
                  <a:solidFill>
                    <a:srgbClr val="000000"/>
                  </a:solidFill>
                  <a:latin typeface="Arial"/>
                  <a:ea typeface="Arial"/>
                  <a:cs typeface="Arial"/>
                  <a:sym typeface="Arial"/>
                </a:rPr>
                <a:t>Step 5: Model evaluation using RMSE, R² score.</a:t>
              </a:r>
            </a:p>
            <a:p>
              <a:pPr algn="l" marL="488632" indent="-244316" lvl="1">
                <a:lnSpc>
                  <a:spcPts val="3240"/>
                </a:lnSpc>
                <a:buFont typeface="Arial"/>
                <a:buChar char="•"/>
              </a:pPr>
              <a:r>
                <a:rPr lang="en-US" sz="2700">
                  <a:solidFill>
                    <a:srgbClr val="000000"/>
                  </a:solidFill>
                  <a:latin typeface="Arial"/>
                  <a:ea typeface="Arial"/>
                  <a:cs typeface="Arial"/>
                  <a:sym typeface="Arial"/>
                </a:rPr>
                <a:t>Step 6: Interactive User input-based predictions and insights.</a:t>
              </a:r>
            </a:p>
            <a:p>
              <a:pPr algn="l">
                <a:lnSpc>
                  <a:spcPts val="3240"/>
                </a:lnSpc>
              </a:pPr>
            </a:p>
            <a:p>
              <a:pPr algn="l">
                <a:lnSpc>
                  <a:spcPts val="3240"/>
                </a:lnSpc>
              </a:pPr>
              <a:r>
                <a:rPr lang="en-US" sz="2700" b="true">
                  <a:solidFill>
                    <a:srgbClr val="000000"/>
                  </a:solidFill>
                  <a:latin typeface="Arial Bold"/>
                  <a:ea typeface="Arial Bold"/>
                  <a:cs typeface="Arial Bold"/>
                  <a:sym typeface="Arial Bold"/>
                </a:rPr>
                <a:t>Algorithms Used:</a:t>
              </a:r>
            </a:p>
            <a:p>
              <a:pPr algn="l">
                <a:lnSpc>
                  <a:spcPts val="3240"/>
                </a:lnSpc>
              </a:pPr>
            </a:p>
            <a:p>
              <a:pPr algn="l" marL="488632" indent="-244316" lvl="1">
                <a:lnSpc>
                  <a:spcPts val="3240"/>
                </a:lnSpc>
                <a:buFont typeface="Arial"/>
                <a:buChar char="•"/>
              </a:pPr>
              <a:r>
                <a:rPr lang="en-US" sz="2700">
                  <a:solidFill>
                    <a:srgbClr val="000000"/>
                  </a:solidFill>
                  <a:latin typeface="Arial"/>
                  <a:ea typeface="Arial"/>
                  <a:cs typeface="Arial"/>
                  <a:sym typeface="Arial"/>
                </a:rPr>
                <a:t>Used Linear Regression to predict microplastic concentration.</a:t>
              </a:r>
            </a:p>
            <a:p>
              <a:pPr algn="l" marL="488632" indent="-244316" lvl="1">
                <a:lnSpc>
                  <a:spcPts val="3240"/>
                </a:lnSpc>
                <a:buFont typeface="Arial"/>
                <a:buChar char="•"/>
              </a:pPr>
              <a:r>
                <a:rPr lang="en-US" sz="2700">
                  <a:solidFill>
                    <a:srgbClr val="000000"/>
                  </a:solidFill>
                  <a:latin typeface="Arial"/>
                  <a:ea typeface="Arial"/>
                  <a:cs typeface="Arial"/>
                  <a:sym typeface="Arial"/>
                </a:rPr>
                <a:t>Chosen for its simplicity and effectiveness with continuous data.</a:t>
              </a:r>
            </a:p>
            <a:p>
              <a:pPr algn="l" marL="488632" indent="-244316" lvl="1">
                <a:lnSpc>
                  <a:spcPts val="3240"/>
                </a:lnSpc>
                <a:buFont typeface="Arial"/>
                <a:buChar char="•"/>
              </a:pPr>
              <a:r>
                <a:rPr lang="en-US" sz="2700">
                  <a:solidFill>
                    <a:srgbClr val="000000"/>
                  </a:solidFill>
                  <a:latin typeface="Arial"/>
                  <a:ea typeface="Arial"/>
                  <a:cs typeface="Arial"/>
                  <a:sym typeface="Arial"/>
                </a:rPr>
                <a:t>Helps understand the linear impact of each feature on pollution levels.</a:t>
              </a:r>
            </a:p>
            <a:p>
              <a:pPr algn="l" marL="488632" indent="-244316" lvl="1">
                <a:lnSpc>
                  <a:spcPts val="3240"/>
                </a:lnSpc>
                <a:buFont typeface="Arial"/>
                <a:buChar char="•"/>
              </a:pPr>
              <a:r>
                <a:rPr lang="en-US" sz="2700">
                  <a:solidFill>
                    <a:srgbClr val="000000"/>
                  </a:solidFill>
                  <a:latin typeface="Arial"/>
                  <a:ea typeface="Arial"/>
                  <a:cs typeface="Arial"/>
                  <a:sym typeface="Arial"/>
                </a:rPr>
                <a:t>Evaluated using R² score and RMSE for accuracy and performance.</a:t>
              </a:r>
            </a:p>
            <a:p>
              <a:pPr algn="l" marL="488632" indent="-244316" lvl="1">
                <a:lnSpc>
                  <a:spcPts val="3240"/>
                </a:lnSpc>
              </a:pPr>
            </a:p>
          </p:txBody>
        </p:sp>
      </p:grpSp>
      <p:grpSp>
        <p:nvGrpSpPr>
          <p:cNvPr name="Group 14" id="14"/>
          <p:cNvGrpSpPr/>
          <p:nvPr/>
        </p:nvGrpSpPr>
        <p:grpSpPr>
          <a:xfrm rot="0">
            <a:off x="303106" y="1458806"/>
            <a:ext cx="8856136" cy="600165"/>
            <a:chOff x="0" y="0"/>
            <a:chExt cx="11808182" cy="800220"/>
          </a:xfrm>
        </p:grpSpPr>
        <p:sp>
          <p:nvSpPr>
            <p:cNvPr name="Freeform 15" id="15"/>
            <p:cNvSpPr/>
            <p:nvPr/>
          </p:nvSpPr>
          <p:spPr>
            <a:xfrm flipH="false" flipV="false" rot="0">
              <a:off x="0" y="0"/>
              <a:ext cx="11808182" cy="800220"/>
            </a:xfrm>
            <a:custGeom>
              <a:avLst/>
              <a:gdLst/>
              <a:ahLst/>
              <a:cxnLst/>
              <a:rect r="r" b="b" t="t" l="l"/>
              <a:pathLst>
                <a:path h="800220" w="11808182">
                  <a:moveTo>
                    <a:pt x="0" y="0"/>
                  </a:moveTo>
                  <a:lnTo>
                    <a:pt x="11808182" y="0"/>
                  </a:lnTo>
                  <a:lnTo>
                    <a:pt x="11808182" y="800220"/>
                  </a:lnTo>
                  <a:lnTo>
                    <a:pt x="0" y="800220"/>
                  </a:lnTo>
                  <a:close/>
                </a:path>
              </a:pathLst>
            </a:custGeom>
            <a:solidFill>
              <a:srgbClr val="000000">
                <a:alpha val="0"/>
              </a:srgbClr>
            </a:solidFill>
          </p:spPr>
        </p:sp>
        <p:sp>
          <p:nvSpPr>
            <p:cNvPr name="TextBox 16" id="16"/>
            <p:cNvSpPr txBox="true"/>
            <p:nvPr/>
          </p:nvSpPr>
          <p:spPr>
            <a:xfrm>
              <a:off x="0" y="-66675"/>
              <a:ext cx="11808182" cy="866895"/>
            </a:xfrm>
            <a:prstGeom prst="rect">
              <a:avLst/>
            </a:prstGeom>
          </p:spPr>
          <p:txBody>
            <a:bodyPr anchor="t" rtlCol="false" tIns="0" lIns="0" bIns="0" rIns="0"/>
            <a:lstStyle/>
            <a:p>
              <a:pPr algn="l">
                <a:lnSpc>
                  <a:spcPts val="3600"/>
                </a:lnSpc>
              </a:pPr>
              <a:r>
                <a:rPr lang="en-US" sz="3000" b="true">
                  <a:solidFill>
                    <a:srgbClr val="213163"/>
                  </a:solidFill>
                  <a:latin typeface="Arial Bold"/>
                  <a:ea typeface="Arial Bold"/>
                  <a:cs typeface="Arial Bold"/>
                  <a:sym typeface="Arial Bold"/>
                </a:rPr>
                <a:t>Methodology</a:t>
              </a:r>
            </a:p>
          </p:txBody>
        </p:sp>
      </p:grpSp>
      <p:grpSp>
        <p:nvGrpSpPr>
          <p:cNvPr name="Group 17" id="17"/>
          <p:cNvGrpSpPr/>
          <p:nvPr/>
        </p:nvGrpSpPr>
        <p:grpSpPr>
          <a:xfrm rot="0">
            <a:off x="299714" y="9202994"/>
            <a:ext cx="1193806" cy="415499"/>
            <a:chOff x="0" y="0"/>
            <a:chExt cx="1591742" cy="553998"/>
          </a:xfrm>
        </p:grpSpPr>
        <p:sp>
          <p:nvSpPr>
            <p:cNvPr name="Freeform 18" id="18"/>
            <p:cNvSpPr/>
            <p:nvPr/>
          </p:nvSpPr>
          <p:spPr>
            <a:xfrm flipH="false" flipV="false" rot="0">
              <a:off x="0" y="0"/>
              <a:ext cx="1591742" cy="553998"/>
            </a:xfrm>
            <a:custGeom>
              <a:avLst/>
              <a:gdLst/>
              <a:ahLst/>
              <a:cxnLst/>
              <a:rect r="r" b="b" t="t" l="l"/>
              <a:pathLst>
                <a:path h="553998" w="1591742">
                  <a:moveTo>
                    <a:pt x="0" y="0"/>
                  </a:moveTo>
                  <a:lnTo>
                    <a:pt x="1591742" y="0"/>
                  </a:lnTo>
                  <a:lnTo>
                    <a:pt x="1591742" y="553998"/>
                  </a:lnTo>
                  <a:lnTo>
                    <a:pt x="0" y="553998"/>
                  </a:lnTo>
                  <a:close/>
                </a:path>
              </a:pathLst>
            </a:custGeom>
            <a:solidFill>
              <a:srgbClr val="000000">
                <a:alpha val="0"/>
              </a:srgbClr>
            </a:solidFill>
          </p:spPr>
        </p:sp>
        <p:sp>
          <p:nvSpPr>
            <p:cNvPr name="TextBox 19" id="19"/>
            <p:cNvSpPr txBox="true"/>
            <p:nvPr/>
          </p:nvSpPr>
          <p:spPr>
            <a:xfrm>
              <a:off x="0" y="-38100"/>
              <a:ext cx="1591742" cy="592098"/>
            </a:xfrm>
            <a:prstGeom prst="rect">
              <a:avLst/>
            </a:prstGeom>
          </p:spPr>
          <p:txBody>
            <a:bodyPr anchor="t" rtlCol="false" tIns="0" lIns="0" bIns="0" rIns="0"/>
            <a:lstStyle/>
            <a:p>
              <a:pPr algn="l">
                <a:lnSpc>
                  <a:spcPts val="2160"/>
                </a:lnSpc>
              </a:pPr>
              <a:r>
                <a:rPr lang="en-US" sz="1800" b="true">
                  <a:solidFill>
                    <a:srgbClr val="000000"/>
                  </a:solidFill>
                  <a:latin typeface="Arial Bold"/>
                  <a:ea typeface="Arial Bold"/>
                  <a:cs typeface="Arial Bold"/>
                  <a:sym typeface="Arial Bold"/>
                </a:rPr>
                <a:t>Source : </a:t>
              </a:r>
            </a:p>
          </p:txBody>
        </p:sp>
      </p:grpSp>
      <p:grpSp>
        <p:nvGrpSpPr>
          <p:cNvPr name="Group 20" id="20"/>
          <p:cNvGrpSpPr/>
          <p:nvPr/>
        </p:nvGrpSpPr>
        <p:grpSpPr>
          <a:xfrm rot="0">
            <a:off x="1320794" y="9202994"/>
            <a:ext cx="2763526" cy="415499"/>
            <a:chOff x="0" y="0"/>
            <a:chExt cx="3684702" cy="553998"/>
          </a:xfrm>
        </p:grpSpPr>
        <p:sp>
          <p:nvSpPr>
            <p:cNvPr name="Freeform 21" id="21"/>
            <p:cNvSpPr/>
            <p:nvPr/>
          </p:nvSpPr>
          <p:spPr>
            <a:xfrm flipH="false" flipV="false" rot="0">
              <a:off x="0" y="0"/>
              <a:ext cx="3684702" cy="553998"/>
            </a:xfrm>
            <a:custGeom>
              <a:avLst/>
              <a:gdLst/>
              <a:ahLst/>
              <a:cxnLst/>
              <a:rect r="r" b="b" t="t" l="l"/>
              <a:pathLst>
                <a:path h="553998" w="3684702">
                  <a:moveTo>
                    <a:pt x="0" y="0"/>
                  </a:moveTo>
                  <a:lnTo>
                    <a:pt x="3684702" y="0"/>
                  </a:lnTo>
                  <a:lnTo>
                    <a:pt x="3684702" y="553998"/>
                  </a:lnTo>
                  <a:lnTo>
                    <a:pt x="0" y="553998"/>
                  </a:lnTo>
                  <a:close/>
                </a:path>
              </a:pathLst>
            </a:custGeom>
            <a:solidFill>
              <a:srgbClr val="000000">
                <a:alpha val="0"/>
              </a:srgbClr>
            </a:solidFill>
          </p:spPr>
        </p:sp>
        <p:sp>
          <p:nvSpPr>
            <p:cNvPr name="TextBox 22" id="22"/>
            <p:cNvSpPr txBox="true"/>
            <p:nvPr/>
          </p:nvSpPr>
          <p:spPr>
            <a:xfrm>
              <a:off x="0" y="-38100"/>
              <a:ext cx="3684702" cy="592098"/>
            </a:xfrm>
            <a:prstGeom prst="rect">
              <a:avLst/>
            </a:prstGeom>
          </p:spPr>
          <p:txBody>
            <a:bodyPr anchor="t" rtlCol="false" tIns="0" lIns="0" bIns="0" rIns="0"/>
            <a:lstStyle/>
            <a:p>
              <a:pPr algn="l">
                <a:lnSpc>
                  <a:spcPts val="2160"/>
                </a:lnSpc>
              </a:pPr>
              <a:r>
                <a:rPr lang="en-US" sz="1800" u="sng">
                  <a:solidFill>
                    <a:srgbClr val="0000FF"/>
                  </a:solidFill>
                  <a:latin typeface="Arial"/>
                  <a:ea typeface="Arial"/>
                  <a:cs typeface="Arial"/>
                  <a:sym typeface="Arial"/>
                  <a:hlinkClick r:id="rId5" tooltip="https://www.freepik.com/"/>
                </a:rPr>
                <a:t>www.freepik.com/</a:t>
              </a:r>
            </a:p>
          </p:txBody>
        </p:sp>
      </p:grpSp>
      <p:sp>
        <p:nvSpPr>
          <p:cNvPr name="AutoShape 23" id="23"/>
          <p:cNvSpPr/>
          <p:nvPr/>
        </p:nvSpPr>
        <p:spPr>
          <a:xfrm rot="3577">
            <a:off x="-9530" y="9083040"/>
            <a:ext cx="18307060" cy="0"/>
          </a:xfrm>
          <a:prstGeom prst="line">
            <a:avLst/>
          </a:prstGeom>
          <a:ln cap="rnd" w="9525">
            <a:solidFill>
              <a:srgbClr val="FFFFFF"/>
            </a:solidFill>
            <a:prstDash val="solid"/>
            <a:headEnd type="none" len="sm" w="sm"/>
            <a:tailEnd type="none" len="sm" w="sm"/>
          </a:ln>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descr="A close up of a sign  Description automatically generated"/>
          <p:cNvSpPr/>
          <p:nvPr/>
        </p:nvSpPr>
        <p:spPr>
          <a:xfrm flipH="false" flipV="false" rot="0">
            <a:off x="15109032" y="117003"/>
            <a:ext cx="2700338" cy="863271"/>
          </a:xfrm>
          <a:custGeom>
            <a:avLst/>
            <a:gdLst/>
            <a:ahLst/>
            <a:cxnLst/>
            <a:rect r="r" b="b" t="t" l="l"/>
            <a:pathLst>
              <a:path h="863271" w="2700338">
                <a:moveTo>
                  <a:pt x="0" y="0"/>
                </a:moveTo>
                <a:lnTo>
                  <a:pt x="2700338" y="0"/>
                </a:lnTo>
                <a:lnTo>
                  <a:pt x="2700338" y="863271"/>
                </a:lnTo>
                <a:lnTo>
                  <a:pt x="0" y="863271"/>
                </a:lnTo>
                <a:lnTo>
                  <a:pt x="0" y="0"/>
                </a:lnTo>
                <a:close/>
              </a:path>
            </a:pathLst>
          </a:custGeom>
          <a:blipFill>
            <a:blip r:embed="rId3"/>
            <a:stretch>
              <a:fillRect l="0" t="0" r="0" b="-4568"/>
            </a:stretch>
          </a:blipFill>
        </p:spPr>
      </p:sp>
      <p:grpSp>
        <p:nvGrpSpPr>
          <p:cNvPr name="Group 3" id="3"/>
          <p:cNvGrpSpPr/>
          <p:nvPr/>
        </p:nvGrpSpPr>
        <p:grpSpPr>
          <a:xfrm rot="0">
            <a:off x="-19048" y="-19050"/>
            <a:ext cx="14782800" cy="1114545"/>
            <a:chOff x="0" y="0"/>
            <a:chExt cx="19710400" cy="1486060"/>
          </a:xfrm>
        </p:grpSpPr>
        <p:sp>
          <p:nvSpPr>
            <p:cNvPr name="Freeform 4" id="4"/>
            <p:cNvSpPr/>
            <p:nvPr/>
          </p:nvSpPr>
          <p:spPr>
            <a:xfrm flipH="false" flipV="false" rot="0">
              <a:off x="25400" y="25400"/>
              <a:ext cx="19659600" cy="1435227"/>
            </a:xfrm>
            <a:custGeom>
              <a:avLst/>
              <a:gdLst/>
              <a:ahLst/>
              <a:cxnLst/>
              <a:rect r="r" b="b" t="t" l="l"/>
              <a:pathLst>
                <a:path h="1435227" w="19659600">
                  <a:moveTo>
                    <a:pt x="0" y="0"/>
                  </a:moveTo>
                  <a:lnTo>
                    <a:pt x="19659600" y="0"/>
                  </a:lnTo>
                  <a:lnTo>
                    <a:pt x="19659600" y="1435227"/>
                  </a:lnTo>
                  <a:lnTo>
                    <a:pt x="0" y="1435227"/>
                  </a:lnTo>
                  <a:close/>
                </a:path>
              </a:pathLst>
            </a:custGeom>
            <a:solidFill>
              <a:srgbClr val="213264"/>
            </a:solidFill>
          </p:spPr>
        </p:sp>
        <p:sp>
          <p:nvSpPr>
            <p:cNvPr name="Freeform 5" id="5"/>
            <p:cNvSpPr/>
            <p:nvPr/>
          </p:nvSpPr>
          <p:spPr>
            <a:xfrm flipH="false" flipV="false" rot="0">
              <a:off x="0" y="0"/>
              <a:ext cx="19710400" cy="1486027"/>
            </a:xfrm>
            <a:custGeom>
              <a:avLst/>
              <a:gdLst/>
              <a:ahLst/>
              <a:cxnLst/>
              <a:rect r="r" b="b" t="t" l="l"/>
              <a:pathLst>
                <a:path h="1486027" w="19710400">
                  <a:moveTo>
                    <a:pt x="25400" y="0"/>
                  </a:moveTo>
                  <a:lnTo>
                    <a:pt x="19685000" y="0"/>
                  </a:lnTo>
                  <a:cubicBezTo>
                    <a:pt x="19698970" y="0"/>
                    <a:pt x="19710400" y="11430"/>
                    <a:pt x="19710400" y="25400"/>
                  </a:cubicBezTo>
                  <a:lnTo>
                    <a:pt x="19710400" y="1460627"/>
                  </a:lnTo>
                  <a:cubicBezTo>
                    <a:pt x="19710400" y="1474597"/>
                    <a:pt x="19698970" y="1486027"/>
                    <a:pt x="19685000" y="1486027"/>
                  </a:cubicBezTo>
                  <a:lnTo>
                    <a:pt x="25400" y="1486027"/>
                  </a:lnTo>
                  <a:cubicBezTo>
                    <a:pt x="11430" y="1486027"/>
                    <a:pt x="0" y="1474597"/>
                    <a:pt x="0" y="1460627"/>
                  </a:cubicBezTo>
                  <a:lnTo>
                    <a:pt x="0" y="25400"/>
                  </a:lnTo>
                  <a:cubicBezTo>
                    <a:pt x="0" y="11430"/>
                    <a:pt x="11430" y="0"/>
                    <a:pt x="25400" y="0"/>
                  </a:cubicBezTo>
                  <a:moveTo>
                    <a:pt x="25400" y="50800"/>
                  </a:moveTo>
                  <a:lnTo>
                    <a:pt x="25400" y="25400"/>
                  </a:lnTo>
                  <a:lnTo>
                    <a:pt x="50800" y="25400"/>
                  </a:lnTo>
                  <a:lnTo>
                    <a:pt x="50800" y="1460627"/>
                  </a:lnTo>
                  <a:lnTo>
                    <a:pt x="25400" y="1460627"/>
                  </a:lnTo>
                  <a:lnTo>
                    <a:pt x="25400" y="1435227"/>
                  </a:lnTo>
                  <a:lnTo>
                    <a:pt x="19685000" y="1435227"/>
                  </a:lnTo>
                  <a:lnTo>
                    <a:pt x="19685000" y="1460627"/>
                  </a:lnTo>
                  <a:lnTo>
                    <a:pt x="19659600" y="1460627"/>
                  </a:lnTo>
                  <a:lnTo>
                    <a:pt x="19659600" y="25400"/>
                  </a:lnTo>
                  <a:lnTo>
                    <a:pt x="19685000" y="25400"/>
                  </a:lnTo>
                  <a:lnTo>
                    <a:pt x="19685000" y="50800"/>
                  </a:lnTo>
                  <a:lnTo>
                    <a:pt x="25400" y="50800"/>
                  </a:lnTo>
                  <a:close/>
                </a:path>
              </a:pathLst>
            </a:custGeom>
            <a:solidFill>
              <a:srgbClr val="213264"/>
            </a:solidFill>
          </p:spPr>
        </p:sp>
      </p:grpSp>
      <p:grpSp>
        <p:nvGrpSpPr>
          <p:cNvPr name="Group 6" id="6"/>
          <p:cNvGrpSpPr/>
          <p:nvPr/>
        </p:nvGrpSpPr>
        <p:grpSpPr>
          <a:xfrm rot="0">
            <a:off x="14833450" y="-628"/>
            <a:ext cx="168424" cy="1098536"/>
            <a:chOff x="0" y="0"/>
            <a:chExt cx="224566" cy="1464714"/>
          </a:xfrm>
        </p:grpSpPr>
        <p:sp>
          <p:nvSpPr>
            <p:cNvPr name="Freeform 7" id="7"/>
            <p:cNvSpPr/>
            <p:nvPr/>
          </p:nvSpPr>
          <p:spPr>
            <a:xfrm flipH="false" flipV="false" rot="0">
              <a:off x="0" y="0"/>
              <a:ext cx="224536" cy="1464691"/>
            </a:xfrm>
            <a:custGeom>
              <a:avLst/>
              <a:gdLst/>
              <a:ahLst/>
              <a:cxnLst/>
              <a:rect r="r" b="b" t="t" l="l"/>
              <a:pathLst>
                <a:path h="1464691" w="224536">
                  <a:moveTo>
                    <a:pt x="0" y="0"/>
                  </a:moveTo>
                  <a:lnTo>
                    <a:pt x="224536" y="0"/>
                  </a:lnTo>
                  <a:lnTo>
                    <a:pt x="224536" y="1464691"/>
                  </a:lnTo>
                  <a:lnTo>
                    <a:pt x="0" y="1464691"/>
                  </a:lnTo>
                  <a:close/>
                </a:path>
              </a:pathLst>
            </a:custGeom>
            <a:solidFill>
              <a:srgbClr val="7FBA00"/>
            </a:solidFill>
          </p:spPr>
        </p:sp>
      </p:grpSp>
      <p:sp>
        <p:nvSpPr>
          <p:cNvPr name="Freeform 8" id="8" descr="A blue and white background  Description automatically generated with medium confidence"/>
          <p:cNvSpPr/>
          <p:nvPr/>
        </p:nvSpPr>
        <p:spPr>
          <a:xfrm flipH="false" flipV="false" rot="0">
            <a:off x="0" y="-19050"/>
            <a:ext cx="14758988" cy="1085852"/>
          </a:xfrm>
          <a:custGeom>
            <a:avLst/>
            <a:gdLst/>
            <a:ahLst/>
            <a:cxnLst/>
            <a:rect r="r" b="b" t="t" l="l"/>
            <a:pathLst>
              <a:path h="1085852" w="14758988">
                <a:moveTo>
                  <a:pt x="0" y="0"/>
                </a:moveTo>
                <a:lnTo>
                  <a:pt x="14758988" y="0"/>
                </a:lnTo>
                <a:lnTo>
                  <a:pt x="14758988" y="1085852"/>
                </a:lnTo>
                <a:lnTo>
                  <a:pt x="0" y="1085852"/>
                </a:lnTo>
                <a:lnTo>
                  <a:pt x="0" y="0"/>
                </a:lnTo>
                <a:close/>
              </a:path>
            </a:pathLst>
          </a:custGeom>
          <a:blipFill>
            <a:blip r:embed="rId4">
              <a:alphaModFix amt="16000"/>
            </a:blip>
            <a:stretch>
              <a:fillRect l="0" t="-213488" r="-1645" b="-549997"/>
            </a:stretch>
          </a:blipFill>
        </p:spPr>
      </p:sp>
      <p:grpSp>
        <p:nvGrpSpPr>
          <p:cNvPr name="Group 9" id="9"/>
          <p:cNvGrpSpPr/>
          <p:nvPr/>
        </p:nvGrpSpPr>
        <p:grpSpPr>
          <a:xfrm rot="0">
            <a:off x="17887950" y="-628"/>
            <a:ext cx="400050" cy="1098536"/>
            <a:chOff x="0" y="0"/>
            <a:chExt cx="533400" cy="1464714"/>
          </a:xfrm>
        </p:grpSpPr>
        <p:sp>
          <p:nvSpPr>
            <p:cNvPr name="Freeform 10" id="10"/>
            <p:cNvSpPr/>
            <p:nvPr/>
          </p:nvSpPr>
          <p:spPr>
            <a:xfrm flipH="false" flipV="false" rot="0">
              <a:off x="0" y="0"/>
              <a:ext cx="533400" cy="1464691"/>
            </a:xfrm>
            <a:custGeom>
              <a:avLst/>
              <a:gdLst/>
              <a:ahLst/>
              <a:cxnLst/>
              <a:rect r="r" b="b" t="t" l="l"/>
              <a:pathLst>
                <a:path h="1464691" w="533400">
                  <a:moveTo>
                    <a:pt x="0" y="0"/>
                  </a:moveTo>
                  <a:lnTo>
                    <a:pt x="533400" y="0"/>
                  </a:lnTo>
                  <a:lnTo>
                    <a:pt x="533400" y="1464691"/>
                  </a:lnTo>
                  <a:lnTo>
                    <a:pt x="0" y="1464691"/>
                  </a:lnTo>
                  <a:close/>
                </a:path>
              </a:pathLst>
            </a:custGeom>
            <a:solidFill>
              <a:srgbClr val="FED500"/>
            </a:solidFill>
          </p:spPr>
        </p:sp>
      </p:grpSp>
      <p:grpSp>
        <p:nvGrpSpPr>
          <p:cNvPr name="Group 11" id="11"/>
          <p:cNvGrpSpPr/>
          <p:nvPr/>
        </p:nvGrpSpPr>
        <p:grpSpPr>
          <a:xfrm rot="0">
            <a:off x="318346" y="1443566"/>
            <a:ext cx="8856136" cy="600165"/>
            <a:chOff x="0" y="0"/>
            <a:chExt cx="11808182" cy="800220"/>
          </a:xfrm>
        </p:grpSpPr>
        <p:sp>
          <p:nvSpPr>
            <p:cNvPr name="Freeform 12" id="12"/>
            <p:cNvSpPr/>
            <p:nvPr/>
          </p:nvSpPr>
          <p:spPr>
            <a:xfrm flipH="false" flipV="false" rot="0">
              <a:off x="0" y="0"/>
              <a:ext cx="11808182" cy="800220"/>
            </a:xfrm>
            <a:custGeom>
              <a:avLst/>
              <a:gdLst/>
              <a:ahLst/>
              <a:cxnLst/>
              <a:rect r="r" b="b" t="t" l="l"/>
              <a:pathLst>
                <a:path h="800220" w="11808182">
                  <a:moveTo>
                    <a:pt x="0" y="0"/>
                  </a:moveTo>
                  <a:lnTo>
                    <a:pt x="11808182" y="0"/>
                  </a:lnTo>
                  <a:lnTo>
                    <a:pt x="11808182" y="800220"/>
                  </a:lnTo>
                  <a:lnTo>
                    <a:pt x="0" y="800220"/>
                  </a:lnTo>
                  <a:close/>
                </a:path>
              </a:pathLst>
            </a:custGeom>
            <a:solidFill>
              <a:srgbClr val="000000">
                <a:alpha val="0"/>
              </a:srgbClr>
            </a:solidFill>
          </p:spPr>
        </p:sp>
        <p:sp>
          <p:nvSpPr>
            <p:cNvPr name="TextBox 13" id="13"/>
            <p:cNvSpPr txBox="true"/>
            <p:nvPr/>
          </p:nvSpPr>
          <p:spPr>
            <a:xfrm>
              <a:off x="0" y="-66675"/>
              <a:ext cx="11808182" cy="866895"/>
            </a:xfrm>
            <a:prstGeom prst="rect">
              <a:avLst/>
            </a:prstGeom>
          </p:spPr>
          <p:txBody>
            <a:bodyPr anchor="t" rtlCol="false" tIns="0" lIns="0" bIns="0" rIns="0"/>
            <a:lstStyle/>
            <a:p>
              <a:pPr algn="l">
                <a:lnSpc>
                  <a:spcPts val="3600"/>
                </a:lnSpc>
              </a:pPr>
              <a:r>
                <a:rPr lang="en-US" sz="3000" b="true">
                  <a:solidFill>
                    <a:srgbClr val="213163"/>
                  </a:solidFill>
                  <a:latin typeface="Arial Bold"/>
                  <a:ea typeface="Arial Bold"/>
                  <a:cs typeface="Arial Bold"/>
                  <a:sym typeface="Arial Bold"/>
                </a:rPr>
                <a:t>Conclusion</a:t>
              </a:r>
            </a:p>
          </p:txBody>
        </p:sp>
      </p:grpSp>
      <p:grpSp>
        <p:nvGrpSpPr>
          <p:cNvPr name="Group 14" id="14"/>
          <p:cNvGrpSpPr/>
          <p:nvPr/>
        </p:nvGrpSpPr>
        <p:grpSpPr>
          <a:xfrm rot="0">
            <a:off x="318346" y="1743648"/>
            <a:ext cx="11535158" cy="8959685"/>
            <a:chOff x="0" y="0"/>
            <a:chExt cx="14421163" cy="11201327"/>
          </a:xfrm>
        </p:grpSpPr>
        <p:sp>
          <p:nvSpPr>
            <p:cNvPr name="Freeform 15" id="15"/>
            <p:cNvSpPr/>
            <p:nvPr/>
          </p:nvSpPr>
          <p:spPr>
            <a:xfrm flipH="false" flipV="false" rot="0">
              <a:off x="0" y="0"/>
              <a:ext cx="14421163" cy="11201327"/>
            </a:xfrm>
            <a:custGeom>
              <a:avLst/>
              <a:gdLst/>
              <a:ahLst/>
              <a:cxnLst/>
              <a:rect r="r" b="b" t="t" l="l"/>
              <a:pathLst>
                <a:path h="11201327" w="14421163">
                  <a:moveTo>
                    <a:pt x="0" y="0"/>
                  </a:moveTo>
                  <a:lnTo>
                    <a:pt x="14421163" y="0"/>
                  </a:lnTo>
                  <a:lnTo>
                    <a:pt x="14421163" y="11201327"/>
                  </a:lnTo>
                  <a:lnTo>
                    <a:pt x="0" y="11201327"/>
                  </a:lnTo>
                  <a:close/>
                </a:path>
              </a:pathLst>
            </a:custGeom>
            <a:solidFill>
              <a:srgbClr val="000000">
                <a:alpha val="0"/>
              </a:srgbClr>
            </a:solidFill>
          </p:spPr>
        </p:sp>
        <p:sp>
          <p:nvSpPr>
            <p:cNvPr name="TextBox 16" id="16"/>
            <p:cNvSpPr txBox="true"/>
            <p:nvPr/>
          </p:nvSpPr>
          <p:spPr>
            <a:xfrm>
              <a:off x="0" y="-57150"/>
              <a:ext cx="14421163" cy="11258477"/>
            </a:xfrm>
            <a:prstGeom prst="rect">
              <a:avLst/>
            </a:prstGeom>
          </p:spPr>
          <p:txBody>
            <a:bodyPr anchor="t" rtlCol="false" tIns="0" lIns="0" bIns="0" rIns="0"/>
            <a:lstStyle/>
            <a:p>
              <a:pPr algn="l">
                <a:lnSpc>
                  <a:spcPts val="3240"/>
                </a:lnSpc>
              </a:pPr>
            </a:p>
            <a:p>
              <a:pPr algn="l">
                <a:lnSpc>
                  <a:spcPts val="3240"/>
                </a:lnSpc>
              </a:pPr>
              <a:r>
                <a:rPr lang="en-US" sz="2700" b="true">
                  <a:solidFill>
                    <a:srgbClr val="000000"/>
                  </a:solidFill>
                  <a:latin typeface="Arial Bold"/>
                  <a:ea typeface="Arial Bold"/>
                  <a:cs typeface="Arial Bold"/>
                  <a:sym typeface="Arial Bold"/>
                </a:rPr>
                <a:t>Summary:</a:t>
              </a:r>
            </a:p>
            <a:p>
              <a:pPr algn="l">
                <a:lnSpc>
                  <a:spcPts val="3240"/>
                </a:lnSpc>
              </a:pPr>
            </a:p>
            <a:p>
              <a:pPr algn="l" marL="488632" indent="-244316" lvl="1">
                <a:lnSpc>
                  <a:spcPts val="3240"/>
                </a:lnSpc>
                <a:buFont typeface="Arial"/>
                <a:buChar char="•"/>
              </a:pPr>
              <a:r>
                <a:rPr lang="en-US" sz="2700">
                  <a:solidFill>
                    <a:srgbClr val="000000"/>
                  </a:solidFill>
                  <a:latin typeface="Arial"/>
                  <a:ea typeface="Arial"/>
                  <a:cs typeface="Arial"/>
                  <a:sym typeface="Arial"/>
                </a:rPr>
                <a:t>This case study focused on predicting microplastic pollution levels using environmental and human activity data. A Linear Regression model was applied for its simplicity and effectiveness in handling continuous variables, achieving good accuracy through R² and RMSE evaluation. The model successfully identified key pollution factors and hotspots, proving useful for environmental monitoring and decision-making.</a:t>
              </a:r>
            </a:p>
            <a:p>
              <a:pPr algn="l">
                <a:lnSpc>
                  <a:spcPts val="3240"/>
                </a:lnSpc>
              </a:pPr>
            </a:p>
            <a:p>
              <a:pPr algn="l" marL="488632" indent="-244316" lvl="1">
                <a:lnSpc>
                  <a:spcPts val="3240"/>
                </a:lnSpc>
              </a:pPr>
            </a:p>
            <a:p>
              <a:pPr algn="l">
                <a:lnSpc>
                  <a:spcPts val="3240"/>
                </a:lnSpc>
              </a:pPr>
              <a:r>
                <a:rPr lang="en-US" sz="2700" b="true">
                  <a:solidFill>
                    <a:srgbClr val="000000"/>
                  </a:solidFill>
                  <a:latin typeface="Arial Bold"/>
                  <a:ea typeface="Arial Bold"/>
                  <a:cs typeface="Arial Bold"/>
                  <a:sym typeface="Arial Bold"/>
                </a:rPr>
                <a:t>Future Work:</a:t>
              </a:r>
            </a:p>
            <a:p>
              <a:pPr algn="l">
                <a:lnSpc>
                  <a:spcPts val="3240"/>
                </a:lnSpc>
              </a:pPr>
            </a:p>
            <a:p>
              <a:pPr algn="l" marL="488632" indent="-244316" lvl="1">
                <a:lnSpc>
                  <a:spcPts val="3240"/>
                </a:lnSpc>
                <a:buFont typeface="Arial"/>
                <a:buChar char="•"/>
              </a:pPr>
              <a:r>
                <a:rPr lang="en-US" sz="2700">
                  <a:solidFill>
                    <a:srgbClr val="000000"/>
                  </a:solidFill>
                  <a:latin typeface="Arial"/>
                  <a:ea typeface="Arial"/>
                  <a:cs typeface="Arial"/>
                  <a:sym typeface="Arial"/>
                </a:rPr>
                <a:t>Incorporate satellite image data for better geographical prediction.</a:t>
              </a:r>
            </a:p>
            <a:p>
              <a:pPr algn="l" marL="488632" indent="-244316" lvl="1">
                <a:lnSpc>
                  <a:spcPts val="3240"/>
                </a:lnSpc>
                <a:buFont typeface="Arial"/>
                <a:buChar char="•"/>
              </a:pPr>
              <a:r>
                <a:rPr lang="en-US" sz="2700">
                  <a:solidFill>
                    <a:srgbClr val="000000"/>
                  </a:solidFill>
                  <a:latin typeface="Arial"/>
                  <a:ea typeface="Arial"/>
                  <a:cs typeface="Arial"/>
                  <a:sym typeface="Arial"/>
                </a:rPr>
                <a:t>Include time-series analysis to observe pollution trends over time.</a:t>
              </a:r>
            </a:p>
            <a:p>
              <a:pPr algn="l" marL="488632" indent="-244316" lvl="1">
                <a:lnSpc>
                  <a:spcPts val="3240"/>
                </a:lnSpc>
                <a:buFont typeface="Arial"/>
                <a:buChar char="•"/>
              </a:pPr>
              <a:r>
                <a:rPr lang="en-US" sz="2700">
                  <a:solidFill>
                    <a:srgbClr val="000000"/>
                  </a:solidFill>
                  <a:latin typeface="Arial"/>
                  <a:ea typeface="Arial"/>
                  <a:cs typeface="Arial"/>
                  <a:sym typeface="Arial"/>
                </a:rPr>
                <a:t>Extend the model to predict the impact on marine species and ecosystems.</a:t>
              </a:r>
            </a:p>
            <a:p>
              <a:pPr algn="l" marL="488632" indent="-244316" lvl="1">
                <a:lnSpc>
                  <a:spcPts val="3240"/>
                </a:lnSpc>
                <a:buFont typeface="Arial"/>
                <a:buChar char="•"/>
              </a:pPr>
              <a:r>
                <a:rPr lang="en-US" sz="2700">
                  <a:solidFill>
                    <a:srgbClr val="000000"/>
                  </a:solidFill>
                  <a:latin typeface="Arial"/>
                  <a:ea typeface="Arial"/>
                  <a:cs typeface="Arial"/>
                  <a:sym typeface="Arial"/>
                </a:rPr>
                <a:t>Collaborate with environmental agencies for real-time data integration.</a:t>
              </a:r>
            </a:p>
            <a:p>
              <a:pPr algn="l" marL="488632" indent="-244316" lvl="1">
                <a:lnSpc>
                  <a:spcPts val="3240"/>
                </a:lnSpc>
              </a:pPr>
            </a:p>
            <a:p>
              <a:pPr algn="l" marL="488632" indent="-244316" lvl="1">
                <a:lnSpc>
                  <a:spcPts val="3240"/>
                </a:lnSpc>
              </a:pPr>
            </a:p>
          </p:txBody>
        </p:sp>
      </p:grpSp>
      <p:sp>
        <p:nvSpPr>
          <p:cNvPr name="AutoShape 17" id="17"/>
          <p:cNvSpPr/>
          <p:nvPr/>
        </p:nvSpPr>
        <p:spPr>
          <a:xfrm>
            <a:off x="9530" y="9078278"/>
            <a:ext cx="18307050" cy="19050"/>
          </a:xfrm>
          <a:prstGeom prst="line">
            <a:avLst/>
          </a:prstGeom>
          <a:ln cap="rnd" w="9525">
            <a:solidFill>
              <a:srgbClr val="FFFFFF"/>
            </a:solidFill>
            <a:prstDash val="solid"/>
            <a:headEnd type="none" len="sm" w="sm"/>
            <a:tailEnd type="none" len="sm" w="sm"/>
          </a:ln>
        </p:spPr>
      </p:sp>
      <p:sp>
        <p:nvSpPr>
          <p:cNvPr name="Freeform 18" id="18" descr="A light bulb with a black background  Description automatically generated"/>
          <p:cNvSpPr/>
          <p:nvPr/>
        </p:nvSpPr>
        <p:spPr>
          <a:xfrm flipH="false" flipV="false" rot="0">
            <a:off x="10668000" y="1638300"/>
            <a:ext cx="6827520" cy="6948172"/>
          </a:xfrm>
          <a:custGeom>
            <a:avLst/>
            <a:gdLst/>
            <a:ahLst/>
            <a:cxnLst/>
            <a:rect r="r" b="b" t="t" l="l"/>
            <a:pathLst>
              <a:path h="6948172" w="6827520">
                <a:moveTo>
                  <a:pt x="0" y="0"/>
                </a:moveTo>
                <a:lnTo>
                  <a:pt x="6827520" y="0"/>
                </a:lnTo>
                <a:lnTo>
                  <a:pt x="6827520" y="6948172"/>
                </a:lnTo>
                <a:lnTo>
                  <a:pt x="0" y="6948172"/>
                </a:lnTo>
                <a:lnTo>
                  <a:pt x="0" y="0"/>
                </a:lnTo>
                <a:close/>
              </a:path>
            </a:pathLst>
          </a:custGeom>
          <a:blipFill>
            <a:blip r:embed="rId5"/>
            <a:stretch>
              <a:fillRect l="-8315" t="-6230" r="-8525" b="-8581"/>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descr="A close up of a sign  Description automatically generated"/>
          <p:cNvSpPr/>
          <p:nvPr/>
        </p:nvSpPr>
        <p:spPr>
          <a:xfrm flipH="false" flipV="false" rot="0">
            <a:off x="15109032" y="117003"/>
            <a:ext cx="2700338" cy="863271"/>
          </a:xfrm>
          <a:custGeom>
            <a:avLst/>
            <a:gdLst/>
            <a:ahLst/>
            <a:cxnLst/>
            <a:rect r="r" b="b" t="t" l="l"/>
            <a:pathLst>
              <a:path h="863271" w="2700338">
                <a:moveTo>
                  <a:pt x="0" y="0"/>
                </a:moveTo>
                <a:lnTo>
                  <a:pt x="2700338" y="0"/>
                </a:lnTo>
                <a:lnTo>
                  <a:pt x="2700338" y="863271"/>
                </a:lnTo>
                <a:lnTo>
                  <a:pt x="0" y="863271"/>
                </a:lnTo>
                <a:lnTo>
                  <a:pt x="0" y="0"/>
                </a:lnTo>
                <a:close/>
              </a:path>
            </a:pathLst>
          </a:custGeom>
          <a:blipFill>
            <a:blip r:embed="rId3"/>
            <a:stretch>
              <a:fillRect l="0" t="0" r="0" b="-4568"/>
            </a:stretch>
          </a:blipFill>
        </p:spPr>
      </p:sp>
      <p:grpSp>
        <p:nvGrpSpPr>
          <p:cNvPr name="Group 3" id="3"/>
          <p:cNvGrpSpPr/>
          <p:nvPr/>
        </p:nvGrpSpPr>
        <p:grpSpPr>
          <a:xfrm rot="0">
            <a:off x="-19048" y="-19050"/>
            <a:ext cx="14782800" cy="1114545"/>
            <a:chOff x="0" y="0"/>
            <a:chExt cx="19710400" cy="1486060"/>
          </a:xfrm>
        </p:grpSpPr>
        <p:sp>
          <p:nvSpPr>
            <p:cNvPr name="Freeform 4" id="4"/>
            <p:cNvSpPr/>
            <p:nvPr/>
          </p:nvSpPr>
          <p:spPr>
            <a:xfrm flipH="false" flipV="false" rot="0">
              <a:off x="25400" y="25400"/>
              <a:ext cx="19659600" cy="1435227"/>
            </a:xfrm>
            <a:custGeom>
              <a:avLst/>
              <a:gdLst/>
              <a:ahLst/>
              <a:cxnLst/>
              <a:rect r="r" b="b" t="t" l="l"/>
              <a:pathLst>
                <a:path h="1435227" w="19659600">
                  <a:moveTo>
                    <a:pt x="0" y="0"/>
                  </a:moveTo>
                  <a:lnTo>
                    <a:pt x="19659600" y="0"/>
                  </a:lnTo>
                  <a:lnTo>
                    <a:pt x="19659600" y="1435227"/>
                  </a:lnTo>
                  <a:lnTo>
                    <a:pt x="0" y="1435227"/>
                  </a:lnTo>
                  <a:close/>
                </a:path>
              </a:pathLst>
            </a:custGeom>
            <a:solidFill>
              <a:srgbClr val="213264"/>
            </a:solidFill>
          </p:spPr>
        </p:sp>
        <p:sp>
          <p:nvSpPr>
            <p:cNvPr name="Freeform 5" id="5"/>
            <p:cNvSpPr/>
            <p:nvPr/>
          </p:nvSpPr>
          <p:spPr>
            <a:xfrm flipH="false" flipV="false" rot="0">
              <a:off x="0" y="0"/>
              <a:ext cx="19710400" cy="1486027"/>
            </a:xfrm>
            <a:custGeom>
              <a:avLst/>
              <a:gdLst/>
              <a:ahLst/>
              <a:cxnLst/>
              <a:rect r="r" b="b" t="t" l="l"/>
              <a:pathLst>
                <a:path h="1486027" w="19710400">
                  <a:moveTo>
                    <a:pt x="25400" y="0"/>
                  </a:moveTo>
                  <a:lnTo>
                    <a:pt x="19685000" y="0"/>
                  </a:lnTo>
                  <a:cubicBezTo>
                    <a:pt x="19698970" y="0"/>
                    <a:pt x="19710400" y="11430"/>
                    <a:pt x="19710400" y="25400"/>
                  </a:cubicBezTo>
                  <a:lnTo>
                    <a:pt x="19710400" y="1460627"/>
                  </a:lnTo>
                  <a:cubicBezTo>
                    <a:pt x="19710400" y="1474597"/>
                    <a:pt x="19698970" y="1486027"/>
                    <a:pt x="19685000" y="1486027"/>
                  </a:cubicBezTo>
                  <a:lnTo>
                    <a:pt x="25400" y="1486027"/>
                  </a:lnTo>
                  <a:cubicBezTo>
                    <a:pt x="11430" y="1486027"/>
                    <a:pt x="0" y="1474597"/>
                    <a:pt x="0" y="1460627"/>
                  </a:cubicBezTo>
                  <a:lnTo>
                    <a:pt x="0" y="25400"/>
                  </a:lnTo>
                  <a:cubicBezTo>
                    <a:pt x="0" y="11430"/>
                    <a:pt x="11430" y="0"/>
                    <a:pt x="25400" y="0"/>
                  </a:cubicBezTo>
                  <a:moveTo>
                    <a:pt x="25400" y="50800"/>
                  </a:moveTo>
                  <a:lnTo>
                    <a:pt x="25400" y="25400"/>
                  </a:lnTo>
                  <a:lnTo>
                    <a:pt x="50800" y="25400"/>
                  </a:lnTo>
                  <a:lnTo>
                    <a:pt x="50800" y="1460627"/>
                  </a:lnTo>
                  <a:lnTo>
                    <a:pt x="25400" y="1460627"/>
                  </a:lnTo>
                  <a:lnTo>
                    <a:pt x="25400" y="1435227"/>
                  </a:lnTo>
                  <a:lnTo>
                    <a:pt x="19685000" y="1435227"/>
                  </a:lnTo>
                  <a:lnTo>
                    <a:pt x="19685000" y="1460627"/>
                  </a:lnTo>
                  <a:lnTo>
                    <a:pt x="19659600" y="1460627"/>
                  </a:lnTo>
                  <a:lnTo>
                    <a:pt x="19659600" y="25400"/>
                  </a:lnTo>
                  <a:lnTo>
                    <a:pt x="19685000" y="25400"/>
                  </a:lnTo>
                  <a:lnTo>
                    <a:pt x="19685000" y="50800"/>
                  </a:lnTo>
                  <a:lnTo>
                    <a:pt x="25400" y="50800"/>
                  </a:lnTo>
                  <a:close/>
                </a:path>
              </a:pathLst>
            </a:custGeom>
            <a:solidFill>
              <a:srgbClr val="213264"/>
            </a:solidFill>
          </p:spPr>
        </p:sp>
      </p:grpSp>
      <p:grpSp>
        <p:nvGrpSpPr>
          <p:cNvPr name="Group 6" id="6"/>
          <p:cNvGrpSpPr/>
          <p:nvPr/>
        </p:nvGrpSpPr>
        <p:grpSpPr>
          <a:xfrm rot="0">
            <a:off x="14833450" y="-628"/>
            <a:ext cx="168424" cy="1098536"/>
            <a:chOff x="0" y="0"/>
            <a:chExt cx="224566" cy="1464714"/>
          </a:xfrm>
        </p:grpSpPr>
        <p:sp>
          <p:nvSpPr>
            <p:cNvPr name="Freeform 7" id="7"/>
            <p:cNvSpPr/>
            <p:nvPr/>
          </p:nvSpPr>
          <p:spPr>
            <a:xfrm flipH="false" flipV="false" rot="0">
              <a:off x="0" y="0"/>
              <a:ext cx="224536" cy="1464691"/>
            </a:xfrm>
            <a:custGeom>
              <a:avLst/>
              <a:gdLst/>
              <a:ahLst/>
              <a:cxnLst/>
              <a:rect r="r" b="b" t="t" l="l"/>
              <a:pathLst>
                <a:path h="1464691" w="224536">
                  <a:moveTo>
                    <a:pt x="0" y="0"/>
                  </a:moveTo>
                  <a:lnTo>
                    <a:pt x="224536" y="0"/>
                  </a:lnTo>
                  <a:lnTo>
                    <a:pt x="224536" y="1464691"/>
                  </a:lnTo>
                  <a:lnTo>
                    <a:pt x="0" y="1464691"/>
                  </a:lnTo>
                  <a:close/>
                </a:path>
              </a:pathLst>
            </a:custGeom>
            <a:solidFill>
              <a:srgbClr val="7FBA00"/>
            </a:solidFill>
          </p:spPr>
        </p:sp>
      </p:grpSp>
      <p:sp>
        <p:nvSpPr>
          <p:cNvPr name="Freeform 8" id="8" descr="A blue and white background  Description automatically generated with medium confidence"/>
          <p:cNvSpPr/>
          <p:nvPr/>
        </p:nvSpPr>
        <p:spPr>
          <a:xfrm flipH="false" flipV="false" rot="0">
            <a:off x="0" y="-19050"/>
            <a:ext cx="14758988" cy="1085852"/>
          </a:xfrm>
          <a:custGeom>
            <a:avLst/>
            <a:gdLst/>
            <a:ahLst/>
            <a:cxnLst/>
            <a:rect r="r" b="b" t="t" l="l"/>
            <a:pathLst>
              <a:path h="1085852" w="14758988">
                <a:moveTo>
                  <a:pt x="0" y="0"/>
                </a:moveTo>
                <a:lnTo>
                  <a:pt x="14758988" y="0"/>
                </a:lnTo>
                <a:lnTo>
                  <a:pt x="14758988" y="1085852"/>
                </a:lnTo>
                <a:lnTo>
                  <a:pt x="0" y="1085852"/>
                </a:lnTo>
                <a:lnTo>
                  <a:pt x="0" y="0"/>
                </a:lnTo>
                <a:close/>
              </a:path>
            </a:pathLst>
          </a:custGeom>
          <a:blipFill>
            <a:blip r:embed="rId4">
              <a:alphaModFix amt="16000"/>
            </a:blip>
            <a:stretch>
              <a:fillRect l="0" t="-213488" r="-1645" b="-549997"/>
            </a:stretch>
          </a:blipFill>
        </p:spPr>
      </p:sp>
      <p:grpSp>
        <p:nvGrpSpPr>
          <p:cNvPr name="Group 9" id="9"/>
          <p:cNvGrpSpPr/>
          <p:nvPr/>
        </p:nvGrpSpPr>
        <p:grpSpPr>
          <a:xfrm rot="0">
            <a:off x="17887950" y="-628"/>
            <a:ext cx="400050" cy="1098536"/>
            <a:chOff x="0" y="0"/>
            <a:chExt cx="533400" cy="1464714"/>
          </a:xfrm>
        </p:grpSpPr>
        <p:sp>
          <p:nvSpPr>
            <p:cNvPr name="Freeform 10" id="10"/>
            <p:cNvSpPr/>
            <p:nvPr/>
          </p:nvSpPr>
          <p:spPr>
            <a:xfrm flipH="false" flipV="false" rot="0">
              <a:off x="0" y="0"/>
              <a:ext cx="533400" cy="1464691"/>
            </a:xfrm>
            <a:custGeom>
              <a:avLst/>
              <a:gdLst/>
              <a:ahLst/>
              <a:cxnLst/>
              <a:rect r="r" b="b" t="t" l="l"/>
              <a:pathLst>
                <a:path h="1464691" w="533400">
                  <a:moveTo>
                    <a:pt x="0" y="0"/>
                  </a:moveTo>
                  <a:lnTo>
                    <a:pt x="533400" y="0"/>
                  </a:lnTo>
                  <a:lnTo>
                    <a:pt x="533400" y="1464691"/>
                  </a:lnTo>
                  <a:lnTo>
                    <a:pt x="0" y="1464691"/>
                  </a:lnTo>
                  <a:close/>
                </a:path>
              </a:pathLst>
            </a:custGeom>
            <a:solidFill>
              <a:srgbClr val="FED500"/>
            </a:solidFill>
          </p:spPr>
        </p:sp>
      </p:grpSp>
      <p:grpSp>
        <p:nvGrpSpPr>
          <p:cNvPr name="Group 11" id="11"/>
          <p:cNvGrpSpPr/>
          <p:nvPr/>
        </p:nvGrpSpPr>
        <p:grpSpPr>
          <a:xfrm rot="0">
            <a:off x="318346" y="1443566"/>
            <a:ext cx="8856136" cy="600165"/>
            <a:chOff x="0" y="0"/>
            <a:chExt cx="11808182" cy="800220"/>
          </a:xfrm>
        </p:grpSpPr>
        <p:sp>
          <p:nvSpPr>
            <p:cNvPr name="Freeform 12" id="12"/>
            <p:cNvSpPr/>
            <p:nvPr/>
          </p:nvSpPr>
          <p:spPr>
            <a:xfrm flipH="false" flipV="false" rot="0">
              <a:off x="0" y="0"/>
              <a:ext cx="11808182" cy="800220"/>
            </a:xfrm>
            <a:custGeom>
              <a:avLst/>
              <a:gdLst/>
              <a:ahLst/>
              <a:cxnLst/>
              <a:rect r="r" b="b" t="t" l="l"/>
              <a:pathLst>
                <a:path h="800220" w="11808182">
                  <a:moveTo>
                    <a:pt x="0" y="0"/>
                  </a:moveTo>
                  <a:lnTo>
                    <a:pt x="11808182" y="0"/>
                  </a:lnTo>
                  <a:lnTo>
                    <a:pt x="11808182" y="800220"/>
                  </a:lnTo>
                  <a:lnTo>
                    <a:pt x="0" y="800220"/>
                  </a:lnTo>
                  <a:close/>
                </a:path>
              </a:pathLst>
            </a:custGeom>
            <a:solidFill>
              <a:srgbClr val="000000">
                <a:alpha val="0"/>
              </a:srgbClr>
            </a:solidFill>
          </p:spPr>
        </p:sp>
        <p:sp>
          <p:nvSpPr>
            <p:cNvPr name="TextBox 13" id="13"/>
            <p:cNvSpPr txBox="true"/>
            <p:nvPr/>
          </p:nvSpPr>
          <p:spPr>
            <a:xfrm>
              <a:off x="0" y="-66675"/>
              <a:ext cx="11808182" cy="866895"/>
            </a:xfrm>
            <a:prstGeom prst="rect">
              <a:avLst/>
            </a:prstGeom>
          </p:spPr>
          <p:txBody>
            <a:bodyPr anchor="t" rtlCol="false" tIns="0" lIns="0" bIns="0" rIns="0"/>
            <a:lstStyle/>
            <a:p>
              <a:pPr algn="l">
                <a:lnSpc>
                  <a:spcPts val="3600"/>
                </a:lnSpc>
              </a:pPr>
              <a:r>
                <a:rPr lang="en-US" sz="3000" b="true">
                  <a:solidFill>
                    <a:srgbClr val="213163"/>
                  </a:solidFill>
                  <a:latin typeface="Arial Bold"/>
                  <a:ea typeface="Arial Bold"/>
                  <a:cs typeface="Arial Bold"/>
                  <a:sym typeface="Arial Bold"/>
                </a:rPr>
                <a:t>GitHub Repository Link of a project</a:t>
              </a:r>
            </a:p>
          </p:txBody>
        </p:sp>
      </p:grpSp>
      <p:grpSp>
        <p:nvGrpSpPr>
          <p:cNvPr name="Group 14" id="14"/>
          <p:cNvGrpSpPr/>
          <p:nvPr/>
        </p:nvGrpSpPr>
        <p:grpSpPr>
          <a:xfrm rot="0">
            <a:off x="315471" y="2192847"/>
            <a:ext cx="12825041" cy="553998"/>
            <a:chOff x="0" y="0"/>
            <a:chExt cx="17100054" cy="738664"/>
          </a:xfrm>
        </p:grpSpPr>
        <p:sp>
          <p:nvSpPr>
            <p:cNvPr name="Freeform 15" id="15"/>
            <p:cNvSpPr/>
            <p:nvPr/>
          </p:nvSpPr>
          <p:spPr>
            <a:xfrm flipH="false" flipV="false" rot="0">
              <a:off x="0" y="0"/>
              <a:ext cx="17100054" cy="738664"/>
            </a:xfrm>
            <a:custGeom>
              <a:avLst/>
              <a:gdLst/>
              <a:ahLst/>
              <a:cxnLst/>
              <a:rect r="r" b="b" t="t" l="l"/>
              <a:pathLst>
                <a:path h="738664" w="17100054">
                  <a:moveTo>
                    <a:pt x="0" y="0"/>
                  </a:moveTo>
                  <a:lnTo>
                    <a:pt x="17100054" y="0"/>
                  </a:lnTo>
                  <a:lnTo>
                    <a:pt x="17100054" y="738664"/>
                  </a:lnTo>
                  <a:lnTo>
                    <a:pt x="0" y="738664"/>
                  </a:lnTo>
                  <a:close/>
                </a:path>
              </a:pathLst>
            </a:custGeom>
            <a:solidFill>
              <a:srgbClr val="000000">
                <a:alpha val="0"/>
              </a:srgbClr>
            </a:solidFill>
          </p:spPr>
        </p:sp>
        <p:sp>
          <p:nvSpPr>
            <p:cNvPr name="TextBox 16" id="16"/>
            <p:cNvSpPr txBox="true"/>
            <p:nvPr/>
          </p:nvSpPr>
          <p:spPr>
            <a:xfrm>
              <a:off x="0" y="-57150"/>
              <a:ext cx="17100054" cy="795814"/>
            </a:xfrm>
            <a:prstGeom prst="rect">
              <a:avLst/>
            </a:prstGeom>
          </p:spPr>
          <p:txBody>
            <a:bodyPr anchor="t" rtlCol="false" tIns="0" lIns="0" bIns="0" rIns="0"/>
            <a:lstStyle/>
            <a:p>
              <a:pPr algn="l" marL="488632" indent="-244316" lvl="1">
                <a:lnSpc>
                  <a:spcPts val="3240"/>
                </a:lnSpc>
                <a:buFont typeface="Arial"/>
                <a:buChar char="•"/>
              </a:pPr>
              <a:r>
                <a:rPr lang="en-US" sz="2700">
                  <a:solidFill>
                    <a:srgbClr val="000000"/>
                  </a:solidFill>
                  <a:latin typeface="Arial"/>
                  <a:ea typeface="Arial"/>
                  <a:cs typeface="Arial"/>
                  <a:sym typeface="Arial"/>
                </a:rPr>
                <a:t>https://github.com/KARAN-KATAKDHOND/Microplastic_Pollution_Prediction.git</a:t>
              </a:r>
            </a:p>
          </p:txBody>
        </p:sp>
      </p:gr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descr="A close up of a sign  Description automatically generated"/>
          <p:cNvSpPr/>
          <p:nvPr/>
        </p:nvSpPr>
        <p:spPr>
          <a:xfrm flipH="false" flipV="false" rot="0">
            <a:off x="15109032" y="117003"/>
            <a:ext cx="2700338" cy="863271"/>
          </a:xfrm>
          <a:custGeom>
            <a:avLst/>
            <a:gdLst/>
            <a:ahLst/>
            <a:cxnLst/>
            <a:rect r="r" b="b" t="t" l="l"/>
            <a:pathLst>
              <a:path h="863271" w="2700338">
                <a:moveTo>
                  <a:pt x="0" y="0"/>
                </a:moveTo>
                <a:lnTo>
                  <a:pt x="2700338" y="0"/>
                </a:lnTo>
                <a:lnTo>
                  <a:pt x="2700338" y="863271"/>
                </a:lnTo>
                <a:lnTo>
                  <a:pt x="0" y="863271"/>
                </a:lnTo>
                <a:lnTo>
                  <a:pt x="0" y="0"/>
                </a:lnTo>
                <a:close/>
              </a:path>
            </a:pathLst>
          </a:custGeom>
          <a:blipFill>
            <a:blip r:embed="rId3"/>
            <a:stretch>
              <a:fillRect l="0" t="0" r="0" b="-4568"/>
            </a:stretch>
          </a:blipFill>
        </p:spPr>
      </p:sp>
      <p:grpSp>
        <p:nvGrpSpPr>
          <p:cNvPr name="Group 3" id="3"/>
          <p:cNvGrpSpPr/>
          <p:nvPr/>
        </p:nvGrpSpPr>
        <p:grpSpPr>
          <a:xfrm rot="0">
            <a:off x="-19048" y="-19050"/>
            <a:ext cx="14782800" cy="1114545"/>
            <a:chOff x="0" y="0"/>
            <a:chExt cx="19710400" cy="1486060"/>
          </a:xfrm>
        </p:grpSpPr>
        <p:sp>
          <p:nvSpPr>
            <p:cNvPr name="Freeform 4" id="4"/>
            <p:cNvSpPr/>
            <p:nvPr/>
          </p:nvSpPr>
          <p:spPr>
            <a:xfrm flipH="false" flipV="false" rot="0">
              <a:off x="25400" y="25400"/>
              <a:ext cx="19659600" cy="1435227"/>
            </a:xfrm>
            <a:custGeom>
              <a:avLst/>
              <a:gdLst/>
              <a:ahLst/>
              <a:cxnLst/>
              <a:rect r="r" b="b" t="t" l="l"/>
              <a:pathLst>
                <a:path h="1435227" w="19659600">
                  <a:moveTo>
                    <a:pt x="0" y="0"/>
                  </a:moveTo>
                  <a:lnTo>
                    <a:pt x="19659600" y="0"/>
                  </a:lnTo>
                  <a:lnTo>
                    <a:pt x="19659600" y="1435227"/>
                  </a:lnTo>
                  <a:lnTo>
                    <a:pt x="0" y="1435227"/>
                  </a:lnTo>
                  <a:close/>
                </a:path>
              </a:pathLst>
            </a:custGeom>
            <a:solidFill>
              <a:srgbClr val="213264"/>
            </a:solidFill>
          </p:spPr>
        </p:sp>
        <p:sp>
          <p:nvSpPr>
            <p:cNvPr name="Freeform 5" id="5"/>
            <p:cNvSpPr/>
            <p:nvPr/>
          </p:nvSpPr>
          <p:spPr>
            <a:xfrm flipH="false" flipV="false" rot="0">
              <a:off x="0" y="0"/>
              <a:ext cx="19710400" cy="1486027"/>
            </a:xfrm>
            <a:custGeom>
              <a:avLst/>
              <a:gdLst/>
              <a:ahLst/>
              <a:cxnLst/>
              <a:rect r="r" b="b" t="t" l="l"/>
              <a:pathLst>
                <a:path h="1486027" w="19710400">
                  <a:moveTo>
                    <a:pt x="25400" y="0"/>
                  </a:moveTo>
                  <a:lnTo>
                    <a:pt x="19685000" y="0"/>
                  </a:lnTo>
                  <a:cubicBezTo>
                    <a:pt x="19698970" y="0"/>
                    <a:pt x="19710400" y="11430"/>
                    <a:pt x="19710400" y="25400"/>
                  </a:cubicBezTo>
                  <a:lnTo>
                    <a:pt x="19710400" y="1460627"/>
                  </a:lnTo>
                  <a:cubicBezTo>
                    <a:pt x="19710400" y="1474597"/>
                    <a:pt x="19698970" y="1486027"/>
                    <a:pt x="19685000" y="1486027"/>
                  </a:cubicBezTo>
                  <a:lnTo>
                    <a:pt x="25400" y="1486027"/>
                  </a:lnTo>
                  <a:cubicBezTo>
                    <a:pt x="11430" y="1486027"/>
                    <a:pt x="0" y="1474597"/>
                    <a:pt x="0" y="1460627"/>
                  </a:cubicBezTo>
                  <a:lnTo>
                    <a:pt x="0" y="25400"/>
                  </a:lnTo>
                  <a:cubicBezTo>
                    <a:pt x="0" y="11430"/>
                    <a:pt x="11430" y="0"/>
                    <a:pt x="25400" y="0"/>
                  </a:cubicBezTo>
                  <a:moveTo>
                    <a:pt x="25400" y="50800"/>
                  </a:moveTo>
                  <a:lnTo>
                    <a:pt x="25400" y="25400"/>
                  </a:lnTo>
                  <a:lnTo>
                    <a:pt x="50800" y="25400"/>
                  </a:lnTo>
                  <a:lnTo>
                    <a:pt x="50800" y="1460627"/>
                  </a:lnTo>
                  <a:lnTo>
                    <a:pt x="25400" y="1460627"/>
                  </a:lnTo>
                  <a:lnTo>
                    <a:pt x="25400" y="1435227"/>
                  </a:lnTo>
                  <a:lnTo>
                    <a:pt x="19685000" y="1435227"/>
                  </a:lnTo>
                  <a:lnTo>
                    <a:pt x="19685000" y="1460627"/>
                  </a:lnTo>
                  <a:lnTo>
                    <a:pt x="19659600" y="1460627"/>
                  </a:lnTo>
                  <a:lnTo>
                    <a:pt x="19659600" y="25400"/>
                  </a:lnTo>
                  <a:lnTo>
                    <a:pt x="19685000" y="25400"/>
                  </a:lnTo>
                  <a:lnTo>
                    <a:pt x="19685000" y="50800"/>
                  </a:lnTo>
                  <a:lnTo>
                    <a:pt x="25400" y="50800"/>
                  </a:lnTo>
                  <a:close/>
                </a:path>
              </a:pathLst>
            </a:custGeom>
            <a:solidFill>
              <a:srgbClr val="213264"/>
            </a:solidFill>
          </p:spPr>
        </p:sp>
      </p:grpSp>
      <p:grpSp>
        <p:nvGrpSpPr>
          <p:cNvPr name="Group 6" id="6"/>
          <p:cNvGrpSpPr/>
          <p:nvPr/>
        </p:nvGrpSpPr>
        <p:grpSpPr>
          <a:xfrm rot="0">
            <a:off x="14833450" y="-628"/>
            <a:ext cx="168424" cy="1098536"/>
            <a:chOff x="0" y="0"/>
            <a:chExt cx="224566" cy="1464714"/>
          </a:xfrm>
        </p:grpSpPr>
        <p:sp>
          <p:nvSpPr>
            <p:cNvPr name="Freeform 7" id="7"/>
            <p:cNvSpPr/>
            <p:nvPr/>
          </p:nvSpPr>
          <p:spPr>
            <a:xfrm flipH="false" flipV="false" rot="0">
              <a:off x="0" y="0"/>
              <a:ext cx="224536" cy="1464691"/>
            </a:xfrm>
            <a:custGeom>
              <a:avLst/>
              <a:gdLst/>
              <a:ahLst/>
              <a:cxnLst/>
              <a:rect r="r" b="b" t="t" l="l"/>
              <a:pathLst>
                <a:path h="1464691" w="224536">
                  <a:moveTo>
                    <a:pt x="0" y="0"/>
                  </a:moveTo>
                  <a:lnTo>
                    <a:pt x="224536" y="0"/>
                  </a:lnTo>
                  <a:lnTo>
                    <a:pt x="224536" y="1464691"/>
                  </a:lnTo>
                  <a:lnTo>
                    <a:pt x="0" y="1464691"/>
                  </a:lnTo>
                  <a:close/>
                </a:path>
              </a:pathLst>
            </a:custGeom>
            <a:solidFill>
              <a:srgbClr val="7FBA00"/>
            </a:solidFill>
          </p:spPr>
        </p:sp>
      </p:grpSp>
      <p:sp>
        <p:nvSpPr>
          <p:cNvPr name="Freeform 8" id="8" descr="A blue and white background  Description automatically generated with medium confidence"/>
          <p:cNvSpPr/>
          <p:nvPr/>
        </p:nvSpPr>
        <p:spPr>
          <a:xfrm flipH="false" flipV="false" rot="0">
            <a:off x="0" y="-19050"/>
            <a:ext cx="14758988" cy="1085852"/>
          </a:xfrm>
          <a:custGeom>
            <a:avLst/>
            <a:gdLst/>
            <a:ahLst/>
            <a:cxnLst/>
            <a:rect r="r" b="b" t="t" l="l"/>
            <a:pathLst>
              <a:path h="1085852" w="14758988">
                <a:moveTo>
                  <a:pt x="0" y="0"/>
                </a:moveTo>
                <a:lnTo>
                  <a:pt x="14758988" y="0"/>
                </a:lnTo>
                <a:lnTo>
                  <a:pt x="14758988" y="1085852"/>
                </a:lnTo>
                <a:lnTo>
                  <a:pt x="0" y="1085852"/>
                </a:lnTo>
                <a:lnTo>
                  <a:pt x="0" y="0"/>
                </a:lnTo>
                <a:close/>
              </a:path>
            </a:pathLst>
          </a:custGeom>
          <a:blipFill>
            <a:blip r:embed="rId4">
              <a:alphaModFix amt="16000"/>
            </a:blip>
            <a:stretch>
              <a:fillRect l="0" t="-213488" r="-1645" b="-549997"/>
            </a:stretch>
          </a:blipFill>
        </p:spPr>
      </p:sp>
      <p:grpSp>
        <p:nvGrpSpPr>
          <p:cNvPr name="Group 9" id="9"/>
          <p:cNvGrpSpPr/>
          <p:nvPr/>
        </p:nvGrpSpPr>
        <p:grpSpPr>
          <a:xfrm rot="0">
            <a:off x="17887950" y="-628"/>
            <a:ext cx="400050" cy="1098536"/>
            <a:chOff x="0" y="0"/>
            <a:chExt cx="533400" cy="1464714"/>
          </a:xfrm>
        </p:grpSpPr>
        <p:sp>
          <p:nvSpPr>
            <p:cNvPr name="Freeform 10" id="10"/>
            <p:cNvSpPr/>
            <p:nvPr/>
          </p:nvSpPr>
          <p:spPr>
            <a:xfrm flipH="false" flipV="false" rot="0">
              <a:off x="0" y="0"/>
              <a:ext cx="533400" cy="1464691"/>
            </a:xfrm>
            <a:custGeom>
              <a:avLst/>
              <a:gdLst/>
              <a:ahLst/>
              <a:cxnLst/>
              <a:rect r="r" b="b" t="t" l="l"/>
              <a:pathLst>
                <a:path h="1464691" w="533400">
                  <a:moveTo>
                    <a:pt x="0" y="0"/>
                  </a:moveTo>
                  <a:lnTo>
                    <a:pt x="533400" y="0"/>
                  </a:lnTo>
                  <a:lnTo>
                    <a:pt x="533400" y="1464691"/>
                  </a:lnTo>
                  <a:lnTo>
                    <a:pt x="0" y="1464691"/>
                  </a:lnTo>
                  <a:close/>
                </a:path>
              </a:pathLst>
            </a:custGeom>
            <a:solidFill>
              <a:srgbClr val="FED500"/>
            </a:solidFill>
          </p:spPr>
        </p:sp>
      </p:grpSp>
      <p:grpSp>
        <p:nvGrpSpPr>
          <p:cNvPr name="Group 11" id="11"/>
          <p:cNvGrpSpPr/>
          <p:nvPr/>
        </p:nvGrpSpPr>
        <p:grpSpPr>
          <a:xfrm rot="0">
            <a:off x="318346" y="1443566"/>
            <a:ext cx="8856136" cy="600165"/>
            <a:chOff x="0" y="0"/>
            <a:chExt cx="11808182" cy="800220"/>
          </a:xfrm>
        </p:grpSpPr>
        <p:sp>
          <p:nvSpPr>
            <p:cNvPr name="Freeform 12" id="12"/>
            <p:cNvSpPr/>
            <p:nvPr/>
          </p:nvSpPr>
          <p:spPr>
            <a:xfrm flipH="false" flipV="false" rot="0">
              <a:off x="0" y="0"/>
              <a:ext cx="11808182" cy="800220"/>
            </a:xfrm>
            <a:custGeom>
              <a:avLst/>
              <a:gdLst/>
              <a:ahLst/>
              <a:cxnLst/>
              <a:rect r="r" b="b" t="t" l="l"/>
              <a:pathLst>
                <a:path h="800220" w="11808182">
                  <a:moveTo>
                    <a:pt x="0" y="0"/>
                  </a:moveTo>
                  <a:lnTo>
                    <a:pt x="11808182" y="0"/>
                  </a:lnTo>
                  <a:lnTo>
                    <a:pt x="11808182" y="800220"/>
                  </a:lnTo>
                  <a:lnTo>
                    <a:pt x="0" y="800220"/>
                  </a:lnTo>
                  <a:close/>
                </a:path>
              </a:pathLst>
            </a:custGeom>
            <a:solidFill>
              <a:srgbClr val="000000">
                <a:alpha val="0"/>
              </a:srgbClr>
            </a:solidFill>
          </p:spPr>
        </p:sp>
        <p:sp>
          <p:nvSpPr>
            <p:cNvPr name="TextBox 13" id="13"/>
            <p:cNvSpPr txBox="true"/>
            <p:nvPr/>
          </p:nvSpPr>
          <p:spPr>
            <a:xfrm>
              <a:off x="0" y="-66675"/>
              <a:ext cx="11808182" cy="866895"/>
            </a:xfrm>
            <a:prstGeom prst="rect">
              <a:avLst/>
            </a:prstGeom>
          </p:spPr>
          <p:txBody>
            <a:bodyPr anchor="t" rtlCol="false" tIns="0" lIns="0" bIns="0" rIns="0"/>
            <a:lstStyle/>
            <a:p>
              <a:pPr algn="l">
                <a:lnSpc>
                  <a:spcPts val="3600"/>
                </a:lnSpc>
              </a:pPr>
              <a:r>
                <a:rPr lang="en-US" sz="3000" b="true">
                  <a:solidFill>
                    <a:srgbClr val="213163"/>
                  </a:solidFill>
                  <a:latin typeface="Arial Bold"/>
                  <a:ea typeface="Arial Bold"/>
                  <a:cs typeface="Arial Bold"/>
                  <a:sym typeface="Arial Bold"/>
                </a:rPr>
                <a:t>References</a:t>
              </a:r>
            </a:p>
          </p:txBody>
        </p:sp>
      </p:grpSp>
      <p:grpSp>
        <p:nvGrpSpPr>
          <p:cNvPr name="Group 14" id="14"/>
          <p:cNvGrpSpPr/>
          <p:nvPr/>
        </p:nvGrpSpPr>
        <p:grpSpPr>
          <a:xfrm rot="0">
            <a:off x="315471" y="2192847"/>
            <a:ext cx="15035247" cy="2137029"/>
            <a:chOff x="0" y="0"/>
            <a:chExt cx="20046996" cy="2849372"/>
          </a:xfrm>
        </p:grpSpPr>
        <p:sp>
          <p:nvSpPr>
            <p:cNvPr name="Freeform 15" id="15"/>
            <p:cNvSpPr/>
            <p:nvPr/>
          </p:nvSpPr>
          <p:spPr>
            <a:xfrm flipH="false" flipV="false" rot="0">
              <a:off x="0" y="0"/>
              <a:ext cx="20046997" cy="2849372"/>
            </a:xfrm>
            <a:custGeom>
              <a:avLst/>
              <a:gdLst/>
              <a:ahLst/>
              <a:cxnLst/>
              <a:rect r="r" b="b" t="t" l="l"/>
              <a:pathLst>
                <a:path h="2849372" w="20046997">
                  <a:moveTo>
                    <a:pt x="0" y="0"/>
                  </a:moveTo>
                  <a:lnTo>
                    <a:pt x="20046997" y="0"/>
                  </a:lnTo>
                  <a:lnTo>
                    <a:pt x="20046997" y="2849372"/>
                  </a:lnTo>
                  <a:lnTo>
                    <a:pt x="0" y="2849372"/>
                  </a:lnTo>
                  <a:close/>
                </a:path>
              </a:pathLst>
            </a:custGeom>
            <a:solidFill>
              <a:srgbClr val="000000">
                <a:alpha val="0"/>
              </a:srgbClr>
            </a:solidFill>
          </p:spPr>
        </p:sp>
        <p:sp>
          <p:nvSpPr>
            <p:cNvPr name="TextBox 16" id="16"/>
            <p:cNvSpPr txBox="true"/>
            <p:nvPr/>
          </p:nvSpPr>
          <p:spPr>
            <a:xfrm>
              <a:off x="0" y="-57150"/>
              <a:ext cx="20046996" cy="2906522"/>
            </a:xfrm>
            <a:prstGeom prst="rect">
              <a:avLst/>
            </a:prstGeom>
          </p:spPr>
          <p:txBody>
            <a:bodyPr anchor="t" rtlCol="false" tIns="0" lIns="0" bIns="0" rIns="0"/>
            <a:lstStyle/>
            <a:p>
              <a:pPr algn="l" marL="488632" indent="-244316" lvl="1">
                <a:lnSpc>
                  <a:spcPts val="3240"/>
                </a:lnSpc>
                <a:buFont typeface="Arial"/>
                <a:buChar char="•"/>
              </a:pPr>
              <a:r>
                <a:rPr lang="en-US" sz="2700">
                  <a:solidFill>
                    <a:srgbClr val="000000"/>
                  </a:solidFill>
                  <a:latin typeface="Arial"/>
                  <a:ea typeface="Arial"/>
                  <a:cs typeface="Arial"/>
                  <a:sym typeface="Arial"/>
                </a:rPr>
                <a:t>https://www.kaggle.com/</a:t>
              </a:r>
            </a:p>
            <a:p>
              <a:pPr algn="l" marL="488632" indent="-244316" lvl="1">
                <a:lnSpc>
                  <a:spcPts val="3240"/>
                </a:lnSpc>
                <a:buFont typeface="Arial"/>
                <a:buChar char="•"/>
              </a:pPr>
              <a:r>
                <a:rPr lang="en-US" sz="2700">
                  <a:solidFill>
                    <a:srgbClr val="000000"/>
                  </a:solidFill>
                  <a:latin typeface="Arial"/>
                  <a:ea typeface="Arial"/>
                  <a:cs typeface="Arial"/>
                  <a:sym typeface="Arial"/>
                </a:rPr>
                <a:t>https://docs.streamlit.io/</a:t>
              </a:r>
            </a:p>
            <a:p>
              <a:pPr algn="l" marL="488632" indent="-244316" lvl="1">
                <a:lnSpc>
                  <a:spcPts val="3240"/>
                </a:lnSpc>
                <a:buFont typeface="Arial"/>
                <a:buChar char="•"/>
              </a:pPr>
              <a:r>
                <a:rPr lang="en-US" sz="2700">
                  <a:solidFill>
                    <a:srgbClr val="000000"/>
                  </a:solidFill>
                  <a:latin typeface="Arial"/>
                  <a:ea typeface="Arial"/>
                  <a:cs typeface="Arial"/>
                  <a:sym typeface="Arial"/>
                </a:rPr>
                <a:t>https://pandas.pydata.org/docs/</a:t>
              </a:r>
            </a:p>
            <a:p>
              <a:pPr algn="l" marL="488632" indent="-244316" lvl="1">
                <a:lnSpc>
                  <a:spcPts val="3240"/>
                </a:lnSpc>
                <a:buFont typeface="Arial"/>
                <a:buChar char="•"/>
              </a:pPr>
              <a:r>
                <a:rPr lang="en-US" sz="2700">
                  <a:solidFill>
                    <a:srgbClr val="000000"/>
                  </a:solidFill>
                  <a:latin typeface="Arial"/>
                  <a:ea typeface="Arial"/>
                  <a:cs typeface="Arial"/>
                  <a:sym typeface="Arial"/>
                </a:rPr>
                <a:t>https://numpy.org/doc</a:t>
              </a:r>
            </a:p>
            <a:p>
              <a:pPr algn="l" marL="488632" indent="-244316" lvl="1">
                <a:lnSpc>
                  <a:spcPts val="3240"/>
                </a:lnSpc>
                <a:buFont typeface="Arial"/>
                <a:buChar char="•"/>
              </a:pPr>
              <a:r>
                <a:rPr lang="en-US" sz="2700">
                  <a:solidFill>
                    <a:srgbClr val="000000"/>
                  </a:solidFill>
                  <a:latin typeface="Arial"/>
                  <a:ea typeface="Arial"/>
                  <a:cs typeface="Arial"/>
                  <a:sym typeface="Arial"/>
                </a:rPr>
                <a:t>https://scikit-learn.org/stable/modules/generated/sklearn.linear_model.LinearRegression.html</a:t>
              </a:r>
            </a:p>
          </p:txBody>
        </p:sp>
      </p:gr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descr="A close up of a sign  Description automatically generated"/>
          <p:cNvSpPr/>
          <p:nvPr/>
        </p:nvSpPr>
        <p:spPr>
          <a:xfrm flipH="false" flipV="false" rot="0">
            <a:off x="15109032" y="117003"/>
            <a:ext cx="2700338" cy="863271"/>
          </a:xfrm>
          <a:custGeom>
            <a:avLst/>
            <a:gdLst/>
            <a:ahLst/>
            <a:cxnLst/>
            <a:rect r="r" b="b" t="t" l="l"/>
            <a:pathLst>
              <a:path h="863271" w="2700338">
                <a:moveTo>
                  <a:pt x="0" y="0"/>
                </a:moveTo>
                <a:lnTo>
                  <a:pt x="2700338" y="0"/>
                </a:lnTo>
                <a:lnTo>
                  <a:pt x="2700338" y="863271"/>
                </a:lnTo>
                <a:lnTo>
                  <a:pt x="0" y="863271"/>
                </a:lnTo>
                <a:lnTo>
                  <a:pt x="0" y="0"/>
                </a:lnTo>
                <a:close/>
              </a:path>
            </a:pathLst>
          </a:custGeom>
          <a:blipFill>
            <a:blip r:embed="rId3"/>
            <a:stretch>
              <a:fillRect l="0" t="0" r="0" b="-4568"/>
            </a:stretch>
          </a:blipFill>
        </p:spPr>
      </p:sp>
      <p:grpSp>
        <p:nvGrpSpPr>
          <p:cNvPr name="Group 3" id="3"/>
          <p:cNvGrpSpPr/>
          <p:nvPr/>
        </p:nvGrpSpPr>
        <p:grpSpPr>
          <a:xfrm rot="0">
            <a:off x="-19048" y="-19050"/>
            <a:ext cx="14782800" cy="1114545"/>
            <a:chOff x="0" y="0"/>
            <a:chExt cx="19710400" cy="1486060"/>
          </a:xfrm>
        </p:grpSpPr>
        <p:sp>
          <p:nvSpPr>
            <p:cNvPr name="Freeform 4" id="4"/>
            <p:cNvSpPr/>
            <p:nvPr/>
          </p:nvSpPr>
          <p:spPr>
            <a:xfrm flipH="false" flipV="false" rot="0">
              <a:off x="25400" y="25400"/>
              <a:ext cx="19659600" cy="1435227"/>
            </a:xfrm>
            <a:custGeom>
              <a:avLst/>
              <a:gdLst/>
              <a:ahLst/>
              <a:cxnLst/>
              <a:rect r="r" b="b" t="t" l="l"/>
              <a:pathLst>
                <a:path h="1435227" w="19659600">
                  <a:moveTo>
                    <a:pt x="0" y="0"/>
                  </a:moveTo>
                  <a:lnTo>
                    <a:pt x="19659600" y="0"/>
                  </a:lnTo>
                  <a:lnTo>
                    <a:pt x="19659600" y="1435227"/>
                  </a:lnTo>
                  <a:lnTo>
                    <a:pt x="0" y="1435227"/>
                  </a:lnTo>
                  <a:close/>
                </a:path>
              </a:pathLst>
            </a:custGeom>
            <a:solidFill>
              <a:srgbClr val="213264"/>
            </a:solidFill>
          </p:spPr>
        </p:sp>
        <p:sp>
          <p:nvSpPr>
            <p:cNvPr name="Freeform 5" id="5"/>
            <p:cNvSpPr/>
            <p:nvPr/>
          </p:nvSpPr>
          <p:spPr>
            <a:xfrm flipH="false" flipV="false" rot="0">
              <a:off x="0" y="0"/>
              <a:ext cx="19710400" cy="1486027"/>
            </a:xfrm>
            <a:custGeom>
              <a:avLst/>
              <a:gdLst/>
              <a:ahLst/>
              <a:cxnLst/>
              <a:rect r="r" b="b" t="t" l="l"/>
              <a:pathLst>
                <a:path h="1486027" w="19710400">
                  <a:moveTo>
                    <a:pt x="25400" y="0"/>
                  </a:moveTo>
                  <a:lnTo>
                    <a:pt x="19685000" y="0"/>
                  </a:lnTo>
                  <a:cubicBezTo>
                    <a:pt x="19698970" y="0"/>
                    <a:pt x="19710400" y="11430"/>
                    <a:pt x="19710400" y="25400"/>
                  </a:cubicBezTo>
                  <a:lnTo>
                    <a:pt x="19710400" y="1460627"/>
                  </a:lnTo>
                  <a:cubicBezTo>
                    <a:pt x="19710400" y="1474597"/>
                    <a:pt x="19698970" y="1486027"/>
                    <a:pt x="19685000" y="1486027"/>
                  </a:cubicBezTo>
                  <a:lnTo>
                    <a:pt x="25400" y="1486027"/>
                  </a:lnTo>
                  <a:cubicBezTo>
                    <a:pt x="11430" y="1486027"/>
                    <a:pt x="0" y="1474597"/>
                    <a:pt x="0" y="1460627"/>
                  </a:cubicBezTo>
                  <a:lnTo>
                    <a:pt x="0" y="25400"/>
                  </a:lnTo>
                  <a:cubicBezTo>
                    <a:pt x="0" y="11430"/>
                    <a:pt x="11430" y="0"/>
                    <a:pt x="25400" y="0"/>
                  </a:cubicBezTo>
                  <a:moveTo>
                    <a:pt x="25400" y="50800"/>
                  </a:moveTo>
                  <a:lnTo>
                    <a:pt x="25400" y="25400"/>
                  </a:lnTo>
                  <a:lnTo>
                    <a:pt x="50800" y="25400"/>
                  </a:lnTo>
                  <a:lnTo>
                    <a:pt x="50800" y="1460627"/>
                  </a:lnTo>
                  <a:lnTo>
                    <a:pt x="25400" y="1460627"/>
                  </a:lnTo>
                  <a:lnTo>
                    <a:pt x="25400" y="1435227"/>
                  </a:lnTo>
                  <a:lnTo>
                    <a:pt x="19685000" y="1435227"/>
                  </a:lnTo>
                  <a:lnTo>
                    <a:pt x="19685000" y="1460627"/>
                  </a:lnTo>
                  <a:lnTo>
                    <a:pt x="19659600" y="1460627"/>
                  </a:lnTo>
                  <a:lnTo>
                    <a:pt x="19659600" y="25400"/>
                  </a:lnTo>
                  <a:lnTo>
                    <a:pt x="19685000" y="25400"/>
                  </a:lnTo>
                  <a:lnTo>
                    <a:pt x="19685000" y="50800"/>
                  </a:lnTo>
                  <a:lnTo>
                    <a:pt x="25400" y="50800"/>
                  </a:lnTo>
                  <a:close/>
                </a:path>
              </a:pathLst>
            </a:custGeom>
            <a:solidFill>
              <a:srgbClr val="213264"/>
            </a:solidFill>
          </p:spPr>
        </p:sp>
      </p:grpSp>
      <p:grpSp>
        <p:nvGrpSpPr>
          <p:cNvPr name="Group 6" id="6"/>
          <p:cNvGrpSpPr/>
          <p:nvPr/>
        </p:nvGrpSpPr>
        <p:grpSpPr>
          <a:xfrm rot="0">
            <a:off x="14833450" y="-628"/>
            <a:ext cx="168424" cy="1098536"/>
            <a:chOff x="0" y="0"/>
            <a:chExt cx="224566" cy="1464714"/>
          </a:xfrm>
        </p:grpSpPr>
        <p:sp>
          <p:nvSpPr>
            <p:cNvPr name="Freeform 7" id="7"/>
            <p:cNvSpPr/>
            <p:nvPr/>
          </p:nvSpPr>
          <p:spPr>
            <a:xfrm flipH="false" flipV="false" rot="0">
              <a:off x="0" y="0"/>
              <a:ext cx="224536" cy="1464691"/>
            </a:xfrm>
            <a:custGeom>
              <a:avLst/>
              <a:gdLst/>
              <a:ahLst/>
              <a:cxnLst/>
              <a:rect r="r" b="b" t="t" l="l"/>
              <a:pathLst>
                <a:path h="1464691" w="224536">
                  <a:moveTo>
                    <a:pt x="0" y="0"/>
                  </a:moveTo>
                  <a:lnTo>
                    <a:pt x="224536" y="0"/>
                  </a:lnTo>
                  <a:lnTo>
                    <a:pt x="224536" y="1464691"/>
                  </a:lnTo>
                  <a:lnTo>
                    <a:pt x="0" y="1464691"/>
                  </a:lnTo>
                  <a:close/>
                </a:path>
              </a:pathLst>
            </a:custGeom>
            <a:solidFill>
              <a:srgbClr val="7FBA00"/>
            </a:solidFill>
          </p:spPr>
        </p:sp>
      </p:grpSp>
      <p:sp>
        <p:nvSpPr>
          <p:cNvPr name="Freeform 8" id="8" descr="A blue and white background  Description automatically generated with medium confidence"/>
          <p:cNvSpPr/>
          <p:nvPr/>
        </p:nvSpPr>
        <p:spPr>
          <a:xfrm flipH="false" flipV="false" rot="0">
            <a:off x="0" y="-19050"/>
            <a:ext cx="14758988" cy="1085852"/>
          </a:xfrm>
          <a:custGeom>
            <a:avLst/>
            <a:gdLst/>
            <a:ahLst/>
            <a:cxnLst/>
            <a:rect r="r" b="b" t="t" l="l"/>
            <a:pathLst>
              <a:path h="1085852" w="14758988">
                <a:moveTo>
                  <a:pt x="0" y="0"/>
                </a:moveTo>
                <a:lnTo>
                  <a:pt x="14758988" y="0"/>
                </a:lnTo>
                <a:lnTo>
                  <a:pt x="14758988" y="1085852"/>
                </a:lnTo>
                <a:lnTo>
                  <a:pt x="0" y="1085852"/>
                </a:lnTo>
                <a:lnTo>
                  <a:pt x="0" y="0"/>
                </a:lnTo>
                <a:close/>
              </a:path>
            </a:pathLst>
          </a:custGeom>
          <a:blipFill>
            <a:blip r:embed="rId4">
              <a:alphaModFix amt="16000"/>
            </a:blip>
            <a:stretch>
              <a:fillRect l="0" t="-213488" r="-1645" b="-549997"/>
            </a:stretch>
          </a:blipFill>
        </p:spPr>
      </p:sp>
      <p:grpSp>
        <p:nvGrpSpPr>
          <p:cNvPr name="Group 9" id="9"/>
          <p:cNvGrpSpPr/>
          <p:nvPr/>
        </p:nvGrpSpPr>
        <p:grpSpPr>
          <a:xfrm rot="0">
            <a:off x="17887950" y="-628"/>
            <a:ext cx="400050" cy="1098536"/>
            <a:chOff x="0" y="0"/>
            <a:chExt cx="533400" cy="1464714"/>
          </a:xfrm>
        </p:grpSpPr>
        <p:sp>
          <p:nvSpPr>
            <p:cNvPr name="Freeform 10" id="10"/>
            <p:cNvSpPr/>
            <p:nvPr/>
          </p:nvSpPr>
          <p:spPr>
            <a:xfrm flipH="false" flipV="false" rot="0">
              <a:off x="0" y="0"/>
              <a:ext cx="533400" cy="1464691"/>
            </a:xfrm>
            <a:custGeom>
              <a:avLst/>
              <a:gdLst/>
              <a:ahLst/>
              <a:cxnLst/>
              <a:rect r="r" b="b" t="t" l="l"/>
              <a:pathLst>
                <a:path h="1464691" w="533400">
                  <a:moveTo>
                    <a:pt x="0" y="0"/>
                  </a:moveTo>
                  <a:lnTo>
                    <a:pt x="533400" y="0"/>
                  </a:lnTo>
                  <a:lnTo>
                    <a:pt x="533400" y="1464691"/>
                  </a:lnTo>
                  <a:lnTo>
                    <a:pt x="0" y="1464691"/>
                  </a:lnTo>
                  <a:close/>
                </a:path>
              </a:pathLst>
            </a:custGeom>
            <a:solidFill>
              <a:srgbClr val="FED500"/>
            </a:solidFill>
          </p:spPr>
        </p:sp>
      </p:grpSp>
      <p:grpSp>
        <p:nvGrpSpPr>
          <p:cNvPr name="Group 11" id="11"/>
          <p:cNvGrpSpPr/>
          <p:nvPr/>
        </p:nvGrpSpPr>
        <p:grpSpPr>
          <a:xfrm rot="0">
            <a:off x="6472809" y="4821843"/>
            <a:ext cx="5342382" cy="1480572"/>
            <a:chOff x="0" y="0"/>
            <a:chExt cx="7123176" cy="1974096"/>
          </a:xfrm>
        </p:grpSpPr>
        <p:sp>
          <p:nvSpPr>
            <p:cNvPr name="Freeform 12" id="12"/>
            <p:cNvSpPr/>
            <p:nvPr/>
          </p:nvSpPr>
          <p:spPr>
            <a:xfrm flipH="false" flipV="false" rot="0">
              <a:off x="0" y="0"/>
              <a:ext cx="7123176" cy="1974096"/>
            </a:xfrm>
            <a:custGeom>
              <a:avLst/>
              <a:gdLst/>
              <a:ahLst/>
              <a:cxnLst/>
              <a:rect r="r" b="b" t="t" l="l"/>
              <a:pathLst>
                <a:path h="1974096" w="7123176">
                  <a:moveTo>
                    <a:pt x="0" y="0"/>
                  </a:moveTo>
                  <a:lnTo>
                    <a:pt x="7123176" y="0"/>
                  </a:lnTo>
                  <a:lnTo>
                    <a:pt x="7123176" y="1974096"/>
                  </a:lnTo>
                  <a:lnTo>
                    <a:pt x="0" y="1974096"/>
                  </a:lnTo>
                  <a:close/>
                </a:path>
              </a:pathLst>
            </a:custGeom>
            <a:solidFill>
              <a:srgbClr val="000000">
                <a:alpha val="0"/>
              </a:srgbClr>
            </a:solidFill>
          </p:spPr>
        </p:sp>
        <p:sp>
          <p:nvSpPr>
            <p:cNvPr name="TextBox 13" id="13"/>
            <p:cNvSpPr txBox="true"/>
            <p:nvPr/>
          </p:nvSpPr>
          <p:spPr>
            <a:xfrm>
              <a:off x="0" y="-152400"/>
              <a:ext cx="7123176" cy="2126496"/>
            </a:xfrm>
            <a:prstGeom prst="rect">
              <a:avLst/>
            </a:prstGeom>
          </p:spPr>
          <p:txBody>
            <a:bodyPr anchor="t" rtlCol="false" tIns="0" lIns="0" bIns="0" rIns="0"/>
            <a:lstStyle/>
            <a:p>
              <a:pPr algn="l">
                <a:lnSpc>
                  <a:spcPts val="9000"/>
                </a:lnSpc>
              </a:pPr>
              <a:r>
                <a:rPr lang="en-US" sz="7500" b="true">
                  <a:solidFill>
                    <a:srgbClr val="213163"/>
                  </a:solidFill>
                  <a:latin typeface="Arial Bold"/>
                  <a:ea typeface="Arial Bold"/>
                  <a:cs typeface="Arial Bold"/>
                  <a:sym typeface="Arial Bold"/>
                </a:rPr>
                <a:t>Thank You</a:t>
              </a: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DAGjqLc3OxU</dc:identifier>
  <dcterms:modified xsi:type="dcterms:W3CDTF">2011-08-01T06:04:30Z</dcterms:modified>
  <cp:revision>1</cp:revision>
  <dc:title>Case study template 2 (1).pptx</dc:title>
</cp:coreProperties>
</file>