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382" r:id="rId8"/>
    <p:sldId id="383" r:id="rId9"/>
    <p:sldId id="377" r:id="rId10"/>
    <p:sldId id="378" r:id="rId11"/>
    <p:sldId id="262" r:id="rId12"/>
    <p:sldId id="263" r:id="rId13"/>
    <p:sldId id="264" r:id="rId14"/>
    <p:sldId id="265" r:id="rId15"/>
    <p:sldId id="367" r:id="rId16"/>
    <p:sldId id="266" r:id="rId17"/>
    <p:sldId id="267" r:id="rId18"/>
    <p:sldId id="268" r:id="rId19"/>
    <p:sldId id="269" r:id="rId20"/>
    <p:sldId id="368" r:id="rId21"/>
    <p:sldId id="270" r:id="rId22"/>
    <p:sldId id="380" r:id="rId23"/>
    <p:sldId id="381" r:id="rId24"/>
    <p:sldId id="271" r:id="rId25"/>
    <p:sldId id="272" r:id="rId26"/>
    <p:sldId id="273" r:id="rId27"/>
    <p:sldId id="369" r:id="rId28"/>
    <p:sldId id="274" r:id="rId29"/>
    <p:sldId id="275" r:id="rId30"/>
    <p:sldId id="276" r:id="rId31"/>
    <p:sldId id="370" r:id="rId32"/>
    <p:sldId id="371" r:id="rId33"/>
    <p:sldId id="277" r:id="rId34"/>
    <p:sldId id="372" r:id="rId35"/>
    <p:sldId id="278" r:id="rId36"/>
    <p:sldId id="279" r:id="rId37"/>
    <p:sldId id="373" r:id="rId38"/>
    <p:sldId id="280" r:id="rId39"/>
    <p:sldId id="281" r:id="rId40"/>
    <p:sldId id="282" r:id="rId41"/>
    <p:sldId id="283" r:id="rId42"/>
    <p:sldId id="374" r:id="rId43"/>
    <p:sldId id="284" r:id="rId44"/>
    <p:sldId id="375" r:id="rId45"/>
    <p:sldId id="285" r:id="rId46"/>
    <p:sldId id="376" r:id="rId47"/>
    <p:sldId id="286" r:id="rId48"/>
    <p:sldId id="287" r:id="rId49"/>
    <p:sldId id="384" r:id="rId50"/>
    <p:sldId id="288" r:id="rId51"/>
    <p:sldId id="385" r:id="rId52"/>
    <p:sldId id="289" r:id="rId53"/>
    <p:sldId id="290" r:id="rId54"/>
    <p:sldId id="386" r:id="rId55"/>
    <p:sldId id="387" r:id="rId56"/>
    <p:sldId id="291" r:id="rId57"/>
    <p:sldId id="388" r:id="rId58"/>
    <p:sldId id="292" r:id="rId59"/>
    <p:sldId id="293" r:id="rId60"/>
    <p:sldId id="294" r:id="rId61"/>
    <p:sldId id="389"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raj" initials="" lastIdx="1" clrIdx="0">
    <p:extLst>
      <p:ext uri="{19B8F6BF-5375-455C-9EA6-DF929625EA0E}">
        <p15:presenceInfo xmlns:p15="http://schemas.microsoft.com/office/powerpoint/2012/main" userId="202adddd6cc4b1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4-02-15T05:09:21.198"/>
    </inkml:context>
    <inkml:brush xml:id="br0">
      <inkml:brushProperty name="width" value="0.05292" units="cm"/>
      <inkml:brushProperty name="height" value="0.05292" units="cm"/>
      <inkml:brushProperty name="color" value="#FF0000"/>
    </inkml:brush>
  </inkml:definitions>
  <inkml:trace contextRef="#ctx0" brushRef="#br0">2547 13197 0,'0'0'0,"33"66"78,-33 33-63,33 0 1,-33 1-16,33 164 16,0-32-1,0-67 1,0-66-1,-33-66 32,33-33-15,0 0-32,33 0 15,67 0-15,197 0 16,100-165 15,166-166-15,-166 133-1,-298 99 1,-99 99 0</inkml:trace>
  <inkml:trace contextRef="#ctx0" brushRef="#br0" timeOffset="1435.222">12965 14387 0,'33'-66'15,"0"66"64,-33 33-79,0 0 15,99 133 1,-99-67-16,0 0 15,33 133 1,33-34 0,-33-99-1,33-66 1,100-33 0,495-66-1,497-331 16,132 0-15,-464 199 0,-363 99-1,-330 33 1</inkml:trace>
  <inkml:trace contextRef="#ctx0" brushRef="#br0" timeOffset="2488.804">20571 14784 0,'0'-33'31,"33"33"-15,0 33 0,1 66-16,32 34 15,33 264 1,-33-199-1,0-33 1,0-32 0,1-100-1,230 0 1,431-199 0,462-330-1,34 33 1,-232 66-1,-562 298 1,-364 33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8AA36-5216-4FF5-A3EF-60C1EF0A026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395028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AA36-5216-4FF5-A3EF-60C1EF0A026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23835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BE8AA36-5216-4FF5-A3EF-60C1EF0A0264}" type="datetimeFigureOut">
              <a:rPr lang="en-IN" smtClean="0"/>
              <a:t>09-05-2024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272070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AA36-5216-4FF5-A3EF-60C1EF0A026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317483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BE8AA36-5216-4FF5-A3EF-60C1EF0A0264}" type="datetimeFigureOut">
              <a:rPr lang="en-IN" smtClean="0"/>
              <a:t>09-05-2024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61EF508-A184-4F7C-A1F2-81F1FE61C9A4}" type="slidenum">
              <a:rPr lang="en-IN" smtClean="0"/>
              <a:t>‹#›</a:t>
            </a:fld>
            <a:endParaRPr lang="en-IN"/>
          </a:p>
        </p:txBody>
      </p:sp>
    </p:spTree>
    <p:extLst>
      <p:ext uri="{BB962C8B-B14F-4D97-AF65-F5344CB8AC3E}">
        <p14:creationId xmlns:p14="http://schemas.microsoft.com/office/powerpoint/2010/main" val="36983037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8AA36-5216-4FF5-A3EF-60C1EF0A026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187756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8AA36-5216-4FF5-A3EF-60C1EF0A0264}"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140274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8AA36-5216-4FF5-A3EF-60C1EF0A0264}"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120198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8AA36-5216-4FF5-A3EF-60C1EF0A0264}"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82410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8AA36-5216-4FF5-A3EF-60C1EF0A026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4386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8AA36-5216-4FF5-A3EF-60C1EF0A026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EF508-A184-4F7C-A1F2-81F1FE61C9A4}" type="slidenum">
              <a:rPr lang="en-IN" smtClean="0"/>
              <a:t>‹#›</a:t>
            </a:fld>
            <a:endParaRPr lang="en-IN"/>
          </a:p>
        </p:txBody>
      </p:sp>
    </p:spTree>
    <p:extLst>
      <p:ext uri="{BB962C8B-B14F-4D97-AF65-F5344CB8AC3E}">
        <p14:creationId xmlns:p14="http://schemas.microsoft.com/office/powerpoint/2010/main" val="118316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BE8AA36-5216-4FF5-A3EF-60C1EF0A0264}" type="datetimeFigureOut">
              <a:rPr lang="en-IN" smtClean="0"/>
              <a:t>09-05-2024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61EF508-A184-4F7C-A1F2-81F1FE61C9A4}" type="slidenum">
              <a:rPr lang="en-IN" smtClean="0"/>
              <a:t>‹#›</a:t>
            </a:fld>
            <a:endParaRPr lang="en-IN"/>
          </a:p>
        </p:txBody>
      </p:sp>
    </p:spTree>
    <p:extLst>
      <p:ext uri="{BB962C8B-B14F-4D97-AF65-F5344CB8AC3E}">
        <p14:creationId xmlns:p14="http://schemas.microsoft.com/office/powerpoint/2010/main" val="130072373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facebook/react"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6F05BF-9D03-12B3-34BB-152858F97C24}"/>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25032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CA7C1D-0341-495D-8F63-7772F7DE2ED5}"/>
              </a:ext>
            </a:extLst>
          </p:cNvPr>
          <p:cNvSpPr/>
          <p:nvPr/>
        </p:nvSpPr>
        <p:spPr>
          <a:xfrm>
            <a:off x="313284" y="2185511"/>
            <a:ext cx="11563350" cy="1569660"/>
          </a:xfrm>
          <a:prstGeom prst="rect">
            <a:avLst/>
          </a:prstGeom>
        </p:spPr>
        <p:txBody>
          <a:bodyPr wrap="square">
            <a:spAutoFit/>
          </a:bodyPr>
          <a:lstStyle/>
          <a:p>
            <a:r>
              <a:rPr lang="en-US" sz="2400" b="1" dirty="0">
                <a:solidFill>
                  <a:schemeClr val="bg1"/>
                </a:solidFill>
                <a:latin typeface="__Source_Sans_Pro_fea366"/>
              </a:rPr>
              <a:t>Note:</a:t>
            </a:r>
            <a:r>
              <a:rPr lang="en-US" sz="2400" dirty="0">
                <a:solidFill>
                  <a:schemeClr val="bg1"/>
                </a:solidFill>
                <a:latin typeface="__Source_Sans_Pro_fea366"/>
              </a:rPr>
              <a:t> Many times people get confused between a library and a framework. A library is a collection of code snippets that are used wherever required, while a framework is a foundation upon which an application is built. A library is called by our code, while a framework calls our code.</a:t>
            </a:r>
            <a:endParaRPr lang="en-IN" sz="2400" dirty="0">
              <a:solidFill>
                <a:schemeClr val="bg1"/>
              </a:solidFill>
            </a:endParaRPr>
          </a:p>
        </p:txBody>
      </p:sp>
    </p:spTree>
    <p:extLst>
      <p:ext uri="{BB962C8B-B14F-4D97-AF65-F5344CB8AC3E}">
        <p14:creationId xmlns:p14="http://schemas.microsoft.com/office/powerpoint/2010/main" val="2588083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64708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55801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22975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637312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628456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718632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62558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136373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204934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5840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a:xfrm>
            <a:off x="1203960" y="577516"/>
            <a:ext cx="9784080" cy="1203158"/>
          </a:xfrm>
        </p:spPr>
        <p:txBody>
          <a:bodyPr/>
          <a:lstStyle/>
          <a:p>
            <a:r>
              <a:rPr lang="en-IN" b="1" i="0" dirty="0">
                <a:solidFill>
                  <a:srgbClr val="C00000"/>
                </a:solidFill>
                <a:effectLst/>
                <a:latin typeface="__Source_Sans_Pro_fea366"/>
              </a:rPr>
              <a:t>Single Page Applications</a:t>
            </a:r>
            <a:br>
              <a:rPr lang="en-IN" b="1" i="0" dirty="0">
                <a:solidFill>
                  <a:srgbClr val="C00000"/>
                </a:solidFill>
                <a:effectLst/>
                <a:latin typeface="__Source_Sans_Pro_fea366"/>
              </a:rPr>
            </a:br>
            <a:endParaRPr lang="en-IN" dirty="0">
              <a:solidFill>
                <a:srgbClr val="C00000"/>
              </a:solidFill>
            </a:endParaRPr>
          </a:p>
        </p:txBody>
      </p:sp>
      <p:sp>
        <p:nvSpPr>
          <p:cNvPr id="4" name="TextBox 3">
            <a:extLst>
              <a:ext uri="{FF2B5EF4-FFF2-40B4-BE49-F238E27FC236}">
                <a16:creationId xmlns:a16="http://schemas.microsoft.com/office/drawing/2014/main" id="{11934E51-FF0F-AB0C-A2B6-1A86B49E2927}"/>
              </a:ext>
            </a:extLst>
          </p:cNvPr>
          <p:cNvSpPr txBox="1"/>
          <p:nvPr/>
        </p:nvSpPr>
        <p:spPr>
          <a:xfrm>
            <a:off x="394635" y="1859340"/>
            <a:ext cx="11608067" cy="1569660"/>
          </a:xfrm>
          <a:prstGeom prst="rect">
            <a:avLst/>
          </a:prstGeom>
          <a:noFill/>
        </p:spPr>
        <p:txBody>
          <a:bodyPr wrap="square">
            <a:spAutoFit/>
          </a:bodyPr>
          <a:lstStyle/>
          <a:p>
            <a:r>
              <a:rPr lang="en-IN" sz="2400" b="1" i="0" dirty="0">
                <a:solidFill>
                  <a:schemeClr val="bg1"/>
                </a:solidFill>
                <a:effectLst/>
                <a:latin typeface="__Source_Sans_Pro_fea366"/>
              </a:rPr>
              <a:t>The upgradation of the JavaScript performance of web browsers gave birth to </a:t>
            </a:r>
            <a:r>
              <a:rPr lang="en-IN" sz="2400" b="1" i="0" dirty="0">
                <a:solidFill>
                  <a:srgbClr val="C00000"/>
                </a:solidFill>
                <a:effectLst/>
                <a:latin typeface="__Source_Sans_Pro_fea366"/>
              </a:rPr>
              <a:t>Single Page Applications</a:t>
            </a:r>
            <a:r>
              <a:rPr lang="en-IN" sz="2400" b="1" i="0" dirty="0">
                <a:solidFill>
                  <a:schemeClr val="bg1"/>
                </a:solidFill>
                <a:effectLst/>
                <a:latin typeface="__Source_Sans_Pro_fea366"/>
              </a:rPr>
              <a:t> (SPAs). A single-page application is a web application that works in a browser and does not require a page reload during use. It loads all the files on the initial load and then updates its DOM dynamically on user interaction</a:t>
            </a:r>
            <a:endParaRPr lang="en-IN" sz="2400" b="1" dirty="0">
              <a:solidFill>
                <a:schemeClr val="bg1"/>
              </a:solidFill>
            </a:endParaRPr>
          </a:p>
        </p:txBody>
      </p:sp>
      <p:sp>
        <p:nvSpPr>
          <p:cNvPr id="6" name="TextBox 5">
            <a:extLst>
              <a:ext uri="{FF2B5EF4-FFF2-40B4-BE49-F238E27FC236}">
                <a16:creationId xmlns:a16="http://schemas.microsoft.com/office/drawing/2014/main" id="{CDE94FC5-319A-C9E9-0963-7FBC9B628B94}"/>
              </a:ext>
            </a:extLst>
          </p:cNvPr>
          <p:cNvSpPr txBox="1"/>
          <p:nvPr/>
        </p:nvSpPr>
        <p:spPr>
          <a:xfrm>
            <a:off x="1203960" y="3507666"/>
            <a:ext cx="6817093" cy="523220"/>
          </a:xfrm>
          <a:prstGeom prst="rect">
            <a:avLst/>
          </a:prstGeom>
          <a:noFill/>
        </p:spPr>
        <p:txBody>
          <a:bodyPr wrap="square">
            <a:spAutoFit/>
          </a:bodyPr>
          <a:lstStyle/>
          <a:p>
            <a:r>
              <a:rPr lang="en-IN" sz="2800" b="1" i="0" dirty="0">
                <a:solidFill>
                  <a:srgbClr val="C00000"/>
                </a:solidFill>
                <a:effectLst/>
                <a:latin typeface="__Source_Sans_Pro_fea366"/>
              </a:rPr>
              <a:t>Working of Single Page Applications:</a:t>
            </a:r>
            <a:endParaRPr lang="en-IN" sz="2800" dirty="0">
              <a:solidFill>
                <a:srgbClr val="C00000"/>
              </a:solidFill>
            </a:endParaRPr>
          </a:p>
        </p:txBody>
      </p:sp>
      <p:sp>
        <p:nvSpPr>
          <p:cNvPr id="8" name="TextBox 7">
            <a:extLst>
              <a:ext uri="{FF2B5EF4-FFF2-40B4-BE49-F238E27FC236}">
                <a16:creationId xmlns:a16="http://schemas.microsoft.com/office/drawing/2014/main" id="{1B622A5F-D04A-A43D-D543-9A3A5E221259}"/>
              </a:ext>
            </a:extLst>
          </p:cNvPr>
          <p:cNvSpPr txBox="1"/>
          <p:nvPr/>
        </p:nvSpPr>
        <p:spPr>
          <a:xfrm>
            <a:off x="394635" y="4254865"/>
            <a:ext cx="11367437" cy="1938992"/>
          </a:xfrm>
          <a:prstGeom prst="rect">
            <a:avLst/>
          </a:prstGeom>
          <a:noFill/>
        </p:spPr>
        <p:txBody>
          <a:bodyPr wrap="square">
            <a:spAutoFit/>
          </a:bodyPr>
          <a:lstStyle/>
          <a:p>
            <a:pPr algn="l"/>
            <a:r>
              <a:rPr lang="en-IN" sz="2400" b="1" i="0" dirty="0">
                <a:solidFill>
                  <a:schemeClr val="bg1"/>
                </a:solidFill>
                <a:effectLst/>
                <a:latin typeface="__Source_Sans_Pro_fea366"/>
              </a:rPr>
              <a:t>In Single page applications, the server sends an HTML file only on the first request. In all the subsequent requests, only data is passed to and from the server. The requests are sent with the use of AJAX.</a:t>
            </a:r>
          </a:p>
          <a:p>
            <a:pPr algn="l"/>
            <a:r>
              <a:rPr lang="en-IN" sz="2400" b="1" i="0" dirty="0">
                <a:solidFill>
                  <a:schemeClr val="bg1"/>
                </a:solidFill>
                <a:effectLst/>
                <a:latin typeface="__Source_Sans_Pro_fea366"/>
              </a:rPr>
              <a:t>JavaScript is used to define all the logic. Only the changes are rewritten on the page, and the complete page is not rerendered. This creates a seamless user experience.</a:t>
            </a:r>
          </a:p>
        </p:txBody>
      </p:sp>
    </p:spTree>
    <p:extLst>
      <p:ext uri="{BB962C8B-B14F-4D97-AF65-F5344CB8AC3E}">
        <p14:creationId xmlns:p14="http://schemas.microsoft.com/office/powerpoint/2010/main" val="18990617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373519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5718614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065555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666315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91585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2694311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636328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832521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871794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3402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587142" y="236049"/>
            <a:ext cx="11377060" cy="1508760"/>
          </a:xfrm>
        </p:spPr>
        <p:txBody>
          <a:bodyPr>
            <a:normAutofit/>
          </a:bodyPr>
          <a:lstStyle/>
          <a:p>
            <a:r>
              <a:rPr lang="en-IN" sz="2800" b="1" i="0" dirty="0">
                <a:solidFill>
                  <a:srgbClr val="C00000"/>
                </a:solidFill>
                <a:effectLst/>
                <a:latin typeface="__Source_Sans_Pro_fea366"/>
              </a:rPr>
              <a:t>There are several benefits that single-page applications provide:</a:t>
            </a:r>
            <a:endParaRPr lang="en-IN" sz="2800" dirty="0">
              <a:solidFill>
                <a:srgbClr val="C00000"/>
              </a:solidFill>
            </a:endParaRPr>
          </a:p>
        </p:txBody>
      </p:sp>
      <p:sp>
        <p:nvSpPr>
          <p:cNvPr id="4" name="TextBox 3">
            <a:extLst>
              <a:ext uri="{FF2B5EF4-FFF2-40B4-BE49-F238E27FC236}">
                <a16:creationId xmlns:a16="http://schemas.microsoft.com/office/drawing/2014/main" id="{524338FF-D5BA-8E74-BEAB-DE7185DA3E1A}"/>
              </a:ext>
            </a:extLst>
          </p:cNvPr>
          <p:cNvSpPr txBox="1"/>
          <p:nvPr/>
        </p:nvSpPr>
        <p:spPr>
          <a:xfrm>
            <a:off x="587142" y="2000245"/>
            <a:ext cx="11454061" cy="3046988"/>
          </a:xfrm>
          <a:prstGeom prst="rect">
            <a:avLst/>
          </a:prstGeom>
          <a:noFill/>
        </p:spPr>
        <p:txBody>
          <a:bodyPr wrap="square">
            <a:spAutoFit/>
          </a:bodyPr>
          <a:lstStyle/>
          <a:p>
            <a:pPr marL="342900" indent="-342900" algn="l">
              <a:buFont typeface="Wingdings" panose="05000000000000000000" pitchFamily="2" charset="2"/>
              <a:buChar char="v"/>
            </a:pPr>
            <a:r>
              <a:rPr lang="en-IN" sz="2400" b="1" i="0" dirty="0">
                <a:solidFill>
                  <a:schemeClr val="bg1"/>
                </a:solidFill>
                <a:effectLst/>
                <a:latin typeface="__Source_Sans_Pro_fea366"/>
              </a:rPr>
              <a:t>They are smooth and fast. Hence they improve the application’s efficiency.</a:t>
            </a:r>
          </a:p>
          <a:p>
            <a:pPr marL="342900" indent="-342900" algn="l">
              <a:buFont typeface="Wingdings" panose="05000000000000000000" pitchFamily="2" charset="2"/>
              <a:buChar char="v"/>
            </a:pPr>
            <a:r>
              <a:rPr lang="en-IN" sz="2400" b="1" i="0" dirty="0">
                <a:solidFill>
                  <a:schemeClr val="bg1"/>
                </a:solidFill>
                <a:effectLst/>
                <a:latin typeface="__Source_Sans_Pro_fea366"/>
              </a:rPr>
              <a:t>Their development process is easier.</a:t>
            </a:r>
          </a:p>
          <a:p>
            <a:pPr marL="342900" indent="-342900" algn="l">
              <a:buFont typeface="Wingdings" panose="05000000000000000000" pitchFamily="2" charset="2"/>
              <a:buChar char="v"/>
            </a:pPr>
            <a:r>
              <a:rPr lang="en-IN" sz="2400" b="1" i="0" dirty="0">
                <a:solidFill>
                  <a:schemeClr val="bg1"/>
                </a:solidFill>
                <a:effectLst/>
                <a:latin typeface="__Source_Sans_Pro_fea366"/>
              </a:rPr>
              <a:t>Only content changes and the page remains the same. This creates a seamless user experience.</a:t>
            </a:r>
          </a:p>
          <a:p>
            <a:pPr marL="342900" indent="-342900" algn="l">
              <a:buFont typeface="Wingdings" panose="05000000000000000000" pitchFamily="2" charset="2"/>
              <a:buChar char="v"/>
            </a:pPr>
            <a:r>
              <a:rPr lang="en-IN" sz="2400" b="1" i="0" dirty="0">
                <a:solidFill>
                  <a:schemeClr val="bg1"/>
                </a:solidFill>
                <a:effectLst/>
                <a:latin typeface="__Source_Sans_Pro_fea366"/>
              </a:rPr>
              <a:t>As SPAs use less bandwidth, hence everyone can use them conveniently without any issue with internet speed.</a:t>
            </a:r>
          </a:p>
          <a:p>
            <a:pPr marL="342900" indent="-342900" algn="l">
              <a:buFont typeface="Wingdings" panose="05000000000000000000" pitchFamily="2" charset="2"/>
              <a:buChar char="v"/>
            </a:pPr>
            <a:r>
              <a:rPr lang="en-IN" sz="2400" b="1" i="0" dirty="0">
                <a:solidFill>
                  <a:schemeClr val="bg1"/>
                </a:solidFill>
                <a:effectLst/>
                <a:latin typeface="__Source_Sans_Pro_fea366"/>
              </a:rPr>
              <a:t>They are mobile-friendly. The frameworks that are used to create SPA can also help in the creation of mobile apps by reusing codes.</a:t>
            </a:r>
          </a:p>
        </p:txBody>
      </p:sp>
    </p:spTree>
    <p:extLst>
      <p:ext uri="{BB962C8B-B14F-4D97-AF65-F5344CB8AC3E}">
        <p14:creationId xmlns:p14="http://schemas.microsoft.com/office/powerpoint/2010/main" val="26798693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355496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652011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648690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2449286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5274348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108469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4163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2013648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384880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3068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normAutofit/>
          </a:bodyPr>
          <a:lstStyle/>
          <a:p>
            <a:r>
              <a:rPr lang="en-IN" sz="2800" b="1" i="0" dirty="0">
                <a:solidFill>
                  <a:srgbClr val="C00000"/>
                </a:solidFill>
                <a:effectLst/>
                <a:latin typeface="__Source_Sans_Pro_fea366"/>
              </a:rPr>
              <a:t>Should You Learn React JS?</a:t>
            </a:r>
            <a:br>
              <a:rPr lang="en-IN" sz="2800" b="1" i="0" dirty="0">
                <a:solidFill>
                  <a:srgbClr val="C00000"/>
                </a:solidFill>
                <a:effectLst/>
                <a:latin typeface="__Source_Sans_Pro_fea366"/>
              </a:rPr>
            </a:br>
            <a:endParaRPr lang="en-IN" sz="2800" dirty="0">
              <a:solidFill>
                <a:srgbClr val="C00000"/>
              </a:solidFill>
            </a:endParaRPr>
          </a:p>
        </p:txBody>
      </p:sp>
      <p:pic>
        <p:nvPicPr>
          <p:cNvPr id="4" name="Picture 3">
            <a:extLst>
              <a:ext uri="{FF2B5EF4-FFF2-40B4-BE49-F238E27FC236}">
                <a16:creationId xmlns:a16="http://schemas.microsoft.com/office/drawing/2014/main" id="{F5E28B58-0537-077E-E8B1-22C889BE1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89" y="1860313"/>
            <a:ext cx="9018872" cy="48559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886848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145759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965640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866966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076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800" b="1" i="0" dirty="0">
                <a:solidFill>
                  <a:srgbClr val="C00000"/>
                </a:solidFill>
                <a:effectLst/>
                <a:latin typeface="__Source_Sans_Pro_fea366"/>
              </a:rPr>
              <a:t>Why to Use React js for Web Development?</a:t>
            </a:r>
            <a:br>
              <a:rPr lang="en-IN" sz="2800" b="1" i="0" dirty="0">
                <a:solidFill>
                  <a:srgbClr val="C00000"/>
                </a:solidFill>
                <a:effectLst/>
                <a:latin typeface="__Source_Sans_Pro_fea366"/>
              </a:rPr>
            </a:br>
            <a:endParaRPr lang="en-IN" sz="2800" dirty="0">
              <a:solidFill>
                <a:srgbClr val="C00000"/>
              </a:solidFill>
            </a:endParaRPr>
          </a:p>
        </p:txBody>
      </p:sp>
      <p:pic>
        <p:nvPicPr>
          <p:cNvPr id="6" name="Picture 5">
            <a:extLst>
              <a:ext uri="{FF2B5EF4-FFF2-40B4-BE49-F238E27FC236}">
                <a16:creationId xmlns:a16="http://schemas.microsoft.com/office/drawing/2014/main" id="{DA535AC1-399F-BB4F-8505-95FDD3C0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047" y="1894002"/>
            <a:ext cx="8624236" cy="48918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4867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9D9309-0A4A-69CC-E73F-C29A97C8BB93}"/>
              </a:ext>
            </a:extLst>
          </p:cNvPr>
          <p:cNvSpPr txBox="1"/>
          <p:nvPr/>
        </p:nvSpPr>
        <p:spPr>
          <a:xfrm>
            <a:off x="815741" y="436163"/>
            <a:ext cx="6097604" cy="461665"/>
          </a:xfrm>
          <a:prstGeom prst="rect">
            <a:avLst/>
          </a:prstGeom>
          <a:noFill/>
        </p:spPr>
        <p:txBody>
          <a:bodyPr wrap="square">
            <a:spAutoFit/>
          </a:bodyPr>
          <a:lstStyle/>
          <a:p>
            <a:pPr marL="285750" indent="-285750">
              <a:buFont typeface="Wingdings" panose="05000000000000000000" pitchFamily="2" charset="2"/>
              <a:buChar char="v"/>
            </a:pPr>
            <a:r>
              <a:rPr lang="en-IN" sz="2400" b="1" i="0" dirty="0">
                <a:solidFill>
                  <a:schemeClr val="bg1"/>
                </a:solidFill>
                <a:effectLst/>
                <a:latin typeface="__Source_Sans_Pro_fea366"/>
              </a:rPr>
              <a:t>Reusable components</a:t>
            </a:r>
            <a:endParaRPr lang="en-IN" sz="2400" dirty="0">
              <a:solidFill>
                <a:schemeClr val="bg1"/>
              </a:solidFill>
            </a:endParaRPr>
          </a:p>
        </p:txBody>
      </p:sp>
      <p:sp>
        <p:nvSpPr>
          <p:cNvPr id="5" name="TextBox 4">
            <a:extLst>
              <a:ext uri="{FF2B5EF4-FFF2-40B4-BE49-F238E27FC236}">
                <a16:creationId xmlns:a16="http://schemas.microsoft.com/office/drawing/2014/main" id="{EDEE6802-CC43-447A-36F6-9DA78B1E4929}"/>
              </a:ext>
            </a:extLst>
          </p:cNvPr>
          <p:cNvSpPr txBox="1"/>
          <p:nvPr/>
        </p:nvSpPr>
        <p:spPr>
          <a:xfrm>
            <a:off x="815741" y="1004054"/>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Fast Learning Curve</a:t>
            </a:r>
            <a:endParaRPr lang="en-IN" sz="2400" dirty="0">
              <a:solidFill>
                <a:schemeClr val="bg1"/>
              </a:solidFill>
            </a:endParaRPr>
          </a:p>
        </p:txBody>
      </p:sp>
      <p:sp>
        <p:nvSpPr>
          <p:cNvPr id="7" name="TextBox 6">
            <a:extLst>
              <a:ext uri="{FF2B5EF4-FFF2-40B4-BE49-F238E27FC236}">
                <a16:creationId xmlns:a16="http://schemas.microsoft.com/office/drawing/2014/main" id="{D71C1303-8079-386B-18C5-D56336C2FCFC}"/>
              </a:ext>
            </a:extLst>
          </p:cNvPr>
          <p:cNvSpPr txBox="1"/>
          <p:nvPr/>
        </p:nvSpPr>
        <p:spPr>
          <a:xfrm>
            <a:off x="815741" y="1571945"/>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Flexibility and Compatibility</a:t>
            </a:r>
            <a:endParaRPr lang="en-IN" sz="2400" dirty="0">
              <a:solidFill>
                <a:schemeClr val="bg1"/>
              </a:solidFill>
            </a:endParaRPr>
          </a:p>
        </p:txBody>
      </p:sp>
      <p:sp>
        <p:nvSpPr>
          <p:cNvPr id="9" name="TextBox 8">
            <a:extLst>
              <a:ext uri="{FF2B5EF4-FFF2-40B4-BE49-F238E27FC236}">
                <a16:creationId xmlns:a16="http://schemas.microsoft.com/office/drawing/2014/main" id="{732492F4-BFF7-EB1E-07E4-2FFDABB17DEA}"/>
              </a:ext>
            </a:extLst>
          </p:cNvPr>
          <p:cNvSpPr txBox="1"/>
          <p:nvPr/>
        </p:nvSpPr>
        <p:spPr>
          <a:xfrm>
            <a:off x="815741" y="2284213"/>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Virtual DOM</a:t>
            </a:r>
            <a:endParaRPr lang="en-IN" sz="2400" dirty="0">
              <a:solidFill>
                <a:schemeClr val="bg1"/>
              </a:solidFill>
            </a:endParaRPr>
          </a:p>
        </p:txBody>
      </p:sp>
      <p:sp>
        <p:nvSpPr>
          <p:cNvPr id="11" name="TextBox 10">
            <a:extLst>
              <a:ext uri="{FF2B5EF4-FFF2-40B4-BE49-F238E27FC236}">
                <a16:creationId xmlns:a16="http://schemas.microsoft.com/office/drawing/2014/main" id="{29C06E50-81CB-33AD-A15E-674BAC61C6E8}"/>
              </a:ext>
            </a:extLst>
          </p:cNvPr>
          <p:cNvSpPr txBox="1"/>
          <p:nvPr/>
        </p:nvSpPr>
        <p:spPr>
          <a:xfrm>
            <a:off x="815741" y="2785075"/>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Extensive Toolset</a:t>
            </a:r>
            <a:endParaRPr lang="en-IN" sz="2400" dirty="0">
              <a:solidFill>
                <a:schemeClr val="bg1"/>
              </a:solidFill>
            </a:endParaRPr>
          </a:p>
        </p:txBody>
      </p:sp>
      <p:sp>
        <p:nvSpPr>
          <p:cNvPr id="13" name="TextBox 12">
            <a:extLst>
              <a:ext uri="{FF2B5EF4-FFF2-40B4-BE49-F238E27FC236}">
                <a16:creationId xmlns:a16="http://schemas.microsoft.com/office/drawing/2014/main" id="{F1835691-D298-9E7A-193A-0664F2FC8505}"/>
              </a:ext>
            </a:extLst>
          </p:cNvPr>
          <p:cNvSpPr txBox="1"/>
          <p:nvPr/>
        </p:nvSpPr>
        <p:spPr>
          <a:xfrm>
            <a:off x="3722570" y="2827994"/>
            <a:ext cx="7009598" cy="461665"/>
          </a:xfrm>
          <a:prstGeom prst="rect">
            <a:avLst/>
          </a:prstGeom>
          <a:noFill/>
        </p:spPr>
        <p:txBody>
          <a:bodyPr wrap="square">
            <a:spAutoFit/>
          </a:bodyPr>
          <a:lstStyle/>
          <a:p>
            <a:r>
              <a:rPr lang="en-IN" sz="2400" b="0" i="0" dirty="0">
                <a:solidFill>
                  <a:srgbClr val="C00000"/>
                </a:solidFill>
                <a:effectLst/>
                <a:latin typeface="__Source_Sans_Pro_fea366"/>
              </a:rPr>
              <a:t> React developer tools and Redux developer tools</a:t>
            </a:r>
            <a:endParaRPr lang="en-IN" sz="2400" dirty="0">
              <a:solidFill>
                <a:srgbClr val="C00000"/>
              </a:solidFill>
            </a:endParaRPr>
          </a:p>
        </p:txBody>
      </p:sp>
      <p:sp>
        <p:nvSpPr>
          <p:cNvPr id="16" name="TextBox 15">
            <a:extLst>
              <a:ext uri="{FF2B5EF4-FFF2-40B4-BE49-F238E27FC236}">
                <a16:creationId xmlns:a16="http://schemas.microsoft.com/office/drawing/2014/main" id="{BC948169-4A48-A054-CEF5-839D657ADC1E}"/>
              </a:ext>
            </a:extLst>
          </p:cNvPr>
          <p:cNvSpPr txBox="1"/>
          <p:nvPr/>
        </p:nvSpPr>
        <p:spPr>
          <a:xfrm>
            <a:off x="815741" y="3285937"/>
            <a:ext cx="1977189"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JSX</a:t>
            </a:r>
            <a:endParaRPr lang="en-IN" sz="2400" dirty="0">
              <a:solidFill>
                <a:schemeClr val="bg1"/>
              </a:solidFill>
            </a:endParaRPr>
          </a:p>
        </p:txBody>
      </p:sp>
      <p:sp>
        <p:nvSpPr>
          <p:cNvPr id="18" name="TextBox 17">
            <a:extLst>
              <a:ext uri="{FF2B5EF4-FFF2-40B4-BE49-F238E27FC236}">
                <a16:creationId xmlns:a16="http://schemas.microsoft.com/office/drawing/2014/main" id="{01B894A0-6A07-29DC-1E86-B3D9A7ABEBFB}"/>
              </a:ext>
            </a:extLst>
          </p:cNvPr>
          <p:cNvSpPr txBox="1"/>
          <p:nvPr/>
        </p:nvSpPr>
        <p:spPr>
          <a:xfrm>
            <a:off x="815741" y="3750977"/>
            <a:ext cx="6097604" cy="461665"/>
          </a:xfrm>
          <a:prstGeom prst="rect">
            <a:avLst/>
          </a:prstGeom>
          <a:noFill/>
        </p:spPr>
        <p:txBody>
          <a:bodyPr wrap="square">
            <a:spAutoFit/>
          </a:bodyPr>
          <a:lstStyle/>
          <a:p>
            <a:pPr marL="285750" indent="-285750">
              <a:buFont typeface="Wingdings" panose="05000000000000000000" pitchFamily="2" charset="2"/>
              <a:buChar char="v"/>
            </a:pPr>
            <a:r>
              <a:rPr lang="en-IN" sz="2400" b="1" i="0" dirty="0">
                <a:solidFill>
                  <a:schemeClr val="bg1"/>
                </a:solidFill>
                <a:effectLst/>
                <a:latin typeface="__Source_Sans_Pro_fea366"/>
              </a:rPr>
              <a:t>Hooks</a:t>
            </a:r>
            <a:endParaRPr lang="en-IN" sz="2400" b="1" dirty="0">
              <a:solidFill>
                <a:schemeClr val="bg1"/>
              </a:solidFill>
            </a:endParaRPr>
          </a:p>
        </p:txBody>
      </p:sp>
      <p:sp>
        <p:nvSpPr>
          <p:cNvPr id="20" name="TextBox 19">
            <a:extLst>
              <a:ext uri="{FF2B5EF4-FFF2-40B4-BE49-F238E27FC236}">
                <a16:creationId xmlns:a16="http://schemas.microsoft.com/office/drawing/2014/main" id="{5CCAEB29-508B-30F1-8E12-489A3E543DB0}"/>
              </a:ext>
            </a:extLst>
          </p:cNvPr>
          <p:cNvSpPr txBox="1"/>
          <p:nvPr/>
        </p:nvSpPr>
        <p:spPr>
          <a:xfrm>
            <a:off x="815741" y="4249901"/>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Global State management:</a:t>
            </a:r>
            <a:endParaRPr lang="en-IN" sz="2400" dirty="0">
              <a:solidFill>
                <a:schemeClr val="bg1"/>
              </a:solidFill>
            </a:endParaRPr>
          </a:p>
        </p:txBody>
      </p:sp>
      <p:sp>
        <p:nvSpPr>
          <p:cNvPr id="22" name="TextBox 21">
            <a:extLst>
              <a:ext uri="{FF2B5EF4-FFF2-40B4-BE49-F238E27FC236}">
                <a16:creationId xmlns:a16="http://schemas.microsoft.com/office/drawing/2014/main" id="{D0AE8E04-231B-6FA5-8B7C-6AC1AC8778C4}"/>
              </a:ext>
            </a:extLst>
          </p:cNvPr>
          <p:cNvSpPr txBox="1"/>
          <p:nvPr/>
        </p:nvSpPr>
        <p:spPr>
          <a:xfrm>
            <a:off x="815741" y="4847015"/>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SEO friendliness</a:t>
            </a:r>
            <a:endParaRPr lang="en-IN" sz="2400" dirty="0">
              <a:solidFill>
                <a:schemeClr val="bg1"/>
              </a:solidFill>
            </a:endParaRPr>
          </a:p>
        </p:txBody>
      </p:sp>
    </p:spTree>
    <p:extLst>
      <p:ext uri="{BB962C8B-B14F-4D97-AF65-F5344CB8AC3E}">
        <p14:creationId xmlns:p14="http://schemas.microsoft.com/office/powerpoint/2010/main" val="181544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1039289" y="159048"/>
            <a:ext cx="9784080" cy="943393"/>
          </a:xfrm>
        </p:spPr>
        <p:txBody>
          <a:bodyPr>
            <a:normAutofit/>
          </a:bodyPr>
          <a:lstStyle/>
          <a:p>
            <a:r>
              <a:rPr lang="en-IN" sz="2800" b="1" dirty="0">
                <a:solidFill>
                  <a:srgbClr val="C00000"/>
                </a:solidFill>
                <a:effectLst/>
                <a:latin typeface="SourceSansPro-Bold"/>
              </a:rPr>
              <a:t>What are keys in React? </a:t>
            </a:r>
            <a:endParaRPr lang="en-IN" sz="2800" dirty="0">
              <a:solidFill>
                <a:srgbClr val="C00000"/>
              </a:solidFill>
            </a:endParaRPr>
          </a:p>
        </p:txBody>
      </p:sp>
      <p:sp>
        <p:nvSpPr>
          <p:cNvPr id="4" name="TextBox 3">
            <a:extLst>
              <a:ext uri="{FF2B5EF4-FFF2-40B4-BE49-F238E27FC236}">
                <a16:creationId xmlns:a16="http://schemas.microsoft.com/office/drawing/2014/main" id="{E4F31900-EB3F-786D-2BA5-E14754E187DF}"/>
              </a:ext>
            </a:extLst>
          </p:cNvPr>
          <p:cNvSpPr txBox="1"/>
          <p:nvPr/>
        </p:nvSpPr>
        <p:spPr>
          <a:xfrm>
            <a:off x="820075" y="958061"/>
            <a:ext cx="11694695" cy="830997"/>
          </a:xfrm>
          <a:prstGeom prst="rect">
            <a:avLst/>
          </a:prstGeom>
          <a:noFill/>
        </p:spPr>
        <p:txBody>
          <a:bodyPr wrap="square">
            <a:spAutoFit/>
          </a:bodyPr>
          <a:lstStyle/>
          <a:p>
            <a:r>
              <a:rPr lang="en-IN" sz="2400" b="1" dirty="0">
                <a:solidFill>
                  <a:schemeClr val="bg2">
                    <a:lumMod val="75000"/>
                  </a:schemeClr>
                </a:solidFill>
                <a:effectLst/>
                <a:latin typeface="SourceSansPro-Regular"/>
              </a:rPr>
              <a:t>A key is a special string attribute that needs to be included when using lists of elements</a:t>
            </a:r>
            <a:endParaRPr lang="en-IN" sz="2400" b="1" dirty="0">
              <a:solidFill>
                <a:schemeClr val="bg2">
                  <a:lumMod val="75000"/>
                </a:schemeClr>
              </a:solidFill>
            </a:endParaRPr>
          </a:p>
          <a:p>
            <a:endParaRPr lang="en-IN" sz="2400" b="1" dirty="0">
              <a:solidFill>
                <a:schemeClr val="bg2">
                  <a:lumMod val="75000"/>
                </a:schemeClr>
              </a:solidFill>
            </a:endParaRPr>
          </a:p>
        </p:txBody>
      </p:sp>
      <p:pic>
        <p:nvPicPr>
          <p:cNvPr id="8" name="Picture 7">
            <a:extLst>
              <a:ext uri="{FF2B5EF4-FFF2-40B4-BE49-F238E27FC236}">
                <a16:creationId xmlns:a16="http://schemas.microsoft.com/office/drawing/2014/main" id="{AF43198A-78F6-2C96-F4AC-97653B7193F9}"/>
              </a:ext>
            </a:extLst>
          </p:cNvPr>
          <p:cNvPicPr>
            <a:picLocks noChangeAspect="1"/>
          </p:cNvPicPr>
          <p:nvPr/>
        </p:nvPicPr>
        <p:blipFill>
          <a:blip r:embed="rId2"/>
          <a:stretch>
            <a:fillRect/>
          </a:stretch>
        </p:blipFill>
        <p:spPr>
          <a:xfrm>
            <a:off x="1267888" y="1973180"/>
            <a:ext cx="9733787" cy="46008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490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normAutofit/>
          </a:bodyPr>
          <a:lstStyle/>
          <a:p>
            <a:r>
              <a:rPr lang="en-IN" sz="2800" b="1" dirty="0">
                <a:solidFill>
                  <a:srgbClr val="C00000"/>
                </a:solidFill>
                <a:effectLst/>
                <a:latin typeface="SourceSansPro-Bold"/>
              </a:rPr>
              <a:t>Importance of keys - </a:t>
            </a:r>
            <a:endParaRPr lang="en-IN" sz="2800" dirty="0">
              <a:solidFill>
                <a:srgbClr val="C00000"/>
              </a:solidFill>
            </a:endParaRPr>
          </a:p>
        </p:txBody>
      </p:sp>
      <p:sp>
        <p:nvSpPr>
          <p:cNvPr id="4" name="TextBox 3">
            <a:extLst>
              <a:ext uri="{FF2B5EF4-FFF2-40B4-BE49-F238E27FC236}">
                <a16:creationId xmlns:a16="http://schemas.microsoft.com/office/drawing/2014/main" id="{2DF23623-A7BE-31F4-E637-E5470F32734D}"/>
              </a:ext>
            </a:extLst>
          </p:cNvPr>
          <p:cNvSpPr txBox="1"/>
          <p:nvPr/>
        </p:nvSpPr>
        <p:spPr>
          <a:xfrm>
            <a:off x="124510" y="2238123"/>
            <a:ext cx="11940898" cy="1938992"/>
          </a:xfrm>
          <a:prstGeom prst="rect">
            <a:avLst/>
          </a:prstGeom>
          <a:noFill/>
        </p:spPr>
        <p:txBody>
          <a:bodyPr wrap="square">
            <a:spAutoFit/>
          </a:bodyPr>
          <a:lstStyle/>
          <a:p>
            <a:pPr marL="342900" indent="-342900">
              <a:buFont typeface="Wingdings" panose="05000000000000000000" pitchFamily="2" charset="2"/>
              <a:buChar char="v"/>
            </a:pPr>
            <a:r>
              <a:rPr lang="en-IN" sz="2400" b="1" dirty="0">
                <a:solidFill>
                  <a:srgbClr val="1A3D3C"/>
                </a:solidFill>
                <a:effectLst/>
                <a:latin typeface="SourceSansPro-Regular"/>
              </a:rPr>
              <a:t>Keys help react identify which elements were added, changed or removed. </a:t>
            </a:r>
            <a:endParaRPr lang="en-IN" sz="2400" b="1" dirty="0"/>
          </a:p>
          <a:p>
            <a:pPr marL="342900" indent="-342900">
              <a:buFont typeface="Wingdings" panose="05000000000000000000" pitchFamily="2" charset="2"/>
              <a:buChar char="v"/>
            </a:pPr>
            <a:r>
              <a:rPr lang="en-IN" sz="2400" b="1" dirty="0">
                <a:solidFill>
                  <a:srgbClr val="1A3D3C"/>
                </a:solidFill>
                <a:effectLst/>
                <a:latin typeface="SourceSansPro-Regular"/>
              </a:rPr>
              <a:t>Keys should be given to array elements for providing a unique identity for each element. </a:t>
            </a:r>
            <a:endParaRPr lang="en-IN" sz="2400" b="1" dirty="0"/>
          </a:p>
          <a:p>
            <a:pPr marL="342900" indent="-342900">
              <a:buFont typeface="Wingdings" panose="05000000000000000000" pitchFamily="2" charset="2"/>
              <a:buChar char="v"/>
            </a:pPr>
            <a:r>
              <a:rPr lang="en-IN" sz="2400" b="1" dirty="0">
                <a:solidFill>
                  <a:srgbClr val="1A3D3C"/>
                </a:solidFill>
                <a:effectLst/>
                <a:latin typeface="SourceSansPro-Regular"/>
              </a:rPr>
              <a:t>Without keys, React does not understand the order or uniqueness of each element. </a:t>
            </a:r>
            <a:endParaRPr lang="en-IN" sz="2400" b="1" dirty="0"/>
          </a:p>
          <a:p>
            <a:pPr marL="342900" indent="-342900">
              <a:buFont typeface="Wingdings" panose="05000000000000000000" pitchFamily="2" charset="2"/>
              <a:buChar char="v"/>
            </a:pPr>
            <a:r>
              <a:rPr lang="en-IN" sz="2400" b="1" dirty="0">
                <a:solidFill>
                  <a:srgbClr val="1A3D3C"/>
                </a:solidFill>
                <a:effectLst/>
                <a:latin typeface="SourceSansPro-Regular"/>
              </a:rPr>
              <a:t>With keys, React has an idea of which particular element was deleted, edited, and added. </a:t>
            </a:r>
            <a:endParaRPr lang="en-IN" sz="2400" b="1" dirty="0"/>
          </a:p>
          <a:p>
            <a:pPr marL="342900" indent="-342900">
              <a:buFont typeface="Wingdings" panose="05000000000000000000" pitchFamily="2" charset="2"/>
              <a:buChar char="v"/>
            </a:pPr>
            <a:r>
              <a:rPr lang="en-IN" sz="2400" b="1" dirty="0">
                <a:solidFill>
                  <a:srgbClr val="1A3D3C"/>
                </a:solidFill>
                <a:effectLst/>
                <a:latin typeface="SourceSansPro-Regular"/>
              </a:rPr>
              <a:t>Keys are generally used for displaying a list of data coming from an API</a:t>
            </a:r>
            <a:endParaRPr lang="en-IN" sz="2400" b="1" dirty="0"/>
          </a:p>
        </p:txBody>
      </p:sp>
      <p:sp>
        <p:nvSpPr>
          <p:cNvPr id="6" name="TextBox 5">
            <a:extLst>
              <a:ext uri="{FF2B5EF4-FFF2-40B4-BE49-F238E27FC236}">
                <a16:creationId xmlns:a16="http://schemas.microsoft.com/office/drawing/2014/main" id="{012F1AC2-B21D-773D-19DB-475F68527C20}"/>
              </a:ext>
            </a:extLst>
          </p:cNvPr>
          <p:cNvSpPr txBox="1"/>
          <p:nvPr/>
        </p:nvSpPr>
        <p:spPr>
          <a:xfrm>
            <a:off x="471638" y="4856293"/>
            <a:ext cx="10789920" cy="830997"/>
          </a:xfrm>
          <a:prstGeom prst="rect">
            <a:avLst/>
          </a:prstGeom>
          <a:noFill/>
        </p:spPr>
        <p:txBody>
          <a:bodyPr wrap="square">
            <a:spAutoFit/>
          </a:bodyPr>
          <a:lstStyle/>
          <a:p>
            <a:r>
              <a:rPr lang="en-IN" sz="2400" b="1" dirty="0">
                <a:solidFill>
                  <a:srgbClr val="1A3D3C"/>
                </a:solidFill>
                <a:effectLst/>
                <a:latin typeface="SourceSansPro-Regular"/>
              </a:rPr>
              <a:t>***Note- Keys used within arrays should be unique among siblings. They need </a:t>
            </a:r>
            <a:endParaRPr lang="en-IN" sz="2400" b="1" dirty="0"/>
          </a:p>
          <a:p>
            <a:r>
              <a:rPr lang="en-IN" sz="2400" b="1" dirty="0">
                <a:solidFill>
                  <a:srgbClr val="1A3D3C"/>
                </a:solidFill>
                <a:effectLst/>
                <a:latin typeface="SourceSansPro-Regular"/>
              </a:rPr>
              <a:t>not be globally unique</a:t>
            </a:r>
            <a:endParaRPr lang="en-IN" sz="2400" b="1" dirty="0"/>
          </a:p>
        </p:txBody>
      </p:sp>
    </p:spTree>
    <p:extLst>
      <p:ext uri="{BB962C8B-B14F-4D97-AF65-F5344CB8AC3E}">
        <p14:creationId xmlns:p14="http://schemas.microsoft.com/office/powerpoint/2010/main" val="196124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23FF6-CFD3-2FD6-63BD-BE570AF5ED5D}"/>
              </a:ext>
            </a:extLst>
          </p:cNvPr>
          <p:cNvSpPr txBox="1"/>
          <p:nvPr/>
        </p:nvSpPr>
        <p:spPr>
          <a:xfrm>
            <a:off x="336885" y="586422"/>
            <a:ext cx="11020926" cy="461665"/>
          </a:xfrm>
          <a:prstGeom prst="rect">
            <a:avLst/>
          </a:prstGeom>
          <a:noFill/>
        </p:spPr>
        <p:txBody>
          <a:bodyPr wrap="square">
            <a:spAutoFit/>
          </a:bodyPr>
          <a:lstStyle/>
          <a:p>
            <a:r>
              <a:rPr lang="en-IN" sz="2400" b="1" dirty="0">
                <a:solidFill>
                  <a:srgbClr val="C00000"/>
                </a:solidFill>
                <a:effectLst/>
                <a:latin typeface="SourceSansPro-Bold"/>
              </a:rPr>
              <a:t>What is the virtual DOM? How does react use the virtual DOM to render the UI?</a:t>
            </a:r>
            <a:endParaRPr lang="en-IN" sz="2400" dirty="0">
              <a:solidFill>
                <a:srgbClr val="C00000"/>
              </a:solidFill>
            </a:endParaRPr>
          </a:p>
        </p:txBody>
      </p:sp>
      <p:sp>
        <p:nvSpPr>
          <p:cNvPr id="6" name="TextBox 5">
            <a:extLst>
              <a:ext uri="{FF2B5EF4-FFF2-40B4-BE49-F238E27FC236}">
                <a16:creationId xmlns:a16="http://schemas.microsoft.com/office/drawing/2014/main" id="{E1E4E158-83F7-AA76-8230-3390225B0D7C}"/>
              </a:ext>
            </a:extLst>
          </p:cNvPr>
          <p:cNvSpPr txBox="1"/>
          <p:nvPr/>
        </p:nvSpPr>
        <p:spPr>
          <a:xfrm>
            <a:off x="120316" y="1826469"/>
            <a:ext cx="12071684" cy="1200329"/>
          </a:xfrm>
          <a:prstGeom prst="rect">
            <a:avLst/>
          </a:prstGeom>
          <a:noFill/>
        </p:spPr>
        <p:txBody>
          <a:bodyPr wrap="square">
            <a:spAutoFit/>
          </a:bodyPr>
          <a:lstStyle/>
          <a:p>
            <a:pPr marL="342900" indent="-342900">
              <a:buFont typeface="Wingdings" panose="05000000000000000000" pitchFamily="2" charset="2"/>
              <a:buChar char="Ø"/>
            </a:pPr>
            <a:r>
              <a:rPr lang="en-IN" sz="2400" b="1" dirty="0">
                <a:solidFill>
                  <a:srgbClr val="1A3D3C"/>
                </a:solidFill>
                <a:effectLst/>
                <a:latin typeface="SourceSansPro-Regular"/>
              </a:rPr>
              <a:t>As stated by the react team, virtual DOM is a concept where a virtual representation of the real DOM is kept inside the memory and is synced with the real DOM by a library such as ReactDOM</a:t>
            </a:r>
            <a:endParaRPr lang="en-IN" sz="2400" b="1" dirty="0"/>
          </a:p>
        </p:txBody>
      </p:sp>
      <p:sp>
        <p:nvSpPr>
          <p:cNvPr id="8" name="TextBox 7">
            <a:extLst>
              <a:ext uri="{FF2B5EF4-FFF2-40B4-BE49-F238E27FC236}">
                <a16:creationId xmlns:a16="http://schemas.microsoft.com/office/drawing/2014/main" id="{75DFCC65-9DCF-034C-78FC-6E3285D15E31}"/>
              </a:ext>
            </a:extLst>
          </p:cNvPr>
          <p:cNvSpPr txBox="1"/>
          <p:nvPr/>
        </p:nvSpPr>
        <p:spPr>
          <a:xfrm>
            <a:off x="336885" y="3111986"/>
            <a:ext cx="6140918" cy="461665"/>
          </a:xfrm>
          <a:prstGeom prst="rect">
            <a:avLst/>
          </a:prstGeom>
          <a:noFill/>
        </p:spPr>
        <p:txBody>
          <a:bodyPr wrap="square">
            <a:spAutoFit/>
          </a:bodyPr>
          <a:lstStyle/>
          <a:p>
            <a:r>
              <a:rPr lang="en-IN" sz="2400" b="1" dirty="0">
                <a:solidFill>
                  <a:srgbClr val="C00000"/>
                </a:solidFill>
                <a:effectLst/>
                <a:latin typeface="SourceSansPro-Bold"/>
              </a:rPr>
              <a:t>Why was virtual DOM introduced?</a:t>
            </a:r>
            <a:endParaRPr lang="en-IN" sz="2400" dirty="0">
              <a:solidFill>
                <a:srgbClr val="C00000"/>
              </a:solidFill>
            </a:endParaRPr>
          </a:p>
        </p:txBody>
      </p:sp>
      <p:sp>
        <p:nvSpPr>
          <p:cNvPr id="10" name="TextBox 9">
            <a:extLst>
              <a:ext uri="{FF2B5EF4-FFF2-40B4-BE49-F238E27FC236}">
                <a16:creationId xmlns:a16="http://schemas.microsoft.com/office/drawing/2014/main" id="{329756EA-E395-1CE1-939C-99E6D2CCEB7C}"/>
              </a:ext>
            </a:extLst>
          </p:cNvPr>
          <p:cNvSpPr txBox="1"/>
          <p:nvPr/>
        </p:nvSpPr>
        <p:spPr>
          <a:xfrm>
            <a:off x="442762" y="3658839"/>
            <a:ext cx="11749238" cy="1938992"/>
          </a:xfrm>
          <a:prstGeom prst="rect">
            <a:avLst/>
          </a:prstGeom>
          <a:noFill/>
        </p:spPr>
        <p:txBody>
          <a:bodyPr wrap="square">
            <a:spAutoFit/>
          </a:bodyPr>
          <a:lstStyle/>
          <a:p>
            <a:r>
              <a:rPr lang="en-IN" sz="2400" b="1" dirty="0">
                <a:solidFill>
                  <a:srgbClr val="1A3D3C"/>
                </a:solidFill>
                <a:effectLst/>
                <a:latin typeface="SourceSansPro-Regular"/>
              </a:rPr>
              <a:t>DOM manipulation is an integral part of any web application, but DOM manipulation </a:t>
            </a:r>
            <a:endParaRPr lang="en-IN" sz="2400" b="1" dirty="0"/>
          </a:p>
          <a:p>
            <a:r>
              <a:rPr lang="en-IN" sz="2400" b="1" dirty="0">
                <a:solidFill>
                  <a:srgbClr val="1A3D3C"/>
                </a:solidFill>
                <a:effectLst/>
                <a:latin typeface="SourceSansPro-Regular"/>
              </a:rPr>
              <a:t>is quite slow when compared to other operations in JavaScript. The efficiency of the </a:t>
            </a:r>
            <a:endParaRPr lang="en-IN" sz="2400" b="1" dirty="0"/>
          </a:p>
          <a:p>
            <a:r>
              <a:rPr lang="en-IN" sz="2400" b="1" dirty="0">
                <a:solidFill>
                  <a:srgbClr val="1A3D3C"/>
                </a:solidFill>
                <a:effectLst/>
                <a:latin typeface="SourceSansPro-Regular"/>
              </a:rPr>
              <a:t>application gets affected when several DOM manipulations are being done. Most </a:t>
            </a:r>
            <a:endParaRPr lang="en-IN" sz="2400" b="1" dirty="0"/>
          </a:p>
          <a:p>
            <a:r>
              <a:rPr lang="en-IN" sz="2400" b="1" dirty="0">
                <a:solidFill>
                  <a:srgbClr val="1A3D3C"/>
                </a:solidFill>
                <a:effectLst/>
                <a:latin typeface="SourceSansPro-Regular"/>
              </a:rPr>
              <a:t>JavaScript frameworks update the entire DOM even when a small part of the DOM </a:t>
            </a:r>
            <a:endParaRPr lang="en-IN" sz="2400" b="1" dirty="0"/>
          </a:p>
          <a:p>
            <a:r>
              <a:rPr lang="en-IN" sz="2400" b="1" dirty="0">
                <a:solidFill>
                  <a:srgbClr val="1A3D3C"/>
                </a:solidFill>
                <a:effectLst/>
                <a:latin typeface="SourceSansPro-Regular"/>
              </a:rPr>
              <a:t>changes</a:t>
            </a:r>
            <a:endParaRPr lang="en-IN" sz="2400" b="1" dirty="0"/>
          </a:p>
        </p:txBody>
      </p:sp>
    </p:spTree>
    <p:extLst>
      <p:ext uri="{BB962C8B-B14F-4D97-AF65-F5344CB8AC3E}">
        <p14:creationId xmlns:p14="http://schemas.microsoft.com/office/powerpoint/2010/main" val="120902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normAutofit/>
          </a:bodyPr>
          <a:lstStyle/>
          <a:p>
            <a:r>
              <a:rPr lang="en-IN" sz="2800" b="1" dirty="0">
                <a:solidFill>
                  <a:srgbClr val="C00000"/>
                </a:solidFill>
                <a:effectLst/>
                <a:latin typeface="SourceSansPro-Bold"/>
              </a:rPr>
              <a:t>How does it work?</a:t>
            </a:r>
            <a:endParaRPr lang="en-IN" sz="2800" dirty="0">
              <a:solidFill>
                <a:srgbClr val="C00000"/>
              </a:solidFill>
            </a:endParaRPr>
          </a:p>
        </p:txBody>
      </p:sp>
      <p:sp>
        <p:nvSpPr>
          <p:cNvPr id="4" name="TextBox 3">
            <a:extLst>
              <a:ext uri="{FF2B5EF4-FFF2-40B4-BE49-F238E27FC236}">
                <a16:creationId xmlns:a16="http://schemas.microsoft.com/office/drawing/2014/main" id="{934347A5-1382-8128-567C-7DF1B6C8337D}"/>
              </a:ext>
            </a:extLst>
          </p:cNvPr>
          <p:cNvSpPr txBox="1"/>
          <p:nvPr/>
        </p:nvSpPr>
        <p:spPr>
          <a:xfrm>
            <a:off x="250257" y="2152211"/>
            <a:ext cx="11790947" cy="2015936"/>
          </a:xfrm>
          <a:prstGeom prst="rect">
            <a:avLst/>
          </a:prstGeom>
          <a:noFill/>
        </p:spPr>
        <p:txBody>
          <a:bodyPr wrap="square">
            <a:spAutoFit/>
          </a:bodyPr>
          <a:lstStyle/>
          <a:p>
            <a:r>
              <a:rPr lang="en-IN" sz="2500" b="1" dirty="0">
                <a:solidFill>
                  <a:srgbClr val="1A3D3C"/>
                </a:solidFill>
                <a:effectLst/>
                <a:latin typeface="SourceSansPro-Regular"/>
              </a:rPr>
              <a:t>For every DOM object, there is a corresponding virtual DOM object(copy), which has </a:t>
            </a:r>
            <a:endParaRPr lang="en-IN" sz="2500" b="1" dirty="0"/>
          </a:p>
          <a:p>
            <a:r>
              <a:rPr lang="en-IN" sz="2500" b="1" dirty="0">
                <a:solidFill>
                  <a:srgbClr val="1A3D3C"/>
                </a:solidFill>
                <a:effectLst/>
                <a:latin typeface="SourceSansPro-Regular"/>
              </a:rPr>
              <a:t>the same properties. The main difference between the real DOM object and the </a:t>
            </a:r>
            <a:endParaRPr lang="en-IN" sz="2500" b="1" dirty="0"/>
          </a:p>
          <a:p>
            <a:r>
              <a:rPr lang="en-IN" sz="2500" b="1" dirty="0">
                <a:solidFill>
                  <a:srgbClr val="1A3D3C"/>
                </a:solidFill>
                <a:effectLst/>
                <a:latin typeface="SourceSansPro-Regular"/>
              </a:rPr>
              <a:t>virtual DOM object is that any changes in the virtual DOM object will not reflect on the </a:t>
            </a:r>
            <a:endParaRPr lang="en-IN" sz="2500" b="1" dirty="0"/>
          </a:p>
          <a:p>
            <a:r>
              <a:rPr lang="en-IN" sz="2500" b="1" dirty="0">
                <a:solidFill>
                  <a:srgbClr val="1A3D3C"/>
                </a:solidFill>
                <a:effectLst/>
                <a:latin typeface="SourceSansPro-Regular"/>
              </a:rPr>
              <a:t>screen directly. Consider a virtual DOM object as a blueprint of the real DOM object. </a:t>
            </a:r>
            <a:endParaRPr lang="en-IN" sz="2500" b="1" dirty="0"/>
          </a:p>
          <a:p>
            <a:r>
              <a:rPr lang="en-IN" sz="2500" b="1" dirty="0">
                <a:solidFill>
                  <a:srgbClr val="1A3D3C"/>
                </a:solidFill>
                <a:effectLst/>
                <a:latin typeface="SourceSansPro-Regular"/>
              </a:rPr>
              <a:t>Whenever a JSX element gets rendered, every virtual DOM object gets updated</a:t>
            </a:r>
            <a:endParaRPr lang="en-IN" sz="2500" b="1" dirty="0"/>
          </a:p>
        </p:txBody>
      </p:sp>
      <p:sp>
        <p:nvSpPr>
          <p:cNvPr id="6" name="TextBox 5">
            <a:extLst>
              <a:ext uri="{FF2B5EF4-FFF2-40B4-BE49-F238E27FC236}">
                <a16:creationId xmlns:a16="http://schemas.microsoft.com/office/drawing/2014/main" id="{D5F5120F-B9BC-6EE7-26AC-496617089E26}"/>
              </a:ext>
            </a:extLst>
          </p:cNvPr>
          <p:cNvSpPr txBox="1"/>
          <p:nvPr/>
        </p:nvSpPr>
        <p:spPr>
          <a:xfrm>
            <a:off x="250257" y="4527422"/>
            <a:ext cx="11694695" cy="1246495"/>
          </a:xfrm>
          <a:prstGeom prst="rect">
            <a:avLst/>
          </a:prstGeom>
          <a:noFill/>
        </p:spPr>
        <p:txBody>
          <a:bodyPr wrap="square">
            <a:spAutoFit/>
          </a:bodyPr>
          <a:lstStyle/>
          <a:p>
            <a:r>
              <a:rPr lang="en-IN" sz="2500" b="1" dirty="0">
                <a:solidFill>
                  <a:srgbClr val="1A3D3C"/>
                </a:solidFill>
                <a:effectLst/>
                <a:latin typeface="SourceSansPro-Regular"/>
              </a:rPr>
              <a:t>**Note- One may think updating every virtual DOM object might be inefficient, </a:t>
            </a:r>
            <a:endParaRPr lang="en-IN" sz="2500" b="1" dirty="0"/>
          </a:p>
          <a:p>
            <a:r>
              <a:rPr lang="en-IN" sz="2500" b="1" dirty="0">
                <a:solidFill>
                  <a:srgbClr val="1A3D3C"/>
                </a:solidFill>
                <a:effectLst/>
                <a:latin typeface="SourceSansPro-Regular"/>
              </a:rPr>
              <a:t>but that’s not the case. Updating the virtual DOM is much faster than updating </a:t>
            </a:r>
            <a:endParaRPr lang="en-IN" sz="2500" b="1" dirty="0"/>
          </a:p>
          <a:p>
            <a:r>
              <a:rPr lang="en-IN" sz="2500" b="1" dirty="0">
                <a:solidFill>
                  <a:srgbClr val="1A3D3C"/>
                </a:solidFill>
                <a:effectLst/>
                <a:latin typeface="SourceSansPro-Regular"/>
              </a:rPr>
              <a:t>the real DOM since we are just updating the blueprint of the real DOM</a:t>
            </a:r>
            <a:endParaRPr lang="en-IN" sz="2500" b="1" dirty="0"/>
          </a:p>
        </p:txBody>
      </p:sp>
    </p:spTree>
    <p:extLst>
      <p:ext uri="{BB962C8B-B14F-4D97-AF65-F5344CB8AC3E}">
        <p14:creationId xmlns:p14="http://schemas.microsoft.com/office/powerpoint/2010/main" val="105813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DA415-F967-CF6E-0196-D4F4BF85A984}"/>
              </a:ext>
            </a:extLst>
          </p:cNvPr>
          <p:cNvSpPr txBox="1"/>
          <p:nvPr/>
        </p:nvSpPr>
        <p:spPr>
          <a:xfrm>
            <a:off x="478856" y="170372"/>
            <a:ext cx="6097604" cy="523220"/>
          </a:xfrm>
          <a:prstGeom prst="rect">
            <a:avLst/>
          </a:prstGeom>
          <a:noFill/>
        </p:spPr>
        <p:txBody>
          <a:bodyPr wrap="square">
            <a:spAutoFit/>
          </a:bodyPr>
          <a:lstStyle/>
          <a:p>
            <a:r>
              <a:rPr lang="en-IN" sz="2800" b="1" dirty="0">
                <a:solidFill>
                  <a:srgbClr val="C00000"/>
                </a:solidFill>
              </a:rPr>
              <a:t>What is React? </a:t>
            </a:r>
          </a:p>
        </p:txBody>
      </p:sp>
      <p:sp>
        <p:nvSpPr>
          <p:cNvPr id="5" name="TextBox 4">
            <a:extLst>
              <a:ext uri="{FF2B5EF4-FFF2-40B4-BE49-F238E27FC236}">
                <a16:creationId xmlns:a16="http://schemas.microsoft.com/office/drawing/2014/main" id="{020359B1-818A-00B7-808C-67B0844406E6}"/>
              </a:ext>
            </a:extLst>
          </p:cNvPr>
          <p:cNvSpPr txBox="1"/>
          <p:nvPr/>
        </p:nvSpPr>
        <p:spPr>
          <a:xfrm>
            <a:off x="298383" y="751344"/>
            <a:ext cx="11595234" cy="2308324"/>
          </a:xfrm>
          <a:prstGeom prst="rect">
            <a:avLst/>
          </a:prstGeom>
          <a:noFill/>
        </p:spPr>
        <p:txBody>
          <a:bodyPr wrap="square">
            <a:spAutoFit/>
          </a:bodyPr>
          <a:lstStyle/>
          <a:p>
            <a:r>
              <a:rPr lang="en-IN" sz="2400" b="1" dirty="0">
                <a:solidFill>
                  <a:schemeClr val="bg1"/>
                </a:solidFill>
              </a:rPr>
              <a:t>React is a front-end and open-source JavaScript library which is useful in developing user interfaces specifically for applications with a single page. It is helpful in building complex and reusable user interface(UI) components of mobile and web applications as it follows the component-based approach.</a:t>
            </a:r>
            <a:br>
              <a:rPr lang="en-IN" sz="2400" b="1" dirty="0">
                <a:solidFill>
                  <a:schemeClr val="bg1"/>
                </a:solidFill>
              </a:rPr>
            </a:br>
            <a:br>
              <a:rPr lang="en-IN" sz="2400" b="1" dirty="0">
                <a:solidFill>
                  <a:schemeClr val="bg1"/>
                </a:solidFill>
              </a:rPr>
            </a:br>
            <a:r>
              <a:rPr lang="en-IN" sz="2400" b="1" dirty="0">
                <a:solidFill>
                  <a:schemeClr val="bg1"/>
                </a:solidFill>
              </a:rPr>
              <a:t> </a:t>
            </a:r>
          </a:p>
        </p:txBody>
      </p:sp>
      <p:sp>
        <p:nvSpPr>
          <p:cNvPr id="7" name="TextBox 6">
            <a:extLst>
              <a:ext uri="{FF2B5EF4-FFF2-40B4-BE49-F238E27FC236}">
                <a16:creationId xmlns:a16="http://schemas.microsoft.com/office/drawing/2014/main" id="{B51D437E-29CA-475E-057E-5BA580A593F2}"/>
              </a:ext>
            </a:extLst>
          </p:cNvPr>
          <p:cNvSpPr txBox="1"/>
          <p:nvPr/>
        </p:nvSpPr>
        <p:spPr>
          <a:xfrm>
            <a:off x="478856" y="2566001"/>
            <a:ext cx="11595233" cy="2308324"/>
          </a:xfrm>
          <a:prstGeom prst="rect">
            <a:avLst/>
          </a:prstGeom>
          <a:noFill/>
        </p:spPr>
        <p:txBody>
          <a:bodyPr wrap="square">
            <a:spAutoFit/>
          </a:bodyPr>
          <a:lstStyle/>
          <a:p>
            <a:r>
              <a:rPr lang="en-IN" sz="2400" b="1" dirty="0">
                <a:solidFill>
                  <a:srgbClr val="C00000"/>
                </a:solidFill>
              </a:rPr>
              <a:t>The important features of React are: </a:t>
            </a:r>
            <a:br>
              <a:rPr lang="en-IN" sz="2400" b="1" dirty="0">
                <a:solidFill>
                  <a:schemeClr val="bg1"/>
                </a:solidFill>
              </a:rPr>
            </a:br>
            <a:r>
              <a:rPr lang="en-IN" sz="2400" b="1" dirty="0">
                <a:solidFill>
                  <a:schemeClr val="bg1"/>
                </a:solidFill>
              </a:rPr>
              <a:t>It supports server-side rendering. </a:t>
            </a:r>
            <a:br>
              <a:rPr lang="en-IN" sz="2400" b="1" dirty="0">
                <a:solidFill>
                  <a:schemeClr val="bg1"/>
                </a:solidFill>
              </a:rPr>
            </a:br>
            <a:r>
              <a:rPr lang="en-IN" sz="2400" b="1" dirty="0">
                <a:solidFill>
                  <a:schemeClr val="bg1"/>
                </a:solidFill>
              </a:rPr>
              <a:t>It will make use of the virtual DOM rather than real DOM (Data Object Model) as RealDOM manipulations are expensive. </a:t>
            </a:r>
            <a:br>
              <a:rPr lang="en-IN" sz="2400" b="1" dirty="0">
                <a:solidFill>
                  <a:schemeClr val="bg1"/>
                </a:solidFill>
              </a:rPr>
            </a:br>
            <a:r>
              <a:rPr lang="en-IN" sz="2400" b="1" dirty="0">
                <a:solidFill>
                  <a:schemeClr val="bg1"/>
                </a:solidFill>
              </a:rPr>
              <a:t>It follows unidirectional data binding or data flow.</a:t>
            </a:r>
            <a:br>
              <a:rPr lang="en-IN" sz="2400" b="1" dirty="0">
                <a:solidFill>
                  <a:schemeClr val="bg1"/>
                </a:solidFill>
              </a:rPr>
            </a:br>
            <a:r>
              <a:rPr lang="en-IN" sz="2400" b="1" dirty="0">
                <a:solidFill>
                  <a:schemeClr val="bg1"/>
                </a:solidFill>
              </a:rPr>
              <a:t> It uses reusable or composable UI components for developing the view.</a:t>
            </a:r>
            <a:endParaRPr lang="en-IN" sz="2400" dirty="0">
              <a:solidFill>
                <a:schemeClr val="bg1"/>
              </a:solidFill>
            </a:endParaRPr>
          </a:p>
        </p:txBody>
      </p:sp>
    </p:spTree>
    <p:extLst>
      <p:ext uri="{BB962C8B-B14F-4D97-AF65-F5344CB8AC3E}">
        <p14:creationId xmlns:p14="http://schemas.microsoft.com/office/powerpoint/2010/main" val="3858950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7B972-E444-7227-8DC4-DC40BCDC6476}"/>
              </a:ext>
            </a:extLst>
          </p:cNvPr>
          <p:cNvSpPr txBox="1"/>
          <p:nvPr/>
        </p:nvSpPr>
        <p:spPr>
          <a:xfrm>
            <a:off x="365760" y="1132360"/>
            <a:ext cx="11665819" cy="3293209"/>
          </a:xfrm>
          <a:prstGeom prst="rect">
            <a:avLst/>
          </a:prstGeom>
          <a:noFill/>
        </p:spPr>
        <p:txBody>
          <a:bodyPr wrap="square">
            <a:spAutoFit/>
          </a:bodyPr>
          <a:lstStyle/>
          <a:p>
            <a:r>
              <a:rPr lang="en-IN" sz="2600" dirty="0">
                <a:solidFill>
                  <a:srgbClr val="1A3D3C"/>
                </a:solidFill>
                <a:effectLst/>
                <a:latin typeface="SourceSansPro-Regular"/>
              </a:rPr>
              <a:t>React uses two virtual DOMs to render the user interface. One of them is used to store </a:t>
            </a:r>
            <a:endParaRPr lang="en-IN" sz="2600" dirty="0"/>
          </a:p>
          <a:p>
            <a:r>
              <a:rPr lang="en-IN" sz="2600" dirty="0">
                <a:solidFill>
                  <a:srgbClr val="1A3D3C"/>
                </a:solidFill>
                <a:effectLst/>
                <a:latin typeface="SourceSansPro-Regular"/>
              </a:rPr>
              <a:t>the current state of the objects and the other to store the previous state of the </a:t>
            </a:r>
            <a:endParaRPr lang="en-IN" sz="2600" dirty="0"/>
          </a:p>
          <a:p>
            <a:r>
              <a:rPr lang="en-IN" sz="2600" dirty="0">
                <a:solidFill>
                  <a:srgbClr val="1A3D3C"/>
                </a:solidFill>
                <a:effectLst/>
                <a:latin typeface="SourceSansPro-Regular"/>
              </a:rPr>
              <a:t>objects. Whenever the virtual DOM gets updated, react compares the two virtual </a:t>
            </a:r>
            <a:endParaRPr lang="en-IN" sz="2600" dirty="0"/>
          </a:p>
          <a:p>
            <a:r>
              <a:rPr lang="en-IN" sz="2600" dirty="0">
                <a:solidFill>
                  <a:srgbClr val="1A3D3C"/>
                </a:solidFill>
                <a:effectLst/>
                <a:latin typeface="SourceSansPro-Regular"/>
              </a:rPr>
              <a:t>DOMs and gets to know about which virtual DOM objects were updated. After </a:t>
            </a:r>
            <a:endParaRPr lang="en-IN" sz="2600" dirty="0"/>
          </a:p>
          <a:p>
            <a:r>
              <a:rPr lang="en-IN" sz="2600" dirty="0">
                <a:solidFill>
                  <a:srgbClr val="1A3D3C"/>
                </a:solidFill>
                <a:effectLst/>
                <a:latin typeface="SourceSansPro-Regular"/>
              </a:rPr>
              <a:t>knowing which objects were updated, react renders only those objects inside the real </a:t>
            </a:r>
            <a:endParaRPr lang="en-IN" sz="2600" dirty="0"/>
          </a:p>
          <a:p>
            <a:r>
              <a:rPr lang="en-IN" sz="2600" dirty="0">
                <a:solidFill>
                  <a:srgbClr val="1A3D3C"/>
                </a:solidFill>
                <a:effectLst/>
                <a:latin typeface="SourceSansPro-Regular"/>
              </a:rPr>
              <a:t>DOM instead of rendering the complete real DOM. This way, with the use of virtual </a:t>
            </a:r>
            <a:endParaRPr lang="en-IN" sz="2600" dirty="0"/>
          </a:p>
          <a:p>
            <a:r>
              <a:rPr lang="en-IN" sz="2600" dirty="0">
                <a:solidFill>
                  <a:srgbClr val="1A3D3C"/>
                </a:solidFill>
                <a:effectLst/>
                <a:latin typeface="SourceSansPro-Regular"/>
              </a:rPr>
              <a:t>DOM, react solves the problem of inefficient updating</a:t>
            </a:r>
            <a:endParaRPr lang="en-IN" sz="2600" dirty="0"/>
          </a:p>
        </p:txBody>
      </p:sp>
    </p:spTree>
    <p:extLst>
      <p:ext uri="{BB962C8B-B14F-4D97-AF65-F5344CB8AC3E}">
        <p14:creationId xmlns:p14="http://schemas.microsoft.com/office/powerpoint/2010/main" val="370551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normAutofit/>
          </a:bodyPr>
          <a:lstStyle/>
          <a:p>
            <a:r>
              <a:rPr lang="en-IN" sz="2800" b="1" i="0" dirty="0">
                <a:solidFill>
                  <a:srgbClr val="C00000"/>
                </a:solidFill>
                <a:effectLst/>
                <a:latin typeface="__Source_Sans_Pro_fea366"/>
              </a:rPr>
              <a:t>React JS Examples</a:t>
            </a:r>
            <a:br>
              <a:rPr lang="en-IN" sz="2800" b="1" i="0" dirty="0">
                <a:solidFill>
                  <a:srgbClr val="C00000"/>
                </a:solidFill>
                <a:effectLst/>
                <a:latin typeface="__Source_Sans_Pro_fea366"/>
              </a:rPr>
            </a:br>
            <a:r>
              <a:rPr lang="en-IN" sz="2400" b="0" i="0" dirty="0">
                <a:solidFill>
                  <a:srgbClr val="00B0F0"/>
                </a:solidFill>
                <a:effectLst/>
                <a:latin typeface="__Source_Sans_Pro_fea366"/>
              </a:rPr>
              <a:t>Let’s now have a look at how to create a simple application with the use of </a:t>
            </a:r>
            <a:r>
              <a:rPr lang="en-IN" sz="2400" b="0" i="0" dirty="0">
                <a:solidFill>
                  <a:srgbClr val="C00000"/>
                </a:solidFill>
                <a:effectLst/>
                <a:latin typeface="__Source_Sans_Pro_fea366"/>
              </a:rPr>
              <a:t>ReactJS</a:t>
            </a:r>
            <a:endParaRPr lang="en-IN" sz="2400" dirty="0">
              <a:solidFill>
                <a:srgbClr val="C00000"/>
              </a:solidFill>
            </a:endParaRPr>
          </a:p>
        </p:txBody>
      </p:sp>
      <p:sp>
        <p:nvSpPr>
          <p:cNvPr id="6" name="TextBox 5">
            <a:extLst>
              <a:ext uri="{FF2B5EF4-FFF2-40B4-BE49-F238E27FC236}">
                <a16:creationId xmlns:a16="http://schemas.microsoft.com/office/drawing/2014/main" id="{FEEB8FF2-5224-E7AD-2E41-09928AB32C4B}"/>
              </a:ext>
            </a:extLst>
          </p:cNvPr>
          <p:cNvSpPr txBox="1"/>
          <p:nvPr/>
        </p:nvSpPr>
        <p:spPr>
          <a:xfrm>
            <a:off x="86628" y="1939838"/>
            <a:ext cx="11579192"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To run a react application we must have </a:t>
            </a:r>
            <a:r>
              <a:rPr lang="en-IN" sz="2400" b="1" i="0" dirty="0">
                <a:solidFill>
                  <a:srgbClr val="C00000"/>
                </a:solidFill>
                <a:effectLst/>
                <a:latin typeface="__Source_Sans_Pro_fea366"/>
              </a:rPr>
              <a:t>Node.js</a:t>
            </a:r>
            <a:endParaRPr lang="en-IN" sz="2400" b="1" dirty="0">
              <a:solidFill>
                <a:schemeClr val="bg1"/>
              </a:solidFill>
            </a:endParaRPr>
          </a:p>
        </p:txBody>
      </p:sp>
      <p:sp>
        <p:nvSpPr>
          <p:cNvPr id="8" name="TextBox 7">
            <a:extLst>
              <a:ext uri="{FF2B5EF4-FFF2-40B4-BE49-F238E27FC236}">
                <a16:creationId xmlns:a16="http://schemas.microsoft.com/office/drawing/2014/main" id="{7A204C42-F821-EA98-F707-F343AED3A92C}"/>
              </a:ext>
            </a:extLst>
          </p:cNvPr>
          <p:cNvSpPr txBox="1"/>
          <p:nvPr/>
        </p:nvSpPr>
        <p:spPr>
          <a:xfrm>
            <a:off x="86628" y="2452036"/>
            <a:ext cx="11502190" cy="830997"/>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After installing Node</a:t>
            </a:r>
            <a:r>
              <a:rPr lang="en-IN" sz="2400" b="1" i="0" dirty="0">
                <a:solidFill>
                  <a:srgbClr val="C00000"/>
                </a:solidFill>
                <a:effectLst/>
                <a:latin typeface="__Source_Sans_Pro_fea366"/>
              </a:rPr>
              <a:t> version &gt;= 14.0.0 </a:t>
            </a:r>
            <a:r>
              <a:rPr lang="en-IN" sz="2400" b="1" i="0" dirty="0">
                <a:solidFill>
                  <a:schemeClr val="bg1"/>
                </a:solidFill>
                <a:effectLst/>
                <a:latin typeface="__Source_Sans_Pro_fea366"/>
              </a:rPr>
              <a:t>and </a:t>
            </a:r>
            <a:r>
              <a:rPr lang="en-IN" sz="2400" b="1" i="0" dirty="0">
                <a:solidFill>
                  <a:srgbClr val="C00000"/>
                </a:solidFill>
                <a:effectLst/>
                <a:latin typeface="__Source_Sans_Pro_fea366"/>
              </a:rPr>
              <a:t>npm version &gt;=5.6</a:t>
            </a:r>
            <a:r>
              <a:rPr lang="en-IN" sz="2400" b="1" i="0" dirty="0">
                <a:solidFill>
                  <a:schemeClr val="bg1"/>
                </a:solidFill>
                <a:effectLst/>
                <a:latin typeface="__Source_Sans_Pro_fea366"/>
              </a:rPr>
              <a:t>, we can easily create a react app using </a:t>
            </a:r>
            <a:r>
              <a:rPr lang="en-IN" sz="2400" b="1" i="0" dirty="0">
                <a:solidFill>
                  <a:srgbClr val="C00000"/>
                </a:solidFill>
                <a:effectLst/>
                <a:latin typeface="__Source_Sans_Pro_fea366"/>
              </a:rPr>
              <a:t>create-react-app</a:t>
            </a:r>
            <a:r>
              <a:rPr lang="en-IN" sz="2400" b="1" i="0" dirty="0">
                <a:solidFill>
                  <a:schemeClr val="bg1"/>
                </a:solidFill>
                <a:effectLst/>
                <a:latin typeface="__Source_Sans_Pro_fea366"/>
              </a:rPr>
              <a:t>. Run the following command the in terminal:</a:t>
            </a:r>
            <a:endParaRPr lang="en-IN" sz="2400" b="1" dirty="0">
              <a:solidFill>
                <a:schemeClr val="bg1"/>
              </a:solidFill>
            </a:endParaRPr>
          </a:p>
        </p:txBody>
      </p:sp>
      <p:sp>
        <p:nvSpPr>
          <p:cNvPr id="10" name="TextBox 9">
            <a:extLst>
              <a:ext uri="{FF2B5EF4-FFF2-40B4-BE49-F238E27FC236}">
                <a16:creationId xmlns:a16="http://schemas.microsoft.com/office/drawing/2014/main" id="{B1683E8C-B93E-DA22-FF2D-513FC7F2E8A5}"/>
              </a:ext>
            </a:extLst>
          </p:cNvPr>
          <p:cNvSpPr txBox="1"/>
          <p:nvPr/>
        </p:nvSpPr>
        <p:spPr>
          <a:xfrm>
            <a:off x="2952550" y="3345598"/>
            <a:ext cx="6097604" cy="461665"/>
          </a:xfrm>
          <a:prstGeom prst="rect">
            <a:avLst/>
          </a:prstGeom>
          <a:noFill/>
        </p:spPr>
        <p:txBody>
          <a:bodyPr wrap="square">
            <a:spAutoFit/>
          </a:bodyPr>
          <a:lstStyle/>
          <a:p>
            <a:r>
              <a:rPr lang="en-IN" sz="2400" b="1" dirty="0">
                <a:solidFill>
                  <a:schemeClr val="bg1"/>
                </a:solidFill>
                <a:highlight>
                  <a:srgbClr val="00FFFF"/>
                </a:highlight>
              </a:rPr>
              <a:t>npx create-react-app sample-app</a:t>
            </a:r>
          </a:p>
        </p:txBody>
      </p:sp>
      <p:sp>
        <p:nvSpPr>
          <p:cNvPr id="12" name="TextBox 11">
            <a:extLst>
              <a:ext uri="{FF2B5EF4-FFF2-40B4-BE49-F238E27FC236}">
                <a16:creationId xmlns:a16="http://schemas.microsoft.com/office/drawing/2014/main" id="{59994CC8-B670-008D-CA68-09DAFF3064AF}"/>
              </a:ext>
            </a:extLst>
          </p:cNvPr>
          <p:cNvSpPr txBox="1"/>
          <p:nvPr/>
        </p:nvSpPr>
        <p:spPr>
          <a:xfrm>
            <a:off x="86628" y="3953230"/>
            <a:ext cx="9849050" cy="461665"/>
          </a:xfrm>
          <a:prstGeom prst="rect">
            <a:avLst/>
          </a:prstGeom>
          <a:noFill/>
        </p:spPr>
        <p:txBody>
          <a:bodyPr wrap="square">
            <a:spAutoFit/>
          </a:bodyPr>
          <a:lstStyle/>
          <a:p>
            <a:pPr marL="342900" indent="-342900">
              <a:buFont typeface="Wingdings" panose="05000000000000000000" pitchFamily="2" charset="2"/>
              <a:buChar char="v"/>
            </a:pPr>
            <a:r>
              <a:rPr lang="en-IN" sz="2400" b="1" i="0" dirty="0">
                <a:solidFill>
                  <a:schemeClr val="bg1"/>
                </a:solidFill>
                <a:effectLst/>
                <a:latin typeface="__Source_Sans_Pro_fea366"/>
              </a:rPr>
              <a:t>Now navigate to the sample-app directory using the command</a:t>
            </a:r>
            <a:endParaRPr lang="en-IN" sz="2400" b="1" dirty="0">
              <a:solidFill>
                <a:schemeClr val="bg1"/>
              </a:solidFill>
            </a:endParaRPr>
          </a:p>
        </p:txBody>
      </p:sp>
      <p:sp>
        <p:nvSpPr>
          <p:cNvPr id="14" name="TextBox 13">
            <a:extLst>
              <a:ext uri="{FF2B5EF4-FFF2-40B4-BE49-F238E27FC236}">
                <a16:creationId xmlns:a16="http://schemas.microsoft.com/office/drawing/2014/main" id="{AF49CD6A-328A-75BD-E3DB-54D6423B321C}"/>
              </a:ext>
            </a:extLst>
          </p:cNvPr>
          <p:cNvSpPr txBox="1"/>
          <p:nvPr/>
        </p:nvSpPr>
        <p:spPr>
          <a:xfrm>
            <a:off x="2952550" y="4560862"/>
            <a:ext cx="6097604" cy="523220"/>
          </a:xfrm>
          <a:prstGeom prst="rect">
            <a:avLst/>
          </a:prstGeom>
          <a:noFill/>
        </p:spPr>
        <p:txBody>
          <a:bodyPr wrap="square">
            <a:spAutoFit/>
          </a:bodyPr>
          <a:lstStyle/>
          <a:p>
            <a:r>
              <a:rPr lang="en-IN" sz="2800" b="1" dirty="0">
                <a:solidFill>
                  <a:schemeClr val="bg1"/>
                </a:solidFill>
                <a:highlight>
                  <a:srgbClr val="00FFFF"/>
                </a:highlight>
              </a:rPr>
              <a:t>cd sample-app</a:t>
            </a:r>
          </a:p>
        </p:txBody>
      </p:sp>
      <p:sp>
        <p:nvSpPr>
          <p:cNvPr id="16" name="TextBox 15">
            <a:extLst>
              <a:ext uri="{FF2B5EF4-FFF2-40B4-BE49-F238E27FC236}">
                <a16:creationId xmlns:a16="http://schemas.microsoft.com/office/drawing/2014/main" id="{E95E2631-4E24-F9FA-6C9D-1E3005CD365B}"/>
              </a:ext>
            </a:extLst>
          </p:cNvPr>
          <p:cNvSpPr txBox="1"/>
          <p:nvPr/>
        </p:nvSpPr>
        <p:spPr>
          <a:xfrm>
            <a:off x="2952550" y="5373924"/>
            <a:ext cx="6097604" cy="523220"/>
          </a:xfrm>
          <a:prstGeom prst="rect">
            <a:avLst/>
          </a:prstGeom>
          <a:noFill/>
        </p:spPr>
        <p:txBody>
          <a:bodyPr wrap="square">
            <a:spAutoFit/>
          </a:bodyPr>
          <a:lstStyle/>
          <a:p>
            <a:r>
              <a:rPr lang="en-IN" sz="2800" b="1" dirty="0">
                <a:solidFill>
                  <a:schemeClr val="bg1"/>
                </a:solidFill>
                <a:highlight>
                  <a:srgbClr val="00FFFF"/>
                </a:highlight>
              </a:rPr>
              <a:t>npm start</a:t>
            </a:r>
          </a:p>
        </p:txBody>
      </p:sp>
    </p:spTree>
    <p:extLst>
      <p:ext uri="{BB962C8B-B14F-4D97-AF65-F5344CB8AC3E}">
        <p14:creationId xmlns:p14="http://schemas.microsoft.com/office/powerpoint/2010/main" val="355325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C8550-764E-4385-8762-C8CDAC964CAD}"/>
              </a:ext>
            </a:extLst>
          </p:cNvPr>
          <p:cNvSpPr/>
          <p:nvPr/>
        </p:nvSpPr>
        <p:spPr>
          <a:xfrm>
            <a:off x="0" y="289263"/>
            <a:ext cx="11639550" cy="1938992"/>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 </a:t>
            </a:r>
            <a:r>
              <a:rPr lang="en-US" sz="2400" b="1" dirty="0">
                <a:solidFill>
                  <a:schemeClr val="bg1"/>
                </a:solidFill>
                <a:latin typeface="__Source_Sans_Pro_fea366"/>
              </a:rPr>
              <a:t>create-react-app</a:t>
            </a:r>
            <a:r>
              <a:rPr lang="en-US" sz="2400" dirty="0">
                <a:solidFill>
                  <a:schemeClr val="bg1"/>
                </a:solidFill>
                <a:latin typeface="__Source_Sans_Pro_fea366"/>
              </a:rPr>
              <a:t>, which includes all the necessary javascript packages that are required to run a react project (like </a:t>
            </a:r>
            <a:r>
              <a:rPr lang="en-US" sz="2400" b="1" dirty="0">
                <a:solidFill>
                  <a:schemeClr val="bg1"/>
                </a:solidFill>
                <a:latin typeface="__Source_Sans_Pro_fea366"/>
              </a:rPr>
              <a:t>webpack</a:t>
            </a:r>
            <a:r>
              <a:rPr lang="en-US" sz="2400" dirty="0">
                <a:solidFill>
                  <a:schemeClr val="bg1"/>
                </a:solidFill>
                <a:latin typeface="__Source_Sans_Pro_fea366"/>
              </a:rPr>
              <a:t> or </a:t>
            </a:r>
            <a:r>
              <a:rPr lang="en-US" sz="2400" b="1" dirty="0">
                <a:solidFill>
                  <a:schemeClr val="bg1"/>
                </a:solidFill>
                <a:latin typeface="__Source_Sans_Pro_fea366"/>
              </a:rPr>
              <a:t>Babel</a:t>
            </a:r>
            <a:r>
              <a:rPr lang="en-US" sz="2400" dirty="0">
                <a:solidFill>
                  <a:schemeClr val="bg1"/>
                </a:solidFill>
                <a:latin typeface="__Source_Sans_Pro_fea366"/>
              </a:rPr>
              <a:t>), and other packages like code transpiring, testing, basic linting, and build systems. Create-react-app also includes a server that features </a:t>
            </a:r>
            <a:r>
              <a:rPr lang="en-US" sz="2400" b="1" dirty="0">
                <a:solidFill>
                  <a:schemeClr val="bg1"/>
                </a:solidFill>
                <a:latin typeface="__Source_Sans_Pro_fea366"/>
              </a:rPr>
              <a:t>hot reloading</a:t>
            </a:r>
            <a:r>
              <a:rPr lang="en-US" sz="2400" dirty="0">
                <a:solidFill>
                  <a:schemeClr val="bg1"/>
                </a:solidFill>
                <a:latin typeface="__Source_Sans_Pro_fea366"/>
              </a:rPr>
              <a:t> that monitors the changes in the components and reflects them on your page without restarting the server.</a:t>
            </a:r>
            <a:endParaRPr lang="en-IN" sz="2400" dirty="0">
              <a:solidFill>
                <a:schemeClr val="bg1"/>
              </a:solidFill>
            </a:endParaRPr>
          </a:p>
        </p:txBody>
      </p:sp>
      <p:sp>
        <p:nvSpPr>
          <p:cNvPr id="3" name="Rectangle 2">
            <a:extLst>
              <a:ext uri="{FF2B5EF4-FFF2-40B4-BE49-F238E27FC236}">
                <a16:creationId xmlns:a16="http://schemas.microsoft.com/office/drawing/2014/main" id="{EE1402F1-9837-47DB-BDB3-C39FD2F68603}"/>
              </a:ext>
            </a:extLst>
          </p:cNvPr>
          <p:cNvSpPr/>
          <p:nvPr/>
        </p:nvSpPr>
        <p:spPr>
          <a:xfrm>
            <a:off x="1" y="2413338"/>
            <a:ext cx="11639549" cy="1200329"/>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README.md:</a:t>
            </a:r>
            <a:r>
              <a:rPr lang="en-US" sz="2400" dirty="0">
                <a:solidFill>
                  <a:schemeClr val="bg1"/>
                </a:solidFill>
                <a:latin typeface="__Source_Sans_Pro_fea366"/>
              </a:rPr>
              <a:t> It contains a summary of all the commands like the command to start the react app locally on your system. The information about the start, test, build, and eject scripts. For now, it is recommended not to edit the </a:t>
            </a:r>
            <a:r>
              <a:rPr lang="en-US" sz="2400" b="1" dirty="0">
                <a:solidFill>
                  <a:schemeClr val="bg1"/>
                </a:solidFill>
                <a:latin typeface="__Source_Sans_Pro_fea366"/>
              </a:rPr>
              <a:t>README.md</a:t>
            </a:r>
            <a:r>
              <a:rPr lang="en-US" sz="2400" dirty="0">
                <a:solidFill>
                  <a:schemeClr val="bg1"/>
                </a:solidFill>
                <a:latin typeface="__Source_Sans_Pro_fea366"/>
              </a:rPr>
              <a:t> file. </a:t>
            </a:r>
            <a:endParaRPr lang="en-IN" sz="2400" dirty="0">
              <a:solidFill>
                <a:schemeClr val="bg1"/>
              </a:solidFill>
            </a:endParaRPr>
          </a:p>
        </p:txBody>
      </p:sp>
      <p:sp>
        <p:nvSpPr>
          <p:cNvPr id="4" name="Rectangle 3">
            <a:extLst>
              <a:ext uri="{FF2B5EF4-FFF2-40B4-BE49-F238E27FC236}">
                <a16:creationId xmlns:a16="http://schemas.microsoft.com/office/drawing/2014/main" id="{A4DAC16C-3D1F-4B4B-90D1-A2E928220569}"/>
              </a:ext>
            </a:extLst>
          </p:cNvPr>
          <p:cNvSpPr/>
          <p:nvPr/>
        </p:nvSpPr>
        <p:spPr>
          <a:xfrm>
            <a:off x="66676" y="3708560"/>
            <a:ext cx="11639549" cy="1200329"/>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node_modules:</a:t>
            </a:r>
            <a:r>
              <a:rPr lang="en-US" sz="2400" dirty="0">
                <a:solidFill>
                  <a:schemeClr val="bg1"/>
                </a:solidFill>
                <a:latin typeface="__Source_Sans_Pro_fea366"/>
              </a:rPr>
              <a:t> This folder includes all the external javascript packages and file packages that are downloaded from </a:t>
            </a:r>
            <a:r>
              <a:rPr lang="en-US" sz="2400" b="1" dirty="0">
                <a:solidFill>
                  <a:schemeClr val="bg1"/>
                </a:solidFill>
                <a:latin typeface="__Source_Sans_Pro_fea366"/>
              </a:rPr>
              <a:t>npm</a:t>
            </a:r>
            <a:r>
              <a:rPr lang="en-US" sz="2400" dirty="0">
                <a:solidFill>
                  <a:schemeClr val="bg1"/>
                </a:solidFill>
                <a:latin typeface="__Source_Sans_Pro_fea366"/>
              </a:rPr>
              <a:t> and are used by your react project. This is rarely opened or changed</a:t>
            </a:r>
            <a:endParaRPr lang="en-IN" sz="2400" dirty="0">
              <a:solidFill>
                <a:schemeClr val="bg1"/>
              </a:solidFill>
            </a:endParaRPr>
          </a:p>
        </p:txBody>
      </p:sp>
    </p:spTree>
    <p:extLst>
      <p:ext uri="{BB962C8B-B14F-4D97-AF65-F5344CB8AC3E}">
        <p14:creationId xmlns:p14="http://schemas.microsoft.com/office/powerpoint/2010/main" val="418476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2E1C4A-60C0-4318-BAAF-505459F6B1BF}"/>
              </a:ext>
            </a:extLst>
          </p:cNvPr>
          <p:cNvSpPr/>
          <p:nvPr/>
        </p:nvSpPr>
        <p:spPr>
          <a:xfrm>
            <a:off x="142874" y="246787"/>
            <a:ext cx="11630026" cy="1200329"/>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gitignore:</a:t>
            </a:r>
            <a:r>
              <a:rPr lang="en-US" sz="2400" dirty="0">
                <a:solidFill>
                  <a:schemeClr val="bg1"/>
                </a:solidFill>
                <a:latin typeface="__Source_Sans_Pro_fea366"/>
              </a:rPr>
              <a:t> The </a:t>
            </a:r>
            <a:r>
              <a:rPr lang="en-US" sz="2400" b="1" dirty="0">
                <a:solidFill>
                  <a:schemeClr val="bg1"/>
                </a:solidFill>
                <a:latin typeface="__Source_Sans_Pro_fea366"/>
              </a:rPr>
              <a:t>.gitignore</a:t>
            </a:r>
            <a:r>
              <a:rPr lang="en-US" sz="2400" dirty="0">
                <a:solidFill>
                  <a:schemeClr val="bg1"/>
                </a:solidFill>
                <a:latin typeface="__Source_Sans_Pro_fea366"/>
              </a:rPr>
              <a:t> is a file that includes some files and directories that your source control - </a:t>
            </a:r>
            <a:r>
              <a:rPr lang="en-US" sz="2400" b="1" dirty="0">
                <a:solidFill>
                  <a:schemeClr val="bg1"/>
                </a:solidFill>
                <a:latin typeface="__Source_Sans_Pro_fea366"/>
              </a:rPr>
              <a:t>git</a:t>
            </a:r>
            <a:r>
              <a:rPr lang="en-US" sz="2400" dirty="0">
                <a:solidFill>
                  <a:schemeClr val="bg1"/>
                </a:solidFill>
                <a:latin typeface="__Source_Sans_Pro_fea366"/>
              </a:rPr>
              <a:t> will not be tracked. The ignored terms include directories that are very large (node_modules) folders or API secrets that you do not need in the source control</a:t>
            </a:r>
            <a:endParaRPr lang="en-IN" sz="2400" dirty="0">
              <a:solidFill>
                <a:schemeClr val="bg1"/>
              </a:solidFill>
            </a:endParaRPr>
          </a:p>
        </p:txBody>
      </p:sp>
      <p:sp>
        <p:nvSpPr>
          <p:cNvPr id="3" name="Rectangle 2">
            <a:extLst>
              <a:ext uri="{FF2B5EF4-FFF2-40B4-BE49-F238E27FC236}">
                <a16:creationId xmlns:a16="http://schemas.microsoft.com/office/drawing/2014/main" id="{DBCE9790-AD10-4DBA-95E1-3CE68641A75E}"/>
              </a:ext>
            </a:extLst>
          </p:cNvPr>
          <p:cNvSpPr/>
          <p:nvPr/>
        </p:nvSpPr>
        <p:spPr>
          <a:xfrm>
            <a:off x="142874" y="1652885"/>
            <a:ext cx="11715750" cy="830997"/>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public:</a:t>
            </a:r>
            <a:r>
              <a:rPr lang="en-US" sz="2400" dirty="0">
                <a:solidFill>
                  <a:schemeClr val="bg1"/>
                </a:solidFill>
                <a:latin typeface="__Source_Sans_Pro_fea366"/>
              </a:rPr>
              <a:t> This is a folder/ directory that includes all the static assets. It contains some basic HTML, JSON, images, svgs, and fonts for our react app. These are the roots of your folder.</a:t>
            </a:r>
            <a:endParaRPr lang="en-US" sz="2400" b="0" i="0" dirty="0">
              <a:solidFill>
                <a:schemeClr val="bg1"/>
              </a:solidFill>
              <a:effectLst/>
              <a:latin typeface="__Source_Sans_Pro_fea366"/>
            </a:endParaRPr>
          </a:p>
        </p:txBody>
      </p:sp>
      <p:sp>
        <p:nvSpPr>
          <p:cNvPr id="4" name="Rectangle 3">
            <a:extLst>
              <a:ext uri="{FF2B5EF4-FFF2-40B4-BE49-F238E27FC236}">
                <a16:creationId xmlns:a16="http://schemas.microsoft.com/office/drawing/2014/main" id="{B22432FF-FC14-4CB9-90C0-40B24C7687FA}"/>
              </a:ext>
            </a:extLst>
          </p:cNvPr>
          <p:cNvSpPr/>
          <p:nvPr/>
        </p:nvSpPr>
        <p:spPr>
          <a:xfrm>
            <a:off x="142874" y="2689651"/>
            <a:ext cx="11715750" cy="1200329"/>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src:</a:t>
            </a:r>
            <a:r>
              <a:rPr lang="en-US" sz="2400" dirty="0">
                <a:solidFill>
                  <a:schemeClr val="bg1"/>
                </a:solidFill>
                <a:latin typeface="__Source_Sans_Pro_fea366"/>
              </a:rPr>
              <a:t> This is a folder/ directory that includes our react javascript source code of your project. It is where all the react component and pages-related code will live and is what we will mainly work on to build our app</a:t>
            </a:r>
            <a:endParaRPr lang="en-IN" sz="2400" dirty="0">
              <a:solidFill>
                <a:schemeClr val="bg1"/>
              </a:solidFill>
            </a:endParaRPr>
          </a:p>
        </p:txBody>
      </p:sp>
      <p:sp>
        <p:nvSpPr>
          <p:cNvPr id="5" name="Rectangle 4">
            <a:extLst>
              <a:ext uri="{FF2B5EF4-FFF2-40B4-BE49-F238E27FC236}">
                <a16:creationId xmlns:a16="http://schemas.microsoft.com/office/drawing/2014/main" id="{A728EEA0-D051-4B98-8546-5F087C1D7DA7}"/>
              </a:ext>
            </a:extLst>
          </p:cNvPr>
          <p:cNvSpPr/>
          <p:nvPr/>
        </p:nvSpPr>
        <p:spPr>
          <a:xfrm>
            <a:off x="142874" y="3889980"/>
            <a:ext cx="11715750" cy="1569660"/>
          </a:xfrm>
          <a:prstGeom prst="rect">
            <a:avLst/>
          </a:prstGeom>
        </p:spPr>
        <p:txBody>
          <a:bodyPr wrap="square">
            <a:spAutoFit/>
          </a:bodyPr>
          <a:lstStyle/>
          <a:p>
            <a:pPr marL="342900" indent="-342900">
              <a:buFont typeface="Wingdings" panose="05000000000000000000" pitchFamily="2" charset="2"/>
              <a:buChar char="Ø"/>
            </a:pPr>
            <a:r>
              <a:rPr lang="en-US" sz="2400" b="1" dirty="0">
                <a:solidFill>
                  <a:schemeClr val="bg1"/>
                </a:solidFill>
                <a:latin typeface="__Source_Sans_Pro_fea366"/>
              </a:rPr>
              <a:t>package.json:</a:t>
            </a:r>
            <a:r>
              <a:rPr lang="en-US" sz="2400" dirty="0">
                <a:solidFill>
                  <a:schemeClr val="bg1"/>
                </a:solidFill>
                <a:latin typeface="__Source_Sans_Pro_fea366"/>
              </a:rPr>
              <a:t> This file contains the meta-data of our react project, along it manages our app dependencies. It means all the packages present in the </a:t>
            </a:r>
            <a:r>
              <a:rPr lang="en-US" sz="2400" b="1" dirty="0">
                <a:solidFill>
                  <a:schemeClr val="bg1"/>
                </a:solidFill>
                <a:latin typeface="__Source_Sans_Pro_fea366"/>
              </a:rPr>
              <a:t>node_modules</a:t>
            </a:r>
            <a:r>
              <a:rPr lang="en-US" sz="2400" dirty="0">
                <a:solidFill>
                  <a:schemeClr val="bg1"/>
                </a:solidFill>
                <a:latin typeface="__Source_Sans_Pro_fea366"/>
              </a:rPr>
              <a:t> folder for your project, the title of the project, and version number, plus, most importantly, the scripts that we need to run and build our react app</a:t>
            </a:r>
            <a:endParaRPr lang="en-IN" sz="2400" dirty="0">
              <a:solidFill>
                <a:schemeClr val="bg1"/>
              </a:solidFill>
            </a:endParaRPr>
          </a:p>
        </p:txBody>
      </p:sp>
    </p:spTree>
    <p:extLst>
      <p:ext uri="{BB962C8B-B14F-4D97-AF65-F5344CB8AC3E}">
        <p14:creationId xmlns:p14="http://schemas.microsoft.com/office/powerpoint/2010/main" val="249571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800" b="1" i="0" dirty="0">
                <a:solidFill>
                  <a:srgbClr val="C00000"/>
                </a:solidFill>
                <a:effectLst/>
                <a:latin typeface="__Source_Sans_Pro_fea366"/>
              </a:rPr>
              <a:t>React JS Community Resources</a:t>
            </a:r>
            <a:br>
              <a:rPr lang="en-IN" sz="2800" b="1" i="0" dirty="0">
                <a:solidFill>
                  <a:srgbClr val="C00000"/>
                </a:solidFill>
                <a:effectLst/>
                <a:latin typeface="__Source_Sans_Pro_fea366"/>
              </a:rPr>
            </a:br>
            <a:endParaRPr lang="en-IN" sz="2800" dirty="0">
              <a:solidFill>
                <a:srgbClr val="C00000"/>
              </a:solidFill>
            </a:endParaRPr>
          </a:p>
        </p:txBody>
      </p:sp>
      <p:sp>
        <p:nvSpPr>
          <p:cNvPr id="4" name="TextBox 3">
            <a:extLst>
              <a:ext uri="{FF2B5EF4-FFF2-40B4-BE49-F238E27FC236}">
                <a16:creationId xmlns:a16="http://schemas.microsoft.com/office/drawing/2014/main" id="{C81816D4-55F8-260A-6963-9167365DC9C3}"/>
              </a:ext>
            </a:extLst>
          </p:cNvPr>
          <p:cNvSpPr txBox="1"/>
          <p:nvPr/>
        </p:nvSpPr>
        <p:spPr>
          <a:xfrm>
            <a:off x="102669" y="1995978"/>
            <a:ext cx="12089331" cy="1569660"/>
          </a:xfrm>
          <a:prstGeom prst="rect">
            <a:avLst/>
          </a:prstGeom>
          <a:noFill/>
        </p:spPr>
        <p:txBody>
          <a:bodyPr wrap="square">
            <a:spAutoFit/>
          </a:bodyPr>
          <a:lstStyle/>
          <a:p>
            <a:pPr algn="l"/>
            <a:r>
              <a:rPr lang="en-IN" sz="2400" b="0" i="0" dirty="0">
                <a:solidFill>
                  <a:schemeClr val="bg1"/>
                </a:solidFill>
                <a:effectLst/>
                <a:latin typeface="__Source_Sans_Pro_fea366"/>
              </a:rPr>
              <a:t>React popularity has grown steadily since 2015. It has a gigantic active community. Its </a:t>
            </a:r>
            <a:r>
              <a:rPr lang="en-IN" sz="2400" b="0" i="0" u="none" strike="noStrike" dirty="0">
                <a:solidFill>
                  <a:srgbClr val="C00000"/>
                </a:solidFill>
                <a:effectLst/>
                <a:latin typeface="__Source_Sans_Pro_fea366"/>
                <a:hlinkClick r:id="rId2">
                  <a:extLst>
                    <a:ext uri="{A12FA001-AC4F-418D-AE19-62706E023703}">
                      <ahyp:hlinkClr xmlns:ahyp="http://schemas.microsoft.com/office/drawing/2018/hyperlinkcolor" val="tx"/>
                    </a:ext>
                  </a:extLst>
                </a:hlinkClick>
              </a:rPr>
              <a:t>GitHub Repository</a:t>
            </a:r>
            <a:r>
              <a:rPr lang="en-IN" sz="2400" b="0" i="0" dirty="0">
                <a:solidFill>
                  <a:srgbClr val="C00000"/>
                </a:solidFill>
                <a:effectLst/>
                <a:latin typeface="__Source_Sans_Pro_fea366"/>
              </a:rPr>
              <a:t> </a:t>
            </a:r>
            <a:r>
              <a:rPr lang="en-IN" sz="2400" b="0" i="0" dirty="0">
                <a:solidFill>
                  <a:schemeClr val="bg1"/>
                </a:solidFill>
                <a:effectLst/>
                <a:latin typeface="__Source_Sans_Pro_fea366"/>
              </a:rPr>
              <a:t>has over 40k forks and 195k Stars. It is one of the top repositories on GitHub.</a:t>
            </a:r>
          </a:p>
          <a:p>
            <a:pPr algn="l"/>
            <a:r>
              <a:rPr lang="en-IN" sz="2400" b="0" i="0" dirty="0">
                <a:solidFill>
                  <a:srgbClr val="C00000"/>
                </a:solidFill>
                <a:effectLst/>
                <a:latin typeface="__Source_Sans_Pro_fea366"/>
              </a:rPr>
              <a:t>Stackoverflow</a:t>
            </a:r>
            <a:r>
              <a:rPr lang="en-IN" sz="2400" b="0" i="0" dirty="0">
                <a:solidFill>
                  <a:schemeClr val="bg1"/>
                </a:solidFill>
                <a:effectLst/>
                <a:latin typeface="__Source_Sans_Pro_fea366"/>
              </a:rPr>
              <a:t>, one of the most popular websites among software developers, has more than lakhs of questions asked about React and its components and related libraries.</a:t>
            </a:r>
          </a:p>
        </p:txBody>
      </p:sp>
      <p:sp>
        <p:nvSpPr>
          <p:cNvPr id="6" name="TextBox 5">
            <a:extLst>
              <a:ext uri="{FF2B5EF4-FFF2-40B4-BE49-F238E27FC236}">
                <a16:creationId xmlns:a16="http://schemas.microsoft.com/office/drawing/2014/main" id="{7538EAA0-E423-CCBE-62FA-2C27A1C72096}"/>
              </a:ext>
            </a:extLst>
          </p:cNvPr>
          <p:cNvSpPr txBox="1"/>
          <p:nvPr/>
        </p:nvSpPr>
        <p:spPr>
          <a:xfrm>
            <a:off x="375385" y="3685757"/>
            <a:ext cx="10857536" cy="523220"/>
          </a:xfrm>
          <a:prstGeom prst="rect">
            <a:avLst/>
          </a:prstGeom>
          <a:noFill/>
        </p:spPr>
        <p:txBody>
          <a:bodyPr wrap="square">
            <a:spAutoFit/>
          </a:bodyPr>
          <a:lstStyle/>
          <a:p>
            <a:r>
              <a:rPr lang="en-IN" sz="2800" b="1" i="0" dirty="0">
                <a:solidFill>
                  <a:srgbClr val="C00000"/>
                </a:solidFill>
                <a:effectLst/>
                <a:latin typeface="__Source_Sans_Pro_fea366"/>
              </a:rPr>
              <a:t>There are a lot of free and mature component libraries available online:</a:t>
            </a:r>
            <a:endParaRPr lang="en-IN" sz="2800" b="1" dirty="0">
              <a:solidFill>
                <a:srgbClr val="C00000"/>
              </a:solidFill>
            </a:endParaRPr>
          </a:p>
        </p:txBody>
      </p:sp>
      <p:sp>
        <p:nvSpPr>
          <p:cNvPr id="8" name="TextBox 7">
            <a:extLst>
              <a:ext uri="{FF2B5EF4-FFF2-40B4-BE49-F238E27FC236}">
                <a16:creationId xmlns:a16="http://schemas.microsoft.com/office/drawing/2014/main" id="{61ED45DB-42EA-236E-EFC2-A1B35799345E}"/>
              </a:ext>
            </a:extLst>
          </p:cNvPr>
          <p:cNvSpPr txBox="1"/>
          <p:nvPr/>
        </p:nvSpPr>
        <p:spPr>
          <a:xfrm>
            <a:off x="375385" y="4329096"/>
            <a:ext cx="11816615" cy="1938992"/>
          </a:xfrm>
          <a:prstGeom prst="rect">
            <a:avLst/>
          </a:prstGeom>
          <a:noFill/>
        </p:spPr>
        <p:txBody>
          <a:bodyPr wrap="square">
            <a:spAutoFit/>
          </a:bodyPr>
          <a:lstStyle/>
          <a:p>
            <a:pPr marL="342900" indent="-342900" algn="l">
              <a:buFont typeface="Wingdings" panose="05000000000000000000" pitchFamily="2" charset="2"/>
              <a:buChar char="v"/>
            </a:pPr>
            <a:r>
              <a:rPr lang="en-IN" sz="2400" b="0" i="0" dirty="0">
                <a:solidFill>
                  <a:schemeClr val="bg1"/>
                </a:solidFill>
                <a:effectLst/>
                <a:latin typeface="__Source_Sans_Pro_fea366"/>
              </a:rPr>
              <a:t>Microsoft has created the </a:t>
            </a:r>
            <a:r>
              <a:rPr lang="en-IN" sz="2400" b="0" i="0" dirty="0">
                <a:solidFill>
                  <a:srgbClr val="C00000"/>
                </a:solidFill>
                <a:effectLst/>
                <a:latin typeface="__Source_Sans_Pro_fea366"/>
              </a:rPr>
              <a:t>Fluent UI </a:t>
            </a:r>
            <a:r>
              <a:rPr lang="en-IN" sz="2400" b="0" i="0" dirty="0">
                <a:solidFill>
                  <a:schemeClr val="bg1"/>
                </a:solidFill>
                <a:effectLst/>
                <a:latin typeface="__Source_Sans_Pro_fea366"/>
              </a:rPr>
              <a:t>library to develop UI.</a:t>
            </a:r>
          </a:p>
          <a:p>
            <a:pPr marL="342900" indent="-342900" algn="l">
              <a:buFont typeface="Wingdings" panose="05000000000000000000" pitchFamily="2" charset="2"/>
              <a:buChar char="v"/>
            </a:pPr>
            <a:r>
              <a:rPr lang="en-IN" sz="2400" b="0" i="0" dirty="0">
                <a:solidFill>
                  <a:srgbClr val="C00000"/>
                </a:solidFill>
                <a:effectLst/>
                <a:latin typeface="__Source_Sans_Pro_fea366"/>
              </a:rPr>
              <a:t> Material UI </a:t>
            </a:r>
            <a:r>
              <a:rPr lang="en-IN" sz="2400" b="0" i="0" dirty="0">
                <a:solidFill>
                  <a:schemeClr val="bg1"/>
                </a:solidFill>
                <a:effectLst/>
                <a:latin typeface="__Source_Sans_Pro_fea366"/>
              </a:rPr>
              <a:t>also offers many important React components.</a:t>
            </a:r>
          </a:p>
          <a:p>
            <a:pPr marL="342900" indent="-342900" algn="l">
              <a:buFont typeface="Wingdings" panose="05000000000000000000" pitchFamily="2" charset="2"/>
              <a:buChar char="v"/>
            </a:pPr>
            <a:r>
              <a:rPr lang="en-IN" sz="2400" b="0" i="0" dirty="0">
                <a:solidFill>
                  <a:srgbClr val="C00000"/>
                </a:solidFill>
                <a:effectLst/>
                <a:latin typeface="__Source_Sans_Pro_fea366"/>
              </a:rPr>
              <a:t> React Bootstrap </a:t>
            </a:r>
            <a:r>
              <a:rPr lang="en-IN" sz="2400" b="0" i="0" dirty="0">
                <a:solidFill>
                  <a:schemeClr val="bg1"/>
                </a:solidFill>
                <a:effectLst/>
                <a:latin typeface="__Source_Sans_Pro_fea366"/>
              </a:rPr>
              <a:t>makes it easy to work with Bootstrap.</a:t>
            </a:r>
          </a:p>
          <a:p>
            <a:pPr marL="342900" indent="-342900" algn="l">
              <a:buFont typeface="Wingdings" panose="05000000000000000000" pitchFamily="2" charset="2"/>
              <a:buChar char="v"/>
            </a:pPr>
            <a:r>
              <a:rPr lang="en-IN" sz="2400" b="0" i="0" dirty="0">
                <a:solidFill>
                  <a:schemeClr val="bg1"/>
                </a:solidFill>
                <a:effectLst/>
                <a:latin typeface="__Source_Sans_Pro_fea366"/>
              </a:rPr>
              <a:t>There are also some nature libraries that we can use we react, for example -  </a:t>
            </a:r>
            <a:r>
              <a:rPr lang="en-IN" sz="2400" b="0" i="0" dirty="0" err="1">
                <a:solidFill>
                  <a:srgbClr val="C00000"/>
                </a:solidFill>
                <a:effectLst/>
                <a:latin typeface="__Source_Sans_Pro_fea366"/>
              </a:rPr>
              <a:t>ReactRouter</a:t>
            </a:r>
            <a:r>
              <a:rPr lang="en-IN" sz="2400" b="0" i="0" dirty="0">
                <a:solidFill>
                  <a:srgbClr val="C00000"/>
                </a:solidFill>
                <a:effectLst/>
                <a:latin typeface="__Source_Sans_Pro_fea366"/>
              </a:rPr>
              <a:t>, Redux, MobX, Jest, and GraphQL</a:t>
            </a:r>
          </a:p>
        </p:txBody>
      </p:sp>
    </p:spTree>
    <p:extLst>
      <p:ext uri="{BB962C8B-B14F-4D97-AF65-F5344CB8AC3E}">
        <p14:creationId xmlns:p14="http://schemas.microsoft.com/office/powerpoint/2010/main" val="378102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221142" y="676475"/>
            <a:ext cx="9784080" cy="940569"/>
          </a:xfrm>
        </p:spPr>
        <p:txBody>
          <a:bodyPr>
            <a:normAutofit/>
          </a:bodyPr>
          <a:lstStyle/>
          <a:p>
            <a:r>
              <a:rPr lang="en-IN" sz="3200" b="1" i="0" dirty="0">
                <a:solidFill>
                  <a:srgbClr val="C00000"/>
                </a:solidFill>
                <a:effectLst/>
                <a:latin typeface="__Source_Sans_Pro_fea366"/>
              </a:rPr>
              <a:t>Conclusion</a:t>
            </a:r>
            <a:br>
              <a:rPr lang="en-IN" sz="3200" b="1" i="0" dirty="0">
                <a:solidFill>
                  <a:srgbClr val="C00000"/>
                </a:solidFill>
                <a:effectLst/>
                <a:latin typeface="__Source_Sans_Pro_fea366"/>
              </a:rPr>
            </a:br>
            <a:endParaRPr lang="en-IN" sz="3200" dirty="0">
              <a:solidFill>
                <a:srgbClr val="C00000"/>
              </a:solidFill>
            </a:endParaRPr>
          </a:p>
        </p:txBody>
      </p:sp>
      <p:sp>
        <p:nvSpPr>
          <p:cNvPr id="4" name="TextBox 3">
            <a:extLst>
              <a:ext uri="{FF2B5EF4-FFF2-40B4-BE49-F238E27FC236}">
                <a16:creationId xmlns:a16="http://schemas.microsoft.com/office/drawing/2014/main" id="{A11BCB16-61B0-F571-76C5-ED646C50C261}"/>
              </a:ext>
            </a:extLst>
          </p:cNvPr>
          <p:cNvSpPr txBox="1"/>
          <p:nvPr/>
        </p:nvSpPr>
        <p:spPr>
          <a:xfrm>
            <a:off x="81012" y="1849715"/>
            <a:ext cx="12029975" cy="4524315"/>
          </a:xfrm>
          <a:prstGeom prst="rect">
            <a:avLst/>
          </a:prstGeom>
          <a:noFill/>
        </p:spPr>
        <p:txBody>
          <a:bodyPr wrap="square">
            <a:spAutoFit/>
          </a:bodyPr>
          <a:lstStyle/>
          <a:p>
            <a:pPr marL="342900" indent="-342900" algn="l">
              <a:buFont typeface="Wingdings" panose="05000000000000000000" pitchFamily="2" charset="2"/>
              <a:buChar char="v"/>
            </a:pPr>
            <a:r>
              <a:rPr lang="en-IN" sz="2400" b="1" i="0" dirty="0">
                <a:solidFill>
                  <a:schemeClr val="bg1"/>
                </a:solidFill>
                <a:effectLst/>
                <a:latin typeface="__Source_Sans_Pro_fea366"/>
              </a:rPr>
              <a:t>A single-page application works in a browser and does not reload the page when later in use.</a:t>
            </a:r>
          </a:p>
          <a:p>
            <a:pPr marL="342900" indent="-342900" algn="l">
              <a:buFont typeface="Wingdings" panose="05000000000000000000" pitchFamily="2" charset="2"/>
              <a:buChar char="v"/>
            </a:pPr>
            <a:r>
              <a:rPr lang="en-IN" sz="2400" b="1" i="0" dirty="0">
                <a:solidFill>
                  <a:schemeClr val="bg1"/>
                </a:solidFill>
                <a:effectLst/>
                <a:latin typeface="__Source_Sans_Pro_fea366"/>
              </a:rPr>
              <a:t>A SPA loads all the files on the initial load and then updates its DOM dynamically.</a:t>
            </a:r>
          </a:p>
          <a:p>
            <a:pPr marL="342900" indent="-342900" algn="l">
              <a:buFont typeface="Wingdings" panose="05000000000000000000" pitchFamily="2" charset="2"/>
              <a:buChar char="v"/>
            </a:pPr>
            <a:r>
              <a:rPr lang="en-IN" sz="2400" b="1" i="0" dirty="0">
                <a:solidFill>
                  <a:schemeClr val="bg1"/>
                </a:solidFill>
                <a:effectLst/>
                <a:latin typeface="__Source_Sans_Pro_fea366"/>
              </a:rPr>
              <a:t>React is one of the best tools which helps in creating interactive applications for mobile, web, and other platforms.</a:t>
            </a:r>
          </a:p>
          <a:p>
            <a:pPr marL="342900" indent="-342900" algn="l">
              <a:buFont typeface="Wingdings" panose="05000000000000000000" pitchFamily="2" charset="2"/>
              <a:buChar char="v"/>
            </a:pPr>
            <a:r>
              <a:rPr lang="en-IN" sz="2400" b="1" i="0" dirty="0">
                <a:solidFill>
                  <a:schemeClr val="bg1"/>
                </a:solidFill>
                <a:effectLst/>
                <a:latin typeface="__Source_Sans_Pro_fea366"/>
              </a:rPr>
              <a:t>React is a JavaScript library and not a JavaScript framework.</a:t>
            </a:r>
          </a:p>
          <a:p>
            <a:pPr marL="342900" indent="-342900" algn="l">
              <a:buFont typeface="Wingdings" panose="05000000000000000000" pitchFamily="2" charset="2"/>
              <a:buChar char="v"/>
            </a:pPr>
            <a:r>
              <a:rPr lang="en-IN" sz="2400" b="1" i="0" dirty="0">
                <a:solidFill>
                  <a:schemeClr val="bg1"/>
                </a:solidFill>
                <a:effectLst/>
                <a:latin typeface="__Source_Sans_Pro_fea366"/>
              </a:rPr>
              <a:t>React offers us the feature to create separate UI components that have different functionalities.</a:t>
            </a:r>
          </a:p>
          <a:p>
            <a:pPr marL="342900" indent="-342900" algn="l">
              <a:buFont typeface="Wingdings" panose="05000000000000000000" pitchFamily="2" charset="2"/>
              <a:buChar char="v"/>
            </a:pPr>
            <a:r>
              <a:rPr lang="en-IN" sz="2400" b="1" i="0" dirty="0">
                <a:solidFill>
                  <a:schemeClr val="bg1"/>
                </a:solidFill>
                <a:effectLst/>
                <a:latin typeface="__Source_Sans_Pro_fea366"/>
              </a:rPr>
              <a:t>Hooks make the state management of the React application quite easy.</a:t>
            </a:r>
          </a:p>
          <a:p>
            <a:pPr marL="342900" indent="-342900" algn="l">
              <a:buFont typeface="Wingdings" panose="05000000000000000000" pitchFamily="2" charset="2"/>
              <a:buChar char="v"/>
            </a:pPr>
            <a:r>
              <a:rPr lang="en-IN" sz="2400" b="1" i="0" dirty="0">
                <a:solidFill>
                  <a:schemeClr val="bg1"/>
                </a:solidFill>
                <a:effectLst/>
                <a:latin typeface="__Source_Sans_Pro_fea366"/>
              </a:rPr>
              <a:t>React uses JSX JavaScript XML which makes it easier to write HTML in React.</a:t>
            </a:r>
          </a:p>
          <a:p>
            <a:pPr marL="342900" indent="-342900" algn="l">
              <a:buFont typeface="Wingdings" panose="05000000000000000000" pitchFamily="2" charset="2"/>
              <a:buChar char="v"/>
            </a:pPr>
            <a:r>
              <a:rPr lang="en-IN" sz="2400" b="1" i="0" dirty="0">
                <a:solidFill>
                  <a:schemeClr val="bg1"/>
                </a:solidFill>
                <a:effectLst/>
                <a:latin typeface="__Source_Sans_Pro_fea366"/>
              </a:rPr>
              <a:t>React also offers SEO friendliness which in turn increases the page rank of a website.</a:t>
            </a:r>
          </a:p>
          <a:p>
            <a:pPr marL="342900" indent="-342900" algn="l">
              <a:buFont typeface="Wingdings" panose="05000000000000000000" pitchFamily="2" charset="2"/>
              <a:buChar char="v"/>
            </a:pPr>
            <a:r>
              <a:rPr lang="en-IN" sz="2400" b="1" i="0" dirty="0">
                <a:solidFill>
                  <a:schemeClr val="bg1"/>
                </a:solidFill>
                <a:effectLst/>
                <a:latin typeface="__Source_Sans_Pro_fea366"/>
              </a:rPr>
              <a:t>One of the top five repositories on GitHub is React, hence it has huge community support</a:t>
            </a:r>
          </a:p>
        </p:txBody>
      </p:sp>
    </p:spTree>
    <p:extLst>
      <p:ext uri="{BB962C8B-B14F-4D97-AF65-F5344CB8AC3E}">
        <p14:creationId xmlns:p14="http://schemas.microsoft.com/office/powerpoint/2010/main" val="83034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r>
              <a:rPr lang="en-IN" b="1" i="0" dirty="0">
                <a:solidFill>
                  <a:srgbClr val="C00000"/>
                </a:solidFill>
                <a:effectLst/>
                <a:latin typeface="__Source_Sans_Pro_fea366"/>
              </a:rPr>
              <a:t>Intro to React Components</a:t>
            </a:r>
            <a:br>
              <a:rPr lang="en-IN" b="1" i="0" dirty="0">
                <a:solidFill>
                  <a:srgbClr val="C00000"/>
                </a:solidFill>
                <a:effectLst/>
                <a:latin typeface="__Source_Sans_Pro_fea366"/>
              </a:rPr>
            </a:br>
            <a:endParaRPr lang="en-IN" dirty="0">
              <a:solidFill>
                <a:srgbClr val="C00000"/>
              </a:solidFill>
            </a:endParaRPr>
          </a:p>
        </p:txBody>
      </p:sp>
      <p:sp>
        <p:nvSpPr>
          <p:cNvPr id="4" name="TextBox 3">
            <a:extLst>
              <a:ext uri="{FF2B5EF4-FFF2-40B4-BE49-F238E27FC236}">
                <a16:creationId xmlns:a16="http://schemas.microsoft.com/office/drawing/2014/main" id="{5E595F09-EA2D-139D-DCE8-FFE5D0D85837}"/>
              </a:ext>
            </a:extLst>
          </p:cNvPr>
          <p:cNvSpPr txBox="1"/>
          <p:nvPr/>
        </p:nvSpPr>
        <p:spPr>
          <a:xfrm>
            <a:off x="234778" y="1951597"/>
            <a:ext cx="11720362" cy="1569660"/>
          </a:xfrm>
          <a:prstGeom prst="rect">
            <a:avLst/>
          </a:prstGeom>
          <a:noFill/>
        </p:spPr>
        <p:txBody>
          <a:bodyPr wrap="square">
            <a:spAutoFit/>
          </a:bodyPr>
          <a:lstStyle/>
          <a:p>
            <a:r>
              <a:rPr lang="en-IN" sz="2400" b="1" i="0" dirty="0">
                <a:solidFill>
                  <a:schemeClr val="bg1"/>
                </a:solidFill>
                <a:effectLst/>
                <a:latin typeface="__Source_Sans_Pro_fea366"/>
              </a:rPr>
              <a:t>The fundamental unit of a React application is the React component. React components are basically blocks of code that can be reused and are independent in nature. Although they work independently and return HTML, they serve the same purpose as JavaScript functions</a:t>
            </a:r>
            <a:endParaRPr lang="en-IN" sz="2400" b="1" dirty="0">
              <a:solidFill>
                <a:schemeClr val="bg1"/>
              </a:solidFill>
            </a:endParaRPr>
          </a:p>
        </p:txBody>
      </p:sp>
      <p:sp>
        <p:nvSpPr>
          <p:cNvPr id="6" name="TextBox 5">
            <a:extLst>
              <a:ext uri="{FF2B5EF4-FFF2-40B4-BE49-F238E27FC236}">
                <a16:creationId xmlns:a16="http://schemas.microsoft.com/office/drawing/2014/main" id="{5F06D0CA-9E7F-C174-2FBA-68A0D1E835E6}"/>
              </a:ext>
            </a:extLst>
          </p:cNvPr>
          <p:cNvSpPr txBox="1"/>
          <p:nvPr/>
        </p:nvSpPr>
        <p:spPr>
          <a:xfrm>
            <a:off x="234778" y="3679918"/>
            <a:ext cx="11822467" cy="2308324"/>
          </a:xfrm>
          <a:prstGeom prst="rect">
            <a:avLst/>
          </a:prstGeom>
          <a:noFill/>
        </p:spPr>
        <p:txBody>
          <a:bodyPr wrap="square">
            <a:spAutoFit/>
          </a:bodyPr>
          <a:lstStyle/>
          <a:p>
            <a:pPr algn="l"/>
            <a:r>
              <a:rPr lang="en-IN" sz="2400" b="0" i="0" dirty="0">
                <a:solidFill>
                  <a:srgbClr val="C00000"/>
                </a:solidFill>
                <a:effectLst/>
                <a:latin typeface="__Source_Sans_Pro_fea366"/>
              </a:rPr>
              <a:t>React components use </a:t>
            </a:r>
            <a:r>
              <a:rPr lang="en-IN" sz="2400" b="1" i="0" dirty="0">
                <a:solidFill>
                  <a:srgbClr val="C00000"/>
                </a:solidFill>
                <a:effectLst/>
                <a:latin typeface="__Source_Sans_Pro_fea366"/>
              </a:rPr>
              <a:t>three concepts to implement</a:t>
            </a:r>
            <a:r>
              <a:rPr lang="en-IN" sz="2400" b="0" i="0" dirty="0">
                <a:solidFill>
                  <a:srgbClr val="C00000"/>
                </a:solidFill>
                <a:effectLst/>
                <a:latin typeface="__Source_Sans_Pro_fea366"/>
              </a:rPr>
              <a:t> these features.</a:t>
            </a:r>
            <a:br>
              <a:rPr lang="en-IN" sz="2400" b="0" i="0" dirty="0">
                <a:solidFill>
                  <a:srgbClr val="C00000"/>
                </a:solidFill>
                <a:effectLst/>
                <a:latin typeface="__Source_Sans_Pro_fea366"/>
              </a:rPr>
            </a:br>
            <a:endParaRPr lang="en-IN" sz="2400" b="0" i="0" dirty="0">
              <a:solidFill>
                <a:srgbClr val="C00000"/>
              </a:solidFill>
              <a:effectLst/>
              <a:latin typeface="__Source_Sans_Pro_fea366"/>
            </a:endParaRPr>
          </a:p>
          <a:p>
            <a:pPr marL="342900" indent="-342900" algn="l">
              <a:buFont typeface="Wingdings" panose="05000000000000000000" pitchFamily="2" charset="2"/>
              <a:buChar char="v"/>
            </a:pPr>
            <a:r>
              <a:rPr lang="en-IN" sz="2400" b="1" i="0" dirty="0">
                <a:solidFill>
                  <a:schemeClr val="bg1"/>
                </a:solidFill>
                <a:effectLst/>
                <a:latin typeface="__Source_Sans_Pro_fea366"/>
              </a:rPr>
              <a:t>Properties- Allows the component to accept input.</a:t>
            </a:r>
          </a:p>
          <a:p>
            <a:pPr marL="342900" indent="-342900" algn="l">
              <a:buFont typeface="Wingdings" panose="05000000000000000000" pitchFamily="2" charset="2"/>
              <a:buChar char="v"/>
            </a:pPr>
            <a:r>
              <a:rPr lang="en-IN" sz="2400" b="1" i="0" dirty="0">
                <a:solidFill>
                  <a:schemeClr val="bg1"/>
                </a:solidFill>
                <a:effectLst/>
                <a:latin typeface="__Source_Sans_Pro_fea366"/>
              </a:rPr>
              <a:t>Events- Make the component capable of controlling DOM events and user interaction.</a:t>
            </a:r>
          </a:p>
          <a:p>
            <a:pPr marL="342900" indent="-342900" algn="l">
              <a:buFont typeface="Wingdings" panose="05000000000000000000" pitchFamily="2" charset="2"/>
              <a:buChar char="v"/>
            </a:pPr>
            <a:r>
              <a:rPr lang="en-IN" sz="2400" b="1" i="0" dirty="0">
                <a:solidFill>
                  <a:schemeClr val="bg1"/>
                </a:solidFill>
                <a:effectLst/>
                <a:latin typeface="__Source_Sans_Pro_fea366"/>
              </a:rPr>
              <a:t>State- Allows the component to continue being stateful. With regard to its state, a stateful component modifies its user interface.</a:t>
            </a:r>
          </a:p>
        </p:txBody>
      </p:sp>
    </p:spTree>
    <p:extLst>
      <p:ext uri="{BB962C8B-B14F-4D97-AF65-F5344CB8AC3E}">
        <p14:creationId xmlns:p14="http://schemas.microsoft.com/office/powerpoint/2010/main" val="556596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D0F15-7B88-408F-E703-3CB8FF63E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05" y="300789"/>
            <a:ext cx="11502190" cy="6256421"/>
          </a:xfrm>
          <a:prstGeom prst="rect">
            <a:avLst/>
          </a:prstGeom>
          <a:ln>
            <a:noFill/>
          </a:ln>
          <a:effectLst>
            <a:softEdge rad="112500"/>
          </a:effectLst>
        </p:spPr>
      </p:pic>
    </p:spTree>
    <p:extLst>
      <p:ext uri="{BB962C8B-B14F-4D97-AF65-F5344CB8AC3E}">
        <p14:creationId xmlns:p14="http://schemas.microsoft.com/office/powerpoint/2010/main" val="3122071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09E8075-4787-3929-8A2F-6C6A28EA2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2738A40-9072-49D6-B60A-65C03392A87E}"/>
                  </a:ext>
                </a:extLst>
              </p14:cNvPr>
              <p14:cNvContentPartPr/>
              <p14:nvPr/>
            </p14:nvContentPartPr>
            <p14:xfrm>
              <a:off x="916920" y="4750920"/>
              <a:ext cx="8453520" cy="1000440"/>
            </p14:xfrm>
          </p:contentPart>
        </mc:Choice>
        <mc:Fallback xmlns="">
          <p:pic>
            <p:nvPicPr>
              <p:cNvPr id="3" name="Ink 2">
                <a:extLst>
                  <a:ext uri="{FF2B5EF4-FFF2-40B4-BE49-F238E27FC236}">
                    <a16:creationId xmlns:a16="http://schemas.microsoft.com/office/drawing/2014/main" id="{52738A40-9072-49D6-B60A-65C03392A87E}"/>
                  </a:ext>
                </a:extLst>
              </p:cNvPr>
              <p:cNvPicPr/>
              <p:nvPr/>
            </p:nvPicPr>
            <p:blipFill>
              <a:blip r:embed="rId4"/>
              <a:stretch>
                <a:fillRect/>
              </a:stretch>
            </p:blipFill>
            <p:spPr>
              <a:xfrm>
                <a:off x="907560" y="4741560"/>
                <a:ext cx="8472240" cy="1019160"/>
              </a:xfrm>
              <a:prstGeom prst="rect">
                <a:avLst/>
              </a:prstGeom>
            </p:spPr>
          </p:pic>
        </mc:Fallback>
      </mc:AlternateContent>
    </p:spTree>
    <p:extLst>
      <p:ext uri="{BB962C8B-B14F-4D97-AF65-F5344CB8AC3E}">
        <p14:creationId xmlns:p14="http://schemas.microsoft.com/office/powerpoint/2010/main" val="3371446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normAutofit/>
          </a:bodyPr>
          <a:lstStyle/>
          <a:p>
            <a:r>
              <a:rPr lang="en-IN" sz="2800" b="1" i="0" dirty="0">
                <a:solidFill>
                  <a:srgbClr val="C00000"/>
                </a:solidFill>
                <a:effectLst/>
                <a:latin typeface="__Source_Sans_Pro_fea366"/>
              </a:rPr>
              <a:t>Functional Components</a:t>
            </a:r>
            <a:br>
              <a:rPr lang="en-IN" sz="2800" b="1" i="0" dirty="0">
                <a:solidFill>
                  <a:srgbClr val="C00000"/>
                </a:solidFill>
                <a:effectLst/>
                <a:latin typeface="__Source_Sans_Pro_fea366"/>
              </a:rPr>
            </a:br>
            <a:endParaRPr lang="en-IN" sz="2800" dirty="0">
              <a:solidFill>
                <a:srgbClr val="C00000"/>
              </a:solidFill>
            </a:endParaRPr>
          </a:p>
        </p:txBody>
      </p:sp>
      <p:sp>
        <p:nvSpPr>
          <p:cNvPr id="4" name="TextBox 3">
            <a:extLst>
              <a:ext uri="{FF2B5EF4-FFF2-40B4-BE49-F238E27FC236}">
                <a16:creationId xmlns:a16="http://schemas.microsoft.com/office/drawing/2014/main" id="{D4E2E6E5-E887-5326-2DE8-5D0BA6EA9FFB}"/>
              </a:ext>
            </a:extLst>
          </p:cNvPr>
          <p:cNvSpPr txBox="1"/>
          <p:nvPr/>
        </p:nvSpPr>
        <p:spPr>
          <a:xfrm>
            <a:off x="228361" y="2034478"/>
            <a:ext cx="11733196" cy="1569660"/>
          </a:xfrm>
          <a:prstGeom prst="rect">
            <a:avLst/>
          </a:prstGeom>
          <a:noFill/>
        </p:spPr>
        <p:txBody>
          <a:bodyPr wrap="square">
            <a:spAutoFit/>
          </a:bodyPr>
          <a:lstStyle/>
          <a:p>
            <a:r>
              <a:rPr lang="en-IN" sz="2400" b="1" i="0" dirty="0">
                <a:solidFill>
                  <a:srgbClr val="273239"/>
                </a:solidFill>
                <a:effectLst/>
                <a:latin typeface="Nunito" pitchFamily="2" charset="0"/>
              </a:rPr>
              <a:t>Functional components are simply JavaScript functions. We can create a functional component in React by writing a JavaScript function. These functions may or may not receive data as parameters, we will discuss this later in the tutorial. The below example shows a valid functional component in React:</a:t>
            </a:r>
            <a:endParaRPr lang="en-IN" sz="2400" b="1" dirty="0"/>
          </a:p>
        </p:txBody>
      </p:sp>
      <p:sp>
        <p:nvSpPr>
          <p:cNvPr id="7" name="TextBox 6">
            <a:extLst>
              <a:ext uri="{FF2B5EF4-FFF2-40B4-BE49-F238E27FC236}">
                <a16:creationId xmlns:a16="http://schemas.microsoft.com/office/drawing/2014/main" id="{0BE52DBA-DB94-BB18-F557-746A6D656D04}"/>
              </a:ext>
            </a:extLst>
          </p:cNvPr>
          <p:cNvSpPr txBox="1"/>
          <p:nvPr/>
        </p:nvSpPr>
        <p:spPr>
          <a:xfrm>
            <a:off x="3046157" y="3915151"/>
            <a:ext cx="6097604" cy="1938992"/>
          </a:xfrm>
          <a:prstGeom prst="rect">
            <a:avLst/>
          </a:prstGeom>
          <a:noFill/>
        </p:spPr>
        <p:txBody>
          <a:bodyPr wrap="square">
            <a:spAutoFit/>
          </a:bodyPr>
          <a:lstStyle/>
          <a:p>
            <a:r>
              <a:rPr lang="en-IN" sz="2400" b="1" dirty="0">
                <a:solidFill>
                  <a:srgbClr val="C00000"/>
                </a:solidFill>
              </a:rPr>
              <a:t>function demoComponent() {</a:t>
            </a:r>
          </a:p>
          <a:p>
            <a:r>
              <a:rPr lang="en-IN" sz="2400" b="1" dirty="0">
                <a:solidFill>
                  <a:srgbClr val="C00000"/>
                </a:solidFill>
              </a:rPr>
              <a:t>    return (&lt;h1&gt;</a:t>
            </a:r>
          </a:p>
          <a:p>
            <a:r>
              <a:rPr lang="en-IN" sz="2400" b="1" dirty="0">
                <a:solidFill>
                  <a:srgbClr val="C00000"/>
                </a:solidFill>
              </a:rPr>
              <a:t>                Welcome Message!</a:t>
            </a:r>
          </a:p>
          <a:p>
            <a:r>
              <a:rPr lang="en-IN" sz="2400" b="1" dirty="0">
                <a:solidFill>
                  <a:srgbClr val="C00000"/>
                </a:solidFill>
              </a:rPr>
              <a:t>            &lt;/h1&gt;);</a:t>
            </a:r>
          </a:p>
          <a:p>
            <a:r>
              <a:rPr lang="en-IN" sz="2400" b="1" dirty="0">
                <a:solidFill>
                  <a:srgbClr val="C00000"/>
                </a:solidFill>
              </a:rPr>
              <a:t>}</a:t>
            </a:r>
          </a:p>
        </p:txBody>
      </p:sp>
    </p:spTree>
    <p:extLst>
      <p:ext uri="{BB962C8B-B14F-4D97-AF65-F5344CB8AC3E}">
        <p14:creationId xmlns:p14="http://schemas.microsoft.com/office/powerpoint/2010/main" val="379647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EBC1C8-FC9B-A36B-4F51-60850A4C6AA7}"/>
              </a:ext>
            </a:extLst>
          </p:cNvPr>
          <p:cNvSpPr txBox="1"/>
          <p:nvPr/>
        </p:nvSpPr>
        <p:spPr>
          <a:xfrm>
            <a:off x="488483" y="686420"/>
            <a:ext cx="7692991" cy="523220"/>
          </a:xfrm>
          <a:prstGeom prst="rect">
            <a:avLst/>
          </a:prstGeom>
          <a:noFill/>
        </p:spPr>
        <p:txBody>
          <a:bodyPr wrap="square">
            <a:spAutoFit/>
          </a:bodyPr>
          <a:lstStyle/>
          <a:p>
            <a:r>
              <a:rPr lang="en-IN" sz="2800" b="1" dirty="0">
                <a:solidFill>
                  <a:srgbClr val="C00000"/>
                </a:solidFill>
              </a:rPr>
              <a:t>What are the advantages of using React?</a:t>
            </a:r>
          </a:p>
        </p:txBody>
      </p:sp>
      <p:sp>
        <p:nvSpPr>
          <p:cNvPr id="8" name="TextBox 7">
            <a:extLst>
              <a:ext uri="{FF2B5EF4-FFF2-40B4-BE49-F238E27FC236}">
                <a16:creationId xmlns:a16="http://schemas.microsoft.com/office/drawing/2014/main" id="{AEF9F16D-4012-1035-2CB6-33600E273F33}"/>
              </a:ext>
            </a:extLst>
          </p:cNvPr>
          <p:cNvSpPr txBox="1"/>
          <p:nvPr/>
        </p:nvSpPr>
        <p:spPr>
          <a:xfrm>
            <a:off x="488482" y="1908828"/>
            <a:ext cx="7692992" cy="461665"/>
          </a:xfrm>
          <a:prstGeom prst="rect">
            <a:avLst/>
          </a:prstGeom>
          <a:noFill/>
        </p:spPr>
        <p:txBody>
          <a:bodyPr wrap="square">
            <a:spAutoFit/>
          </a:bodyPr>
          <a:lstStyle/>
          <a:p>
            <a:pPr marL="342900" indent="-342900">
              <a:buFont typeface="Wingdings" panose="05000000000000000000" pitchFamily="2" charset="2"/>
              <a:buChar char="v"/>
            </a:pPr>
            <a:r>
              <a:rPr lang="en-IN" sz="2400" b="1" dirty="0">
                <a:solidFill>
                  <a:schemeClr val="bg1"/>
                </a:solidFill>
              </a:rPr>
              <a:t>Use of Virtual DOM to improve efficiency</a:t>
            </a:r>
          </a:p>
        </p:txBody>
      </p:sp>
      <p:sp>
        <p:nvSpPr>
          <p:cNvPr id="10" name="TextBox 9">
            <a:extLst>
              <a:ext uri="{FF2B5EF4-FFF2-40B4-BE49-F238E27FC236}">
                <a16:creationId xmlns:a16="http://schemas.microsoft.com/office/drawing/2014/main" id="{A2D5D467-FA82-65F7-E5B2-B7828C84FA75}"/>
              </a:ext>
            </a:extLst>
          </p:cNvPr>
          <p:cNvSpPr txBox="1"/>
          <p:nvPr/>
        </p:nvSpPr>
        <p:spPr>
          <a:xfrm>
            <a:off x="488482" y="2592222"/>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dirty="0">
                <a:solidFill>
                  <a:schemeClr val="bg1"/>
                </a:solidFill>
              </a:rPr>
              <a:t>Gentle learning curve</a:t>
            </a:r>
          </a:p>
        </p:txBody>
      </p:sp>
      <p:sp>
        <p:nvSpPr>
          <p:cNvPr id="12" name="TextBox 11">
            <a:extLst>
              <a:ext uri="{FF2B5EF4-FFF2-40B4-BE49-F238E27FC236}">
                <a16:creationId xmlns:a16="http://schemas.microsoft.com/office/drawing/2014/main" id="{C832142D-8A50-862A-DB12-1F706A272117}"/>
              </a:ext>
            </a:extLst>
          </p:cNvPr>
          <p:cNvSpPr txBox="1"/>
          <p:nvPr/>
        </p:nvSpPr>
        <p:spPr>
          <a:xfrm>
            <a:off x="488482" y="3227662"/>
            <a:ext cx="6097604" cy="461665"/>
          </a:xfrm>
          <a:prstGeom prst="rect">
            <a:avLst/>
          </a:prstGeom>
          <a:noFill/>
        </p:spPr>
        <p:txBody>
          <a:bodyPr wrap="square">
            <a:spAutoFit/>
          </a:bodyPr>
          <a:lstStyle/>
          <a:p>
            <a:pPr marL="285750" indent="-285750">
              <a:buFont typeface="Wingdings" panose="05000000000000000000" pitchFamily="2" charset="2"/>
              <a:buChar char="v"/>
            </a:pPr>
            <a:r>
              <a:rPr lang="en-IN" sz="2400" b="1" dirty="0">
                <a:solidFill>
                  <a:schemeClr val="bg1"/>
                </a:solidFill>
              </a:rPr>
              <a:t>SEO friendly</a:t>
            </a:r>
          </a:p>
        </p:txBody>
      </p:sp>
      <p:sp>
        <p:nvSpPr>
          <p:cNvPr id="14" name="TextBox 13">
            <a:extLst>
              <a:ext uri="{FF2B5EF4-FFF2-40B4-BE49-F238E27FC236}">
                <a16:creationId xmlns:a16="http://schemas.microsoft.com/office/drawing/2014/main" id="{6F355D45-FC79-4244-28C9-9042B5D63D81}"/>
              </a:ext>
            </a:extLst>
          </p:cNvPr>
          <p:cNvSpPr txBox="1"/>
          <p:nvPr/>
        </p:nvSpPr>
        <p:spPr>
          <a:xfrm>
            <a:off x="488482" y="3863102"/>
            <a:ext cx="6097604" cy="461665"/>
          </a:xfrm>
          <a:prstGeom prst="rect">
            <a:avLst/>
          </a:prstGeom>
          <a:noFill/>
        </p:spPr>
        <p:txBody>
          <a:bodyPr wrap="square">
            <a:spAutoFit/>
          </a:bodyPr>
          <a:lstStyle/>
          <a:p>
            <a:pPr marL="342900" indent="-342900">
              <a:buFont typeface="Wingdings" panose="05000000000000000000" pitchFamily="2" charset="2"/>
              <a:buChar char="v"/>
            </a:pPr>
            <a:r>
              <a:rPr lang="en-IN" sz="2400" b="1" dirty="0">
                <a:solidFill>
                  <a:schemeClr val="bg1"/>
                </a:solidFill>
              </a:rPr>
              <a:t>Reusable components</a:t>
            </a:r>
          </a:p>
        </p:txBody>
      </p:sp>
      <p:sp>
        <p:nvSpPr>
          <p:cNvPr id="16" name="TextBox 15">
            <a:extLst>
              <a:ext uri="{FF2B5EF4-FFF2-40B4-BE49-F238E27FC236}">
                <a16:creationId xmlns:a16="http://schemas.microsoft.com/office/drawing/2014/main" id="{72BA3693-EB45-0488-D73B-68E997639E4A}"/>
              </a:ext>
            </a:extLst>
          </p:cNvPr>
          <p:cNvSpPr txBox="1"/>
          <p:nvPr/>
        </p:nvSpPr>
        <p:spPr>
          <a:xfrm>
            <a:off x="488482" y="4786783"/>
            <a:ext cx="7086600" cy="461665"/>
          </a:xfrm>
          <a:prstGeom prst="rect">
            <a:avLst/>
          </a:prstGeom>
          <a:noFill/>
        </p:spPr>
        <p:txBody>
          <a:bodyPr wrap="square">
            <a:spAutoFit/>
          </a:bodyPr>
          <a:lstStyle/>
          <a:p>
            <a:pPr marL="285750" indent="-285750">
              <a:buFont typeface="Wingdings" panose="05000000000000000000" pitchFamily="2" charset="2"/>
              <a:buChar char="v"/>
            </a:pPr>
            <a:r>
              <a:rPr lang="en-IN" sz="2400" b="1" dirty="0">
                <a:solidFill>
                  <a:schemeClr val="bg1"/>
                </a:solidFill>
              </a:rPr>
              <a:t>Huge ecosystem of libraries to choose from</a:t>
            </a:r>
          </a:p>
        </p:txBody>
      </p:sp>
    </p:spTree>
    <p:extLst>
      <p:ext uri="{BB962C8B-B14F-4D97-AF65-F5344CB8AC3E}">
        <p14:creationId xmlns:p14="http://schemas.microsoft.com/office/powerpoint/2010/main" val="530379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D90BC2-4D67-5EA9-F7E4-8566E24C60C3}"/>
              </a:ext>
            </a:extLst>
          </p:cNvPr>
          <p:cNvSpPr txBox="1"/>
          <p:nvPr/>
        </p:nvSpPr>
        <p:spPr>
          <a:xfrm>
            <a:off x="86627" y="2036613"/>
            <a:ext cx="11723571" cy="1938992"/>
          </a:xfrm>
          <a:prstGeom prst="rect">
            <a:avLst/>
          </a:prstGeom>
          <a:noFill/>
        </p:spPr>
        <p:txBody>
          <a:bodyPr wrap="square">
            <a:spAutoFit/>
          </a:bodyPr>
          <a:lstStyle/>
          <a:p>
            <a:r>
              <a:rPr lang="en-IN" sz="2400" b="1" i="0" dirty="0">
                <a:solidFill>
                  <a:schemeClr val="bg1"/>
                </a:solidFill>
                <a:effectLst/>
                <a:latin typeface="__Source_Sans_Pro_fea366"/>
              </a:rPr>
              <a:t>In comparison to functional components, class components are more complex. To develop class-based components in React, we can use JavaScript </a:t>
            </a:r>
            <a:r>
              <a:rPr lang="en-IN" sz="2400" b="1" i="0" dirty="0">
                <a:solidFill>
                  <a:schemeClr val="bg1"/>
                </a:solidFill>
                <a:effectLst/>
                <a:highlight>
                  <a:srgbClr val="00FFFF"/>
                </a:highlight>
                <a:latin typeface="__Source_Sans_Pro_fea366"/>
              </a:rPr>
              <a:t>ES6 classes</a:t>
            </a:r>
            <a:r>
              <a:rPr lang="en-IN" sz="2400" b="1" i="0" dirty="0">
                <a:solidFill>
                  <a:schemeClr val="bg1"/>
                </a:solidFill>
                <a:effectLst/>
                <a:latin typeface="__Source_Sans_Pro_fea366"/>
              </a:rPr>
              <a:t>. To define a React component class, you need to </a:t>
            </a:r>
            <a:r>
              <a:rPr lang="en-IN" sz="2400" b="1" i="0" dirty="0">
                <a:solidFill>
                  <a:schemeClr val="bg1"/>
                </a:solidFill>
                <a:effectLst/>
                <a:highlight>
                  <a:srgbClr val="00FFFF"/>
                </a:highlight>
                <a:latin typeface="__Source_Sans_Pro_fea366"/>
              </a:rPr>
              <a:t>extend React.Component</a:t>
            </a:r>
            <a:r>
              <a:rPr lang="en-IN" sz="2400" b="1" i="0" dirty="0">
                <a:solidFill>
                  <a:schemeClr val="bg1"/>
                </a:solidFill>
                <a:effectLst/>
                <a:latin typeface="__Source_Sans_Pro_fea366"/>
              </a:rPr>
              <a:t>. You must develop a render method that returns a React element by extending from React.Component. Data can be passed between classes and between class components. </a:t>
            </a:r>
            <a:endParaRPr lang="en-IN" sz="2400" b="1" dirty="0">
              <a:solidFill>
                <a:schemeClr val="bg1"/>
              </a:solidFill>
            </a:endParaRPr>
          </a:p>
        </p:txBody>
      </p:sp>
      <p:sp>
        <p:nvSpPr>
          <p:cNvPr id="6" name="TextBox 5">
            <a:extLst>
              <a:ext uri="{FF2B5EF4-FFF2-40B4-BE49-F238E27FC236}">
                <a16:creationId xmlns:a16="http://schemas.microsoft.com/office/drawing/2014/main" id="{D75FBEBA-13EB-B256-F3EB-119AD0918EF9}"/>
              </a:ext>
            </a:extLst>
          </p:cNvPr>
          <p:cNvSpPr txBox="1"/>
          <p:nvPr/>
        </p:nvSpPr>
        <p:spPr>
          <a:xfrm>
            <a:off x="1424539" y="609418"/>
            <a:ext cx="6102416" cy="584775"/>
          </a:xfrm>
          <a:prstGeom prst="rect">
            <a:avLst/>
          </a:prstGeom>
          <a:noFill/>
        </p:spPr>
        <p:txBody>
          <a:bodyPr wrap="square">
            <a:spAutoFit/>
          </a:bodyPr>
          <a:lstStyle/>
          <a:p>
            <a:pPr algn="l"/>
            <a:r>
              <a:rPr lang="en-IN" sz="3200" b="1" i="0" dirty="0">
                <a:solidFill>
                  <a:srgbClr val="C00000"/>
                </a:solidFill>
                <a:effectLst/>
                <a:latin typeface="__Source_Sans_Pro_fea366"/>
              </a:rPr>
              <a:t>Class Component</a:t>
            </a:r>
          </a:p>
        </p:txBody>
      </p:sp>
      <p:sp>
        <p:nvSpPr>
          <p:cNvPr id="8" name="TextBox 7">
            <a:extLst>
              <a:ext uri="{FF2B5EF4-FFF2-40B4-BE49-F238E27FC236}">
                <a16:creationId xmlns:a16="http://schemas.microsoft.com/office/drawing/2014/main" id="{C6D29318-6534-D592-9834-CC7324ADD267}"/>
              </a:ext>
            </a:extLst>
          </p:cNvPr>
          <p:cNvSpPr txBox="1"/>
          <p:nvPr/>
        </p:nvSpPr>
        <p:spPr>
          <a:xfrm>
            <a:off x="3141045" y="4309590"/>
            <a:ext cx="6102416" cy="1938992"/>
          </a:xfrm>
          <a:prstGeom prst="rect">
            <a:avLst/>
          </a:prstGeom>
          <a:noFill/>
        </p:spPr>
        <p:txBody>
          <a:bodyPr wrap="square">
            <a:spAutoFit/>
          </a:bodyPr>
          <a:lstStyle/>
          <a:p>
            <a:r>
              <a:rPr lang="en-IN" sz="2400" b="1" dirty="0">
                <a:solidFill>
                  <a:srgbClr val="C00000"/>
                </a:solidFill>
              </a:rPr>
              <a:t>class Welcome extends React.Component {</a:t>
            </a:r>
          </a:p>
          <a:p>
            <a:r>
              <a:rPr lang="en-IN" sz="2400" b="1" dirty="0">
                <a:solidFill>
                  <a:srgbClr val="C00000"/>
                </a:solidFill>
              </a:rPr>
              <a:t>  render() {</a:t>
            </a:r>
          </a:p>
          <a:p>
            <a:r>
              <a:rPr lang="en-IN" sz="2400" b="1" dirty="0">
                <a:solidFill>
                  <a:srgbClr val="C00000"/>
                </a:solidFill>
              </a:rPr>
              <a:t>    return &lt;h1&gt;Hello, {this.props.name}&lt;/h1&gt;;</a:t>
            </a:r>
          </a:p>
          <a:p>
            <a:r>
              <a:rPr lang="en-IN" sz="2400" b="1" dirty="0">
                <a:solidFill>
                  <a:srgbClr val="C00000"/>
                </a:solidFill>
              </a:rPr>
              <a:t>  }</a:t>
            </a:r>
          </a:p>
          <a:p>
            <a:r>
              <a:rPr lang="en-IN" sz="2400" b="1" dirty="0">
                <a:solidFill>
                  <a:srgbClr val="C00000"/>
                </a:solidFill>
              </a:rPr>
              <a:t>}</a:t>
            </a:r>
          </a:p>
        </p:txBody>
      </p:sp>
    </p:spTree>
    <p:extLst>
      <p:ext uri="{BB962C8B-B14F-4D97-AF65-F5344CB8AC3E}">
        <p14:creationId xmlns:p14="http://schemas.microsoft.com/office/powerpoint/2010/main" val="3160921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8E63-4F39-02CD-C35E-6984AAD6D073}"/>
              </a:ext>
            </a:extLst>
          </p:cNvPr>
          <p:cNvSpPr>
            <a:spLocks noGrp="1"/>
          </p:cNvSpPr>
          <p:nvPr>
            <p:ph type="title"/>
          </p:nvPr>
        </p:nvSpPr>
        <p:spPr/>
        <p:txBody>
          <a:bodyPr/>
          <a:lstStyle/>
          <a:p>
            <a:r>
              <a:rPr lang="en-IN" sz="2800" b="1" i="0" dirty="0">
                <a:solidFill>
                  <a:srgbClr val="C00000"/>
                </a:solidFill>
                <a:effectLst/>
                <a:latin typeface="-apple-system"/>
              </a:rPr>
              <a:t>Rendering</a:t>
            </a:r>
            <a:r>
              <a:rPr lang="en-IN" b="1" i="0" dirty="0">
                <a:solidFill>
                  <a:srgbClr val="C00000"/>
                </a:solidFill>
                <a:effectLst/>
                <a:latin typeface="-apple-system"/>
              </a:rPr>
              <a:t> </a:t>
            </a:r>
            <a:r>
              <a:rPr lang="en-IN" sz="2800" b="1" i="0" dirty="0">
                <a:solidFill>
                  <a:srgbClr val="C00000"/>
                </a:solidFill>
                <a:effectLst/>
                <a:latin typeface="-apple-system"/>
              </a:rPr>
              <a:t>Elements</a:t>
            </a:r>
            <a:br>
              <a:rPr lang="en-IN" b="1" i="0" dirty="0">
                <a:solidFill>
                  <a:srgbClr val="C00000"/>
                </a:solidFill>
                <a:effectLst/>
                <a:latin typeface="-apple-system"/>
              </a:rPr>
            </a:br>
            <a:endParaRPr lang="en-IN" dirty="0">
              <a:solidFill>
                <a:srgbClr val="C00000"/>
              </a:solidFill>
            </a:endParaRPr>
          </a:p>
        </p:txBody>
      </p:sp>
      <p:sp>
        <p:nvSpPr>
          <p:cNvPr id="4" name="TextBox 3">
            <a:extLst>
              <a:ext uri="{FF2B5EF4-FFF2-40B4-BE49-F238E27FC236}">
                <a16:creationId xmlns:a16="http://schemas.microsoft.com/office/drawing/2014/main" id="{5BBCD645-FD47-F9C5-0777-5BDE239C4195}"/>
              </a:ext>
            </a:extLst>
          </p:cNvPr>
          <p:cNvSpPr txBox="1"/>
          <p:nvPr/>
        </p:nvSpPr>
        <p:spPr>
          <a:xfrm>
            <a:off x="375385" y="2078338"/>
            <a:ext cx="10510788" cy="954107"/>
          </a:xfrm>
          <a:prstGeom prst="rect">
            <a:avLst/>
          </a:prstGeom>
          <a:noFill/>
        </p:spPr>
        <p:txBody>
          <a:bodyPr wrap="square">
            <a:spAutoFit/>
          </a:bodyPr>
          <a:lstStyle/>
          <a:p>
            <a:pPr marL="457200" indent="-457200" algn="l">
              <a:buFont typeface="Wingdings" panose="05000000000000000000" pitchFamily="2" charset="2"/>
              <a:buChar char="v"/>
            </a:pPr>
            <a:r>
              <a:rPr lang="en-IN" sz="2800" b="0" i="0" dirty="0">
                <a:solidFill>
                  <a:srgbClr val="000000"/>
                </a:solidFill>
                <a:effectLst/>
                <a:latin typeface="-apple-system"/>
              </a:rPr>
              <a:t>Elements are the smallest building blocks of React apps.</a:t>
            </a:r>
          </a:p>
          <a:p>
            <a:pPr marL="457200" indent="-457200" algn="l">
              <a:buFont typeface="Wingdings" panose="05000000000000000000" pitchFamily="2" charset="2"/>
              <a:buChar char="v"/>
            </a:pPr>
            <a:r>
              <a:rPr lang="en-IN" sz="2800" b="0" i="0" dirty="0">
                <a:solidFill>
                  <a:srgbClr val="000000"/>
                </a:solidFill>
                <a:effectLst/>
                <a:latin typeface="-apple-system"/>
              </a:rPr>
              <a:t>An element describes what you want to see on the screen:</a:t>
            </a:r>
          </a:p>
        </p:txBody>
      </p:sp>
      <p:sp>
        <p:nvSpPr>
          <p:cNvPr id="7" name="TextBox 6">
            <a:extLst>
              <a:ext uri="{FF2B5EF4-FFF2-40B4-BE49-F238E27FC236}">
                <a16:creationId xmlns:a16="http://schemas.microsoft.com/office/drawing/2014/main" id="{32516B73-B7D8-0B63-896A-572D00D996EC}"/>
              </a:ext>
            </a:extLst>
          </p:cNvPr>
          <p:cNvSpPr txBox="1"/>
          <p:nvPr/>
        </p:nvSpPr>
        <p:spPr>
          <a:xfrm>
            <a:off x="1605012" y="3399907"/>
            <a:ext cx="7769994" cy="523220"/>
          </a:xfrm>
          <a:prstGeom prst="rect">
            <a:avLst/>
          </a:prstGeom>
          <a:noFill/>
        </p:spPr>
        <p:txBody>
          <a:bodyPr wrap="square">
            <a:spAutoFit/>
          </a:bodyPr>
          <a:lstStyle/>
          <a:p>
            <a:r>
              <a:rPr lang="en-IN" sz="2800" b="1" dirty="0">
                <a:solidFill>
                  <a:srgbClr val="C00000"/>
                </a:solidFill>
                <a:highlight>
                  <a:srgbClr val="00FFFF"/>
                </a:highlight>
              </a:rPr>
              <a:t>const element = &lt;h1&gt;Hello, world&lt;/h1&gt;;</a:t>
            </a:r>
          </a:p>
        </p:txBody>
      </p:sp>
      <p:sp>
        <p:nvSpPr>
          <p:cNvPr id="9" name="TextBox 8">
            <a:extLst>
              <a:ext uri="{FF2B5EF4-FFF2-40B4-BE49-F238E27FC236}">
                <a16:creationId xmlns:a16="http://schemas.microsoft.com/office/drawing/2014/main" id="{AA904B1F-DC52-890E-C14A-0AABCA023CC9}"/>
              </a:ext>
            </a:extLst>
          </p:cNvPr>
          <p:cNvSpPr txBox="1"/>
          <p:nvPr/>
        </p:nvSpPr>
        <p:spPr>
          <a:xfrm>
            <a:off x="375385" y="4110958"/>
            <a:ext cx="10789919" cy="954107"/>
          </a:xfrm>
          <a:prstGeom prst="rect">
            <a:avLst/>
          </a:prstGeom>
          <a:noFill/>
        </p:spPr>
        <p:txBody>
          <a:bodyPr wrap="square">
            <a:spAutoFit/>
          </a:bodyPr>
          <a:lstStyle/>
          <a:p>
            <a:r>
              <a:rPr lang="en-IN" sz="2800" b="0" i="0" dirty="0">
                <a:solidFill>
                  <a:srgbClr val="000000"/>
                </a:solidFill>
                <a:effectLst/>
                <a:latin typeface="-apple-system"/>
              </a:rPr>
              <a:t>React elements are plain objects. React DOM takes care of updating the DOM to match the React elements.</a:t>
            </a:r>
            <a:endParaRPr lang="en-IN" sz="2800" dirty="0"/>
          </a:p>
        </p:txBody>
      </p:sp>
      <p:sp>
        <p:nvSpPr>
          <p:cNvPr id="13" name="TextBox 12">
            <a:extLst>
              <a:ext uri="{FF2B5EF4-FFF2-40B4-BE49-F238E27FC236}">
                <a16:creationId xmlns:a16="http://schemas.microsoft.com/office/drawing/2014/main" id="{8E3894A4-C4DF-49D1-EDAA-AA48FC7ECF5B}"/>
              </a:ext>
            </a:extLst>
          </p:cNvPr>
          <p:cNvSpPr txBox="1"/>
          <p:nvPr/>
        </p:nvSpPr>
        <p:spPr>
          <a:xfrm>
            <a:off x="375385" y="5274553"/>
            <a:ext cx="10012680" cy="461665"/>
          </a:xfrm>
          <a:prstGeom prst="rect">
            <a:avLst/>
          </a:prstGeom>
          <a:noFill/>
        </p:spPr>
        <p:txBody>
          <a:bodyPr wrap="square">
            <a:spAutoFit/>
          </a:bodyPr>
          <a:lstStyle/>
          <a:p>
            <a:r>
              <a:rPr lang="en-IN" sz="2400" b="1" dirty="0">
                <a:solidFill>
                  <a:srgbClr val="C00000"/>
                </a:solidFill>
              </a:rPr>
              <a:t>Let’s say there is a &lt;div&gt; somewhere in your HTML file:</a:t>
            </a:r>
          </a:p>
        </p:txBody>
      </p:sp>
      <p:sp>
        <p:nvSpPr>
          <p:cNvPr id="16" name="TextBox 15">
            <a:extLst>
              <a:ext uri="{FF2B5EF4-FFF2-40B4-BE49-F238E27FC236}">
                <a16:creationId xmlns:a16="http://schemas.microsoft.com/office/drawing/2014/main" id="{55827CAD-0966-CCA0-0237-0CD8D9F825F3}"/>
              </a:ext>
            </a:extLst>
          </p:cNvPr>
          <p:cNvSpPr txBox="1"/>
          <p:nvPr/>
        </p:nvSpPr>
        <p:spPr>
          <a:xfrm>
            <a:off x="1605012" y="5912745"/>
            <a:ext cx="6097604" cy="461665"/>
          </a:xfrm>
          <a:prstGeom prst="rect">
            <a:avLst/>
          </a:prstGeom>
          <a:noFill/>
        </p:spPr>
        <p:txBody>
          <a:bodyPr wrap="square">
            <a:spAutoFit/>
          </a:bodyPr>
          <a:lstStyle/>
          <a:p>
            <a:r>
              <a:rPr lang="en-IN" sz="2400" b="1" dirty="0">
                <a:solidFill>
                  <a:srgbClr val="C00000"/>
                </a:solidFill>
                <a:highlight>
                  <a:srgbClr val="00FFFF"/>
                </a:highlight>
              </a:rPr>
              <a:t>&lt;div id="root"&gt;&lt;/div&gt;</a:t>
            </a:r>
          </a:p>
        </p:txBody>
      </p:sp>
    </p:spTree>
    <p:extLst>
      <p:ext uri="{BB962C8B-B14F-4D97-AF65-F5344CB8AC3E}">
        <p14:creationId xmlns:p14="http://schemas.microsoft.com/office/powerpoint/2010/main" val="2656160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754F38-81CE-3294-038F-D72261E119CC}"/>
              </a:ext>
            </a:extLst>
          </p:cNvPr>
          <p:cNvSpPr txBox="1"/>
          <p:nvPr/>
        </p:nvSpPr>
        <p:spPr>
          <a:xfrm>
            <a:off x="91441" y="354325"/>
            <a:ext cx="11198994" cy="3046988"/>
          </a:xfrm>
          <a:prstGeom prst="rect">
            <a:avLst/>
          </a:prstGeom>
          <a:noFill/>
        </p:spPr>
        <p:txBody>
          <a:bodyPr wrap="square">
            <a:spAutoFit/>
          </a:bodyPr>
          <a:lstStyle/>
          <a:p>
            <a:r>
              <a:rPr lang="en-IN" sz="2400" b="1" dirty="0">
                <a:solidFill>
                  <a:schemeClr val="bg1"/>
                </a:solidFill>
              </a:rPr>
              <a:t>We call this a “root” DOM node because everything inside it will be managed by React DOM.</a:t>
            </a:r>
          </a:p>
          <a:p>
            <a:endParaRPr lang="en-IN" sz="2400" b="1" dirty="0">
              <a:solidFill>
                <a:schemeClr val="bg1"/>
              </a:solidFill>
            </a:endParaRPr>
          </a:p>
          <a:p>
            <a:r>
              <a:rPr lang="en-IN" sz="2400" b="1" dirty="0">
                <a:solidFill>
                  <a:schemeClr val="bg1"/>
                </a:solidFill>
              </a:rPr>
              <a:t>Applications built with just React usually have a single root DOM node. If you are integrating React into an existing app.</a:t>
            </a:r>
          </a:p>
          <a:p>
            <a:endParaRPr lang="en-IN" sz="2400" b="1" dirty="0">
              <a:solidFill>
                <a:schemeClr val="bg1"/>
              </a:solidFill>
            </a:endParaRPr>
          </a:p>
          <a:p>
            <a:r>
              <a:rPr lang="en-IN" sz="2400" b="1" dirty="0">
                <a:solidFill>
                  <a:schemeClr val="bg1"/>
                </a:solidFill>
              </a:rPr>
              <a:t>To render a React element</a:t>
            </a:r>
            <a:r>
              <a:rPr lang="en-IN" sz="2400" b="1" dirty="0">
                <a:solidFill>
                  <a:srgbClr val="C00000"/>
                </a:solidFill>
              </a:rPr>
              <a:t>, first pass the DOM element to ReactDOM.createRoot(), then pass the React element to root.render():</a:t>
            </a:r>
          </a:p>
        </p:txBody>
      </p:sp>
      <p:pic>
        <p:nvPicPr>
          <p:cNvPr id="8" name="Picture 7">
            <a:extLst>
              <a:ext uri="{FF2B5EF4-FFF2-40B4-BE49-F238E27FC236}">
                <a16:creationId xmlns:a16="http://schemas.microsoft.com/office/drawing/2014/main" id="{E45D9FDE-0F0A-814C-5805-A46A84C21309}"/>
              </a:ext>
            </a:extLst>
          </p:cNvPr>
          <p:cNvPicPr>
            <a:picLocks noChangeAspect="1"/>
          </p:cNvPicPr>
          <p:nvPr/>
        </p:nvPicPr>
        <p:blipFill>
          <a:blip r:embed="rId2"/>
          <a:stretch>
            <a:fillRect/>
          </a:stretch>
        </p:blipFill>
        <p:spPr>
          <a:xfrm>
            <a:off x="1203158" y="3456688"/>
            <a:ext cx="8258475" cy="3150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53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3200" b="1" i="0" dirty="0">
                <a:solidFill>
                  <a:srgbClr val="C00000"/>
                </a:solidFill>
                <a:effectLst/>
                <a:latin typeface="__Source_Sans_Pro_fea366"/>
              </a:rPr>
              <a:t>What are Props in React?</a:t>
            </a:r>
            <a:br>
              <a:rPr lang="en-IN" sz="3200" b="1" i="0" dirty="0">
                <a:solidFill>
                  <a:srgbClr val="C00000"/>
                </a:solidFill>
                <a:effectLst/>
                <a:latin typeface="__Source_Sans_Pro_fea366"/>
              </a:rPr>
            </a:br>
            <a:endParaRPr lang="en-IN" sz="3200" dirty="0">
              <a:solidFill>
                <a:srgbClr val="C00000"/>
              </a:solidFill>
            </a:endParaRPr>
          </a:p>
        </p:txBody>
      </p:sp>
      <p:sp>
        <p:nvSpPr>
          <p:cNvPr id="4" name="TextBox 3">
            <a:extLst>
              <a:ext uri="{FF2B5EF4-FFF2-40B4-BE49-F238E27FC236}">
                <a16:creationId xmlns:a16="http://schemas.microsoft.com/office/drawing/2014/main" id="{4FE1E516-A9FF-7A6A-A8E1-0F554ADC9EF9}"/>
              </a:ext>
            </a:extLst>
          </p:cNvPr>
          <p:cNvSpPr txBox="1"/>
          <p:nvPr/>
        </p:nvSpPr>
        <p:spPr>
          <a:xfrm>
            <a:off x="163391" y="1974593"/>
            <a:ext cx="10989081" cy="1200329"/>
          </a:xfrm>
          <a:prstGeom prst="rect">
            <a:avLst/>
          </a:prstGeom>
          <a:noFill/>
        </p:spPr>
        <p:txBody>
          <a:bodyPr wrap="square">
            <a:spAutoFit/>
          </a:bodyPr>
          <a:lstStyle/>
          <a:p>
            <a:r>
              <a:rPr lang="en-IN" sz="2400" b="1" i="0" dirty="0">
                <a:solidFill>
                  <a:schemeClr val="bg1"/>
                </a:solidFill>
                <a:effectLst/>
                <a:latin typeface="__Source_Sans_Pro_fea366"/>
              </a:rPr>
              <a:t>In React, we use props to transfer data across components (from a parent component to a child component ). Props is simply a shortened version of properties. They come in handy when you want your app's data flow to be dynamic.</a:t>
            </a:r>
            <a:endParaRPr lang="en-IN" sz="2400" b="1" dirty="0">
              <a:solidFill>
                <a:schemeClr val="bg1"/>
              </a:solidFill>
            </a:endParaRPr>
          </a:p>
        </p:txBody>
      </p:sp>
      <p:sp>
        <p:nvSpPr>
          <p:cNvPr id="6" name="TextBox 5">
            <a:extLst>
              <a:ext uri="{FF2B5EF4-FFF2-40B4-BE49-F238E27FC236}">
                <a16:creationId xmlns:a16="http://schemas.microsoft.com/office/drawing/2014/main" id="{7337FF77-77C7-C4E1-232E-607989DD4EBC}"/>
              </a:ext>
            </a:extLst>
          </p:cNvPr>
          <p:cNvSpPr txBox="1"/>
          <p:nvPr/>
        </p:nvSpPr>
        <p:spPr>
          <a:xfrm>
            <a:off x="163391" y="3605008"/>
            <a:ext cx="10231654" cy="1200329"/>
          </a:xfrm>
          <a:prstGeom prst="rect">
            <a:avLst/>
          </a:prstGeom>
          <a:noFill/>
        </p:spPr>
        <p:txBody>
          <a:bodyPr wrap="square">
            <a:spAutoFit/>
          </a:bodyPr>
          <a:lstStyle/>
          <a:p>
            <a:r>
              <a:rPr lang="en-IN" sz="2400" b="1" i="0" dirty="0">
                <a:solidFill>
                  <a:schemeClr val="bg1"/>
                </a:solidFill>
                <a:effectLst/>
                <a:latin typeface="__Source_Sans_Pro_fea366"/>
              </a:rPr>
              <a:t>You can only send props along the family tree in React. Only the children can receive information from a parent. Children are not allowed to pass objects up to their parents</a:t>
            </a:r>
            <a:endParaRPr lang="en-IN" sz="2400" b="1" dirty="0">
              <a:solidFill>
                <a:schemeClr val="bg1"/>
              </a:solidFill>
            </a:endParaRPr>
          </a:p>
        </p:txBody>
      </p:sp>
      <p:sp>
        <p:nvSpPr>
          <p:cNvPr id="8" name="TextBox 7">
            <a:extLst>
              <a:ext uri="{FF2B5EF4-FFF2-40B4-BE49-F238E27FC236}">
                <a16:creationId xmlns:a16="http://schemas.microsoft.com/office/drawing/2014/main" id="{F6BD4BFD-E590-D0FA-8386-D98DDF326FCE}"/>
              </a:ext>
            </a:extLst>
          </p:cNvPr>
          <p:cNvSpPr txBox="1"/>
          <p:nvPr/>
        </p:nvSpPr>
        <p:spPr>
          <a:xfrm>
            <a:off x="238224" y="4917789"/>
            <a:ext cx="11177337" cy="1200329"/>
          </a:xfrm>
          <a:prstGeom prst="rect">
            <a:avLst/>
          </a:prstGeom>
          <a:noFill/>
        </p:spPr>
        <p:txBody>
          <a:bodyPr wrap="square">
            <a:spAutoFit/>
          </a:bodyPr>
          <a:lstStyle/>
          <a:p>
            <a:r>
              <a:rPr lang="en-IN" sz="2400" b="1" dirty="0">
                <a:solidFill>
                  <a:srgbClr val="C00000"/>
                </a:solidFill>
              </a:rPr>
              <a:t>Props are Read-Only:-</a:t>
            </a:r>
          </a:p>
          <a:p>
            <a:r>
              <a:rPr lang="en-IN" sz="2400" b="1" dirty="0">
                <a:solidFill>
                  <a:schemeClr val="bg1"/>
                </a:solidFill>
              </a:rPr>
              <a:t>Whether you declare a component as a function or a class,</a:t>
            </a:r>
            <a:br>
              <a:rPr lang="en-IN" sz="2400" b="1" dirty="0">
                <a:solidFill>
                  <a:schemeClr val="bg1"/>
                </a:solidFill>
              </a:rPr>
            </a:br>
            <a:r>
              <a:rPr lang="en-IN" sz="2400" b="1" dirty="0">
                <a:solidFill>
                  <a:schemeClr val="bg1"/>
                </a:solidFill>
              </a:rPr>
              <a:t> it must never modify its own props</a:t>
            </a:r>
          </a:p>
        </p:txBody>
      </p:sp>
    </p:spTree>
    <p:extLst>
      <p:ext uri="{BB962C8B-B14F-4D97-AF65-F5344CB8AC3E}">
        <p14:creationId xmlns:p14="http://schemas.microsoft.com/office/powerpoint/2010/main" val="926077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45FFD-04D2-F0BF-3280-3D14F469C40D}"/>
              </a:ext>
            </a:extLst>
          </p:cNvPr>
          <p:cNvPicPr>
            <a:picLocks noChangeAspect="1"/>
          </p:cNvPicPr>
          <p:nvPr/>
        </p:nvPicPr>
        <p:blipFill>
          <a:blip r:embed="rId2"/>
          <a:stretch>
            <a:fillRect/>
          </a:stretch>
        </p:blipFill>
        <p:spPr>
          <a:xfrm>
            <a:off x="981778" y="115503"/>
            <a:ext cx="9384631" cy="3465096"/>
          </a:xfrm>
          <a:prstGeom prst="rect">
            <a:avLst/>
          </a:prstGeom>
          <a:ln>
            <a:noFill/>
          </a:ln>
          <a:effectLst>
            <a:softEdge rad="112500"/>
          </a:effectLst>
        </p:spPr>
      </p:pic>
      <p:sp>
        <p:nvSpPr>
          <p:cNvPr id="6" name="TextBox 5">
            <a:extLst>
              <a:ext uri="{FF2B5EF4-FFF2-40B4-BE49-F238E27FC236}">
                <a16:creationId xmlns:a16="http://schemas.microsoft.com/office/drawing/2014/main" id="{AEADA0C3-E259-AE31-882A-059A7F4E5BC0}"/>
              </a:ext>
            </a:extLst>
          </p:cNvPr>
          <p:cNvSpPr txBox="1"/>
          <p:nvPr/>
        </p:nvSpPr>
        <p:spPr>
          <a:xfrm>
            <a:off x="547036" y="4138864"/>
            <a:ext cx="11097928" cy="1569660"/>
          </a:xfrm>
          <a:prstGeom prst="rect">
            <a:avLst/>
          </a:prstGeom>
          <a:noFill/>
        </p:spPr>
        <p:txBody>
          <a:bodyPr wrap="square">
            <a:spAutoFit/>
          </a:bodyPr>
          <a:lstStyle/>
          <a:p>
            <a:pPr marL="285750" indent="-285750">
              <a:buFont typeface="Wingdings" panose="05000000000000000000" pitchFamily="2" charset="2"/>
              <a:buChar char="v"/>
            </a:pPr>
            <a:r>
              <a:rPr lang="en-IN" sz="2400" b="1" dirty="0">
                <a:solidFill>
                  <a:schemeClr val="bg1"/>
                </a:solidFill>
              </a:rPr>
              <a:t>We call root.render() with the &lt;Welcome name="Sara" /&gt; element.</a:t>
            </a:r>
          </a:p>
          <a:p>
            <a:pPr marL="285750" indent="-285750">
              <a:buFont typeface="Wingdings" panose="05000000000000000000" pitchFamily="2" charset="2"/>
              <a:buChar char="v"/>
            </a:pPr>
            <a:r>
              <a:rPr lang="en-IN" sz="2400" b="1" dirty="0">
                <a:solidFill>
                  <a:schemeClr val="bg1"/>
                </a:solidFill>
              </a:rPr>
              <a:t>React calls the Welcome component with {name: 'Sara'} as the props.</a:t>
            </a:r>
          </a:p>
          <a:p>
            <a:pPr marL="285750" indent="-285750">
              <a:buFont typeface="Wingdings" panose="05000000000000000000" pitchFamily="2" charset="2"/>
              <a:buChar char="v"/>
            </a:pPr>
            <a:r>
              <a:rPr lang="en-IN" sz="2400" b="1" dirty="0">
                <a:solidFill>
                  <a:schemeClr val="bg1"/>
                </a:solidFill>
              </a:rPr>
              <a:t>Our Welcome component returns a &lt;h1&gt;Hello, Sara&lt;/h1&gt; element as the result.</a:t>
            </a:r>
          </a:p>
          <a:p>
            <a:pPr marL="285750" indent="-285750">
              <a:buFont typeface="Wingdings" panose="05000000000000000000" pitchFamily="2" charset="2"/>
              <a:buChar char="v"/>
            </a:pPr>
            <a:r>
              <a:rPr lang="en-IN" sz="2400" b="1" dirty="0">
                <a:solidFill>
                  <a:schemeClr val="bg1"/>
                </a:solidFill>
              </a:rPr>
              <a:t>React DOM efficiently updates the DOM to match &lt;h1&gt;Hello, Sara&lt;/h1&gt;.</a:t>
            </a:r>
          </a:p>
        </p:txBody>
      </p:sp>
    </p:spTree>
    <p:extLst>
      <p:ext uri="{BB962C8B-B14F-4D97-AF65-F5344CB8AC3E}">
        <p14:creationId xmlns:p14="http://schemas.microsoft.com/office/powerpoint/2010/main" val="278448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1203960" y="438180"/>
            <a:ext cx="9784080" cy="1159613"/>
          </a:xfrm>
        </p:spPr>
        <p:txBody>
          <a:bodyPr>
            <a:normAutofit/>
          </a:bodyPr>
          <a:lstStyle/>
          <a:p>
            <a:r>
              <a:rPr lang="en-IN" sz="3200" b="1" i="0" dirty="0">
                <a:solidFill>
                  <a:srgbClr val="C00000"/>
                </a:solidFill>
                <a:effectLst/>
                <a:latin typeface="__Source_Sans_Pro_fea366"/>
              </a:rPr>
              <a:t>ReactJS State</a:t>
            </a:r>
            <a:br>
              <a:rPr lang="en-IN" sz="3200" b="1" i="0" dirty="0">
                <a:solidFill>
                  <a:srgbClr val="C00000"/>
                </a:solidFill>
                <a:effectLst/>
                <a:latin typeface="__Source_Sans_Pro_fea366"/>
              </a:rPr>
            </a:br>
            <a:endParaRPr lang="en-IN" sz="3200" dirty="0">
              <a:solidFill>
                <a:srgbClr val="C00000"/>
              </a:solidFill>
            </a:endParaRPr>
          </a:p>
        </p:txBody>
      </p:sp>
      <p:sp>
        <p:nvSpPr>
          <p:cNvPr id="4" name="TextBox 3">
            <a:extLst>
              <a:ext uri="{FF2B5EF4-FFF2-40B4-BE49-F238E27FC236}">
                <a16:creationId xmlns:a16="http://schemas.microsoft.com/office/drawing/2014/main" id="{34AF2F09-6100-698D-5F42-65CFA5926EE1}"/>
              </a:ext>
            </a:extLst>
          </p:cNvPr>
          <p:cNvSpPr txBox="1"/>
          <p:nvPr/>
        </p:nvSpPr>
        <p:spPr>
          <a:xfrm>
            <a:off x="178869" y="1976728"/>
            <a:ext cx="11650579" cy="2015936"/>
          </a:xfrm>
          <a:prstGeom prst="rect">
            <a:avLst/>
          </a:prstGeom>
          <a:noFill/>
        </p:spPr>
        <p:txBody>
          <a:bodyPr wrap="square">
            <a:spAutoFit/>
          </a:bodyPr>
          <a:lstStyle/>
          <a:p>
            <a:r>
              <a:rPr lang="en-IN" sz="2500" b="0" i="0" dirty="0">
                <a:solidFill>
                  <a:schemeClr val="bg1"/>
                </a:solidFill>
                <a:effectLst/>
                <a:latin typeface="__Source_Sans_Pro_fea366"/>
              </a:rPr>
              <a:t>State in react refers to a JavaScript object that holds the changing data of any components and also keeps track of those changes over time between different renders. Because of the dynamic nature of the state, it allows users to make dynamic and more interactive web apps. We can use the state to take inputs and capture changing data from API's.</a:t>
            </a:r>
            <a:endParaRPr lang="en-IN" sz="2500" dirty="0">
              <a:solidFill>
                <a:schemeClr val="bg1"/>
              </a:solidFill>
            </a:endParaRPr>
          </a:p>
        </p:txBody>
      </p:sp>
      <p:sp>
        <p:nvSpPr>
          <p:cNvPr id="6" name="TextBox 5">
            <a:extLst>
              <a:ext uri="{FF2B5EF4-FFF2-40B4-BE49-F238E27FC236}">
                <a16:creationId xmlns:a16="http://schemas.microsoft.com/office/drawing/2014/main" id="{A352A892-46F6-1402-30E3-373CCBEE7951}"/>
              </a:ext>
            </a:extLst>
          </p:cNvPr>
          <p:cNvSpPr txBox="1"/>
          <p:nvPr/>
        </p:nvSpPr>
        <p:spPr>
          <a:xfrm>
            <a:off x="178869" y="4227220"/>
            <a:ext cx="11785333" cy="830997"/>
          </a:xfrm>
          <a:prstGeom prst="rect">
            <a:avLst/>
          </a:prstGeom>
          <a:noFill/>
        </p:spPr>
        <p:txBody>
          <a:bodyPr wrap="square">
            <a:spAutoFit/>
          </a:bodyPr>
          <a:lstStyle/>
          <a:p>
            <a:pPr marL="342900" indent="-342900">
              <a:buFont typeface="Wingdings" panose="05000000000000000000" pitchFamily="2" charset="2"/>
              <a:buChar char="v"/>
            </a:pPr>
            <a:r>
              <a:rPr lang="en-IN" sz="2400" b="0" i="0" dirty="0">
                <a:solidFill>
                  <a:schemeClr val="bg1"/>
                </a:solidFill>
                <a:effectLst/>
                <a:latin typeface="__Source_Sans_Pro_fea366"/>
              </a:rPr>
              <a:t>Generally, class components use the state property, while the  function component use hooks(</a:t>
            </a:r>
            <a:r>
              <a:rPr lang="en-IN" sz="2400" b="1" dirty="0">
                <a:solidFill>
                  <a:srgbClr val="C00000"/>
                </a:solidFill>
                <a:effectLst/>
                <a:latin typeface="SourceSansPro-Bold"/>
              </a:rPr>
              <a:t>useState()</a:t>
            </a:r>
            <a:r>
              <a:rPr lang="en-IN" sz="2400" b="0" i="0" dirty="0">
                <a:solidFill>
                  <a:schemeClr val="bg1"/>
                </a:solidFill>
                <a:effectLst/>
                <a:latin typeface="__Source_Sans_Pro_fea366"/>
              </a:rPr>
              <a:t>) to manage the state.</a:t>
            </a:r>
            <a:endParaRPr lang="en-IN" sz="2400" dirty="0">
              <a:solidFill>
                <a:schemeClr val="bg1"/>
              </a:solidFill>
            </a:endParaRPr>
          </a:p>
        </p:txBody>
      </p:sp>
    </p:spTree>
    <p:extLst>
      <p:ext uri="{BB962C8B-B14F-4D97-AF65-F5344CB8AC3E}">
        <p14:creationId xmlns:p14="http://schemas.microsoft.com/office/powerpoint/2010/main" val="176715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a:xfrm>
            <a:off x="1011454" y="226426"/>
            <a:ext cx="9784080" cy="890106"/>
          </a:xfrm>
        </p:spPr>
        <p:txBody>
          <a:bodyPr>
            <a:normAutofit/>
          </a:bodyPr>
          <a:lstStyle/>
          <a:p>
            <a:r>
              <a:rPr lang="en-IN" sz="2800" b="1" i="0" dirty="0">
                <a:solidFill>
                  <a:srgbClr val="C00000"/>
                </a:solidFill>
                <a:effectLst/>
                <a:latin typeface="__Source_Sans_Pro_fea366"/>
              </a:rPr>
              <a:t>Creating the State Object</a:t>
            </a:r>
            <a:br>
              <a:rPr lang="en-IN" sz="2800" b="1" i="0" dirty="0">
                <a:solidFill>
                  <a:srgbClr val="C00000"/>
                </a:solidFill>
                <a:effectLst/>
                <a:latin typeface="__Source_Sans_Pro_fea366"/>
              </a:rPr>
            </a:br>
            <a:endParaRPr lang="en-IN" sz="2800" dirty="0">
              <a:solidFill>
                <a:srgbClr val="C00000"/>
              </a:solidFill>
            </a:endParaRPr>
          </a:p>
        </p:txBody>
      </p:sp>
      <p:sp>
        <p:nvSpPr>
          <p:cNvPr id="4" name="TextBox 3">
            <a:extLst>
              <a:ext uri="{FF2B5EF4-FFF2-40B4-BE49-F238E27FC236}">
                <a16:creationId xmlns:a16="http://schemas.microsoft.com/office/drawing/2014/main" id="{87AE3F2F-3D80-D55F-12A5-1579CECDFA18}"/>
              </a:ext>
            </a:extLst>
          </p:cNvPr>
          <p:cNvSpPr txBox="1"/>
          <p:nvPr/>
        </p:nvSpPr>
        <p:spPr>
          <a:xfrm>
            <a:off x="1011453" y="793366"/>
            <a:ext cx="10336731" cy="523220"/>
          </a:xfrm>
          <a:prstGeom prst="rect">
            <a:avLst/>
          </a:prstGeom>
          <a:noFill/>
        </p:spPr>
        <p:txBody>
          <a:bodyPr wrap="square">
            <a:spAutoFit/>
          </a:bodyPr>
          <a:lstStyle/>
          <a:p>
            <a:r>
              <a:rPr lang="en-IN" sz="2800" b="1" i="0" dirty="0">
                <a:solidFill>
                  <a:srgbClr val="00B0F0"/>
                </a:solidFill>
                <a:effectLst/>
                <a:latin typeface="__Source_Sans_Pro_fea366"/>
              </a:rPr>
              <a:t>State object for class based components is initialized in a constructor</a:t>
            </a:r>
            <a:endParaRPr lang="en-IN" sz="2800" b="1" dirty="0">
              <a:solidFill>
                <a:srgbClr val="00B0F0"/>
              </a:solidFill>
            </a:endParaRPr>
          </a:p>
        </p:txBody>
      </p:sp>
      <p:sp>
        <p:nvSpPr>
          <p:cNvPr id="6" name="TextBox 5">
            <a:extLst>
              <a:ext uri="{FF2B5EF4-FFF2-40B4-BE49-F238E27FC236}">
                <a16:creationId xmlns:a16="http://schemas.microsoft.com/office/drawing/2014/main" id="{7D828AB4-20B9-B627-40ED-D71110D103FA}"/>
              </a:ext>
            </a:extLst>
          </p:cNvPr>
          <p:cNvSpPr txBox="1"/>
          <p:nvPr/>
        </p:nvSpPr>
        <p:spPr>
          <a:xfrm>
            <a:off x="577515" y="2000245"/>
            <a:ext cx="10770669" cy="3970318"/>
          </a:xfrm>
          <a:prstGeom prst="rect">
            <a:avLst/>
          </a:prstGeom>
          <a:noFill/>
        </p:spPr>
        <p:txBody>
          <a:bodyPr wrap="square">
            <a:spAutoFit/>
          </a:bodyPr>
          <a:lstStyle/>
          <a:p>
            <a:r>
              <a:rPr lang="en-IN" sz="2800" b="1" dirty="0">
                <a:solidFill>
                  <a:schemeClr val="bg1"/>
                </a:solidFill>
              </a:rPr>
              <a:t>// state object is always declared in the constructor</a:t>
            </a:r>
          </a:p>
          <a:p>
            <a:r>
              <a:rPr lang="en-IN" sz="2800" b="1" dirty="0">
                <a:solidFill>
                  <a:schemeClr val="bg1"/>
                </a:solidFill>
              </a:rPr>
              <a:t>constructor(props) {</a:t>
            </a:r>
          </a:p>
          <a:p>
            <a:r>
              <a:rPr lang="en-IN" sz="2800" b="1" dirty="0">
                <a:solidFill>
                  <a:schemeClr val="bg1"/>
                </a:solidFill>
              </a:rPr>
              <a:t>    // parent constructor is called using super</a:t>
            </a:r>
          </a:p>
          <a:p>
            <a:r>
              <a:rPr lang="en-IN" sz="2800" b="1" dirty="0">
                <a:solidFill>
                  <a:schemeClr val="bg1"/>
                </a:solidFill>
              </a:rPr>
              <a:t>    super(props);</a:t>
            </a:r>
          </a:p>
          <a:p>
            <a:r>
              <a:rPr lang="en-IN" sz="2800" b="1" dirty="0">
                <a:solidFill>
                  <a:schemeClr val="bg1"/>
                </a:solidFill>
              </a:rPr>
              <a:t>    // declaring the state object attributes and their respective values</a:t>
            </a:r>
          </a:p>
          <a:p>
            <a:r>
              <a:rPr lang="en-IN" sz="2800" b="1" dirty="0">
                <a:solidFill>
                  <a:schemeClr val="bg1"/>
                </a:solidFill>
              </a:rPr>
              <a:t>    this.state = {</a:t>
            </a:r>
          </a:p>
          <a:p>
            <a:r>
              <a:rPr lang="en-IN" sz="2800" b="1" dirty="0">
                <a:solidFill>
                  <a:schemeClr val="bg1"/>
                </a:solidFill>
              </a:rPr>
              <a:t>        attribute : "value"</a:t>
            </a:r>
          </a:p>
          <a:p>
            <a:r>
              <a:rPr lang="en-IN" sz="2800" b="1" dirty="0">
                <a:solidFill>
                  <a:schemeClr val="bg1"/>
                </a:solidFill>
              </a:rPr>
              <a:t>    };</a:t>
            </a:r>
          </a:p>
          <a:p>
            <a:r>
              <a:rPr lang="en-IN" sz="2800" b="1" dirty="0">
                <a:solidFill>
                  <a:schemeClr val="bg1"/>
                </a:solidFill>
              </a:rPr>
              <a:t>}</a:t>
            </a:r>
          </a:p>
        </p:txBody>
      </p:sp>
    </p:spTree>
    <p:extLst>
      <p:ext uri="{BB962C8B-B14F-4D97-AF65-F5344CB8AC3E}">
        <p14:creationId xmlns:p14="http://schemas.microsoft.com/office/powerpoint/2010/main" val="1945106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515E53-8CBB-4026-BB8C-908ABC9BB178}"/>
              </a:ext>
            </a:extLst>
          </p:cNvPr>
          <p:cNvPicPr>
            <a:picLocks noChangeAspect="1"/>
          </p:cNvPicPr>
          <p:nvPr/>
        </p:nvPicPr>
        <p:blipFill>
          <a:blip r:embed="rId2"/>
          <a:stretch>
            <a:fillRect/>
          </a:stretch>
        </p:blipFill>
        <p:spPr>
          <a:xfrm>
            <a:off x="1915428" y="271914"/>
            <a:ext cx="7748336" cy="6314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3505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a:xfrm>
            <a:off x="1010413" y="0"/>
            <a:ext cx="9784080" cy="1508760"/>
          </a:xfrm>
        </p:spPr>
        <p:txBody>
          <a:bodyPr>
            <a:normAutofit/>
          </a:bodyPr>
          <a:lstStyle/>
          <a:p>
            <a:r>
              <a:rPr lang="en-IN" sz="2800" b="1" i="0" dirty="0">
                <a:solidFill>
                  <a:srgbClr val="C00000"/>
                </a:solidFill>
                <a:effectLst/>
                <a:latin typeface="__Source_Sans_Pro_fea366"/>
              </a:rPr>
              <a:t>Using the State Object:- </a:t>
            </a:r>
            <a:r>
              <a:rPr lang="en-IN" sz="2400" b="0" i="0" dirty="0">
                <a:effectLst/>
                <a:latin typeface="__Source_Sans_Pro_fea366"/>
              </a:rPr>
              <a:t>this.state.propertyname</a:t>
            </a:r>
            <a:br>
              <a:rPr lang="en-IN" sz="2800" b="1" i="0" dirty="0">
                <a:solidFill>
                  <a:srgbClr val="C00000"/>
                </a:solidFill>
                <a:effectLst/>
                <a:latin typeface="__Source_Sans_Pro_fea366"/>
              </a:rPr>
            </a:br>
            <a:endParaRPr lang="en-IN" sz="2800" dirty="0">
              <a:solidFill>
                <a:srgbClr val="C00000"/>
              </a:solidFill>
            </a:endParaRPr>
          </a:p>
        </p:txBody>
      </p:sp>
      <p:sp>
        <p:nvSpPr>
          <p:cNvPr id="4" name="TextBox 3">
            <a:extLst>
              <a:ext uri="{FF2B5EF4-FFF2-40B4-BE49-F238E27FC236}">
                <a16:creationId xmlns:a16="http://schemas.microsoft.com/office/drawing/2014/main" id="{626C0E61-5AF1-E336-495B-AD213A457A2F}"/>
              </a:ext>
            </a:extLst>
          </p:cNvPr>
          <p:cNvSpPr txBox="1"/>
          <p:nvPr/>
        </p:nvSpPr>
        <p:spPr>
          <a:xfrm>
            <a:off x="1010413" y="966979"/>
            <a:ext cx="8104711" cy="523220"/>
          </a:xfrm>
          <a:prstGeom prst="rect">
            <a:avLst/>
          </a:prstGeom>
          <a:noFill/>
        </p:spPr>
        <p:txBody>
          <a:bodyPr wrap="square">
            <a:spAutoFit/>
          </a:bodyPr>
          <a:lstStyle/>
          <a:p>
            <a:pPr algn="l"/>
            <a:r>
              <a:rPr lang="en-IN" sz="2800" b="1" i="0" dirty="0">
                <a:solidFill>
                  <a:srgbClr val="C00000"/>
                </a:solidFill>
                <a:effectLst/>
                <a:latin typeface="__Source_Sans_Pro_fea366"/>
              </a:rPr>
              <a:t>Changing the State Object(classComponent)</a:t>
            </a:r>
          </a:p>
        </p:txBody>
      </p:sp>
      <p:sp>
        <p:nvSpPr>
          <p:cNvPr id="6" name="TextBox 5">
            <a:extLst>
              <a:ext uri="{FF2B5EF4-FFF2-40B4-BE49-F238E27FC236}">
                <a16:creationId xmlns:a16="http://schemas.microsoft.com/office/drawing/2014/main" id="{C9E556D8-3C98-29ED-52D7-C89C2AD4F0E4}"/>
              </a:ext>
            </a:extLst>
          </p:cNvPr>
          <p:cNvSpPr txBox="1"/>
          <p:nvPr/>
        </p:nvSpPr>
        <p:spPr>
          <a:xfrm>
            <a:off x="407470" y="2397311"/>
            <a:ext cx="11377060" cy="3539430"/>
          </a:xfrm>
          <a:prstGeom prst="rect">
            <a:avLst/>
          </a:prstGeom>
          <a:noFill/>
        </p:spPr>
        <p:txBody>
          <a:bodyPr wrap="square">
            <a:spAutoFit/>
          </a:bodyPr>
          <a:lstStyle/>
          <a:p>
            <a:pPr algn="l"/>
            <a:r>
              <a:rPr lang="en-IN" sz="2800" b="0" i="0" dirty="0">
                <a:solidFill>
                  <a:schemeClr val="bg1"/>
                </a:solidFill>
                <a:effectLst/>
                <a:latin typeface="__Source_Sans_Pro_fea366"/>
              </a:rPr>
              <a:t>Few important points related to the state object of the class components :</a:t>
            </a:r>
          </a:p>
          <a:p>
            <a:pPr marL="342900" indent="-342900" algn="l">
              <a:buFont typeface="Wingdings" panose="05000000000000000000" pitchFamily="2" charset="2"/>
              <a:buChar char="v"/>
            </a:pPr>
            <a:r>
              <a:rPr lang="en-IN" sz="2800" b="0" i="0" dirty="0">
                <a:solidFill>
                  <a:schemeClr val="bg1"/>
                </a:solidFill>
                <a:effectLst/>
                <a:latin typeface="__Source_Sans_Pro_fea366"/>
              </a:rPr>
              <a:t>React re-renders a component to the browser whenever the state object of that component changes.</a:t>
            </a:r>
          </a:p>
          <a:p>
            <a:pPr marL="342900" indent="-342900" algn="l">
              <a:buFont typeface="Wingdings" panose="05000000000000000000" pitchFamily="2" charset="2"/>
              <a:buChar char="v"/>
            </a:pPr>
            <a:r>
              <a:rPr lang="en-IN" sz="2800" b="0" i="0" dirty="0">
                <a:solidFill>
                  <a:schemeClr val="bg1"/>
                </a:solidFill>
                <a:effectLst/>
                <a:latin typeface="__Source_Sans_Pro_fea366"/>
              </a:rPr>
              <a:t>The state object holds dynamic value and can be changed by the user.</a:t>
            </a:r>
          </a:p>
          <a:p>
            <a:pPr marL="342900" indent="-342900" algn="l">
              <a:buFont typeface="Wingdings" panose="05000000000000000000" pitchFamily="2" charset="2"/>
              <a:buChar char="v"/>
            </a:pPr>
            <a:r>
              <a:rPr lang="en-IN" sz="2800" b="0" i="0" dirty="0">
                <a:solidFill>
                  <a:schemeClr val="bg1"/>
                </a:solidFill>
                <a:effectLst/>
                <a:latin typeface="__Source_Sans_Pro_fea366"/>
              </a:rPr>
              <a:t>The state object is defined in the constructor of the class.</a:t>
            </a:r>
          </a:p>
          <a:p>
            <a:pPr marL="342900" indent="-342900" algn="l">
              <a:buFont typeface="Wingdings" panose="05000000000000000000" pitchFamily="2" charset="2"/>
              <a:buChar char="v"/>
            </a:pPr>
            <a:r>
              <a:rPr lang="en-IN" sz="2800" b="0" i="0" dirty="0">
                <a:solidFill>
                  <a:schemeClr val="bg1"/>
                </a:solidFill>
                <a:effectLst/>
                <a:latin typeface="__Source_Sans_Pro_fea366"/>
              </a:rPr>
              <a:t>The state object is used to store different and multiple attributes.</a:t>
            </a:r>
          </a:p>
          <a:p>
            <a:pPr marL="342900" indent="-342900" algn="l">
              <a:buFont typeface="Wingdings" panose="05000000000000000000" pitchFamily="2" charset="2"/>
              <a:buChar char="v"/>
            </a:pPr>
            <a:r>
              <a:rPr lang="en-IN" sz="2800" b="0" i="0" dirty="0">
                <a:solidFill>
                  <a:schemeClr val="bg1"/>
                </a:solidFill>
                <a:effectLst/>
                <a:highlight>
                  <a:srgbClr val="00FFFF"/>
                </a:highlight>
                <a:latin typeface="__Source_Sans_Pro_fea366"/>
              </a:rPr>
              <a:t>To change the value of an attribute of the state object, we use this.setState().</a:t>
            </a:r>
          </a:p>
        </p:txBody>
      </p:sp>
    </p:spTree>
    <p:extLst>
      <p:ext uri="{BB962C8B-B14F-4D97-AF65-F5344CB8AC3E}">
        <p14:creationId xmlns:p14="http://schemas.microsoft.com/office/powerpoint/2010/main" val="4008720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1257018" y="495932"/>
            <a:ext cx="9677963" cy="1508760"/>
          </a:xfrm>
        </p:spPr>
        <p:txBody>
          <a:bodyPr>
            <a:normAutofit fontScale="90000"/>
          </a:bodyPr>
          <a:lstStyle/>
          <a:p>
            <a:r>
              <a:rPr lang="en-IN" sz="2800" b="1" i="0" dirty="0">
                <a:solidFill>
                  <a:srgbClr val="C00000"/>
                </a:solidFill>
                <a:effectLst/>
                <a:latin typeface="-apple-system"/>
              </a:rPr>
              <a:t>Using the State Hook</a:t>
            </a:r>
            <a:br>
              <a:rPr lang="en-IN" sz="2800" b="1" i="0" dirty="0">
                <a:solidFill>
                  <a:srgbClr val="C00000"/>
                </a:solidFill>
                <a:effectLst/>
                <a:latin typeface="-apple-system"/>
              </a:rPr>
            </a:br>
            <a:br>
              <a:rPr lang="en-IN" sz="2800" b="1" i="0" dirty="0">
                <a:solidFill>
                  <a:srgbClr val="C00000"/>
                </a:solidFill>
                <a:effectLst/>
                <a:latin typeface="-apple-system"/>
              </a:rPr>
            </a:br>
            <a:r>
              <a:rPr lang="en-IN" sz="2400" b="1" i="1" dirty="0">
                <a:solidFill>
                  <a:schemeClr val="bg1"/>
                </a:solidFill>
                <a:effectLst/>
                <a:latin typeface="-apple-system"/>
              </a:rPr>
              <a:t>Hooks</a:t>
            </a:r>
            <a:r>
              <a:rPr lang="en-IN" sz="2400" b="1" i="0" dirty="0">
                <a:solidFill>
                  <a:schemeClr val="bg1"/>
                </a:solidFill>
                <a:effectLst/>
                <a:latin typeface="-apple-system"/>
              </a:rPr>
              <a:t> are a new addition in React 16.8. They let you use state and other React features without writing a class</a:t>
            </a:r>
            <a:r>
              <a:rPr lang="en-IN" sz="1200" b="0" i="0" dirty="0">
                <a:solidFill>
                  <a:srgbClr val="000000"/>
                </a:solidFill>
                <a:effectLst/>
                <a:latin typeface="-apple-system"/>
              </a:rPr>
              <a:t>.</a:t>
            </a:r>
            <a:br>
              <a:rPr lang="en-IN" sz="2800" b="1" i="0" dirty="0">
                <a:solidFill>
                  <a:srgbClr val="C00000"/>
                </a:solidFill>
                <a:effectLst/>
                <a:latin typeface="-apple-system"/>
              </a:rPr>
            </a:br>
            <a:endParaRPr lang="en-IN" sz="2800" dirty="0">
              <a:solidFill>
                <a:srgbClr val="C00000"/>
              </a:solidFill>
            </a:endParaRPr>
          </a:p>
        </p:txBody>
      </p:sp>
      <p:sp>
        <p:nvSpPr>
          <p:cNvPr id="5" name="TextBox 4">
            <a:extLst>
              <a:ext uri="{FF2B5EF4-FFF2-40B4-BE49-F238E27FC236}">
                <a16:creationId xmlns:a16="http://schemas.microsoft.com/office/drawing/2014/main" id="{57576164-B838-491F-4CCB-79C673956DBF}"/>
              </a:ext>
            </a:extLst>
          </p:cNvPr>
          <p:cNvSpPr txBox="1"/>
          <p:nvPr/>
        </p:nvSpPr>
        <p:spPr>
          <a:xfrm>
            <a:off x="115502" y="1571555"/>
            <a:ext cx="11319310" cy="1569660"/>
          </a:xfrm>
          <a:prstGeom prst="rect">
            <a:avLst/>
          </a:prstGeom>
          <a:noFill/>
        </p:spPr>
        <p:txBody>
          <a:bodyPr wrap="square">
            <a:spAutoFit/>
          </a:bodyPr>
          <a:lstStyle/>
          <a:p>
            <a:br>
              <a:rPr lang="en-IN" sz="2400" b="1" dirty="0">
                <a:solidFill>
                  <a:schemeClr val="bg1"/>
                </a:solidFill>
              </a:rPr>
            </a:br>
            <a:r>
              <a:rPr lang="en-IN" sz="2400" b="1" dirty="0">
                <a:solidFill>
                  <a:schemeClr val="bg1"/>
                </a:solidFill>
              </a:rPr>
              <a:t> A Hook is a special function that lets you “hook into” React features. For example, useState is a Hook that lets you add React state to function components. We’ll learn other Hooks later.</a:t>
            </a:r>
          </a:p>
        </p:txBody>
      </p:sp>
      <p:sp>
        <p:nvSpPr>
          <p:cNvPr id="7" name="TextBox 6">
            <a:extLst>
              <a:ext uri="{FF2B5EF4-FFF2-40B4-BE49-F238E27FC236}">
                <a16:creationId xmlns:a16="http://schemas.microsoft.com/office/drawing/2014/main" id="{F6CD888A-DF45-690A-3BA8-7A64DC94584D}"/>
              </a:ext>
            </a:extLst>
          </p:cNvPr>
          <p:cNvSpPr txBox="1"/>
          <p:nvPr/>
        </p:nvSpPr>
        <p:spPr>
          <a:xfrm>
            <a:off x="115502" y="3411184"/>
            <a:ext cx="11454062" cy="1200329"/>
          </a:xfrm>
          <a:prstGeom prst="rect">
            <a:avLst/>
          </a:prstGeom>
          <a:noFill/>
        </p:spPr>
        <p:txBody>
          <a:bodyPr wrap="square">
            <a:spAutoFit/>
          </a:bodyPr>
          <a:lstStyle/>
          <a:p>
            <a:r>
              <a:rPr lang="en-IN" sz="2400" b="1" dirty="0">
                <a:solidFill>
                  <a:srgbClr val="C00000"/>
                </a:solidFill>
              </a:rPr>
              <a:t>When would I use a Hook? </a:t>
            </a:r>
            <a:r>
              <a:rPr lang="en-IN" sz="2400" b="1" dirty="0">
                <a:solidFill>
                  <a:schemeClr val="bg1"/>
                </a:solidFill>
              </a:rPr>
              <a:t>If you write a function component and realize you need to add some state to it, previously you had to convert it to a class. Now you can use a Hook inside the existing function component. We’re going to do that right now!</a:t>
            </a:r>
          </a:p>
        </p:txBody>
      </p:sp>
      <p:sp>
        <p:nvSpPr>
          <p:cNvPr id="9" name="TextBox 8">
            <a:extLst>
              <a:ext uri="{FF2B5EF4-FFF2-40B4-BE49-F238E27FC236}">
                <a16:creationId xmlns:a16="http://schemas.microsoft.com/office/drawing/2014/main" id="{23010605-F8F5-72D6-DD5B-EAFEEE765C88}"/>
              </a:ext>
            </a:extLst>
          </p:cNvPr>
          <p:cNvSpPr txBox="1"/>
          <p:nvPr/>
        </p:nvSpPr>
        <p:spPr>
          <a:xfrm>
            <a:off x="115502" y="4686280"/>
            <a:ext cx="12009120" cy="1200329"/>
          </a:xfrm>
          <a:prstGeom prst="rect">
            <a:avLst/>
          </a:prstGeom>
          <a:noFill/>
        </p:spPr>
        <p:txBody>
          <a:bodyPr wrap="square">
            <a:spAutoFit/>
          </a:bodyPr>
          <a:lstStyle/>
          <a:p>
            <a:r>
              <a:rPr lang="en-IN" sz="2400" b="1" dirty="0">
                <a:solidFill>
                  <a:srgbClr val="C00000"/>
                </a:solidFill>
              </a:rPr>
              <a:t>Note:</a:t>
            </a:r>
          </a:p>
          <a:p>
            <a:r>
              <a:rPr lang="en-IN" sz="2400" b="1" dirty="0">
                <a:solidFill>
                  <a:schemeClr val="bg1"/>
                </a:solidFill>
              </a:rPr>
              <a:t>There are some special rules about where you can and can’t use Hooks within a component.</a:t>
            </a:r>
          </a:p>
        </p:txBody>
      </p:sp>
    </p:spTree>
    <p:extLst>
      <p:ext uri="{BB962C8B-B14F-4D97-AF65-F5344CB8AC3E}">
        <p14:creationId xmlns:p14="http://schemas.microsoft.com/office/powerpoint/2010/main" val="330520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800" b="1" dirty="0">
                <a:solidFill>
                  <a:srgbClr val="C00000"/>
                </a:solidFill>
              </a:rPr>
              <a:t>What are the limitations of React?</a:t>
            </a:r>
          </a:p>
        </p:txBody>
      </p:sp>
      <p:sp>
        <p:nvSpPr>
          <p:cNvPr id="4" name="TextBox 3">
            <a:extLst>
              <a:ext uri="{FF2B5EF4-FFF2-40B4-BE49-F238E27FC236}">
                <a16:creationId xmlns:a16="http://schemas.microsoft.com/office/drawing/2014/main" id="{FE9960E5-80F6-6175-7875-90725CE25067}"/>
              </a:ext>
            </a:extLst>
          </p:cNvPr>
          <p:cNvSpPr txBox="1"/>
          <p:nvPr/>
        </p:nvSpPr>
        <p:spPr>
          <a:xfrm>
            <a:off x="526744" y="2552631"/>
            <a:ext cx="11425187" cy="2308324"/>
          </a:xfrm>
          <a:prstGeom prst="rect">
            <a:avLst/>
          </a:prstGeom>
          <a:noFill/>
        </p:spPr>
        <p:txBody>
          <a:bodyPr wrap="square">
            <a:spAutoFit/>
          </a:bodyPr>
          <a:lstStyle/>
          <a:p>
            <a:r>
              <a:rPr lang="en-IN" sz="2400" b="1" dirty="0"/>
              <a:t>    </a:t>
            </a:r>
            <a:r>
              <a:rPr lang="en-IN" sz="2400" b="1" dirty="0">
                <a:solidFill>
                  <a:srgbClr val="C00000"/>
                </a:solidFill>
              </a:rPr>
              <a:t>The few limitations of React are as given below:</a:t>
            </a:r>
          </a:p>
          <a:p>
            <a:pPr marL="342900" indent="-342900">
              <a:buFont typeface="Wingdings" panose="05000000000000000000" pitchFamily="2" charset="2"/>
              <a:buChar char="v"/>
            </a:pPr>
            <a:r>
              <a:rPr lang="en-IN" sz="2400" b="1" dirty="0">
                <a:solidFill>
                  <a:schemeClr val="bg1"/>
                </a:solidFill>
              </a:rPr>
              <a:t> React is not a full-blown framework as it is only a library.</a:t>
            </a:r>
          </a:p>
          <a:p>
            <a:pPr marL="342900" indent="-342900">
              <a:buFont typeface="Wingdings" panose="05000000000000000000" pitchFamily="2" charset="2"/>
              <a:buChar char="v"/>
            </a:pPr>
            <a:r>
              <a:rPr lang="en-IN" sz="2400" b="1" dirty="0">
                <a:solidFill>
                  <a:schemeClr val="bg1"/>
                </a:solidFill>
              </a:rPr>
              <a:t> The components of React are numerous and will take time to fully grasp the</a:t>
            </a:r>
          </a:p>
          <a:p>
            <a:r>
              <a:rPr lang="en-IN" sz="2400" b="1" dirty="0">
                <a:solidFill>
                  <a:schemeClr val="bg1"/>
                </a:solidFill>
              </a:rPr>
              <a:t>       benefits of all.</a:t>
            </a:r>
          </a:p>
          <a:p>
            <a:pPr marL="342900" indent="-342900">
              <a:buFont typeface="Wingdings" panose="05000000000000000000" pitchFamily="2" charset="2"/>
              <a:buChar char="v"/>
            </a:pPr>
            <a:r>
              <a:rPr lang="en-IN" sz="2400" b="1" dirty="0">
                <a:solidFill>
                  <a:schemeClr val="bg1"/>
                </a:solidFill>
              </a:rPr>
              <a:t> It might be difficult for beginner programmers to understand React.</a:t>
            </a:r>
          </a:p>
          <a:p>
            <a:pPr marL="342900" indent="-342900">
              <a:buFont typeface="Wingdings" panose="05000000000000000000" pitchFamily="2" charset="2"/>
              <a:buChar char="v"/>
            </a:pPr>
            <a:r>
              <a:rPr lang="en-IN" sz="2400" b="1" dirty="0">
                <a:solidFill>
                  <a:schemeClr val="bg1"/>
                </a:solidFill>
              </a:rPr>
              <a:t> Coding might become complex as it will make use of inline templating and JSX.</a:t>
            </a:r>
          </a:p>
        </p:txBody>
      </p:sp>
    </p:spTree>
    <p:extLst>
      <p:ext uri="{BB962C8B-B14F-4D97-AF65-F5344CB8AC3E}">
        <p14:creationId xmlns:p14="http://schemas.microsoft.com/office/powerpoint/2010/main" val="1676120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a:xfrm>
            <a:off x="1029665" y="456594"/>
            <a:ext cx="9784080" cy="1508760"/>
          </a:xfrm>
        </p:spPr>
        <p:txBody>
          <a:bodyPr/>
          <a:lstStyle/>
          <a:p>
            <a:r>
              <a:rPr lang="en-IN" sz="2800" b="1" i="0" dirty="0">
                <a:solidFill>
                  <a:srgbClr val="C00000"/>
                </a:solidFill>
                <a:effectLst/>
                <a:latin typeface="-apple-system"/>
              </a:rPr>
              <a:t>Rules of Hooks</a:t>
            </a:r>
            <a:br>
              <a:rPr lang="en-IN" b="1" i="0" dirty="0">
                <a:solidFill>
                  <a:srgbClr val="282C34"/>
                </a:solidFill>
                <a:effectLst/>
                <a:latin typeface="-apple-system"/>
              </a:rPr>
            </a:br>
            <a:endParaRPr lang="en-IN" dirty="0"/>
          </a:p>
        </p:txBody>
      </p:sp>
      <p:pic>
        <p:nvPicPr>
          <p:cNvPr id="10" name="Picture 9">
            <a:extLst>
              <a:ext uri="{FF2B5EF4-FFF2-40B4-BE49-F238E27FC236}">
                <a16:creationId xmlns:a16="http://schemas.microsoft.com/office/drawing/2014/main" id="{884340CD-E8EE-86F6-5C17-ADF3DCC78B2E}"/>
              </a:ext>
            </a:extLst>
          </p:cNvPr>
          <p:cNvPicPr>
            <a:picLocks noChangeAspect="1"/>
          </p:cNvPicPr>
          <p:nvPr/>
        </p:nvPicPr>
        <p:blipFill>
          <a:blip r:embed="rId2"/>
          <a:stretch>
            <a:fillRect/>
          </a:stretch>
        </p:blipFill>
        <p:spPr>
          <a:xfrm>
            <a:off x="748123" y="3264764"/>
            <a:ext cx="10693667" cy="3376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4A527E48-46B5-E66D-828E-14E097E65C08}"/>
              </a:ext>
            </a:extLst>
          </p:cNvPr>
          <p:cNvPicPr>
            <a:picLocks noChangeAspect="1"/>
          </p:cNvPicPr>
          <p:nvPr/>
        </p:nvPicPr>
        <p:blipFill>
          <a:blip r:embed="rId3"/>
          <a:stretch>
            <a:fillRect/>
          </a:stretch>
        </p:blipFill>
        <p:spPr>
          <a:xfrm>
            <a:off x="748124" y="1965354"/>
            <a:ext cx="10693667" cy="1222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96951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400" b="1" dirty="0">
                <a:solidFill>
                  <a:srgbClr val="C00000"/>
                </a:solidFill>
                <a:effectLst/>
                <a:latin typeface="SourceSansPro-Bold"/>
              </a:rPr>
              <a:t>What is useState() in React?</a:t>
            </a:r>
            <a:endParaRPr lang="en-IN" sz="2400" dirty="0">
              <a:solidFill>
                <a:srgbClr val="C00000"/>
              </a:solidFill>
            </a:endParaRPr>
          </a:p>
        </p:txBody>
      </p:sp>
      <p:sp>
        <p:nvSpPr>
          <p:cNvPr id="4" name="TextBox 3">
            <a:extLst>
              <a:ext uri="{FF2B5EF4-FFF2-40B4-BE49-F238E27FC236}">
                <a16:creationId xmlns:a16="http://schemas.microsoft.com/office/drawing/2014/main" id="{E4D593FC-DF56-2C19-FDD7-D6DB533C3646}"/>
              </a:ext>
            </a:extLst>
          </p:cNvPr>
          <p:cNvSpPr txBox="1"/>
          <p:nvPr/>
        </p:nvSpPr>
        <p:spPr>
          <a:xfrm>
            <a:off x="192505" y="1748142"/>
            <a:ext cx="12105373" cy="2308324"/>
          </a:xfrm>
          <a:prstGeom prst="rect">
            <a:avLst/>
          </a:prstGeom>
          <a:noFill/>
        </p:spPr>
        <p:txBody>
          <a:bodyPr wrap="square">
            <a:spAutoFit/>
          </a:bodyPr>
          <a:lstStyle/>
          <a:p>
            <a:r>
              <a:rPr lang="en-IN" sz="2400" b="1" dirty="0">
                <a:solidFill>
                  <a:srgbClr val="1A3D3C"/>
                </a:solidFill>
                <a:effectLst/>
                <a:latin typeface="SourceSansPro-Regular"/>
              </a:rPr>
              <a:t>The useState() is a built-in React Hook that allows you for having state variables in </a:t>
            </a:r>
            <a:endParaRPr lang="en-IN" sz="2400" b="1" dirty="0"/>
          </a:p>
          <a:p>
            <a:r>
              <a:rPr lang="en-IN" sz="2400" b="1" dirty="0">
                <a:solidFill>
                  <a:srgbClr val="1A3D3C"/>
                </a:solidFill>
                <a:effectLst/>
                <a:latin typeface="SourceSansPro-Regular"/>
              </a:rPr>
              <a:t>functional components. It should be used when the DOM has something that is </a:t>
            </a:r>
            <a:endParaRPr lang="en-IN" sz="2400" b="1" dirty="0"/>
          </a:p>
          <a:p>
            <a:r>
              <a:rPr lang="en-IN" sz="2400" b="1" dirty="0">
                <a:solidFill>
                  <a:srgbClr val="1A3D3C"/>
                </a:solidFill>
                <a:effectLst/>
                <a:latin typeface="SourceSansPro-Regular"/>
              </a:rPr>
              <a:t>dynamically manipulating/controlling. </a:t>
            </a:r>
          </a:p>
          <a:p>
            <a:r>
              <a:rPr lang="en-IN" sz="2400" b="1" dirty="0">
                <a:solidFill>
                  <a:srgbClr val="1A3D3C"/>
                </a:solidFill>
                <a:effectLst/>
                <a:latin typeface="SourceSansPro-Regular"/>
              </a:rPr>
              <a:t>In the below-given example code, The useState(0) will return a tuple where the count </a:t>
            </a:r>
            <a:endParaRPr lang="en-IN" sz="2400" b="1" dirty="0"/>
          </a:p>
          <a:p>
            <a:r>
              <a:rPr lang="en-IN" sz="2400" b="1" dirty="0">
                <a:solidFill>
                  <a:srgbClr val="1A3D3C"/>
                </a:solidFill>
                <a:effectLst/>
                <a:latin typeface="SourceSansPro-Regular"/>
              </a:rPr>
              <a:t>is the first parameter that represents the counter’s current state and the second </a:t>
            </a:r>
            <a:endParaRPr lang="en-IN" sz="2400" b="1" dirty="0"/>
          </a:p>
          <a:p>
            <a:r>
              <a:rPr lang="en-IN" sz="2400" b="1" dirty="0">
                <a:solidFill>
                  <a:srgbClr val="1A3D3C"/>
                </a:solidFill>
                <a:effectLst/>
                <a:latin typeface="SourceSansPro-Regular"/>
              </a:rPr>
              <a:t>parameter setCounter method will allow us to update the state of the counter. </a:t>
            </a:r>
            <a:endParaRPr lang="en-IN" sz="2400" b="1" dirty="0"/>
          </a:p>
        </p:txBody>
      </p:sp>
      <p:sp>
        <p:nvSpPr>
          <p:cNvPr id="6" name="TextBox 5">
            <a:extLst>
              <a:ext uri="{FF2B5EF4-FFF2-40B4-BE49-F238E27FC236}">
                <a16:creationId xmlns:a16="http://schemas.microsoft.com/office/drawing/2014/main" id="{75578B12-BAA1-BDF2-EFAB-CFBE036F0D31}"/>
              </a:ext>
            </a:extLst>
          </p:cNvPr>
          <p:cNvSpPr txBox="1"/>
          <p:nvPr/>
        </p:nvSpPr>
        <p:spPr>
          <a:xfrm>
            <a:off x="1626669" y="3896168"/>
            <a:ext cx="10241279" cy="2677656"/>
          </a:xfrm>
          <a:prstGeom prst="rect">
            <a:avLst/>
          </a:prstGeom>
          <a:noFill/>
        </p:spPr>
        <p:txBody>
          <a:bodyPr wrap="square">
            <a:spAutoFit/>
          </a:bodyPr>
          <a:lstStyle/>
          <a:p>
            <a:endParaRPr lang="en-IN" sz="2400" b="1" dirty="0">
              <a:highlight>
                <a:srgbClr val="00FFFF"/>
              </a:highlight>
            </a:endParaRPr>
          </a:p>
          <a:p>
            <a:r>
              <a:rPr lang="en-IN" sz="2400" b="1" dirty="0">
                <a:solidFill>
                  <a:srgbClr val="444444"/>
                </a:solidFill>
                <a:effectLst/>
                <a:highlight>
                  <a:srgbClr val="00FFFF"/>
                </a:highlight>
                <a:latin typeface="LiberationMono"/>
              </a:rPr>
              <a:t>const [count, setCounter] = useState(0); </a:t>
            </a:r>
            <a:endParaRPr lang="en-IN" sz="2400" b="1" dirty="0">
              <a:highlight>
                <a:srgbClr val="00FFFF"/>
              </a:highlight>
            </a:endParaRPr>
          </a:p>
          <a:p>
            <a:r>
              <a:rPr lang="en-IN" sz="2400" b="1" dirty="0">
                <a:solidFill>
                  <a:srgbClr val="444444"/>
                </a:solidFill>
                <a:effectLst/>
                <a:highlight>
                  <a:srgbClr val="00FFFF"/>
                </a:highlight>
                <a:latin typeface="LiberationMono"/>
              </a:rPr>
              <a:t>const [otherStuffs, setOtherStuffs] = useState(...); </a:t>
            </a:r>
            <a:endParaRPr lang="en-IN" sz="2400" b="1" dirty="0">
              <a:highlight>
                <a:srgbClr val="00FFFF"/>
              </a:highlight>
            </a:endParaRPr>
          </a:p>
          <a:p>
            <a:r>
              <a:rPr lang="en-IN" sz="2400" b="1" dirty="0">
                <a:solidFill>
                  <a:srgbClr val="444444"/>
                </a:solidFill>
                <a:effectLst/>
                <a:highlight>
                  <a:srgbClr val="00FFFF"/>
                </a:highlight>
                <a:latin typeface="LiberationMono"/>
              </a:rPr>
              <a:t>const setCount = () =&gt; { </a:t>
            </a:r>
            <a:endParaRPr lang="en-IN" sz="2400" b="1" dirty="0">
              <a:highlight>
                <a:srgbClr val="00FFFF"/>
              </a:highlight>
            </a:endParaRPr>
          </a:p>
          <a:p>
            <a:r>
              <a:rPr lang="en-IN" sz="2400" b="1" dirty="0">
                <a:solidFill>
                  <a:srgbClr val="444444"/>
                </a:solidFill>
                <a:effectLst/>
                <a:highlight>
                  <a:srgbClr val="00FFFF"/>
                </a:highlight>
                <a:latin typeface="LiberationMono"/>
              </a:rPr>
              <a:t>setCounter(count + 1); </a:t>
            </a:r>
            <a:endParaRPr lang="en-IN" sz="2400" b="1" dirty="0">
              <a:highlight>
                <a:srgbClr val="00FFFF"/>
              </a:highlight>
            </a:endParaRPr>
          </a:p>
          <a:p>
            <a:r>
              <a:rPr lang="en-IN" sz="2400" b="1" dirty="0">
                <a:solidFill>
                  <a:srgbClr val="444444"/>
                </a:solidFill>
                <a:effectLst/>
                <a:highlight>
                  <a:srgbClr val="00FFFF"/>
                </a:highlight>
                <a:latin typeface="LiberationMono"/>
              </a:rPr>
              <a:t>setOtherStuffs(...); </a:t>
            </a:r>
            <a:endParaRPr lang="en-IN" sz="2400" b="1" dirty="0">
              <a:highlight>
                <a:srgbClr val="00FFFF"/>
              </a:highlight>
            </a:endParaRPr>
          </a:p>
          <a:p>
            <a:r>
              <a:rPr lang="en-IN" sz="2400" b="1" dirty="0">
                <a:solidFill>
                  <a:srgbClr val="444444"/>
                </a:solidFill>
                <a:effectLst/>
                <a:highlight>
                  <a:srgbClr val="00FFFF"/>
                </a:highlight>
                <a:latin typeface="LiberationMono"/>
              </a:rPr>
              <a:t>};</a:t>
            </a:r>
            <a:endParaRPr lang="en-IN" sz="2400" b="1" dirty="0">
              <a:highlight>
                <a:srgbClr val="00FFFF"/>
              </a:highlight>
            </a:endParaRPr>
          </a:p>
        </p:txBody>
      </p:sp>
    </p:spTree>
    <p:extLst>
      <p:ext uri="{BB962C8B-B14F-4D97-AF65-F5344CB8AC3E}">
        <p14:creationId xmlns:p14="http://schemas.microsoft.com/office/powerpoint/2010/main" val="2166761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806A0D-5DAB-155F-4B36-26B04D260924}"/>
              </a:ext>
            </a:extLst>
          </p:cNvPr>
          <p:cNvSpPr txBox="1"/>
          <p:nvPr/>
        </p:nvSpPr>
        <p:spPr>
          <a:xfrm>
            <a:off x="421907" y="386947"/>
            <a:ext cx="11348185" cy="1938992"/>
          </a:xfrm>
          <a:prstGeom prst="rect">
            <a:avLst/>
          </a:prstGeom>
          <a:noFill/>
        </p:spPr>
        <p:txBody>
          <a:bodyPr wrap="square">
            <a:spAutoFit/>
          </a:bodyPr>
          <a:lstStyle/>
          <a:p>
            <a:r>
              <a:rPr lang="en-IN" sz="2400" b="1" dirty="0">
                <a:solidFill>
                  <a:srgbClr val="1A3D3C"/>
                </a:solidFill>
                <a:effectLst/>
                <a:latin typeface="SourceSansPro-Regular"/>
              </a:rPr>
              <a:t>We can make use of setCounter() method for updating the state of count anywhere. </a:t>
            </a:r>
            <a:endParaRPr lang="en-IN" sz="2400" b="1" dirty="0"/>
          </a:p>
          <a:p>
            <a:r>
              <a:rPr lang="en-IN" sz="2400" b="1" dirty="0">
                <a:solidFill>
                  <a:srgbClr val="1A3D3C"/>
                </a:solidFill>
                <a:effectLst/>
                <a:latin typeface="SourceSansPro-Regular"/>
              </a:rPr>
              <a:t>In this example, we are using setCounter() inside the setCount function where various </a:t>
            </a:r>
            <a:endParaRPr lang="en-IN" sz="2400" b="1" dirty="0"/>
          </a:p>
          <a:p>
            <a:r>
              <a:rPr lang="en-IN" sz="2400" b="1" dirty="0">
                <a:solidFill>
                  <a:srgbClr val="1A3D3C"/>
                </a:solidFill>
                <a:effectLst/>
                <a:latin typeface="SourceSansPro-Regular"/>
              </a:rPr>
              <a:t>other things can also be done. The idea with the usage of hooks is that we will be able </a:t>
            </a:r>
            <a:endParaRPr lang="en-IN" sz="2400" b="1" dirty="0"/>
          </a:p>
          <a:p>
            <a:r>
              <a:rPr lang="en-IN" sz="2400" b="1" dirty="0">
                <a:solidFill>
                  <a:srgbClr val="1A3D3C"/>
                </a:solidFill>
                <a:effectLst/>
                <a:latin typeface="SourceSansPro-Regular"/>
              </a:rPr>
              <a:t>to keep our code more functional and avoid class-based components if they are not </a:t>
            </a:r>
            <a:endParaRPr lang="en-IN" sz="2400" b="1" dirty="0"/>
          </a:p>
          <a:p>
            <a:r>
              <a:rPr lang="en-IN" sz="2400" b="1" dirty="0">
                <a:solidFill>
                  <a:srgbClr val="1A3D3C"/>
                </a:solidFill>
                <a:effectLst/>
                <a:latin typeface="SourceSansPro-Regular"/>
              </a:rPr>
              <a:t>required.</a:t>
            </a:r>
            <a:endParaRPr lang="en-IN" sz="2400" b="1" dirty="0"/>
          </a:p>
        </p:txBody>
      </p:sp>
    </p:spTree>
    <p:extLst>
      <p:ext uri="{BB962C8B-B14F-4D97-AF65-F5344CB8AC3E}">
        <p14:creationId xmlns:p14="http://schemas.microsoft.com/office/powerpoint/2010/main" val="352486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481263" y="284176"/>
            <a:ext cx="11309684" cy="1508760"/>
          </a:xfrm>
        </p:spPr>
        <p:txBody>
          <a:bodyPr>
            <a:normAutofit/>
          </a:bodyPr>
          <a:lstStyle/>
          <a:p>
            <a:r>
              <a:rPr lang="en-IN" sz="3200" b="1" i="0" dirty="0">
                <a:solidFill>
                  <a:srgbClr val="C00000"/>
                </a:solidFill>
                <a:effectLst/>
                <a:latin typeface="__Source_Sans_Pro_fea366"/>
              </a:rPr>
              <a:t> comparison between the class and functional components </a:t>
            </a:r>
            <a:endParaRPr lang="en-IN" sz="3200" b="1" dirty="0">
              <a:solidFill>
                <a:srgbClr val="C00000"/>
              </a:solidFill>
            </a:endParaRPr>
          </a:p>
        </p:txBody>
      </p:sp>
      <p:pic>
        <p:nvPicPr>
          <p:cNvPr id="4" name="Picture 3">
            <a:extLst>
              <a:ext uri="{FF2B5EF4-FFF2-40B4-BE49-F238E27FC236}">
                <a16:creationId xmlns:a16="http://schemas.microsoft.com/office/drawing/2014/main" id="{4BDDC789-350D-4632-AECF-D9F10B1788B6}"/>
              </a:ext>
            </a:extLst>
          </p:cNvPr>
          <p:cNvPicPr>
            <a:picLocks noChangeAspect="1"/>
          </p:cNvPicPr>
          <p:nvPr/>
        </p:nvPicPr>
        <p:blipFill>
          <a:blip r:embed="rId2"/>
          <a:stretch>
            <a:fillRect/>
          </a:stretch>
        </p:blipFill>
        <p:spPr>
          <a:xfrm>
            <a:off x="1270535" y="1886552"/>
            <a:ext cx="9298004" cy="4851132"/>
          </a:xfrm>
          <a:prstGeom prst="rect">
            <a:avLst/>
          </a:prstGeom>
          <a:ln>
            <a:noFill/>
          </a:ln>
          <a:effectLst>
            <a:softEdge rad="112500"/>
          </a:effectLst>
        </p:spPr>
      </p:pic>
    </p:spTree>
    <p:extLst>
      <p:ext uri="{BB962C8B-B14F-4D97-AF65-F5344CB8AC3E}">
        <p14:creationId xmlns:p14="http://schemas.microsoft.com/office/powerpoint/2010/main" val="156754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EEF3F2-3B22-0AD7-5340-418AA40A66CE}"/>
              </a:ext>
            </a:extLst>
          </p:cNvPr>
          <p:cNvPicPr>
            <a:picLocks noChangeAspect="1"/>
          </p:cNvPicPr>
          <p:nvPr/>
        </p:nvPicPr>
        <p:blipFill>
          <a:blip r:embed="rId2"/>
          <a:stretch>
            <a:fillRect/>
          </a:stretch>
        </p:blipFill>
        <p:spPr>
          <a:xfrm>
            <a:off x="693019" y="387417"/>
            <a:ext cx="10578163" cy="6063915"/>
          </a:xfrm>
          <a:prstGeom prst="rect">
            <a:avLst/>
          </a:prstGeom>
          <a:ln>
            <a:noFill/>
          </a:ln>
          <a:effectLst>
            <a:softEdge rad="112500"/>
          </a:effectLst>
        </p:spPr>
      </p:pic>
    </p:spTree>
    <p:extLst>
      <p:ext uri="{BB962C8B-B14F-4D97-AF65-F5344CB8AC3E}">
        <p14:creationId xmlns:p14="http://schemas.microsoft.com/office/powerpoint/2010/main" val="865431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normAutofit/>
          </a:bodyPr>
          <a:lstStyle/>
          <a:p>
            <a:r>
              <a:rPr lang="en-IN" sz="3200" b="1" i="0" dirty="0">
                <a:solidFill>
                  <a:srgbClr val="C00000"/>
                </a:solidFill>
                <a:effectLst/>
                <a:latin typeface="__Source_Sans_Pro_fea366"/>
              </a:rPr>
              <a:t>ReactJS Handling Events</a:t>
            </a:r>
            <a:br>
              <a:rPr lang="en-IN" sz="3200" b="1" i="0" dirty="0">
                <a:solidFill>
                  <a:srgbClr val="C00000"/>
                </a:solidFill>
                <a:effectLst/>
                <a:latin typeface="__Source_Sans_Pro_fea366"/>
              </a:rPr>
            </a:br>
            <a:endParaRPr lang="en-IN" sz="3200" dirty="0">
              <a:solidFill>
                <a:srgbClr val="C00000"/>
              </a:solidFill>
            </a:endParaRPr>
          </a:p>
        </p:txBody>
      </p:sp>
      <p:sp>
        <p:nvSpPr>
          <p:cNvPr id="4" name="TextBox 3">
            <a:extLst>
              <a:ext uri="{FF2B5EF4-FFF2-40B4-BE49-F238E27FC236}">
                <a16:creationId xmlns:a16="http://schemas.microsoft.com/office/drawing/2014/main" id="{815D7C36-9DE0-CA52-3D25-05CA55319364}"/>
              </a:ext>
            </a:extLst>
          </p:cNvPr>
          <p:cNvSpPr txBox="1"/>
          <p:nvPr/>
        </p:nvSpPr>
        <p:spPr>
          <a:xfrm>
            <a:off x="202130" y="1859340"/>
            <a:ext cx="11194181" cy="1569660"/>
          </a:xfrm>
          <a:prstGeom prst="rect">
            <a:avLst/>
          </a:prstGeom>
          <a:noFill/>
        </p:spPr>
        <p:txBody>
          <a:bodyPr wrap="square">
            <a:spAutoFit/>
          </a:bodyPr>
          <a:lstStyle/>
          <a:p>
            <a:pPr algn="l"/>
            <a:r>
              <a:rPr lang="en-IN" sz="2400" b="1" i="0" dirty="0">
                <a:solidFill>
                  <a:srgbClr val="000000"/>
                </a:solidFill>
                <a:effectLst/>
                <a:latin typeface="Bahnschrift SemiBold" panose="020B0502040204020203" pitchFamily="34" charset="0"/>
              </a:rPr>
              <a:t>Handling events with React elements is very similar to handling events on DOM elements. There are some syntax differences:</a:t>
            </a:r>
          </a:p>
          <a:p>
            <a:pPr marL="342900" indent="-342900" algn="l">
              <a:buFont typeface="Wingdings" panose="05000000000000000000" pitchFamily="2" charset="2"/>
              <a:buChar char="v"/>
            </a:pPr>
            <a:r>
              <a:rPr lang="en-IN" sz="2400" b="1" i="0" dirty="0">
                <a:solidFill>
                  <a:srgbClr val="1A1A1A"/>
                </a:solidFill>
                <a:effectLst/>
                <a:latin typeface="Bahnschrift SemiBold" panose="020B0502040204020203" pitchFamily="34" charset="0"/>
              </a:rPr>
              <a:t>React events are named using camelCase, rather than lowercase.</a:t>
            </a:r>
          </a:p>
          <a:p>
            <a:pPr marL="342900" indent="-342900" algn="l">
              <a:buFont typeface="Wingdings" panose="05000000000000000000" pitchFamily="2" charset="2"/>
              <a:buChar char="v"/>
            </a:pPr>
            <a:r>
              <a:rPr lang="en-IN" sz="2400" b="1" i="0" dirty="0">
                <a:solidFill>
                  <a:srgbClr val="1A1A1A"/>
                </a:solidFill>
                <a:effectLst/>
                <a:latin typeface="Bahnschrift SemiBold" panose="020B0502040204020203" pitchFamily="34" charset="0"/>
              </a:rPr>
              <a:t>With JSX you pass a function as the event handler, rather than a string.</a:t>
            </a:r>
          </a:p>
        </p:txBody>
      </p:sp>
      <p:pic>
        <p:nvPicPr>
          <p:cNvPr id="7" name="Picture 6">
            <a:extLst>
              <a:ext uri="{FF2B5EF4-FFF2-40B4-BE49-F238E27FC236}">
                <a16:creationId xmlns:a16="http://schemas.microsoft.com/office/drawing/2014/main" id="{49BC719D-6481-F82E-32D4-2D52A80D22E1}"/>
              </a:ext>
            </a:extLst>
          </p:cNvPr>
          <p:cNvPicPr>
            <a:picLocks noChangeAspect="1"/>
          </p:cNvPicPr>
          <p:nvPr/>
        </p:nvPicPr>
        <p:blipFill>
          <a:blip r:embed="rId2"/>
          <a:stretch>
            <a:fillRect/>
          </a:stretch>
        </p:blipFill>
        <p:spPr>
          <a:xfrm>
            <a:off x="603183" y="3940454"/>
            <a:ext cx="5418204" cy="2046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A8E298D7-970D-6DB5-EA34-EB41CD3BD7BD}"/>
              </a:ext>
            </a:extLst>
          </p:cNvPr>
          <p:cNvPicPr>
            <a:picLocks noChangeAspect="1"/>
          </p:cNvPicPr>
          <p:nvPr/>
        </p:nvPicPr>
        <p:blipFill>
          <a:blip r:embed="rId3"/>
          <a:stretch>
            <a:fillRect/>
          </a:stretch>
        </p:blipFill>
        <p:spPr>
          <a:xfrm>
            <a:off x="6170614" y="3940454"/>
            <a:ext cx="5321950" cy="2046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5815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9C061-2F22-FB55-B9C2-FEADBC60F7DB}"/>
              </a:ext>
            </a:extLst>
          </p:cNvPr>
          <p:cNvSpPr txBox="1"/>
          <p:nvPr/>
        </p:nvSpPr>
        <p:spPr>
          <a:xfrm>
            <a:off x="30480" y="274668"/>
            <a:ext cx="11941743" cy="830997"/>
          </a:xfrm>
          <a:prstGeom prst="rect">
            <a:avLst/>
          </a:prstGeom>
          <a:noFill/>
        </p:spPr>
        <p:txBody>
          <a:bodyPr wrap="square">
            <a:spAutoFit/>
          </a:bodyPr>
          <a:lstStyle/>
          <a:p>
            <a:r>
              <a:rPr lang="en-IN" sz="2400" b="1" dirty="0">
                <a:solidFill>
                  <a:schemeClr val="bg1"/>
                </a:solidFill>
              </a:rPr>
              <a:t>Another difference is that you cannot return false to prevent default behavior in React. You must call preventDefault explicitly</a:t>
            </a:r>
          </a:p>
        </p:txBody>
      </p:sp>
      <p:pic>
        <p:nvPicPr>
          <p:cNvPr id="7" name="Picture 6">
            <a:extLst>
              <a:ext uri="{FF2B5EF4-FFF2-40B4-BE49-F238E27FC236}">
                <a16:creationId xmlns:a16="http://schemas.microsoft.com/office/drawing/2014/main" id="{5EBCFD2D-FAC6-F02C-F8D8-008A6B08F5FD}"/>
              </a:ext>
            </a:extLst>
          </p:cNvPr>
          <p:cNvPicPr>
            <a:picLocks noChangeAspect="1"/>
          </p:cNvPicPr>
          <p:nvPr/>
        </p:nvPicPr>
        <p:blipFill>
          <a:blip r:embed="rId2"/>
          <a:stretch>
            <a:fillRect/>
          </a:stretch>
        </p:blipFill>
        <p:spPr>
          <a:xfrm>
            <a:off x="1020280" y="1520791"/>
            <a:ext cx="9952522" cy="5062541"/>
          </a:xfrm>
          <a:prstGeom prst="rect">
            <a:avLst/>
          </a:prstGeom>
        </p:spPr>
      </p:pic>
    </p:spTree>
    <p:extLst>
      <p:ext uri="{BB962C8B-B14F-4D97-AF65-F5344CB8AC3E}">
        <p14:creationId xmlns:p14="http://schemas.microsoft.com/office/powerpoint/2010/main" val="3761554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3200" b="1" i="0" dirty="0">
                <a:solidFill>
                  <a:srgbClr val="C00000"/>
                </a:solidFill>
                <a:effectLst/>
                <a:latin typeface="__Source_Sans_Pro_fea366"/>
              </a:rPr>
              <a:t>Conditional Rendering React</a:t>
            </a:r>
            <a:br>
              <a:rPr lang="en-IN" sz="3200" b="1" i="0" dirty="0">
                <a:solidFill>
                  <a:srgbClr val="C00000"/>
                </a:solidFill>
                <a:effectLst/>
                <a:latin typeface="__Source_Sans_Pro_fea366"/>
              </a:rPr>
            </a:br>
            <a:endParaRPr lang="en-IN" sz="3200" dirty="0">
              <a:solidFill>
                <a:srgbClr val="C00000"/>
              </a:solidFill>
            </a:endParaRPr>
          </a:p>
        </p:txBody>
      </p:sp>
      <p:sp>
        <p:nvSpPr>
          <p:cNvPr id="4" name="Rectangle 3">
            <a:extLst>
              <a:ext uri="{FF2B5EF4-FFF2-40B4-BE49-F238E27FC236}">
                <a16:creationId xmlns:a16="http://schemas.microsoft.com/office/drawing/2014/main" id="{C6E8B31F-EF71-4C25-92D0-3CF961686A63}"/>
              </a:ext>
            </a:extLst>
          </p:cNvPr>
          <p:cNvSpPr/>
          <p:nvPr/>
        </p:nvSpPr>
        <p:spPr>
          <a:xfrm>
            <a:off x="248478" y="1993949"/>
            <a:ext cx="11280913" cy="1200329"/>
          </a:xfrm>
          <a:prstGeom prst="rect">
            <a:avLst/>
          </a:prstGeom>
        </p:spPr>
        <p:txBody>
          <a:bodyPr wrap="square">
            <a:spAutoFit/>
          </a:bodyPr>
          <a:lstStyle/>
          <a:p>
            <a:pPr marL="342900" indent="-342900">
              <a:buFont typeface="Wingdings" panose="05000000000000000000" pitchFamily="2" charset="2"/>
              <a:buChar char="Ø"/>
            </a:pPr>
            <a:r>
              <a:rPr lang="en-IN" sz="2400" dirty="0">
                <a:solidFill>
                  <a:schemeClr val="bg1"/>
                </a:solidFill>
              </a:rPr>
              <a:t>Your components will often need to display different things depending on different conditions. In React, you can conditionally render JSX using JavaScript syntax like if statements, &amp;&amp;, and ? : operators.</a:t>
            </a:r>
          </a:p>
        </p:txBody>
      </p:sp>
    </p:spTree>
    <p:extLst>
      <p:ext uri="{BB962C8B-B14F-4D97-AF65-F5344CB8AC3E}">
        <p14:creationId xmlns:p14="http://schemas.microsoft.com/office/powerpoint/2010/main" val="1600314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normAutofit/>
          </a:bodyPr>
          <a:lstStyle/>
          <a:p>
            <a:r>
              <a:rPr lang="en-US" sz="2800" b="1" dirty="0">
                <a:solidFill>
                  <a:srgbClr val="C00000"/>
                </a:solidFill>
              </a:rPr>
              <a:t>Working with List and Key Prop in React</a:t>
            </a:r>
            <a:br>
              <a:rPr lang="en-US" sz="2800" b="1"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F1CBEA84-D7C3-4026-A46A-2F633CAA70D0}"/>
              </a:ext>
            </a:extLst>
          </p:cNvPr>
          <p:cNvSpPr/>
          <p:nvPr/>
        </p:nvSpPr>
        <p:spPr>
          <a:xfrm>
            <a:off x="141834" y="2037487"/>
            <a:ext cx="11906250" cy="1569660"/>
          </a:xfrm>
          <a:prstGeom prst="rect">
            <a:avLst/>
          </a:prstGeom>
        </p:spPr>
        <p:txBody>
          <a:bodyPr wrap="square">
            <a:spAutoFit/>
          </a:bodyPr>
          <a:lstStyle/>
          <a:p>
            <a:r>
              <a:rPr lang="en-US" sz="2400" b="1" dirty="0">
                <a:solidFill>
                  <a:schemeClr val="bg1"/>
                </a:solidFill>
                <a:latin typeface="__Source_Sans_Pro_fea366"/>
              </a:rPr>
              <a:t>Lists</a:t>
            </a:r>
            <a:r>
              <a:rPr lang="en-US" sz="2400" dirty="0">
                <a:solidFill>
                  <a:schemeClr val="bg1"/>
                </a:solidFill>
                <a:latin typeface="__Source_Sans_Pro_fea366"/>
              </a:rPr>
              <a:t> are the most common component in react and can take a toll on the app’s performance if not used correctly. Because performance is one of the most important parameters, when you are using lists, you need to develop components correctly. React provides us with key props in the list, to optimize the performance</a:t>
            </a:r>
            <a:endParaRPr lang="en-IN" sz="2400" dirty="0">
              <a:solidFill>
                <a:schemeClr val="bg1"/>
              </a:solidFill>
            </a:endParaRPr>
          </a:p>
        </p:txBody>
      </p:sp>
      <p:sp>
        <p:nvSpPr>
          <p:cNvPr id="4" name="Rectangle 3">
            <a:extLst>
              <a:ext uri="{FF2B5EF4-FFF2-40B4-BE49-F238E27FC236}">
                <a16:creationId xmlns:a16="http://schemas.microsoft.com/office/drawing/2014/main" id="{A5415D09-A783-4900-980F-3ECEC4B9A6C6}"/>
              </a:ext>
            </a:extLst>
          </p:cNvPr>
          <p:cNvSpPr/>
          <p:nvPr/>
        </p:nvSpPr>
        <p:spPr>
          <a:xfrm>
            <a:off x="141834" y="4228237"/>
            <a:ext cx="11906250" cy="1569660"/>
          </a:xfrm>
          <a:prstGeom prst="rect">
            <a:avLst/>
          </a:prstGeom>
        </p:spPr>
        <p:txBody>
          <a:bodyPr wrap="square">
            <a:spAutoFit/>
          </a:bodyPr>
          <a:lstStyle/>
          <a:p>
            <a:r>
              <a:rPr lang="en-US" sz="2400" b="1" dirty="0">
                <a:solidFill>
                  <a:schemeClr val="bg1"/>
                </a:solidFill>
                <a:latin typeface="__Source_Sans_Pro_fea366"/>
              </a:rPr>
              <a:t>Key:-</a:t>
            </a:r>
            <a:r>
              <a:rPr lang="en-US" sz="2400" dirty="0">
                <a:solidFill>
                  <a:schemeClr val="bg1"/>
                </a:solidFill>
                <a:latin typeface="__Source_Sans_Pro_fea366"/>
              </a:rPr>
              <a:t>React uses keys to pinpoint which of the elements in the list collection is changed and needs to be re-rendered instead of re-rendering the whole collection. Therefore boosting the performance of the react application. That's why we will be learning how to correctly design list components in JSX and the best practices that should be followed.</a:t>
            </a:r>
            <a:endParaRPr lang="en-IN" sz="2400" dirty="0">
              <a:solidFill>
                <a:schemeClr val="bg1"/>
              </a:solidFill>
            </a:endParaRPr>
          </a:p>
        </p:txBody>
      </p:sp>
    </p:spTree>
    <p:extLst>
      <p:ext uri="{BB962C8B-B14F-4D97-AF65-F5344CB8AC3E}">
        <p14:creationId xmlns:p14="http://schemas.microsoft.com/office/powerpoint/2010/main" val="2014507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9DB01-5542-49A5-ACBA-1EA68D54EB55}"/>
              </a:ext>
            </a:extLst>
          </p:cNvPr>
          <p:cNvSpPr/>
          <p:nvPr/>
        </p:nvSpPr>
        <p:spPr>
          <a:xfrm>
            <a:off x="1504950" y="292090"/>
            <a:ext cx="9353550" cy="4524315"/>
          </a:xfrm>
          <a:prstGeom prst="rect">
            <a:avLst/>
          </a:prstGeom>
        </p:spPr>
        <p:txBody>
          <a:bodyPr wrap="square">
            <a:spAutoFit/>
          </a:bodyPr>
          <a:lstStyle/>
          <a:p>
            <a:r>
              <a:rPr lang="en-IN" sz="2400" b="1" dirty="0">
                <a:solidFill>
                  <a:schemeClr val="bg1"/>
                </a:solidFill>
              </a:rPr>
              <a:t>function ListComponent(props) {</a:t>
            </a:r>
          </a:p>
          <a:p>
            <a:r>
              <a:rPr lang="en-IN" sz="2400" b="1" dirty="0">
                <a:solidFill>
                  <a:schemeClr val="bg1"/>
                </a:solidFill>
              </a:rPr>
              <a:t>  const items = props.items</a:t>
            </a:r>
          </a:p>
          <a:p>
            <a:endParaRPr lang="en-IN" sz="2400" b="1" dirty="0">
              <a:solidFill>
                <a:schemeClr val="bg1"/>
              </a:solidFill>
            </a:endParaRPr>
          </a:p>
          <a:p>
            <a:r>
              <a:rPr lang="en-IN" sz="2400" b="1" dirty="0">
                <a:solidFill>
                  <a:schemeClr val="bg1"/>
                </a:solidFill>
              </a:rPr>
              <a:t>  //making a list by traversing through the collection</a:t>
            </a:r>
          </a:p>
          <a:p>
            <a:r>
              <a:rPr lang="en-IN" sz="2400" b="1" dirty="0">
                <a:solidFill>
                  <a:schemeClr val="bg1"/>
                </a:solidFill>
              </a:rPr>
              <a:t>  const listItems = items.map((item) =&gt; (</a:t>
            </a:r>
          </a:p>
          <a:p>
            <a:r>
              <a:rPr lang="en-IN" sz="2400" b="1" dirty="0">
                <a:solidFill>
                  <a:schemeClr val="bg1"/>
                </a:solidFill>
              </a:rPr>
              <a:t>    // adding the key prop for the uniqueness of every item</a:t>
            </a:r>
          </a:p>
          <a:p>
            <a:r>
              <a:rPr lang="en-IN" sz="2400" b="1" dirty="0">
                <a:solidFill>
                  <a:schemeClr val="bg1"/>
                </a:solidFill>
              </a:rPr>
              <a:t>    &lt;li key={item.toString()}&gt;{item}&lt;/li&gt;</a:t>
            </a:r>
          </a:p>
          <a:p>
            <a:r>
              <a:rPr lang="en-IN" sz="2400" b="1" dirty="0">
                <a:solidFill>
                  <a:schemeClr val="bg1"/>
                </a:solidFill>
              </a:rPr>
              <a:t>  ))</a:t>
            </a:r>
          </a:p>
          <a:p>
            <a:endParaRPr lang="en-IN" sz="2400" b="1" dirty="0">
              <a:solidFill>
                <a:schemeClr val="bg1"/>
              </a:solidFill>
            </a:endParaRPr>
          </a:p>
          <a:p>
            <a:r>
              <a:rPr lang="en-IN" sz="2400" b="1" dirty="0">
                <a:solidFill>
                  <a:schemeClr val="bg1"/>
                </a:solidFill>
              </a:rPr>
              <a:t>  //returning the list</a:t>
            </a:r>
          </a:p>
          <a:p>
            <a:r>
              <a:rPr lang="en-IN" sz="2400" b="1" dirty="0">
                <a:solidFill>
                  <a:schemeClr val="bg1"/>
                </a:solidFill>
              </a:rPr>
              <a:t>  return &lt;ul&gt;{listItems}&lt;/ul&gt;</a:t>
            </a:r>
          </a:p>
          <a:p>
            <a:r>
              <a:rPr lang="en-IN" sz="2400" b="1" dirty="0">
                <a:solidFill>
                  <a:schemeClr val="bg1"/>
                </a:solidFill>
              </a:rPr>
              <a:t>}</a:t>
            </a:r>
          </a:p>
        </p:txBody>
      </p:sp>
      <p:sp>
        <p:nvSpPr>
          <p:cNvPr id="3" name="Rectangle 2">
            <a:extLst>
              <a:ext uri="{FF2B5EF4-FFF2-40B4-BE49-F238E27FC236}">
                <a16:creationId xmlns:a16="http://schemas.microsoft.com/office/drawing/2014/main" id="{2ED9A6DD-E98C-44FF-894C-34A97A16E1B8}"/>
              </a:ext>
            </a:extLst>
          </p:cNvPr>
          <p:cNvSpPr/>
          <p:nvPr/>
        </p:nvSpPr>
        <p:spPr>
          <a:xfrm>
            <a:off x="381000" y="4996250"/>
            <a:ext cx="11506200" cy="1569660"/>
          </a:xfrm>
          <a:prstGeom prst="rect">
            <a:avLst/>
          </a:prstGeom>
        </p:spPr>
        <p:txBody>
          <a:bodyPr wrap="square">
            <a:spAutoFit/>
          </a:bodyPr>
          <a:lstStyle/>
          <a:p>
            <a:endParaRPr lang="en-US" sz="2400" b="1" dirty="0">
              <a:solidFill>
                <a:schemeClr val="bg1"/>
              </a:solidFill>
              <a:highlight>
                <a:srgbClr val="00FFFF"/>
              </a:highlight>
              <a:latin typeface="__Source_Sans_Pro_fea366"/>
            </a:endParaRPr>
          </a:p>
          <a:p>
            <a:r>
              <a:rPr lang="en-US" sz="2400" dirty="0">
                <a:solidFill>
                  <a:schemeClr val="bg1"/>
                </a:solidFill>
                <a:highlight>
                  <a:srgbClr val="00FFFF"/>
                </a:highlight>
                <a:latin typeface="__Source_Sans_Pro_fea366"/>
              </a:rPr>
              <a:t>Keys are required by react to uniquely identify every component of the list for optimal performance re-rendering. Keys help react pinpoint the item in a list that has been removed, changed, or updated.</a:t>
            </a:r>
            <a:endParaRPr lang="en-US" sz="2400" b="0" i="0" dirty="0">
              <a:solidFill>
                <a:schemeClr val="bg1"/>
              </a:solidFill>
              <a:effectLst/>
              <a:highlight>
                <a:srgbClr val="00FFFF"/>
              </a:highlight>
              <a:latin typeface="__Source_Sans_Pro_fea366"/>
            </a:endParaRPr>
          </a:p>
        </p:txBody>
      </p:sp>
    </p:spTree>
    <p:extLst>
      <p:ext uri="{BB962C8B-B14F-4D97-AF65-F5344CB8AC3E}">
        <p14:creationId xmlns:p14="http://schemas.microsoft.com/office/powerpoint/2010/main" val="106541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BD1024-E6BF-21DA-6474-BCB0CEFBFC2E}"/>
              </a:ext>
            </a:extLst>
          </p:cNvPr>
          <p:cNvSpPr txBox="1"/>
          <p:nvPr/>
        </p:nvSpPr>
        <p:spPr>
          <a:xfrm>
            <a:off x="1354755" y="744172"/>
            <a:ext cx="6097604" cy="523220"/>
          </a:xfrm>
          <a:prstGeom prst="rect">
            <a:avLst/>
          </a:prstGeom>
          <a:noFill/>
        </p:spPr>
        <p:txBody>
          <a:bodyPr wrap="square">
            <a:spAutoFit/>
          </a:bodyPr>
          <a:lstStyle/>
          <a:p>
            <a:r>
              <a:rPr lang="en-IN" sz="2800" b="1" dirty="0">
                <a:solidFill>
                  <a:srgbClr val="C00000"/>
                </a:solidFill>
              </a:rPr>
              <a:t>What is JSX? </a:t>
            </a:r>
          </a:p>
        </p:txBody>
      </p:sp>
      <p:sp>
        <p:nvSpPr>
          <p:cNvPr id="6" name="TextBox 5">
            <a:extLst>
              <a:ext uri="{FF2B5EF4-FFF2-40B4-BE49-F238E27FC236}">
                <a16:creationId xmlns:a16="http://schemas.microsoft.com/office/drawing/2014/main" id="{0105ED5B-C398-02BD-40C2-2500DF97C06F}"/>
              </a:ext>
            </a:extLst>
          </p:cNvPr>
          <p:cNvSpPr txBox="1"/>
          <p:nvPr/>
        </p:nvSpPr>
        <p:spPr>
          <a:xfrm>
            <a:off x="385010" y="2036613"/>
            <a:ext cx="11059427" cy="2308324"/>
          </a:xfrm>
          <a:prstGeom prst="rect">
            <a:avLst/>
          </a:prstGeom>
          <a:noFill/>
        </p:spPr>
        <p:txBody>
          <a:bodyPr wrap="square">
            <a:spAutoFit/>
          </a:bodyPr>
          <a:lstStyle/>
          <a:p>
            <a:r>
              <a:rPr lang="en-IN" sz="2400" b="1" dirty="0">
                <a:solidFill>
                  <a:schemeClr val="bg1"/>
                </a:solidFill>
              </a:rPr>
              <a:t>JSX stands for JavaScript XML. It allows us to write HTML inside JavaScript and place them in the DOM without using functions like appendChild( ) or createElement( ). As stated in the official docs of React, JSX provides syntactic sugar for React.createElement( ) function. Note- We can create react applications without using JSX as well. Let’s understand how JSX works: Without using JSX, we would have to create an element by the following process:</a:t>
            </a:r>
          </a:p>
        </p:txBody>
      </p:sp>
      <p:pic>
        <p:nvPicPr>
          <p:cNvPr id="12" name="Picture 11">
            <a:extLst>
              <a:ext uri="{FF2B5EF4-FFF2-40B4-BE49-F238E27FC236}">
                <a16:creationId xmlns:a16="http://schemas.microsoft.com/office/drawing/2014/main" id="{C8AD5F2D-9B29-5241-2645-9B8FABDE9921}"/>
              </a:ext>
            </a:extLst>
          </p:cNvPr>
          <p:cNvPicPr>
            <a:picLocks noChangeAspect="1"/>
          </p:cNvPicPr>
          <p:nvPr/>
        </p:nvPicPr>
        <p:blipFill>
          <a:blip r:embed="rId2"/>
          <a:stretch>
            <a:fillRect/>
          </a:stretch>
        </p:blipFill>
        <p:spPr>
          <a:xfrm>
            <a:off x="378594" y="4514249"/>
            <a:ext cx="11434812" cy="191542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0771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3D1C21-9D9A-4C9B-9EBB-F5D67C305FB0}"/>
              </a:ext>
            </a:extLst>
          </p:cNvPr>
          <p:cNvSpPr/>
          <p:nvPr/>
        </p:nvSpPr>
        <p:spPr>
          <a:xfrm>
            <a:off x="1552489" y="624959"/>
            <a:ext cx="5718489" cy="523220"/>
          </a:xfrm>
          <a:prstGeom prst="rect">
            <a:avLst/>
          </a:prstGeom>
        </p:spPr>
        <p:txBody>
          <a:bodyPr wrap="none">
            <a:spAutoFit/>
          </a:bodyPr>
          <a:lstStyle/>
          <a:p>
            <a:r>
              <a:rPr lang="en-US" sz="2800" b="1" dirty="0">
                <a:solidFill>
                  <a:srgbClr val="C00000"/>
                </a:solidFill>
                <a:latin typeface="__Source_Sans_Pro_fea366"/>
              </a:rPr>
              <a:t>How Does React Key Attribute Work?</a:t>
            </a:r>
            <a:endParaRPr lang="en-US" sz="2800" b="1" i="0" dirty="0">
              <a:solidFill>
                <a:srgbClr val="C00000"/>
              </a:solidFill>
              <a:effectLst/>
              <a:latin typeface="__Source_Sans_Pro_fea366"/>
            </a:endParaRPr>
          </a:p>
        </p:txBody>
      </p:sp>
      <p:sp>
        <p:nvSpPr>
          <p:cNvPr id="5" name="Rectangle 4">
            <a:extLst>
              <a:ext uri="{FF2B5EF4-FFF2-40B4-BE49-F238E27FC236}">
                <a16:creationId xmlns:a16="http://schemas.microsoft.com/office/drawing/2014/main" id="{1F431554-BE47-4089-809E-637C18043C7F}"/>
              </a:ext>
            </a:extLst>
          </p:cNvPr>
          <p:cNvSpPr/>
          <p:nvPr/>
        </p:nvSpPr>
        <p:spPr>
          <a:xfrm>
            <a:off x="104775" y="2105710"/>
            <a:ext cx="11734800" cy="830997"/>
          </a:xfrm>
          <a:prstGeom prst="rect">
            <a:avLst/>
          </a:prstGeom>
        </p:spPr>
        <p:txBody>
          <a:bodyPr wrap="square">
            <a:spAutoFit/>
          </a:bodyPr>
          <a:lstStyle/>
          <a:p>
            <a:r>
              <a:rPr lang="en-US" sz="2400" dirty="0">
                <a:solidFill>
                  <a:schemeClr val="bg1"/>
                </a:solidFill>
                <a:latin typeface="__Source_Sans_Pro_fea366"/>
              </a:rPr>
              <a:t>Keys are always in string format and should be given to every element to give them a unique identity</a:t>
            </a:r>
            <a:endParaRPr lang="en-IN" sz="2400" dirty="0">
              <a:solidFill>
                <a:schemeClr val="bg1"/>
              </a:solidFill>
            </a:endParaRPr>
          </a:p>
        </p:txBody>
      </p:sp>
      <p:sp>
        <p:nvSpPr>
          <p:cNvPr id="6" name="Rectangle 5">
            <a:extLst>
              <a:ext uri="{FF2B5EF4-FFF2-40B4-BE49-F238E27FC236}">
                <a16:creationId xmlns:a16="http://schemas.microsoft.com/office/drawing/2014/main" id="{1E51626F-6F9C-421C-8EA4-B3D0C51CF08F}"/>
              </a:ext>
            </a:extLst>
          </p:cNvPr>
          <p:cNvSpPr/>
          <p:nvPr/>
        </p:nvSpPr>
        <p:spPr>
          <a:xfrm>
            <a:off x="1400176" y="2936707"/>
            <a:ext cx="6505574" cy="1569660"/>
          </a:xfrm>
          <a:prstGeom prst="rect">
            <a:avLst/>
          </a:prstGeom>
        </p:spPr>
        <p:txBody>
          <a:bodyPr wrap="square">
            <a:spAutoFit/>
          </a:bodyPr>
          <a:lstStyle/>
          <a:p>
            <a:r>
              <a:rPr lang="en-IN" sz="2400" b="1" dirty="0">
                <a:solidFill>
                  <a:schemeClr val="bg1"/>
                </a:solidFill>
              </a:rPr>
              <a:t>const mylist = [100, 200, 300, 400, 500]</a:t>
            </a:r>
          </a:p>
          <a:p>
            <a:r>
              <a:rPr lang="en-IN" sz="2400" b="1" dirty="0">
                <a:solidFill>
                  <a:schemeClr val="bg1"/>
                </a:solidFill>
              </a:rPr>
              <a:t>const listItems = mylist.map((list) =&gt; (</a:t>
            </a:r>
          </a:p>
          <a:p>
            <a:r>
              <a:rPr lang="en-IN" sz="2400" b="1" dirty="0">
                <a:solidFill>
                  <a:schemeClr val="bg1"/>
                </a:solidFill>
              </a:rPr>
              <a:t>&lt;li key={list.toString()}&gt;{list}&lt;/li&gt;</a:t>
            </a:r>
          </a:p>
          <a:p>
            <a:r>
              <a:rPr lang="en-IN" sz="2400" b="1" dirty="0">
                <a:solidFill>
                  <a:schemeClr val="bg1"/>
                </a:solidFill>
              </a:rPr>
              <a:t>))</a:t>
            </a:r>
          </a:p>
        </p:txBody>
      </p:sp>
      <p:sp>
        <p:nvSpPr>
          <p:cNvPr id="7" name="Rectangle 6">
            <a:extLst>
              <a:ext uri="{FF2B5EF4-FFF2-40B4-BE49-F238E27FC236}">
                <a16:creationId xmlns:a16="http://schemas.microsoft.com/office/drawing/2014/main" id="{F052D378-3E9E-4D3F-9002-280E54DA2A6F}"/>
              </a:ext>
            </a:extLst>
          </p:cNvPr>
          <p:cNvSpPr/>
          <p:nvPr/>
        </p:nvSpPr>
        <p:spPr>
          <a:xfrm>
            <a:off x="276225" y="5229136"/>
            <a:ext cx="11563350" cy="1200329"/>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We should always choose a field that is unique for every react list element so that the key uniquely pinpoints a list item among its siblings. Like in the case of the database, we have a unique ID</a:t>
            </a:r>
            <a:endParaRPr lang="en-IN" sz="2400" dirty="0">
              <a:solidFill>
                <a:schemeClr val="bg1"/>
              </a:solidFill>
            </a:endParaRPr>
          </a:p>
        </p:txBody>
      </p:sp>
    </p:spTree>
    <p:extLst>
      <p:ext uri="{BB962C8B-B14F-4D97-AF65-F5344CB8AC3E}">
        <p14:creationId xmlns:p14="http://schemas.microsoft.com/office/powerpoint/2010/main" val="2495708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88F585-F09E-46C2-8C2F-440284E4689D}"/>
              </a:ext>
            </a:extLst>
          </p:cNvPr>
          <p:cNvSpPr/>
          <p:nvPr/>
        </p:nvSpPr>
        <p:spPr>
          <a:xfrm>
            <a:off x="600075" y="371386"/>
            <a:ext cx="9315450" cy="1569660"/>
          </a:xfrm>
          <a:prstGeom prst="rect">
            <a:avLst/>
          </a:prstGeom>
        </p:spPr>
        <p:txBody>
          <a:bodyPr wrap="square">
            <a:spAutoFit/>
          </a:bodyPr>
          <a:lstStyle/>
          <a:p>
            <a:r>
              <a:rPr lang="en-IN" sz="2400" b="1" dirty="0">
                <a:solidFill>
                  <a:schemeClr val="bg1"/>
                </a:solidFill>
              </a:rPr>
              <a:t>const ItemComponent = mylist.map((list) =&gt; (</a:t>
            </a:r>
          </a:p>
          <a:p>
            <a:r>
              <a:rPr lang="en-IN" sz="2400" b="1" dirty="0">
                <a:solidFill>
                  <a:schemeClr val="bg1"/>
                </a:solidFill>
              </a:rPr>
              <a:t>  // unique ID is best for key props</a:t>
            </a:r>
          </a:p>
          <a:p>
            <a:r>
              <a:rPr lang="en-IN" sz="2400" b="1" dirty="0">
                <a:solidFill>
                  <a:schemeClr val="bg1"/>
                </a:solidFill>
              </a:rPr>
              <a:t>  &lt;li key={list.id}&gt;{list.number}&lt;/li&gt;</a:t>
            </a:r>
          </a:p>
          <a:p>
            <a:r>
              <a:rPr lang="en-IN" sz="2400" b="1" dirty="0">
                <a:solidFill>
                  <a:schemeClr val="bg1"/>
                </a:solidFill>
              </a:rPr>
              <a:t>))</a:t>
            </a:r>
          </a:p>
        </p:txBody>
      </p:sp>
      <p:sp>
        <p:nvSpPr>
          <p:cNvPr id="3" name="Rectangle 2">
            <a:extLst>
              <a:ext uri="{FF2B5EF4-FFF2-40B4-BE49-F238E27FC236}">
                <a16:creationId xmlns:a16="http://schemas.microsoft.com/office/drawing/2014/main" id="{B5C7DB3C-FFE9-4A64-9C49-A835B5D4D4F2}"/>
              </a:ext>
            </a:extLst>
          </p:cNvPr>
          <p:cNvSpPr/>
          <p:nvPr/>
        </p:nvSpPr>
        <p:spPr>
          <a:xfrm>
            <a:off x="261937" y="2598003"/>
            <a:ext cx="11930063"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At last, we can use the index as a key, but it is not recommended as it hurts the performance of the react app</a:t>
            </a:r>
            <a:endParaRPr lang="en-IN" sz="2400" dirty="0">
              <a:solidFill>
                <a:schemeClr val="bg1"/>
              </a:solidFill>
            </a:endParaRPr>
          </a:p>
        </p:txBody>
      </p:sp>
      <p:sp>
        <p:nvSpPr>
          <p:cNvPr id="4" name="Rectangle 3">
            <a:extLst>
              <a:ext uri="{FF2B5EF4-FFF2-40B4-BE49-F238E27FC236}">
                <a16:creationId xmlns:a16="http://schemas.microsoft.com/office/drawing/2014/main" id="{754CDBC9-8987-4201-91CE-410366E5E0ED}"/>
              </a:ext>
            </a:extLst>
          </p:cNvPr>
          <p:cNvSpPr/>
          <p:nvPr/>
        </p:nvSpPr>
        <p:spPr>
          <a:xfrm>
            <a:off x="971550" y="3914686"/>
            <a:ext cx="10248900" cy="1569660"/>
          </a:xfrm>
          <a:prstGeom prst="rect">
            <a:avLst/>
          </a:prstGeom>
        </p:spPr>
        <p:txBody>
          <a:bodyPr wrap="square">
            <a:spAutoFit/>
          </a:bodyPr>
          <a:lstStyle/>
          <a:p>
            <a:r>
              <a:rPr lang="en-IN" sz="2400" b="1" dirty="0">
                <a:solidFill>
                  <a:schemeClr val="bg1"/>
                </a:solidFill>
              </a:rPr>
              <a:t>const ItemComponent = mylist.map((list, index) =&gt; (</a:t>
            </a:r>
          </a:p>
          <a:p>
            <a:r>
              <a:rPr lang="en-IN" sz="2400" b="1" dirty="0">
                <a:solidFill>
                  <a:schemeClr val="bg1"/>
                </a:solidFill>
              </a:rPr>
              <a:t>  //This is only to be done in case items have no stable IDs</a:t>
            </a:r>
          </a:p>
          <a:p>
            <a:r>
              <a:rPr lang="en-IN" sz="2400" b="1" dirty="0">
                <a:solidFill>
                  <a:schemeClr val="bg1"/>
                </a:solidFill>
              </a:rPr>
              <a:t>  &lt;li key={index}&gt;{list.number}&lt;/li&gt;</a:t>
            </a:r>
          </a:p>
          <a:p>
            <a:r>
              <a:rPr lang="en-IN" sz="2400" b="1" dirty="0">
                <a:solidFill>
                  <a:schemeClr val="bg1"/>
                </a:solidFill>
              </a:rPr>
              <a:t>))</a:t>
            </a:r>
          </a:p>
        </p:txBody>
      </p:sp>
    </p:spTree>
    <p:extLst>
      <p:ext uri="{BB962C8B-B14F-4D97-AF65-F5344CB8AC3E}">
        <p14:creationId xmlns:p14="http://schemas.microsoft.com/office/powerpoint/2010/main" val="225748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800" b="1" dirty="0">
                <a:solidFill>
                  <a:srgbClr val="C00000"/>
                </a:solidFill>
              </a:rPr>
              <a:t>Extracting Components with Keys</a:t>
            </a:r>
            <a:br>
              <a:rPr lang="en-IN" sz="2800" b="1"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99450AAC-2364-48D9-A01F-393D883C59A3}"/>
              </a:ext>
            </a:extLst>
          </p:cNvPr>
          <p:cNvSpPr/>
          <p:nvPr/>
        </p:nvSpPr>
        <p:spPr>
          <a:xfrm>
            <a:off x="198984" y="2104162"/>
            <a:ext cx="11791950" cy="1569660"/>
          </a:xfrm>
          <a:prstGeom prst="rect">
            <a:avLst/>
          </a:prstGeom>
        </p:spPr>
        <p:txBody>
          <a:bodyPr wrap="square">
            <a:spAutoFit/>
          </a:bodyPr>
          <a:lstStyle/>
          <a:p>
            <a:r>
              <a:rPr lang="en-US" sz="2400" dirty="0">
                <a:solidFill>
                  <a:schemeClr val="bg1"/>
                </a:solidFill>
                <a:latin typeface="__Source_Sans_Pro_fea366"/>
              </a:rPr>
              <a:t>Keys are only meaningful in the context of the surrounding collection. Let us see the incorrect and correct ways to extract an element from a list. Consider a case where you have a Component to return the different list items of a collection. In that case, you need to assign the key prop to that &lt;Component /&gt; and not the &lt;li&gt; inside that component.</a:t>
            </a:r>
            <a:endParaRPr lang="en-IN" sz="2400" dirty="0">
              <a:solidFill>
                <a:schemeClr val="bg1"/>
              </a:solidFill>
            </a:endParaRPr>
          </a:p>
        </p:txBody>
      </p:sp>
    </p:spTree>
    <p:extLst>
      <p:ext uri="{BB962C8B-B14F-4D97-AF65-F5344CB8AC3E}">
        <p14:creationId xmlns:p14="http://schemas.microsoft.com/office/powerpoint/2010/main" val="508908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a:xfrm>
            <a:off x="1336269" y="1023241"/>
            <a:ext cx="2378481" cy="591247"/>
          </a:xfrm>
        </p:spPr>
        <p:txBody>
          <a:bodyPr>
            <a:normAutofit fontScale="90000"/>
          </a:bodyPr>
          <a:lstStyle/>
          <a:p>
            <a:r>
              <a:rPr lang="en-IN" sz="2800" b="1" dirty="0">
                <a:solidFill>
                  <a:srgbClr val="C00000"/>
                </a:solidFill>
              </a:rPr>
              <a:t>Inline CSS.</a:t>
            </a:r>
            <a:br>
              <a:rPr lang="en-IN" sz="2800" b="1" dirty="0">
                <a:solidFill>
                  <a:srgbClr val="C00000"/>
                </a:solidFill>
              </a:rPr>
            </a:br>
            <a:endParaRPr lang="en-IN" sz="2800" dirty="0">
              <a:solidFill>
                <a:srgbClr val="C00000"/>
              </a:solidFill>
            </a:endParaRPr>
          </a:p>
        </p:txBody>
      </p:sp>
      <p:sp>
        <p:nvSpPr>
          <p:cNvPr id="5" name="Rectangle 4">
            <a:extLst>
              <a:ext uri="{FF2B5EF4-FFF2-40B4-BE49-F238E27FC236}">
                <a16:creationId xmlns:a16="http://schemas.microsoft.com/office/drawing/2014/main" id="{0812505D-5153-4200-A3BB-5A9E10FDDFB9}"/>
              </a:ext>
            </a:extLst>
          </p:cNvPr>
          <p:cNvSpPr/>
          <p:nvPr/>
        </p:nvSpPr>
        <p:spPr>
          <a:xfrm>
            <a:off x="1260069" y="322596"/>
            <a:ext cx="3439083" cy="461665"/>
          </a:xfrm>
          <a:prstGeom prst="rect">
            <a:avLst/>
          </a:prstGeom>
        </p:spPr>
        <p:txBody>
          <a:bodyPr wrap="none">
            <a:spAutoFit/>
          </a:bodyPr>
          <a:lstStyle/>
          <a:p>
            <a:r>
              <a:rPr lang="en-US" sz="2400" b="1" dirty="0">
                <a:solidFill>
                  <a:srgbClr val="C00000"/>
                </a:solidFill>
                <a:latin typeface="__Source_Sans_Pro_fea366"/>
              </a:rPr>
              <a:t>Styling in React Using CSS</a:t>
            </a:r>
            <a:endParaRPr lang="en-US" sz="2400" b="1" i="0" dirty="0">
              <a:solidFill>
                <a:srgbClr val="C00000"/>
              </a:solidFill>
              <a:effectLst/>
              <a:latin typeface="__Source_Sans_Pro_fea366"/>
            </a:endParaRPr>
          </a:p>
        </p:txBody>
      </p:sp>
      <p:sp>
        <p:nvSpPr>
          <p:cNvPr id="6" name="Rectangle 5">
            <a:extLst>
              <a:ext uri="{FF2B5EF4-FFF2-40B4-BE49-F238E27FC236}">
                <a16:creationId xmlns:a16="http://schemas.microsoft.com/office/drawing/2014/main" id="{B427E3F2-503F-4C1A-BFF3-E26459B43989}"/>
              </a:ext>
            </a:extLst>
          </p:cNvPr>
          <p:cNvSpPr/>
          <p:nvPr/>
        </p:nvSpPr>
        <p:spPr>
          <a:xfrm>
            <a:off x="0" y="2137112"/>
            <a:ext cx="10982325"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Remember that React uses </a:t>
            </a:r>
            <a:r>
              <a:rPr lang="en-US" sz="2400" b="1" dirty="0">
                <a:solidFill>
                  <a:schemeClr val="bg1"/>
                </a:solidFill>
                <a:latin typeface="__Source_Sans_Pro_fea366"/>
              </a:rPr>
              <a:t>JSX</a:t>
            </a:r>
            <a:r>
              <a:rPr lang="en-US" sz="2400" dirty="0">
                <a:solidFill>
                  <a:schemeClr val="bg1"/>
                </a:solidFill>
                <a:latin typeface="__Source_Sans_Pro_fea366"/>
              </a:rPr>
              <a:t> and not HTML. Inline styling in JSX is a little different, here are a few things we should keep in mind:</a:t>
            </a:r>
            <a:endParaRPr lang="en-IN" sz="2400" dirty="0">
              <a:solidFill>
                <a:schemeClr val="bg1"/>
              </a:solidFill>
            </a:endParaRPr>
          </a:p>
        </p:txBody>
      </p:sp>
      <p:sp>
        <p:nvSpPr>
          <p:cNvPr id="7" name="Rectangle 6">
            <a:extLst>
              <a:ext uri="{FF2B5EF4-FFF2-40B4-BE49-F238E27FC236}">
                <a16:creationId xmlns:a16="http://schemas.microsoft.com/office/drawing/2014/main" id="{9ACF5B7B-2330-44A2-A31B-DF5F3C586772}"/>
              </a:ext>
            </a:extLst>
          </p:cNvPr>
          <p:cNvSpPr/>
          <p:nvPr/>
        </p:nvSpPr>
        <p:spPr>
          <a:xfrm>
            <a:off x="740260" y="2967339"/>
            <a:ext cx="3841949" cy="461665"/>
          </a:xfrm>
          <a:prstGeom prst="rect">
            <a:avLst/>
          </a:prstGeom>
        </p:spPr>
        <p:txBody>
          <a:bodyPr wrap="none">
            <a:spAutoFit/>
          </a:bodyPr>
          <a:lstStyle/>
          <a:p>
            <a:r>
              <a:rPr lang="en-IN" sz="2400" b="1" dirty="0">
                <a:solidFill>
                  <a:schemeClr val="bg1"/>
                </a:solidFill>
                <a:latin typeface="__Source_Sans_Pro_fea366"/>
              </a:rPr>
              <a:t>camelCased Property Names</a:t>
            </a:r>
            <a:endParaRPr lang="en-IN" sz="2400" b="1" i="0" dirty="0">
              <a:solidFill>
                <a:schemeClr val="bg1"/>
              </a:solidFill>
              <a:effectLst/>
              <a:latin typeface="__Source_Sans_Pro_fea366"/>
            </a:endParaRPr>
          </a:p>
        </p:txBody>
      </p:sp>
      <p:sp>
        <p:nvSpPr>
          <p:cNvPr id="8" name="Rectangle 7">
            <a:extLst>
              <a:ext uri="{FF2B5EF4-FFF2-40B4-BE49-F238E27FC236}">
                <a16:creationId xmlns:a16="http://schemas.microsoft.com/office/drawing/2014/main" id="{320974BA-0AF2-49F7-9FD8-9CD7C97ED1F2}"/>
              </a:ext>
            </a:extLst>
          </p:cNvPr>
          <p:cNvSpPr/>
          <p:nvPr/>
        </p:nvSpPr>
        <p:spPr>
          <a:xfrm>
            <a:off x="0" y="3490733"/>
            <a:ext cx="12096750" cy="1200329"/>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In CSS if the property consists of two words then they are separated by a dash </a:t>
            </a:r>
            <a:r>
              <a:rPr lang="en-US" sz="2400" b="1" dirty="0">
                <a:solidFill>
                  <a:schemeClr val="bg1"/>
                </a:solidFill>
                <a:latin typeface="__Source_Sans_Pro_fea366"/>
              </a:rPr>
              <a:t>-</a:t>
            </a:r>
            <a:r>
              <a:rPr lang="en-US" sz="2400" dirty="0">
                <a:solidFill>
                  <a:schemeClr val="bg1"/>
                </a:solidFill>
                <a:latin typeface="__Source_Sans_Pro_fea366"/>
              </a:rPr>
              <a:t> but in JSX this is not the case. For example, If we want to use the </a:t>
            </a:r>
            <a:r>
              <a:rPr lang="en-US" sz="2400" b="1" dirty="0">
                <a:solidFill>
                  <a:schemeClr val="bg1"/>
                </a:solidFill>
                <a:latin typeface="__Source_Sans_Pro_fea366"/>
              </a:rPr>
              <a:t>background-color</a:t>
            </a:r>
            <a:r>
              <a:rPr lang="en-US" sz="2400" dirty="0">
                <a:solidFill>
                  <a:schemeClr val="bg1"/>
                </a:solidFill>
                <a:latin typeface="__Source_Sans_Pro_fea366"/>
              </a:rPr>
              <a:t> property then we will use </a:t>
            </a:r>
            <a:r>
              <a:rPr lang="en-US" sz="2400" b="1" dirty="0">
                <a:solidFill>
                  <a:schemeClr val="bg1"/>
                </a:solidFill>
                <a:latin typeface="__Source_Sans_Pro_fea366"/>
              </a:rPr>
              <a:t>camelCase</a:t>
            </a:r>
            <a:r>
              <a:rPr lang="en-US" sz="2400" dirty="0">
                <a:solidFill>
                  <a:schemeClr val="bg1"/>
                </a:solidFill>
                <a:latin typeface="__Source_Sans_Pro_fea366"/>
              </a:rPr>
              <a:t> and it will look like </a:t>
            </a:r>
            <a:r>
              <a:rPr lang="en-US" sz="2400" b="1" dirty="0">
                <a:solidFill>
                  <a:schemeClr val="bg1"/>
                </a:solidFill>
                <a:latin typeface="__Source_Sans_Pro_fea366"/>
              </a:rPr>
              <a:t>backgroundColor</a:t>
            </a:r>
            <a:endParaRPr lang="en-IN" sz="2400" dirty="0">
              <a:solidFill>
                <a:schemeClr val="bg1"/>
              </a:solidFill>
            </a:endParaRPr>
          </a:p>
        </p:txBody>
      </p:sp>
    </p:spTree>
    <p:extLst>
      <p:ext uri="{BB962C8B-B14F-4D97-AF65-F5344CB8AC3E}">
        <p14:creationId xmlns:p14="http://schemas.microsoft.com/office/powerpoint/2010/main" val="3935104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F251A6-E287-4D27-BFCA-AAA0161B3F36}"/>
              </a:ext>
            </a:extLst>
          </p:cNvPr>
          <p:cNvSpPr/>
          <p:nvPr/>
        </p:nvSpPr>
        <p:spPr>
          <a:xfrm>
            <a:off x="613911" y="167759"/>
            <a:ext cx="2736134" cy="523220"/>
          </a:xfrm>
          <a:prstGeom prst="rect">
            <a:avLst/>
          </a:prstGeom>
        </p:spPr>
        <p:txBody>
          <a:bodyPr wrap="none">
            <a:spAutoFit/>
          </a:bodyPr>
          <a:lstStyle/>
          <a:p>
            <a:r>
              <a:rPr lang="en-IN" sz="2800" b="1" dirty="0">
                <a:solidFill>
                  <a:srgbClr val="C00000"/>
                </a:solidFill>
                <a:latin typeface="__Source_Sans_Pro_fea366"/>
              </a:rPr>
              <a:t>JavaScript Object</a:t>
            </a:r>
            <a:endParaRPr lang="en-IN" sz="2800" b="1" i="0" dirty="0">
              <a:solidFill>
                <a:srgbClr val="C00000"/>
              </a:solidFill>
              <a:effectLst/>
              <a:latin typeface="__Source_Sans_Pro_fea366"/>
            </a:endParaRPr>
          </a:p>
        </p:txBody>
      </p:sp>
      <p:sp>
        <p:nvSpPr>
          <p:cNvPr id="3" name="Rectangle 2">
            <a:extLst>
              <a:ext uri="{FF2B5EF4-FFF2-40B4-BE49-F238E27FC236}">
                <a16:creationId xmlns:a16="http://schemas.microsoft.com/office/drawing/2014/main" id="{5EF5CE04-ECDF-4310-BFC0-C112A95E1FD0}"/>
              </a:ext>
            </a:extLst>
          </p:cNvPr>
          <p:cNvSpPr/>
          <p:nvPr/>
        </p:nvSpPr>
        <p:spPr>
          <a:xfrm>
            <a:off x="147637" y="690979"/>
            <a:ext cx="11896725" cy="1938992"/>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The style attribute takes an object as an argument.</a:t>
            </a:r>
          </a:p>
          <a:p>
            <a:endParaRPr lang="en-US" sz="2400" dirty="0">
              <a:solidFill>
                <a:schemeClr val="bg1"/>
              </a:solidFill>
              <a:latin typeface="__Source_Sans_Pro_fea366"/>
            </a:endParaRPr>
          </a:p>
          <a:p>
            <a:pPr marL="342900" indent="-342900">
              <a:buFont typeface="Wingdings" panose="05000000000000000000" pitchFamily="2" charset="2"/>
              <a:buChar char="Ø"/>
            </a:pPr>
            <a:r>
              <a:rPr lang="en-US" sz="2400" dirty="0">
                <a:solidFill>
                  <a:schemeClr val="bg1"/>
                </a:solidFill>
                <a:latin typeface="__Source_Sans_Pro_fea366"/>
              </a:rPr>
              <a:t>In JavaScript, objects are written inside curly braces </a:t>
            </a:r>
            <a:r>
              <a:rPr lang="en-US" sz="2400" b="1" dirty="0">
                <a:solidFill>
                  <a:schemeClr val="bg1"/>
                </a:solidFill>
                <a:latin typeface="__Source_Sans_Pro_fea366"/>
              </a:rPr>
              <a:t>{}</a:t>
            </a:r>
            <a:r>
              <a:rPr lang="en-US" sz="2400" dirty="0">
                <a:solidFill>
                  <a:schemeClr val="bg1"/>
                </a:solidFill>
                <a:latin typeface="__Source_Sans_Pro_fea366"/>
              </a:rPr>
              <a:t> and to use JavaScript expression inside JSX we need a pair of curly braces </a:t>
            </a:r>
            <a:r>
              <a:rPr lang="en-US" sz="2400" b="1" dirty="0">
                <a:solidFill>
                  <a:schemeClr val="bg1"/>
                </a:solidFill>
                <a:latin typeface="__Source_Sans_Pro_fea366"/>
              </a:rPr>
              <a:t>{}</a:t>
            </a:r>
            <a:r>
              <a:rPr lang="en-US" sz="2400" dirty="0">
                <a:solidFill>
                  <a:schemeClr val="bg1"/>
                </a:solidFill>
                <a:latin typeface="__Source_Sans_Pro_fea366"/>
              </a:rPr>
              <a:t>. So, to use inline styles in JSX we have to write the style inside two curly braces </a:t>
            </a:r>
            <a:r>
              <a:rPr lang="en-US" sz="2400" b="1" dirty="0">
                <a:solidFill>
                  <a:schemeClr val="bg1"/>
                </a:solidFill>
                <a:latin typeface="__Source_Sans_Pro_fea366"/>
              </a:rPr>
              <a:t>{{}}</a:t>
            </a:r>
            <a:endParaRPr lang="en-US" sz="2400" b="0" i="0" dirty="0">
              <a:solidFill>
                <a:schemeClr val="bg1"/>
              </a:solidFill>
              <a:effectLst/>
              <a:latin typeface="__Source_Sans_Pro_fea366"/>
            </a:endParaRPr>
          </a:p>
        </p:txBody>
      </p:sp>
      <p:sp>
        <p:nvSpPr>
          <p:cNvPr id="4" name="Rectangle 3">
            <a:extLst>
              <a:ext uri="{FF2B5EF4-FFF2-40B4-BE49-F238E27FC236}">
                <a16:creationId xmlns:a16="http://schemas.microsoft.com/office/drawing/2014/main" id="{C53E3AE4-2ECA-4D56-A118-F84301BB282C}"/>
              </a:ext>
            </a:extLst>
          </p:cNvPr>
          <p:cNvSpPr/>
          <p:nvPr/>
        </p:nvSpPr>
        <p:spPr>
          <a:xfrm>
            <a:off x="147637" y="2749034"/>
            <a:ext cx="7662354" cy="523220"/>
          </a:xfrm>
          <a:prstGeom prst="rect">
            <a:avLst/>
          </a:prstGeom>
        </p:spPr>
        <p:txBody>
          <a:bodyPr wrap="none">
            <a:spAutoFit/>
          </a:bodyPr>
          <a:lstStyle/>
          <a:p>
            <a:r>
              <a:rPr lang="en-US" sz="2800" b="1" dirty="0">
                <a:solidFill>
                  <a:schemeClr val="bg1"/>
                </a:solidFill>
                <a:latin typeface="__Source_Sans_Pro_fea366"/>
              </a:rPr>
              <a:t>Now it’s the time for pros and cons of Inline Styles</a:t>
            </a:r>
            <a:endParaRPr lang="en-IN" sz="2800" b="1" dirty="0">
              <a:solidFill>
                <a:schemeClr val="bg1"/>
              </a:solidFill>
            </a:endParaRPr>
          </a:p>
        </p:txBody>
      </p:sp>
      <p:sp>
        <p:nvSpPr>
          <p:cNvPr id="5" name="Rectangle 4">
            <a:extLst>
              <a:ext uri="{FF2B5EF4-FFF2-40B4-BE49-F238E27FC236}">
                <a16:creationId xmlns:a16="http://schemas.microsoft.com/office/drawing/2014/main" id="{10DC55F2-DADE-4700-8D19-53FFC64E6A9D}"/>
              </a:ext>
            </a:extLst>
          </p:cNvPr>
          <p:cNvSpPr/>
          <p:nvPr/>
        </p:nvSpPr>
        <p:spPr>
          <a:xfrm>
            <a:off x="613911" y="3429000"/>
            <a:ext cx="4339089" cy="1569660"/>
          </a:xfrm>
          <a:prstGeom prst="rect">
            <a:avLst/>
          </a:prstGeom>
        </p:spPr>
        <p:txBody>
          <a:bodyPr wrap="square">
            <a:spAutoFit/>
          </a:bodyPr>
          <a:lstStyle/>
          <a:p>
            <a:r>
              <a:rPr lang="en-US" sz="2400" b="1" dirty="0">
                <a:solidFill>
                  <a:schemeClr val="bg1"/>
                </a:solidFill>
                <a:latin typeface="__Source_Sans_Pro_fea366"/>
              </a:rPr>
              <a:t>PROS</a:t>
            </a:r>
            <a:endParaRPr lang="en-US" sz="2400" dirty="0">
              <a:solidFill>
                <a:schemeClr val="bg1"/>
              </a:solidFill>
              <a:latin typeface="__Source_Sans_Pro_fea366"/>
            </a:endParaRPr>
          </a:p>
          <a:p>
            <a:pPr marL="342900" indent="-342900">
              <a:buFont typeface="Wingdings" panose="05000000000000000000" pitchFamily="2" charset="2"/>
              <a:buChar char="Ø"/>
            </a:pPr>
            <a:r>
              <a:rPr lang="en-US" sz="2400" dirty="0">
                <a:solidFill>
                  <a:schemeClr val="bg1"/>
                </a:solidFill>
                <a:latin typeface="__Source_Sans_Pro_fea366"/>
              </a:rPr>
              <a:t>Higher precedence</a:t>
            </a:r>
          </a:p>
          <a:p>
            <a:pPr marL="342900" indent="-342900">
              <a:buFont typeface="Wingdings" panose="05000000000000000000" pitchFamily="2" charset="2"/>
              <a:buChar char="Ø"/>
            </a:pPr>
            <a:r>
              <a:rPr lang="en-US" sz="2400" dirty="0">
                <a:solidFill>
                  <a:schemeClr val="bg1"/>
                </a:solidFill>
                <a:latin typeface="__Source_Sans_Pro_fea366"/>
              </a:rPr>
              <a:t>Simple to use</a:t>
            </a:r>
          </a:p>
          <a:p>
            <a:pPr marL="342900" indent="-342900">
              <a:buFont typeface="Wingdings" panose="05000000000000000000" pitchFamily="2" charset="2"/>
              <a:buChar char="Ø"/>
            </a:pPr>
            <a:r>
              <a:rPr lang="en-US" sz="2400" dirty="0">
                <a:solidFill>
                  <a:schemeClr val="bg1"/>
                </a:solidFill>
                <a:latin typeface="__Source_Sans_Pro_fea366"/>
              </a:rPr>
              <a:t>Suitable for small projects</a:t>
            </a:r>
            <a:endParaRPr lang="en-US" sz="2400" b="0" i="0" dirty="0">
              <a:solidFill>
                <a:schemeClr val="bg1"/>
              </a:solidFill>
              <a:effectLst/>
              <a:latin typeface="__Source_Sans_Pro_fea366"/>
            </a:endParaRPr>
          </a:p>
        </p:txBody>
      </p:sp>
      <p:sp>
        <p:nvSpPr>
          <p:cNvPr id="6" name="Rectangle 5">
            <a:extLst>
              <a:ext uri="{FF2B5EF4-FFF2-40B4-BE49-F238E27FC236}">
                <a16:creationId xmlns:a16="http://schemas.microsoft.com/office/drawing/2014/main" id="{8F35C714-5907-4E8E-A76E-A3CF28FAA924}"/>
              </a:ext>
            </a:extLst>
          </p:cNvPr>
          <p:cNvSpPr/>
          <p:nvPr/>
        </p:nvSpPr>
        <p:spPr>
          <a:xfrm>
            <a:off x="5815464" y="3429000"/>
            <a:ext cx="6096000" cy="1938992"/>
          </a:xfrm>
          <a:prstGeom prst="rect">
            <a:avLst/>
          </a:prstGeom>
        </p:spPr>
        <p:txBody>
          <a:bodyPr>
            <a:spAutoFit/>
          </a:bodyPr>
          <a:lstStyle/>
          <a:p>
            <a:r>
              <a:rPr lang="en-US" sz="2400" b="1" dirty="0">
                <a:solidFill>
                  <a:schemeClr val="bg1"/>
                </a:solidFill>
                <a:latin typeface="__Source_Sans_Pro_fea366"/>
              </a:rPr>
              <a:t>CONS</a:t>
            </a:r>
            <a:endParaRPr lang="en-US" sz="2400" dirty="0">
              <a:solidFill>
                <a:schemeClr val="bg1"/>
              </a:solidFill>
              <a:latin typeface="__Source_Sans_Pro_fea366"/>
            </a:endParaRPr>
          </a:p>
          <a:p>
            <a:pPr marL="342900" indent="-342900">
              <a:buFont typeface="Wingdings" panose="05000000000000000000" pitchFamily="2" charset="2"/>
              <a:buChar char="Ø"/>
            </a:pPr>
            <a:r>
              <a:rPr lang="en-US" sz="2400" dirty="0">
                <a:solidFill>
                  <a:schemeClr val="bg1"/>
                </a:solidFill>
                <a:latin typeface="__Source_Sans_Pro_fea366"/>
              </a:rPr>
              <a:t>Code becomes unreadable</a:t>
            </a:r>
          </a:p>
          <a:p>
            <a:pPr marL="342900" indent="-342900">
              <a:buFont typeface="Wingdings" panose="05000000000000000000" pitchFamily="2" charset="2"/>
              <a:buChar char="Ø"/>
            </a:pPr>
            <a:r>
              <a:rPr lang="en-US" sz="2400" dirty="0">
                <a:solidFill>
                  <a:schemeClr val="bg1"/>
                </a:solidFill>
                <a:latin typeface="__Source_Sans_Pro_fea366"/>
              </a:rPr>
              <a:t>Cannot use animations, selectors, etc.</a:t>
            </a:r>
          </a:p>
          <a:p>
            <a:pPr marL="342900" indent="-342900">
              <a:buFont typeface="Wingdings" panose="05000000000000000000" pitchFamily="2" charset="2"/>
              <a:buChar char="Ø"/>
            </a:pPr>
            <a:r>
              <a:rPr lang="en-US" sz="2400" dirty="0">
                <a:solidFill>
                  <a:schemeClr val="bg1"/>
                </a:solidFill>
                <a:latin typeface="__Source_Sans_Pro_fea366"/>
              </a:rPr>
              <a:t>Not scalable</a:t>
            </a:r>
          </a:p>
          <a:p>
            <a:pPr marL="342900" indent="-342900">
              <a:buFont typeface="Wingdings" panose="05000000000000000000" pitchFamily="2" charset="2"/>
              <a:buChar char="Ø"/>
            </a:pPr>
            <a:r>
              <a:rPr lang="en-US" sz="2400" dirty="0">
                <a:solidFill>
                  <a:schemeClr val="bg1"/>
                </a:solidFill>
                <a:latin typeface="__Source_Sans_Pro_fea366"/>
              </a:rPr>
              <a:t>Lot of code repetition</a:t>
            </a:r>
            <a:endParaRPr lang="en-US" sz="2400" b="0" i="0" dirty="0">
              <a:solidFill>
                <a:schemeClr val="bg1"/>
              </a:solidFill>
              <a:effectLst/>
              <a:latin typeface="__Source_Sans_Pro_fea366"/>
            </a:endParaRPr>
          </a:p>
        </p:txBody>
      </p:sp>
    </p:spTree>
    <p:extLst>
      <p:ext uri="{BB962C8B-B14F-4D97-AF65-F5344CB8AC3E}">
        <p14:creationId xmlns:p14="http://schemas.microsoft.com/office/powerpoint/2010/main" val="1037150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81740F-FD49-46FA-A84E-D50607121693}"/>
              </a:ext>
            </a:extLst>
          </p:cNvPr>
          <p:cNvSpPr/>
          <p:nvPr/>
        </p:nvSpPr>
        <p:spPr>
          <a:xfrm>
            <a:off x="519293" y="243959"/>
            <a:ext cx="2043636" cy="461665"/>
          </a:xfrm>
          <a:prstGeom prst="rect">
            <a:avLst/>
          </a:prstGeom>
        </p:spPr>
        <p:txBody>
          <a:bodyPr wrap="none">
            <a:spAutoFit/>
          </a:bodyPr>
          <a:lstStyle/>
          <a:p>
            <a:r>
              <a:rPr lang="en-IN" sz="2400" b="1" dirty="0">
                <a:solidFill>
                  <a:srgbClr val="C00000"/>
                </a:solidFill>
                <a:latin typeface="__Source_Sans_Pro_fea366"/>
              </a:rPr>
              <a:t>CSS Stylesheet</a:t>
            </a:r>
            <a:endParaRPr lang="en-IN" sz="2400" b="1" i="0" dirty="0">
              <a:solidFill>
                <a:srgbClr val="C00000"/>
              </a:solidFill>
              <a:effectLst/>
              <a:latin typeface="__Source_Sans_Pro_fea366"/>
            </a:endParaRPr>
          </a:p>
        </p:txBody>
      </p:sp>
      <p:sp>
        <p:nvSpPr>
          <p:cNvPr id="3" name="Rectangle 2">
            <a:extLst>
              <a:ext uri="{FF2B5EF4-FFF2-40B4-BE49-F238E27FC236}">
                <a16:creationId xmlns:a16="http://schemas.microsoft.com/office/drawing/2014/main" id="{1A97080C-600E-4F13-AEF8-00DD6C04EF0E}"/>
              </a:ext>
            </a:extLst>
          </p:cNvPr>
          <p:cNvSpPr/>
          <p:nvPr/>
        </p:nvSpPr>
        <p:spPr>
          <a:xfrm>
            <a:off x="123825" y="861536"/>
            <a:ext cx="11782424" cy="1569660"/>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In React we can use CSS stylesheets. CSS stylesheet is a file with a </a:t>
            </a:r>
            <a:r>
              <a:rPr lang="en-US" sz="2400" b="1" dirty="0">
                <a:solidFill>
                  <a:schemeClr val="bg1"/>
                </a:solidFill>
                <a:latin typeface="__Source_Sans_Pro_fea366"/>
              </a:rPr>
              <a:t>.css</a:t>
            </a:r>
            <a:r>
              <a:rPr lang="en-US" sz="2400" dirty="0">
                <a:solidFill>
                  <a:schemeClr val="bg1"/>
                </a:solidFill>
                <a:latin typeface="__Source_Sans_Pro_fea366"/>
              </a:rPr>
              <a:t> extension that stores all the styles. We can then refer to the styles from this file.</a:t>
            </a:r>
          </a:p>
          <a:p>
            <a:pPr marL="342900" indent="-342900">
              <a:buFont typeface="Wingdings" panose="05000000000000000000" pitchFamily="2" charset="2"/>
              <a:buChar char="Ø"/>
            </a:pPr>
            <a:r>
              <a:rPr lang="en-US" sz="2400" dirty="0">
                <a:solidFill>
                  <a:schemeClr val="bg1"/>
                </a:solidFill>
                <a:latin typeface="__Source_Sans_Pro_fea366"/>
              </a:rPr>
              <a:t>Suppose we have a CSS file with the name </a:t>
            </a:r>
            <a:r>
              <a:rPr lang="en-US" sz="2400" b="1" dirty="0">
                <a:solidFill>
                  <a:schemeClr val="bg1"/>
                </a:solidFill>
                <a:latin typeface="__Source_Sans_Pro_fea366"/>
              </a:rPr>
              <a:t>styles.css</a:t>
            </a:r>
            <a:r>
              <a:rPr lang="en-US" sz="2400" dirty="0">
                <a:solidFill>
                  <a:schemeClr val="bg1"/>
                </a:solidFill>
                <a:latin typeface="__Source_Sans_Pro_fea366"/>
              </a:rPr>
              <a:t> and we have defined a simple style inside it</a:t>
            </a:r>
            <a:endParaRPr lang="en-US" sz="2400" b="0" i="0" dirty="0">
              <a:solidFill>
                <a:schemeClr val="bg1"/>
              </a:solidFill>
              <a:effectLst/>
              <a:latin typeface="__Source_Sans_Pro_fea366"/>
            </a:endParaRPr>
          </a:p>
        </p:txBody>
      </p:sp>
      <p:sp>
        <p:nvSpPr>
          <p:cNvPr id="4" name="Rectangle 3">
            <a:extLst>
              <a:ext uri="{FF2B5EF4-FFF2-40B4-BE49-F238E27FC236}">
                <a16:creationId xmlns:a16="http://schemas.microsoft.com/office/drawing/2014/main" id="{53E9546C-C13F-4B82-BAEB-6DE383E7473E}"/>
              </a:ext>
            </a:extLst>
          </p:cNvPr>
          <p:cNvSpPr/>
          <p:nvPr/>
        </p:nvSpPr>
        <p:spPr>
          <a:xfrm>
            <a:off x="2967037" y="2370354"/>
            <a:ext cx="6096000" cy="1938992"/>
          </a:xfrm>
          <a:prstGeom prst="rect">
            <a:avLst/>
          </a:prstGeom>
        </p:spPr>
        <p:txBody>
          <a:bodyPr>
            <a:spAutoFit/>
          </a:bodyPr>
          <a:lstStyle/>
          <a:p>
            <a:r>
              <a:rPr lang="en-IN" sz="2400" dirty="0">
                <a:solidFill>
                  <a:schemeClr val="bg1"/>
                </a:solidFill>
              </a:rPr>
              <a:t>.mainDiv {</a:t>
            </a:r>
          </a:p>
          <a:p>
            <a:r>
              <a:rPr lang="en-IN" sz="2400" dirty="0">
                <a:solidFill>
                  <a:schemeClr val="bg1"/>
                </a:solidFill>
              </a:rPr>
              <a:t>  background-</a:t>
            </a:r>
            <a:r>
              <a:rPr lang="en-IN" sz="2400" dirty="0" err="1">
                <a:solidFill>
                  <a:schemeClr val="bg1"/>
                </a:solidFill>
              </a:rPr>
              <a:t>color</a:t>
            </a:r>
            <a:r>
              <a:rPr lang="en-IN" sz="2400" dirty="0">
                <a:solidFill>
                  <a:schemeClr val="bg1"/>
                </a:solidFill>
              </a:rPr>
              <a:t>: darkcyan;</a:t>
            </a:r>
          </a:p>
          <a:p>
            <a:r>
              <a:rPr lang="en-IN" sz="2400" dirty="0">
                <a:solidFill>
                  <a:schemeClr val="bg1"/>
                </a:solidFill>
              </a:rPr>
              <a:t>  width: 30vw;</a:t>
            </a:r>
          </a:p>
          <a:p>
            <a:r>
              <a:rPr lang="en-IN" sz="2400" dirty="0">
                <a:solidFill>
                  <a:schemeClr val="bg1"/>
                </a:solidFill>
              </a:rPr>
              <a:t>  min-height: 20vh;</a:t>
            </a:r>
          </a:p>
          <a:p>
            <a:r>
              <a:rPr lang="en-IN" sz="2400" dirty="0">
                <a:solidFill>
                  <a:schemeClr val="bg1"/>
                </a:solidFill>
              </a:rPr>
              <a:t>}</a:t>
            </a:r>
          </a:p>
        </p:txBody>
      </p:sp>
      <p:sp>
        <p:nvSpPr>
          <p:cNvPr id="5" name="Rectangle 4">
            <a:extLst>
              <a:ext uri="{FF2B5EF4-FFF2-40B4-BE49-F238E27FC236}">
                <a16:creationId xmlns:a16="http://schemas.microsoft.com/office/drawing/2014/main" id="{D4EC588B-754D-4EC6-BACA-12EDBA1C7909}"/>
              </a:ext>
            </a:extLst>
          </p:cNvPr>
          <p:cNvSpPr/>
          <p:nvPr/>
        </p:nvSpPr>
        <p:spPr>
          <a:xfrm>
            <a:off x="123824" y="4796135"/>
            <a:ext cx="12068175" cy="830997"/>
          </a:xfrm>
          <a:prstGeom prst="rect">
            <a:avLst/>
          </a:prstGeom>
        </p:spPr>
        <p:txBody>
          <a:bodyPr wrap="square">
            <a:spAutoFit/>
          </a:bodyPr>
          <a:lstStyle/>
          <a:p>
            <a:r>
              <a:rPr lang="en-US" sz="2400" dirty="0">
                <a:solidFill>
                  <a:schemeClr val="bg1"/>
                </a:solidFill>
                <a:latin typeface="__Source_Sans_Pro_fea366"/>
              </a:rPr>
              <a:t>In JSX we do not use the </a:t>
            </a:r>
            <a:r>
              <a:rPr lang="en-US" sz="2400" b="1" dirty="0">
                <a:solidFill>
                  <a:schemeClr val="bg1"/>
                </a:solidFill>
                <a:latin typeface="__Source_Sans_Pro_fea366"/>
              </a:rPr>
              <a:t>class</a:t>
            </a:r>
            <a:r>
              <a:rPr lang="en-US" sz="2400" dirty="0">
                <a:solidFill>
                  <a:schemeClr val="bg1"/>
                </a:solidFill>
                <a:latin typeface="__Source_Sans_Pro_fea366"/>
              </a:rPr>
              <a:t> keyword as we do in HTML to refer to CSS classes because </a:t>
            </a:r>
            <a:r>
              <a:rPr lang="en-US" sz="2400" b="1" dirty="0">
                <a:solidFill>
                  <a:schemeClr val="bg1"/>
                </a:solidFill>
                <a:latin typeface="__Source_Sans_Pro_fea366"/>
              </a:rPr>
              <a:t>class</a:t>
            </a:r>
            <a:r>
              <a:rPr lang="en-US" sz="2400" dirty="0">
                <a:solidFill>
                  <a:schemeClr val="bg1"/>
                </a:solidFill>
                <a:latin typeface="__Source_Sans_Pro_fea366"/>
              </a:rPr>
              <a:t> is a reserved keyword in JavaScript, instead we use </a:t>
            </a:r>
            <a:r>
              <a:rPr lang="en-US" sz="2400" b="1" dirty="0">
                <a:solidFill>
                  <a:schemeClr val="bg1"/>
                </a:solidFill>
                <a:latin typeface="__Source_Sans_Pro_fea366"/>
              </a:rPr>
              <a:t>className</a:t>
            </a:r>
            <a:r>
              <a:rPr lang="en-US" sz="2400" dirty="0">
                <a:solidFill>
                  <a:schemeClr val="bg1"/>
                </a:solidFill>
                <a:latin typeface="__Source_Sans_Pro_fea366"/>
              </a:rPr>
              <a:t> to refer to CSS classes</a:t>
            </a:r>
            <a:endParaRPr lang="en-IN" sz="2400" dirty="0">
              <a:solidFill>
                <a:schemeClr val="bg1"/>
              </a:solidFill>
            </a:endParaRPr>
          </a:p>
        </p:txBody>
      </p:sp>
    </p:spTree>
    <p:extLst>
      <p:ext uri="{BB962C8B-B14F-4D97-AF65-F5344CB8AC3E}">
        <p14:creationId xmlns:p14="http://schemas.microsoft.com/office/powerpoint/2010/main" val="2906609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normAutofit/>
          </a:bodyPr>
          <a:lstStyle/>
          <a:p>
            <a:r>
              <a:rPr lang="en-IN" sz="2800" b="1" dirty="0">
                <a:solidFill>
                  <a:srgbClr val="C00000"/>
                </a:solidFill>
              </a:rPr>
              <a:t>CSS Modules</a:t>
            </a:r>
            <a:br>
              <a:rPr lang="en-IN" sz="2800" b="1"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AFC91E96-F01E-46DB-A3B6-899B68A65D94}"/>
              </a:ext>
            </a:extLst>
          </p:cNvPr>
          <p:cNvSpPr/>
          <p:nvPr/>
        </p:nvSpPr>
        <p:spPr>
          <a:xfrm>
            <a:off x="104775" y="2186285"/>
            <a:ext cx="11696700" cy="830997"/>
          </a:xfrm>
          <a:prstGeom prst="rect">
            <a:avLst/>
          </a:prstGeom>
        </p:spPr>
        <p:txBody>
          <a:bodyPr wrap="square">
            <a:spAutoFit/>
          </a:bodyPr>
          <a:lstStyle/>
          <a:p>
            <a:r>
              <a:rPr lang="en-US" sz="2400" dirty="0">
                <a:solidFill>
                  <a:srgbClr val="242424"/>
                </a:solidFill>
                <a:latin typeface="source-serif-pro"/>
              </a:rPr>
              <a:t>CSS module is a different approach to include CSS in React Apps. CSS modules turn CSS into the local scope which means that the CSS scoped to that particular component and the file</a:t>
            </a:r>
            <a:endParaRPr lang="en-IN" sz="2400" dirty="0"/>
          </a:p>
        </p:txBody>
      </p:sp>
      <p:sp>
        <p:nvSpPr>
          <p:cNvPr id="5" name="Rectangle 4">
            <a:extLst>
              <a:ext uri="{FF2B5EF4-FFF2-40B4-BE49-F238E27FC236}">
                <a16:creationId xmlns:a16="http://schemas.microsoft.com/office/drawing/2014/main" id="{7A9429AD-E14E-43F6-B98B-877D20223528}"/>
              </a:ext>
            </a:extLst>
          </p:cNvPr>
          <p:cNvSpPr/>
          <p:nvPr/>
        </p:nvSpPr>
        <p:spPr>
          <a:xfrm>
            <a:off x="104776" y="3179798"/>
            <a:ext cx="11696699" cy="461665"/>
          </a:xfrm>
          <a:prstGeom prst="rect">
            <a:avLst/>
          </a:prstGeom>
        </p:spPr>
        <p:txBody>
          <a:bodyPr wrap="square">
            <a:spAutoFit/>
          </a:bodyPr>
          <a:lstStyle/>
          <a:p>
            <a:r>
              <a:rPr lang="en-IN" sz="2400" dirty="0">
                <a:solidFill>
                  <a:schemeClr val="bg1"/>
                </a:solidFill>
              </a:rPr>
              <a:t>CSS modules generate styles dynamically for a particular component</a:t>
            </a:r>
          </a:p>
        </p:txBody>
      </p:sp>
      <p:sp>
        <p:nvSpPr>
          <p:cNvPr id="7" name="Rectangle 6">
            <a:extLst>
              <a:ext uri="{FF2B5EF4-FFF2-40B4-BE49-F238E27FC236}">
                <a16:creationId xmlns:a16="http://schemas.microsoft.com/office/drawing/2014/main" id="{36054460-B219-4684-8760-9554A8152BBF}"/>
              </a:ext>
            </a:extLst>
          </p:cNvPr>
          <p:cNvSpPr/>
          <p:nvPr/>
        </p:nvSpPr>
        <p:spPr>
          <a:xfrm>
            <a:off x="104775" y="3759858"/>
            <a:ext cx="11591925" cy="461665"/>
          </a:xfrm>
          <a:prstGeom prst="rect">
            <a:avLst/>
          </a:prstGeom>
        </p:spPr>
        <p:txBody>
          <a:bodyPr wrap="square">
            <a:spAutoFit/>
          </a:bodyPr>
          <a:lstStyle/>
          <a:p>
            <a:r>
              <a:rPr lang="en-IN" sz="2400" dirty="0">
                <a:solidFill>
                  <a:schemeClr val="bg1"/>
                </a:solidFill>
              </a:rPr>
              <a:t>Pay attention to CSS filename </a:t>
            </a:r>
            <a:r>
              <a:rPr lang="en-IN" sz="2400" dirty="0">
                <a:solidFill>
                  <a:schemeClr val="bg1"/>
                </a:solidFill>
                <a:highlight>
                  <a:srgbClr val="00FFFF"/>
                </a:highlight>
              </a:rPr>
              <a:t>${your_name}.module.css </a:t>
            </a:r>
            <a:r>
              <a:rPr lang="en-IN" sz="2400" dirty="0">
                <a:solidFill>
                  <a:schemeClr val="bg1"/>
                </a:solidFill>
              </a:rPr>
              <a:t>- this is required.</a:t>
            </a:r>
          </a:p>
        </p:txBody>
      </p:sp>
    </p:spTree>
    <p:extLst>
      <p:ext uri="{BB962C8B-B14F-4D97-AF65-F5344CB8AC3E}">
        <p14:creationId xmlns:p14="http://schemas.microsoft.com/office/powerpoint/2010/main" val="2453308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42DD39-7FD2-49EA-8561-0889398766E3}"/>
              </a:ext>
            </a:extLst>
          </p:cNvPr>
          <p:cNvSpPr/>
          <p:nvPr/>
        </p:nvSpPr>
        <p:spPr>
          <a:xfrm>
            <a:off x="1209675" y="537686"/>
            <a:ext cx="6096000" cy="2677656"/>
          </a:xfrm>
          <a:prstGeom prst="rect">
            <a:avLst/>
          </a:prstGeom>
        </p:spPr>
        <p:txBody>
          <a:bodyPr>
            <a:spAutoFit/>
          </a:bodyPr>
          <a:lstStyle/>
          <a:p>
            <a:r>
              <a:rPr lang="en-US" sz="2400" dirty="0">
                <a:solidFill>
                  <a:schemeClr val="bg1"/>
                </a:solidFill>
                <a:latin typeface="__Source_Sans_Pro_fea366"/>
              </a:rPr>
              <a:t>Coming to Pros and Cons of CSS modules</a:t>
            </a:r>
          </a:p>
          <a:p>
            <a:r>
              <a:rPr lang="en-US" sz="2400" dirty="0">
                <a:solidFill>
                  <a:schemeClr val="bg1"/>
                </a:solidFill>
                <a:latin typeface="__Source_Sans_Pro_fea366"/>
              </a:rPr>
              <a:t> </a:t>
            </a:r>
          </a:p>
          <a:p>
            <a:r>
              <a:rPr lang="en-US" sz="2400" b="1" dirty="0">
                <a:solidFill>
                  <a:schemeClr val="bg1"/>
                </a:solidFill>
                <a:latin typeface="__Source_Sans_Pro_fea366"/>
              </a:rPr>
              <a:t>PROS</a:t>
            </a:r>
            <a:endParaRPr lang="en-US" sz="2400" dirty="0">
              <a:solidFill>
                <a:schemeClr val="bg1"/>
              </a:solidFill>
              <a:latin typeface="__Source_Sans_Pro_fea366"/>
            </a:endParaRPr>
          </a:p>
          <a:p>
            <a:pPr marL="342900" indent="-342900">
              <a:buFont typeface="Wingdings" panose="05000000000000000000" pitchFamily="2" charset="2"/>
              <a:buChar char="Ø"/>
            </a:pPr>
            <a:r>
              <a:rPr lang="en-US" sz="2400" dirty="0">
                <a:solidFill>
                  <a:schemeClr val="bg1"/>
                </a:solidFill>
                <a:latin typeface="__Source_Sans_Pro_fea366"/>
              </a:rPr>
              <a:t>Code is written like normal CSS</a:t>
            </a:r>
          </a:p>
          <a:p>
            <a:pPr marL="342900" indent="-342900">
              <a:buFont typeface="Wingdings" panose="05000000000000000000" pitchFamily="2" charset="2"/>
              <a:buChar char="Ø"/>
            </a:pPr>
            <a:r>
              <a:rPr lang="en-US" sz="2400" dirty="0">
                <a:solidFill>
                  <a:schemeClr val="bg1"/>
                </a:solidFill>
                <a:latin typeface="__Source_Sans_Pro_fea366"/>
              </a:rPr>
              <a:t>No setup is required</a:t>
            </a:r>
          </a:p>
          <a:p>
            <a:pPr marL="342900" indent="-342900">
              <a:buFont typeface="Wingdings" panose="05000000000000000000" pitchFamily="2" charset="2"/>
              <a:buChar char="Ø"/>
            </a:pPr>
            <a:r>
              <a:rPr lang="en-US" sz="2400" dirty="0">
                <a:solidFill>
                  <a:schemeClr val="bg1"/>
                </a:solidFill>
                <a:latin typeface="__Source_Sans_Pro_fea366"/>
              </a:rPr>
              <a:t>Clean code</a:t>
            </a:r>
          </a:p>
          <a:p>
            <a:pPr marL="342900" indent="-342900">
              <a:buFont typeface="Wingdings" panose="05000000000000000000" pitchFamily="2" charset="2"/>
              <a:buChar char="Ø"/>
            </a:pPr>
            <a:r>
              <a:rPr lang="en-US" sz="2400" dirty="0">
                <a:solidFill>
                  <a:schemeClr val="bg1"/>
                </a:solidFill>
                <a:latin typeface="__Source_Sans_Pro_fea366"/>
              </a:rPr>
              <a:t>Locally scoped styles</a:t>
            </a:r>
            <a:endParaRPr lang="en-US" sz="2400" b="0" i="0" dirty="0">
              <a:solidFill>
                <a:schemeClr val="bg1"/>
              </a:solidFill>
              <a:effectLst/>
              <a:latin typeface="__Source_Sans_Pro_fea366"/>
            </a:endParaRPr>
          </a:p>
        </p:txBody>
      </p:sp>
      <p:sp>
        <p:nvSpPr>
          <p:cNvPr id="3" name="Rectangle 2">
            <a:extLst>
              <a:ext uri="{FF2B5EF4-FFF2-40B4-BE49-F238E27FC236}">
                <a16:creationId xmlns:a16="http://schemas.microsoft.com/office/drawing/2014/main" id="{47C954C8-0A08-47FC-BC4E-48DCF3EBA7CA}"/>
              </a:ext>
            </a:extLst>
          </p:cNvPr>
          <p:cNvSpPr/>
          <p:nvPr/>
        </p:nvSpPr>
        <p:spPr>
          <a:xfrm>
            <a:off x="1209675" y="3429000"/>
            <a:ext cx="6819900" cy="1200329"/>
          </a:xfrm>
          <a:prstGeom prst="rect">
            <a:avLst/>
          </a:prstGeom>
        </p:spPr>
        <p:txBody>
          <a:bodyPr wrap="square">
            <a:spAutoFit/>
          </a:bodyPr>
          <a:lstStyle/>
          <a:p>
            <a:r>
              <a:rPr lang="en-US" sz="2400" b="1" dirty="0">
                <a:solidFill>
                  <a:schemeClr val="bg1"/>
                </a:solidFill>
                <a:latin typeface="__Source_Sans_Pro_fea366"/>
              </a:rPr>
              <a:t>CONS</a:t>
            </a:r>
            <a:endParaRPr lang="en-US" sz="2400" dirty="0">
              <a:solidFill>
                <a:schemeClr val="bg1"/>
              </a:solidFill>
              <a:latin typeface="__Source_Sans_Pro_fea366"/>
            </a:endParaRPr>
          </a:p>
          <a:p>
            <a:pPr marL="342900" indent="-342900">
              <a:buFont typeface="Wingdings" panose="05000000000000000000" pitchFamily="2" charset="2"/>
              <a:buChar char="Ø"/>
            </a:pPr>
            <a:r>
              <a:rPr lang="en-US" sz="2400" dirty="0">
                <a:solidFill>
                  <a:schemeClr val="bg1"/>
                </a:solidFill>
                <a:latin typeface="__Source_Sans_Pro_fea366"/>
              </a:rPr>
              <a:t>For Typescript we have to generate interfaces</a:t>
            </a:r>
          </a:p>
          <a:p>
            <a:pPr marL="342900" indent="-342900">
              <a:buFont typeface="Wingdings" panose="05000000000000000000" pitchFamily="2" charset="2"/>
              <a:buChar char="Ø"/>
            </a:pPr>
            <a:r>
              <a:rPr lang="en-US" sz="2400" dirty="0">
                <a:solidFill>
                  <a:schemeClr val="bg1"/>
                </a:solidFill>
                <a:latin typeface="__Source_Sans_Pro_fea366"/>
              </a:rPr>
              <a:t>Tricky to reference classnames</a:t>
            </a:r>
            <a:endParaRPr lang="en-US" sz="2400" b="0" i="0" dirty="0">
              <a:solidFill>
                <a:schemeClr val="bg1"/>
              </a:solidFill>
              <a:effectLst/>
              <a:latin typeface="__Source_Sans_Pro_fea366"/>
            </a:endParaRPr>
          </a:p>
        </p:txBody>
      </p:sp>
    </p:spTree>
    <p:extLst>
      <p:ext uri="{BB962C8B-B14F-4D97-AF65-F5344CB8AC3E}">
        <p14:creationId xmlns:p14="http://schemas.microsoft.com/office/powerpoint/2010/main" val="3871586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normAutofit/>
          </a:bodyPr>
          <a:lstStyle/>
          <a:p>
            <a:r>
              <a:rPr lang="en-IN" sz="2800" b="1" dirty="0">
                <a:solidFill>
                  <a:srgbClr val="C00000"/>
                </a:solidFill>
              </a:rPr>
              <a:t>Tailwind CSS in React</a:t>
            </a:r>
            <a:br>
              <a:rPr lang="en-IN" sz="2800" b="1"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A3843F7B-5C68-4193-B3B3-D0192188B8E6}"/>
              </a:ext>
            </a:extLst>
          </p:cNvPr>
          <p:cNvSpPr/>
          <p:nvPr/>
        </p:nvSpPr>
        <p:spPr>
          <a:xfrm>
            <a:off x="433990" y="1977509"/>
            <a:ext cx="5181996" cy="461665"/>
          </a:xfrm>
          <a:prstGeom prst="rect">
            <a:avLst/>
          </a:prstGeom>
        </p:spPr>
        <p:txBody>
          <a:bodyPr wrap="none">
            <a:spAutoFit/>
          </a:bodyPr>
          <a:lstStyle/>
          <a:p>
            <a:pPr marL="285750" indent="-285750">
              <a:buFont typeface="Wingdings" panose="05000000000000000000" pitchFamily="2" charset="2"/>
              <a:buChar char="Ø"/>
            </a:pPr>
            <a:r>
              <a:rPr lang="en-US" sz="2400" dirty="0">
                <a:solidFill>
                  <a:schemeClr val="bg1"/>
                </a:solidFill>
                <a:latin typeface="__Source_Sans_Pro_fea366"/>
              </a:rPr>
              <a:t>Tailwind CSS is a utility-first approach.</a:t>
            </a:r>
            <a:endParaRPr lang="en-IN" sz="2400" dirty="0">
              <a:solidFill>
                <a:schemeClr val="bg1"/>
              </a:solidFill>
            </a:endParaRPr>
          </a:p>
        </p:txBody>
      </p:sp>
      <p:sp>
        <p:nvSpPr>
          <p:cNvPr id="4" name="Rectangle 3">
            <a:extLst>
              <a:ext uri="{FF2B5EF4-FFF2-40B4-BE49-F238E27FC236}">
                <a16:creationId xmlns:a16="http://schemas.microsoft.com/office/drawing/2014/main" id="{8888F0A1-AE43-4AB2-B19E-3CD40D19D20D}"/>
              </a:ext>
            </a:extLst>
          </p:cNvPr>
          <p:cNvSpPr/>
          <p:nvPr/>
        </p:nvSpPr>
        <p:spPr>
          <a:xfrm>
            <a:off x="433990" y="2623747"/>
            <a:ext cx="11472260" cy="830997"/>
          </a:xfrm>
          <a:prstGeom prst="rect">
            <a:avLst/>
          </a:prstGeom>
        </p:spPr>
        <p:txBody>
          <a:bodyPr wrap="square">
            <a:spAutoFit/>
          </a:bodyPr>
          <a:lstStyle/>
          <a:p>
            <a:pPr marL="342900" indent="-342900">
              <a:buFont typeface="Wingdings" panose="05000000000000000000" pitchFamily="2" charset="2"/>
              <a:buChar char="Ø"/>
            </a:pPr>
            <a:r>
              <a:rPr lang="en-US" sz="2400" i="1" dirty="0">
                <a:solidFill>
                  <a:schemeClr val="bg1"/>
                </a:solidFill>
                <a:latin typeface="__Source_Sans_Pro_fea366"/>
              </a:rPr>
              <a:t>But what is a utility-first approach?</a:t>
            </a:r>
            <a:r>
              <a:rPr lang="en-US" sz="2400" dirty="0">
                <a:solidFill>
                  <a:schemeClr val="bg1"/>
                </a:solidFill>
                <a:latin typeface="__Source_Sans_Pro_fea366"/>
              </a:rPr>
              <a:t> This utility-first approach offers basic utility classes that enable us to create entirely custom designs without ever leaving your HTML. CSS</a:t>
            </a:r>
            <a:endParaRPr lang="en-IN" sz="2400" dirty="0">
              <a:solidFill>
                <a:schemeClr val="bg1"/>
              </a:solidFill>
            </a:endParaRPr>
          </a:p>
        </p:txBody>
      </p:sp>
      <p:sp>
        <p:nvSpPr>
          <p:cNvPr id="5" name="Rectangle 4">
            <a:extLst>
              <a:ext uri="{FF2B5EF4-FFF2-40B4-BE49-F238E27FC236}">
                <a16:creationId xmlns:a16="http://schemas.microsoft.com/office/drawing/2014/main" id="{A9D0280A-26DE-47E8-8065-FE2DDCFAD570}"/>
              </a:ext>
            </a:extLst>
          </p:cNvPr>
          <p:cNvSpPr/>
          <p:nvPr/>
        </p:nvSpPr>
        <p:spPr>
          <a:xfrm>
            <a:off x="433990" y="3639317"/>
            <a:ext cx="11472259"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Tailwind provides us with utility classes that we can use directly with JSX; thus, we do not need to write any CSS. Tailwind is a full CSS framework that supports grids, flex, etc</a:t>
            </a:r>
            <a:endParaRPr lang="en-IN" sz="2400" dirty="0">
              <a:solidFill>
                <a:schemeClr val="bg1"/>
              </a:solidFill>
            </a:endParaRPr>
          </a:p>
        </p:txBody>
      </p:sp>
    </p:spTree>
    <p:extLst>
      <p:ext uri="{BB962C8B-B14F-4D97-AF65-F5344CB8AC3E}">
        <p14:creationId xmlns:p14="http://schemas.microsoft.com/office/powerpoint/2010/main" val="95176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E9F3398A-E6BE-42FF-BED7-56915621B56D}"/>
              </a:ext>
            </a:extLst>
          </p:cNvPr>
          <p:cNvSpPr/>
          <p:nvPr/>
        </p:nvSpPr>
        <p:spPr>
          <a:xfrm>
            <a:off x="457200" y="2191435"/>
            <a:ext cx="11068050" cy="461665"/>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apple-system"/>
              </a:rPr>
              <a:t>The </a:t>
            </a:r>
            <a:r>
              <a:rPr lang="en-US" sz="2400" i="1" dirty="0">
                <a:solidFill>
                  <a:srgbClr val="000000"/>
                </a:solidFill>
                <a:latin typeface="-apple-system"/>
              </a:rPr>
              <a:t>Effect Hook</a:t>
            </a:r>
            <a:r>
              <a:rPr lang="en-US" sz="2400" dirty="0">
                <a:solidFill>
                  <a:srgbClr val="000000"/>
                </a:solidFill>
                <a:latin typeface="-apple-system"/>
              </a:rPr>
              <a:t> lets you perform side effects in function components:</a:t>
            </a:r>
            <a:endParaRPr lang="en-IN" sz="2400" dirty="0"/>
          </a:p>
        </p:txBody>
      </p:sp>
    </p:spTree>
    <p:extLst>
      <p:ext uri="{BB962C8B-B14F-4D97-AF65-F5344CB8AC3E}">
        <p14:creationId xmlns:p14="http://schemas.microsoft.com/office/powerpoint/2010/main" val="179068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a:xfrm>
            <a:off x="856409" y="255301"/>
            <a:ext cx="9784080" cy="1508760"/>
          </a:xfrm>
        </p:spPr>
        <p:txBody>
          <a:bodyPr>
            <a:normAutofit/>
          </a:bodyPr>
          <a:lstStyle/>
          <a:p>
            <a:r>
              <a:rPr lang="en-IN" sz="2800" b="1" dirty="0">
                <a:solidFill>
                  <a:srgbClr val="C00000"/>
                </a:solidFill>
              </a:rPr>
              <a:t>Using JSX, the above code can be simplified:</a:t>
            </a:r>
          </a:p>
        </p:txBody>
      </p:sp>
      <p:pic>
        <p:nvPicPr>
          <p:cNvPr id="4" name="Picture 3">
            <a:extLst>
              <a:ext uri="{FF2B5EF4-FFF2-40B4-BE49-F238E27FC236}">
                <a16:creationId xmlns:a16="http://schemas.microsoft.com/office/drawing/2014/main" id="{B682E0E5-1E75-58ED-8E11-7D0C480AFDD1}"/>
              </a:ext>
            </a:extLst>
          </p:cNvPr>
          <p:cNvPicPr>
            <a:picLocks noChangeAspect="1"/>
          </p:cNvPicPr>
          <p:nvPr/>
        </p:nvPicPr>
        <p:blipFill>
          <a:blip r:embed="rId2"/>
          <a:stretch>
            <a:fillRect/>
          </a:stretch>
        </p:blipFill>
        <p:spPr>
          <a:xfrm>
            <a:off x="962525" y="2873345"/>
            <a:ext cx="9182501" cy="29403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53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8B38BE1-9E72-4056-BDBE-B6F9B5A5AD1F}"/>
              </a:ext>
            </a:extLst>
          </p:cNvPr>
          <p:cNvSpPr>
            <a:spLocks noGrp="1" noChangeArrowheads="1"/>
          </p:cNvSpPr>
          <p:nvPr>
            <p:ph type="title"/>
          </p:nvPr>
        </p:nvSpPr>
        <p:spPr bwMode="auto">
          <a:xfrm>
            <a:off x="1202919" y="607669"/>
            <a:ext cx="6843348"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13337"/>
                </a:solidFill>
                <a:effectLst/>
                <a:latin typeface="Proxima Nova"/>
              </a:rPr>
              <a:t>What is the </a:t>
            </a:r>
            <a:r>
              <a:rPr kumimoji="0" lang="en-US" altLang="en-US" sz="2800" b="1" i="0" u="none" strike="noStrike" cap="none" normalizeH="0" baseline="0" dirty="0">
                <a:ln>
                  <a:noFill/>
                </a:ln>
                <a:solidFill>
                  <a:srgbClr val="313337"/>
                </a:solidFill>
                <a:effectLst/>
                <a:latin typeface="IBM Plex Mono"/>
              </a:rPr>
              <a:t>useEffect</a:t>
            </a:r>
            <a:r>
              <a:rPr kumimoji="0" lang="en-US" altLang="en-US" sz="2800" b="1" i="0" u="none" strike="noStrike" cap="none" normalizeH="0" baseline="0" dirty="0">
                <a:ln>
                  <a:noFill/>
                </a:ln>
                <a:solidFill>
                  <a:srgbClr val="313337"/>
                </a:solidFill>
                <a:effectLst/>
                <a:latin typeface="Proxima Nova"/>
              </a:rPr>
              <a:t> cleanup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25415CF-B389-4814-9658-5946F34BBCFB}"/>
              </a:ext>
            </a:extLst>
          </p:cNvPr>
          <p:cNvSpPr/>
          <p:nvPr/>
        </p:nvSpPr>
        <p:spPr>
          <a:xfrm>
            <a:off x="276225" y="2047786"/>
            <a:ext cx="11334750" cy="1200329"/>
          </a:xfrm>
          <a:prstGeom prst="rect">
            <a:avLst/>
          </a:prstGeom>
        </p:spPr>
        <p:txBody>
          <a:bodyPr wrap="square">
            <a:spAutoFit/>
          </a:bodyPr>
          <a:lstStyle/>
          <a:p>
            <a:r>
              <a:rPr lang="en-IN" sz="2400" dirty="0">
                <a:solidFill>
                  <a:schemeClr val="bg1"/>
                </a:solidFill>
              </a:rPr>
              <a:t>The useEffect cleanup is a function in the useEffect Hook that allows us to tidy up our code before our component unmounts. When our code runs and reruns for every render, useEffect also cleans up after itself using the cleanup function.</a:t>
            </a:r>
          </a:p>
        </p:txBody>
      </p:sp>
      <p:sp>
        <p:nvSpPr>
          <p:cNvPr id="6" name="Rectangle 5">
            <a:extLst>
              <a:ext uri="{FF2B5EF4-FFF2-40B4-BE49-F238E27FC236}">
                <a16:creationId xmlns:a16="http://schemas.microsoft.com/office/drawing/2014/main" id="{9BAD1FF9-084A-4A90-A48B-697B337231B7}"/>
              </a:ext>
            </a:extLst>
          </p:cNvPr>
          <p:cNvSpPr/>
          <p:nvPr/>
        </p:nvSpPr>
        <p:spPr>
          <a:xfrm>
            <a:off x="161925" y="3429000"/>
            <a:ext cx="11868150" cy="830997"/>
          </a:xfrm>
          <a:prstGeom prst="rect">
            <a:avLst/>
          </a:prstGeom>
        </p:spPr>
        <p:txBody>
          <a:bodyPr wrap="square">
            <a:spAutoFit/>
          </a:bodyPr>
          <a:lstStyle/>
          <a:p>
            <a:r>
              <a:rPr lang="en-IN" sz="2400" dirty="0">
                <a:solidFill>
                  <a:schemeClr val="bg1"/>
                </a:solidFill>
              </a:rPr>
              <a:t>The cleanup function prevents memory leaks and removes some unnecessary and unwanted behaviors.</a:t>
            </a:r>
          </a:p>
        </p:txBody>
      </p:sp>
      <p:sp>
        <p:nvSpPr>
          <p:cNvPr id="7" name="Rectangle 6">
            <a:extLst>
              <a:ext uri="{FF2B5EF4-FFF2-40B4-BE49-F238E27FC236}">
                <a16:creationId xmlns:a16="http://schemas.microsoft.com/office/drawing/2014/main" id="{F648C127-4443-4A52-A571-8447F2C60648}"/>
              </a:ext>
            </a:extLst>
          </p:cNvPr>
          <p:cNvSpPr/>
          <p:nvPr/>
        </p:nvSpPr>
        <p:spPr>
          <a:xfrm>
            <a:off x="3467100" y="4071819"/>
            <a:ext cx="6096000" cy="2308324"/>
          </a:xfrm>
          <a:prstGeom prst="rect">
            <a:avLst/>
          </a:prstGeom>
        </p:spPr>
        <p:txBody>
          <a:bodyPr>
            <a:spAutoFit/>
          </a:bodyPr>
          <a:lstStyle/>
          <a:p>
            <a:r>
              <a:rPr lang="en-IN" sz="2400" b="1" dirty="0">
                <a:solidFill>
                  <a:schemeClr val="bg1"/>
                </a:solidFill>
              </a:rPr>
              <a:t>useEffect(() =&gt; {</a:t>
            </a:r>
          </a:p>
          <a:p>
            <a:r>
              <a:rPr lang="en-IN" sz="2400" b="1" dirty="0">
                <a:solidFill>
                  <a:schemeClr val="bg1"/>
                </a:solidFill>
              </a:rPr>
              <a:t>        effect</a:t>
            </a:r>
          </a:p>
          <a:p>
            <a:r>
              <a:rPr lang="en-IN" sz="2400" b="1" dirty="0">
                <a:solidFill>
                  <a:schemeClr val="bg1"/>
                </a:solidFill>
              </a:rPr>
              <a:t>        return () =&gt; {</a:t>
            </a:r>
          </a:p>
          <a:p>
            <a:r>
              <a:rPr lang="en-IN" sz="2400" b="1" dirty="0">
                <a:solidFill>
                  <a:schemeClr val="bg1"/>
                </a:solidFill>
              </a:rPr>
              <a:t>            cleanup</a:t>
            </a:r>
          </a:p>
          <a:p>
            <a:r>
              <a:rPr lang="en-IN" sz="2400" b="1" dirty="0">
                <a:solidFill>
                  <a:schemeClr val="bg1"/>
                </a:solidFill>
              </a:rPr>
              <a:t>        }</a:t>
            </a:r>
          </a:p>
          <a:p>
            <a:r>
              <a:rPr lang="en-IN" sz="2400" b="1" dirty="0">
                <a:solidFill>
                  <a:schemeClr val="bg1"/>
                </a:solidFill>
              </a:rPr>
              <a:t>    }, [input])</a:t>
            </a:r>
          </a:p>
        </p:txBody>
      </p:sp>
    </p:spTree>
    <p:extLst>
      <p:ext uri="{BB962C8B-B14F-4D97-AF65-F5344CB8AC3E}">
        <p14:creationId xmlns:p14="http://schemas.microsoft.com/office/powerpoint/2010/main" val="3755976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9AC038-C456-4FC5-AA43-A82803AFA9FB}"/>
              </a:ext>
            </a:extLst>
          </p:cNvPr>
          <p:cNvSpPr/>
          <p:nvPr/>
        </p:nvSpPr>
        <p:spPr>
          <a:xfrm>
            <a:off x="180974" y="519410"/>
            <a:ext cx="11858625" cy="830997"/>
          </a:xfrm>
          <a:prstGeom prst="rect">
            <a:avLst/>
          </a:prstGeom>
        </p:spPr>
        <p:txBody>
          <a:bodyPr wrap="square">
            <a:spAutoFit/>
          </a:bodyPr>
          <a:lstStyle/>
          <a:p>
            <a:pPr marL="342900" indent="-342900">
              <a:buFont typeface="Wingdings" panose="05000000000000000000" pitchFamily="2" charset="2"/>
              <a:buChar char="Ø"/>
            </a:pPr>
            <a:r>
              <a:rPr lang="en-IN" sz="2400" dirty="0">
                <a:solidFill>
                  <a:schemeClr val="bg1"/>
                </a:solidFill>
              </a:rPr>
              <a:t> The useEffect cleanup function does not only run when our component wants to unmount, it also runs right before the execution of the next scheduled effect.</a:t>
            </a:r>
          </a:p>
        </p:txBody>
      </p:sp>
    </p:spTree>
    <p:extLst>
      <p:ext uri="{BB962C8B-B14F-4D97-AF65-F5344CB8AC3E}">
        <p14:creationId xmlns:p14="http://schemas.microsoft.com/office/powerpoint/2010/main" val="2610953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15806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3090007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32332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26428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16256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89808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04716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3296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45AD-4758-424C-9402-2F8CEA37FA55}"/>
              </a:ext>
            </a:extLst>
          </p:cNvPr>
          <p:cNvSpPr>
            <a:spLocks noGrp="1"/>
          </p:cNvSpPr>
          <p:nvPr>
            <p:ph type="title"/>
          </p:nvPr>
        </p:nvSpPr>
        <p:spPr>
          <a:xfrm>
            <a:off x="323851" y="303226"/>
            <a:ext cx="10344149" cy="1508760"/>
          </a:xfrm>
        </p:spPr>
        <p:txBody>
          <a:bodyPr>
            <a:noAutofit/>
          </a:bodyPr>
          <a:lstStyle/>
          <a:p>
            <a:r>
              <a:rPr lang="en-US" sz="2800" b="1" dirty="0">
                <a:solidFill>
                  <a:srgbClr val="C00000"/>
                </a:solidFill>
              </a:rPr>
              <a:t>Why JSX?</a:t>
            </a:r>
            <a:br>
              <a:rPr lang="en-US" sz="2800" b="1" dirty="0">
                <a:solidFill>
                  <a:srgbClr val="C00000"/>
                </a:solidFill>
              </a:rPr>
            </a:br>
            <a:r>
              <a:rPr lang="en-US" sz="2800" b="1" dirty="0">
                <a:solidFill>
                  <a:srgbClr val="C00000"/>
                </a:solidFill>
              </a:rPr>
              <a:t>We understood what is JSX but why do we need it?</a:t>
            </a:r>
            <a:br>
              <a:rPr lang="en-US" sz="2800"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72820400-23DB-4421-A512-77E3748E383A}"/>
              </a:ext>
            </a:extLst>
          </p:cNvPr>
          <p:cNvSpPr/>
          <p:nvPr/>
        </p:nvSpPr>
        <p:spPr>
          <a:xfrm>
            <a:off x="142874" y="1995785"/>
            <a:ext cx="11887201"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JSX makes the process simpler because it enables you to specify the UI in HTML. JSX has the full power of JavaScript, according to its developers</a:t>
            </a:r>
            <a:endParaRPr lang="en-IN" sz="2400" dirty="0">
              <a:solidFill>
                <a:schemeClr val="bg1"/>
              </a:solidFill>
            </a:endParaRPr>
          </a:p>
        </p:txBody>
      </p:sp>
      <p:sp>
        <p:nvSpPr>
          <p:cNvPr id="4" name="Rectangle 3">
            <a:extLst>
              <a:ext uri="{FF2B5EF4-FFF2-40B4-BE49-F238E27FC236}">
                <a16:creationId xmlns:a16="http://schemas.microsoft.com/office/drawing/2014/main" id="{602CEC56-8D30-41FB-B75D-DBC61F670300}"/>
              </a:ext>
            </a:extLst>
          </p:cNvPr>
          <p:cNvSpPr/>
          <p:nvPr/>
        </p:nvSpPr>
        <p:spPr>
          <a:xfrm>
            <a:off x="142873" y="2828836"/>
            <a:ext cx="11887201" cy="1200329"/>
          </a:xfrm>
          <a:prstGeom prst="rect">
            <a:avLst/>
          </a:prstGeom>
        </p:spPr>
        <p:txBody>
          <a:bodyPr wrap="square">
            <a:spAutoFit/>
          </a:bodyPr>
          <a:lstStyle/>
          <a:p>
            <a:pPr marL="285750" indent="-285750">
              <a:buFont typeface="Wingdings" panose="05000000000000000000" pitchFamily="2" charset="2"/>
              <a:buChar char="Ø"/>
            </a:pPr>
            <a:r>
              <a:rPr lang="en-US" sz="2400" dirty="0">
                <a:solidFill>
                  <a:schemeClr val="bg1"/>
                </a:solidFill>
                <a:latin typeface="__Source_Sans_Pro_fea366"/>
              </a:rPr>
              <a:t>JSX enables React to display more informative error and warning messages for simpler debugging. JSX will throw an error your way if the HTML is incorrect or lacks a parent element so you can fix it right away.</a:t>
            </a:r>
            <a:endParaRPr lang="en-IN" sz="2400" dirty="0">
              <a:solidFill>
                <a:schemeClr val="bg1"/>
              </a:solidFill>
            </a:endParaRPr>
          </a:p>
        </p:txBody>
      </p:sp>
    </p:spTree>
    <p:extLst>
      <p:ext uri="{BB962C8B-B14F-4D97-AF65-F5344CB8AC3E}">
        <p14:creationId xmlns:p14="http://schemas.microsoft.com/office/powerpoint/2010/main" val="3961942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493926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31152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53087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01950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40619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620375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991358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708300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82571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8624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3F32-291B-45AB-8E2F-9DAC5F81616B}"/>
              </a:ext>
            </a:extLst>
          </p:cNvPr>
          <p:cNvSpPr>
            <a:spLocks noGrp="1"/>
          </p:cNvSpPr>
          <p:nvPr>
            <p:ph type="title"/>
          </p:nvPr>
        </p:nvSpPr>
        <p:spPr/>
        <p:txBody>
          <a:bodyPr>
            <a:normAutofit/>
          </a:bodyPr>
          <a:lstStyle/>
          <a:p>
            <a:r>
              <a:rPr lang="en-IN" sz="3200" b="1" dirty="0">
                <a:solidFill>
                  <a:srgbClr val="C00000"/>
                </a:solidFill>
              </a:rPr>
              <a:t>JSX Rules</a:t>
            </a:r>
            <a:br>
              <a:rPr lang="en-IN" sz="3200" b="1" dirty="0">
                <a:solidFill>
                  <a:srgbClr val="C00000"/>
                </a:solidFill>
              </a:rPr>
            </a:br>
            <a:endParaRPr lang="en-IN" sz="3200" dirty="0">
              <a:solidFill>
                <a:srgbClr val="C00000"/>
              </a:solidFill>
            </a:endParaRPr>
          </a:p>
        </p:txBody>
      </p:sp>
      <p:sp>
        <p:nvSpPr>
          <p:cNvPr id="3" name="Rectangle 2">
            <a:extLst>
              <a:ext uri="{FF2B5EF4-FFF2-40B4-BE49-F238E27FC236}">
                <a16:creationId xmlns:a16="http://schemas.microsoft.com/office/drawing/2014/main" id="{746005A1-2E4C-4B6E-A6B4-1BFD3DF4AE22}"/>
              </a:ext>
            </a:extLst>
          </p:cNvPr>
          <p:cNvSpPr/>
          <p:nvPr/>
        </p:nvSpPr>
        <p:spPr>
          <a:xfrm>
            <a:off x="210877" y="1958459"/>
            <a:ext cx="4194931" cy="461665"/>
          </a:xfrm>
          <a:prstGeom prst="rect">
            <a:avLst/>
          </a:prstGeom>
        </p:spPr>
        <p:txBody>
          <a:bodyPr wrap="none">
            <a:spAutoFit/>
          </a:bodyPr>
          <a:lstStyle/>
          <a:p>
            <a:pPr marL="285750" indent="-285750">
              <a:buFont typeface="Wingdings" panose="05000000000000000000" pitchFamily="2" charset="2"/>
              <a:buChar char="Ø"/>
            </a:pPr>
            <a:r>
              <a:rPr lang="en-US" sz="2400" b="1" dirty="0">
                <a:solidFill>
                  <a:schemeClr val="bg1"/>
                </a:solidFill>
                <a:latin typeface="__Source_Sans_Pro_fea366"/>
              </a:rPr>
              <a:t>Return a Single Root Element</a:t>
            </a:r>
            <a:endParaRPr lang="en-US" sz="2400" b="1" i="0" dirty="0">
              <a:solidFill>
                <a:schemeClr val="bg1"/>
              </a:solidFill>
              <a:effectLst/>
              <a:latin typeface="__Source_Sans_Pro_fea366"/>
            </a:endParaRPr>
          </a:p>
        </p:txBody>
      </p:sp>
      <p:sp>
        <p:nvSpPr>
          <p:cNvPr id="4" name="Rectangle 3">
            <a:extLst>
              <a:ext uri="{FF2B5EF4-FFF2-40B4-BE49-F238E27FC236}">
                <a16:creationId xmlns:a16="http://schemas.microsoft.com/office/drawing/2014/main" id="{B8DD369F-D07C-4297-8AB5-6DAFE3DCD9C8}"/>
              </a:ext>
            </a:extLst>
          </p:cNvPr>
          <p:cNvSpPr/>
          <p:nvPr/>
        </p:nvSpPr>
        <p:spPr>
          <a:xfrm>
            <a:off x="476249" y="2420124"/>
            <a:ext cx="10829925" cy="461665"/>
          </a:xfrm>
          <a:prstGeom prst="rect">
            <a:avLst/>
          </a:prstGeom>
        </p:spPr>
        <p:txBody>
          <a:bodyPr wrap="square">
            <a:spAutoFit/>
          </a:bodyPr>
          <a:lstStyle/>
          <a:p>
            <a:r>
              <a:rPr lang="en-US" sz="2400" dirty="0">
                <a:solidFill>
                  <a:schemeClr val="bg1"/>
                </a:solidFill>
                <a:latin typeface="__Source_Sans_Pro_fea366"/>
              </a:rPr>
              <a:t>Use a single parent tag to contain all of the elements that the component returns.</a:t>
            </a:r>
            <a:endParaRPr lang="en-IN" sz="2400" dirty="0">
              <a:solidFill>
                <a:schemeClr val="bg1"/>
              </a:solidFill>
            </a:endParaRPr>
          </a:p>
        </p:txBody>
      </p:sp>
      <p:sp>
        <p:nvSpPr>
          <p:cNvPr id="5" name="Rectangle 4">
            <a:extLst>
              <a:ext uri="{FF2B5EF4-FFF2-40B4-BE49-F238E27FC236}">
                <a16:creationId xmlns:a16="http://schemas.microsoft.com/office/drawing/2014/main" id="{79926797-CBBE-461A-B09B-568DE4120034}"/>
              </a:ext>
            </a:extLst>
          </p:cNvPr>
          <p:cNvSpPr/>
          <p:nvPr/>
        </p:nvSpPr>
        <p:spPr>
          <a:xfrm>
            <a:off x="210877" y="3047312"/>
            <a:ext cx="11400098" cy="1200329"/>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__Source_Sans_Pro_fea366"/>
              </a:rPr>
              <a:t> </a:t>
            </a:r>
            <a:r>
              <a:rPr lang="en-US" sz="2400" b="1" dirty="0">
                <a:solidFill>
                  <a:schemeClr val="bg1"/>
                </a:solidFill>
                <a:latin typeface="__Source_Sans_Pro_fea366"/>
              </a:rPr>
              <a:t>Fragment</a:t>
            </a:r>
            <a:r>
              <a:rPr lang="en-US" sz="2400" dirty="0">
                <a:solidFill>
                  <a:schemeClr val="bg1"/>
                </a:solidFill>
                <a:latin typeface="__Source_Sans_Pro_fea366"/>
              </a:rPr>
              <a:t> component, which is frequently used with the &lt;&gt;...&lt;/&gt; syntax, without enclosing them in another container element. It is not mandatory to use extra &lt;div&gt; to your markup, instead, you can use &lt;&gt; and &lt;/&gt; .</a:t>
            </a:r>
            <a:endParaRPr lang="en-IN" sz="2400" dirty="0">
              <a:solidFill>
                <a:schemeClr val="bg1"/>
              </a:solidFill>
            </a:endParaRPr>
          </a:p>
        </p:txBody>
      </p:sp>
      <p:sp>
        <p:nvSpPr>
          <p:cNvPr id="6" name="Rectangle 5">
            <a:extLst>
              <a:ext uri="{FF2B5EF4-FFF2-40B4-BE49-F238E27FC236}">
                <a16:creationId xmlns:a16="http://schemas.microsoft.com/office/drawing/2014/main" id="{44C0D049-C2C2-4335-ADB7-699BA5F79EB3}"/>
              </a:ext>
            </a:extLst>
          </p:cNvPr>
          <p:cNvSpPr/>
          <p:nvPr/>
        </p:nvSpPr>
        <p:spPr>
          <a:xfrm>
            <a:off x="210877" y="4324522"/>
            <a:ext cx="2735814" cy="461665"/>
          </a:xfrm>
          <a:prstGeom prst="rect">
            <a:avLst/>
          </a:prstGeom>
        </p:spPr>
        <p:txBody>
          <a:bodyPr wrap="none">
            <a:spAutoFit/>
          </a:bodyPr>
          <a:lstStyle/>
          <a:p>
            <a:pPr marL="342900" indent="-342900">
              <a:buFont typeface="Wingdings" panose="05000000000000000000" pitchFamily="2" charset="2"/>
              <a:buChar char="Ø"/>
            </a:pPr>
            <a:r>
              <a:rPr lang="en-IN" sz="2400" b="1" dirty="0">
                <a:solidFill>
                  <a:schemeClr val="bg1"/>
                </a:solidFill>
                <a:latin typeface="__Source_Sans_Pro_fea366"/>
              </a:rPr>
              <a:t>Close All the Tags</a:t>
            </a:r>
            <a:endParaRPr lang="en-IN" sz="2400" b="1" i="0" dirty="0">
              <a:solidFill>
                <a:schemeClr val="bg1"/>
              </a:solidFill>
              <a:effectLst/>
              <a:latin typeface="__Source_Sans_Pro_fea366"/>
            </a:endParaRPr>
          </a:p>
        </p:txBody>
      </p:sp>
      <p:sp>
        <p:nvSpPr>
          <p:cNvPr id="7" name="Rectangle 6">
            <a:extLst>
              <a:ext uri="{FF2B5EF4-FFF2-40B4-BE49-F238E27FC236}">
                <a16:creationId xmlns:a16="http://schemas.microsoft.com/office/drawing/2014/main" id="{89C38C7C-B6ED-494C-917A-9B853565FBA4}"/>
              </a:ext>
            </a:extLst>
          </p:cNvPr>
          <p:cNvSpPr/>
          <p:nvPr/>
        </p:nvSpPr>
        <p:spPr>
          <a:xfrm>
            <a:off x="210877" y="4786187"/>
            <a:ext cx="1885260" cy="461665"/>
          </a:xfrm>
          <a:prstGeom prst="rect">
            <a:avLst/>
          </a:prstGeom>
        </p:spPr>
        <p:txBody>
          <a:bodyPr wrap="none">
            <a:spAutoFit/>
          </a:bodyPr>
          <a:lstStyle/>
          <a:p>
            <a:pPr marL="342900" indent="-342900">
              <a:buFont typeface="Wingdings" panose="05000000000000000000" pitchFamily="2" charset="2"/>
              <a:buChar char="Ø"/>
            </a:pPr>
            <a:r>
              <a:rPr lang="en-IN" sz="2400" b="1" dirty="0">
                <a:solidFill>
                  <a:schemeClr val="bg1"/>
                </a:solidFill>
                <a:latin typeface="__Source_Sans_Pro_fea366"/>
              </a:rPr>
              <a:t>camelCase</a:t>
            </a:r>
            <a:endParaRPr lang="en-IN" sz="2400" b="1" i="0" dirty="0">
              <a:solidFill>
                <a:schemeClr val="bg1"/>
              </a:solidFill>
              <a:effectLst/>
              <a:latin typeface="__Source_Sans_Pro_fea366"/>
            </a:endParaRPr>
          </a:p>
        </p:txBody>
      </p:sp>
      <p:sp>
        <p:nvSpPr>
          <p:cNvPr id="8" name="Rectangle 7">
            <a:extLst>
              <a:ext uri="{FF2B5EF4-FFF2-40B4-BE49-F238E27FC236}">
                <a16:creationId xmlns:a16="http://schemas.microsoft.com/office/drawing/2014/main" id="{D22E711D-7CFC-4103-8B8D-816092BB8BCB}"/>
              </a:ext>
            </a:extLst>
          </p:cNvPr>
          <p:cNvSpPr/>
          <p:nvPr/>
        </p:nvSpPr>
        <p:spPr>
          <a:xfrm>
            <a:off x="210877" y="5247852"/>
            <a:ext cx="3049746" cy="461665"/>
          </a:xfrm>
          <a:prstGeom prst="rect">
            <a:avLst/>
          </a:prstGeom>
        </p:spPr>
        <p:txBody>
          <a:bodyPr wrap="none">
            <a:spAutoFit/>
          </a:bodyPr>
          <a:lstStyle/>
          <a:p>
            <a:pPr marL="342900" indent="-342900">
              <a:buFont typeface="Wingdings" panose="05000000000000000000" pitchFamily="2" charset="2"/>
              <a:buChar char="Ø"/>
            </a:pPr>
            <a:r>
              <a:rPr lang="en-IN" sz="2400" b="1" dirty="0">
                <a:solidFill>
                  <a:schemeClr val="bg1"/>
                </a:solidFill>
                <a:latin typeface="__Source_Sans_Pro_fea366"/>
              </a:rPr>
              <a:t>Use a JSX Converter</a:t>
            </a:r>
            <a:endParaRPr lang="en-IN" sz="2400" b="1" i="0" dirty="0">
              <a:solidFill>
                <a:schemeClr val="bg1"/>
              </a:solidFill>
              <a:effectLst/>
              <a:latin typeface="__Source_Sans_Pro_fea366"/>
            </a:endParaRPr>
          </a:p>
        </p:txBody>
      </p:sp>
      <p:sp>
        <p:nvSpPr>
          <p:cNvPr id="9" name="Rectangle 8">
            <a:extLst>
              <a:ext uri="{FF2B5EF4-FFF2-40B4-BE49-F238E27FC236}">
                <a16:creationId xmlns:a16="http://schemas.microsoft.com/office/drawing/2014/main" id="{2691AE42-4141-4137-9F15-D1741EE17CD4}"/>
              </a:ext>
            </a:extLst>
          </p:cNvPr>
          <p:cNvSpPr/>
          <p:nvPr/>
        </p:nvSpPr>
        <p:spPr>
          <a:xfrm>
            <a:off x="4168572" y="5247852"/>
            <a:ext cx="4580100" cy="461665"/>
          </a:xfrm>
          <a:prstGeom prst="rect">
            <a:avLst/>
          </a:prstGeom>
        </p:spPr>
        <p:txBody>
          <a:bodyPr wrap="none">
            <a:spAutoFit/>
          </a:bodyPr>
          <a:lstStyle/>
          <a:p>
            <a:r>
              <a:rPr lang="en-IN" sz="2400" dirty="0">
                <a:solidFill>
                  <a:schemeClr val="bg1"/>
                </a:solidFill>
                <a:highlight>
                  <a:srgbClr val="008080"/>
                </a:highlight>
              </a:rPr>
              <a:t>https://transform.tools/html-to-jsx</a:t>
            </a:r>
          </a:p>
        </p:txBody>
      </p:sp>
    </p:spTree>
    <p:extLst>
      <p:ext uri="{BB962C8B-B14F-4D97-AF65-F5344CB8AC3E}">
        <p14:creationId xmlns:p14="http://schemas.microsoft.com/office/powerpoint/2010/main" val="3800390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928894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71654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50186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69131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228626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811932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168975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56346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7802715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518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FBCB-83F0-4CBC-8EA2-3B17A5C14277}"/>
              </a:ext>
            </a:extLst>
          </p:cNvPr>
          <p:cNvSpPr>
            <a:spLocks noGrp="1"/>
          </p:cNvSpPr>
          <p:nvPr>
            <p:ph type="title"/>
          </p:nvPr>
        </p:nvSpPr>
        <p:spPr/>
        <p:txBody>
          <a:bodyPr>
            <a:normAutofit/>
          </a:bodyPr>
          <a:lstStyle/>
          <a:p>
            <a:r>
              <a:rPr lang="en-US" sz="2800" b="1" dirty="0">
                <a:solidFill>
                  <a:srgbClr val="C00000"/>
                </a:solidFill>
              </a:rPr>
              <a:t>What is a Javascript Library?</a:t>
            </a:r>
            <a:br>
              <a:rPr lang="en-US" sz="2800" b="1" dirty="0">
                <a:solidFill>
                  <a:srgbClr val="C00000"/>
                </a:solidFill>
              </a:rPr>
            </a:br>
            <a:endParaRPr lang="en-IN" sz="2800" dirty="0">
              <a:solidFill>
                <a:srgbClr val="C00000"/>
              </a:solidFill>
            </a:endParaRPr>
          </a:p>
        </p:txBody>
      </p:sp>
      <p:sp>
        <p:nvSpPr>
          <p:cNvPr id="3" name="Rectangle 2">
            <a:extLst>
              <a:ext uri="{FF2B5EF4-FFF2-40B4-BE49-F238E27FC236}">
                <a16:creationId xmlns:a16="http://schemas.microsoft.com/office/drawing/2014/main" id="{26A564B3-E529-41B4-99E6-3D25166E9040}"/>
              </a:ext>
            </a:extLst>
          </p:cNvPr>
          <p:cNvSpPr/>
          <p:nvPr/>
        </p:nvSpPr>
        <p:spPr>
          <a:xfrm>
            <a:off x="162744" y="1980337"/>
            <a:ext cx="11864429" cy="1569660"/>
          </a:xfrm>
          <a:prstGeom prst="rect">
            <a:avLst/>
          </a:prstGeom>
        </p:spPr>
        <p:txBody>
          <a:bodyPr wrap="square">
            <a:spAutoFit/>
          </a:bodyPr>
          <a:lstStyle/>
          <a:p>
            <a:r>
              <a:rPr lang="en-US" sz="2400" b="1" dirty="0">
                <a:solidFill>
                  <a:schemeClr val="bg1"/>
                </a:solidFill>
                <a:latin typeface="__Source_Sans_Pro_fea366"/>
              </a:rPr>
              <a:t>A javascript library is a cluster of pre-written javascript code snippets that can be imported and used to perform common javascript functionalities easily. This promotes the reusability of code and hence faster development. The possibility of errors also becomes less as the code from libraries is generally well-tested</a:t>
            </a:r>
            <a:endParaRPr lang="en-IN" sz="2400" b="1" dirty="0">
              <a:solidFill>
                <a:schemeClr val="bg1"/>
              </a:solidFill>
            </a:endParaRPr>
          </a:p>
        </p:txBody>
      </p:sp>
      <p:sp>
        <p:nvSpPr>
          <p:cNvPr id="4" name="Rectangle 3">
            <a:extLst>
              <a:ext uri="{FF2B5EF4-FFF2-40B4-BE49-F238E27FC236}">
                <a16:creationId xmlns:a16="http://schemas.microsoft.com/office/drawing/2014/main" id="{51F0DF2A-6FF7-4334-80E8-761F27EE5DB6}"/>
              </a:ext>
            </a:extLst>
          </p:cNvPr>
          <p:cNvSpPr/>
          <p:nvPr/>
        </p:nvSpPr>
        <p:spPr>
          <a:xfrm>
            <a:off x="162744" y="4324261"/>
            <a:ext cx="11864429" cy="1200329"/>
          </a:xfrm>
          <a:prstGeom prst="rect">
            <a:avLst/>
          </a:prstGeom>
        </p:spPr>
        <p:txBody>
          <a:bodyPr wrap="square">
            <a:spAutoFit/>
          </a:bodyPr>
          <a:lstStyle/>
          <a:p>
            <a:r>
              <a:rPr lang="en-US" sz="2400" b="1" dirty="0">
                <a:solidFill>
                  <a:schemeClr val="bg1"/>
                </a:solidFill>
                <a:latin typeface="__Source_Sans_Pro_fea366"/>
              </a:rPr>
              <a:t>The concept of javascript libraries was initiated with the development of Jquery. </a:t>
            </a:r>
            <a:r>
              <a:rPr lang="en-US" sz="2400" b="1" dirty="0" err="1">
                <a:solidFill>
                  <a:schemeClr val="bg1"/>
                </a:solidFill>
                <a:latin typeface="__Source_Sans_Pro_fea366"/>
              </a:rPr>
              <a:t>JQuery</a:t>
            </a:r>
            <a:r>
              <a:rPr lang="en-US" sz="2400" b="1" dirty="0">
                <a:solidFill>
                  <a:schemeClr val="bg1"/>
                </a:solidFill>
                <a:latin typeface="__Source_Sans_Pro_fea366"/>
              </a:rPr>
              <a:t> was developed to simplify DOM manipulation, event handling, and AJAX. It helped in shortening the syntax and making code simpler</a:t>
            </a:r>
            <a:endParaRPr lang="en-IN" sz="2400" b="1" dirty="0">
              <a:solidFill>
                <a:schemeClr val="bg1"/>
              </a:solidFill>
            </a:endParaRPr>
          </a:p>
        </p:txBody>
      </p:sp>
    </p:spTree>
    <p:extLst>
      <p:ext uri="{BB962C8B-B14F-4D97-AF65-F5344CB8AC3E}">
        <p14:creationId xmlns:p14="http://schemas.microsoft.com/office/powerpoint/2010/main" val="8312416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321880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11766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670796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1227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096372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141039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090593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2B44-BE30-9394-6DB5-F8DDD21F07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75117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B8E-2873-924C-67ED-5FDD47EB39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824133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F771-D11F-4CDD-31F0-9E38AC6A67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7228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11424</TotalTime>
  <Words>4705</Words>
  <Application>Microsoft Office PowerPoint</Application>
  <PresentationFormat>Widescreen</PresentationFormat>
  <Paragraphs>311</Paragraphs>
  <Slides>133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133</vt:i4>
      </vt:variant>
    </vt:vector>
  </HeadingPairs>
  <TitlesOfParts>
    <vt:vector size="147" baseType="lpstr">
      <vt:lpstr>__Source_Sans_Pro_fea366</vt:lpstr>
      <vt:lpstr>-apple-system</vt:lpstr>
      <vt:lpstr>Arial</vt:lpstr>
      <vt:lpstr>Bahnschrift SemiBold</vt:lpstr>
      <vt:lpstr>Corbel</vt:lpstr>
      <vt:lpstr>IBM Plex Mono</vt:lpstr>
      <vt:lpstr>LiberationMono</vt:lpstr>
      <vt:lpstr>Nunito</vt:lpstr>
      <vt:lpstr>Proxima Nova</vt:lpstr>
      <vt:lpstr>SourceSansPro-Bold</vt:lpstr>
      <vt:lpstr>SourceSansPro-Regular</vt:lpstr>
      <vt:lpstr>source-serif-pro</vt:lpstr>
      <vt:lpstr>Wingdings</vt:lpstr>
      <vt:lpstr>Banded</vt:lpstr>
      <vt:lpstr>PowerPoint Presentation</vt:lpstr>
      <vt:lpstr>PowerPoint Presentation</vt:lpstr>
      <vt:lpstr>PowerPoint Presentation</vt:lpstr>
      <vt:lpstr>What are the limitations of React?</vt:lpstr>
      <vt:lpstr>PowerPoint Presentation</vt:lpstr>
      <vt:lpstr>Using JSX, the above code can be simplified:</vt:lpstr>
      <vt:lpstr>Why JSX? We understood what is JSX but why do we need it? </vt:lpstr>
      <vt:lpstr>JSX Rules </vt:lpstr>
      <vt:lpstr>What is a Javascript Library? </vt:lpstr>
      <vt:lpstr>PowerPoint Presentation</vt:lpstr>
      <vt:lpstr>Single Page Applications </vt:lpstr>
      <vt:lpstr>There are several benefits that single-page applications provide:</vt:lpstr>
      <vt:lpstr>Should You Learn React JS? </vt:lpstr>
      <vt:lpstr>Why to Use React js for Web Development? </vt:lpstr>
      <vt:lpstr>PowerPoint Presentation</vt:lpstr>
      <vt:lpstr>What are keys in React? </vt:lpstr>
      <vt:lpstr>Importance of keys - </vt:lpstr>
      <vt:lpstr>PowerPoint Presentation</vt:lpstr>
      <vt:lpstr>How does it work?</vt:lpstr>
      <vt:lpstr>PowerPoint Presentation</vt:lpstr>
      <vt:lpstr>React JS Examples Let’s now have a look at how to create a simple application with the use of ReactJS</vt:lpstr>
      <vt:lpstr>PowerPoint Presentation</vt:lpstr>
      <vt:lpstr>PowerPoint Presentation</vt:lpstr>
      <vt:lpstr>React JS Community Resources </vt:lpstr>
      <vt:lpstr>Conclusion </vt:lpstr>
      <vt:lpstr>Intro to React Components </vt:lpstr>
      <vt:lpstr>PowerPoint Presentation</vt:lpstr>
      <vt:lpstr>PowerPoint Presentation</vt:lpstr>
      <vt:lpstr>Functional Components </vt:lpstr>
      <vt:lpstr>PowerPoint Presentation</vt:lpstr>
      <vt:lpstr>Rendering Elements </vt:lpstr>
      <vt:lpstr>PowerPoint Presentation</vt:lpstr>
      <vt:lpstr>What are Props in React? </vt:lpstr>
      <vt:lpstr>PowerPoint Presentation</vt:lpstr>
      <vt:lpstr>ReactJS State </vt:lpstr>
      <vt:lpstr>Creating the State Object </vt:lpstr>
      <vt:lpstr>PowerPoint Presentation</vt:lpstr>
      <vt:lpstr>Using the State Object:- this.state.propertyname </vt:lpstr>
      <vt:lpstr>Using the State Hook  Hooks are a new addition in React 16.8. They let you use state and other React features without writing a class. </vt:lpstr>
      <vt:lpstr>Rules of Hooks </vt:lpstr>
      <vt:lpstr>What is useState() in React?</vt:lpstr>
      <vt:lpstr>PowerPoint Presentation</vt:lpstr>
      <vt:lpstr> comparison between the class and functional components </vt:lpstr>
      <vt:lpstr>PowerPoint Presentation</vt:lpstr>
      <vt:lpstr>ReactJS Handling Events </vt:lpstr>
      <vt:lpstr>PowerPoint Presentation</vt:lpstr>
      <vt:lpstr>Conditional Rendering React </vt:lpstr>
      <vt:lpstr>Working with List and Key Prop in React </vt:lpstr>
      <vt:lpstr>PowerPoint Presentation</vt:lpstr>
      <vt:lpstr>PowerPoint Presentation</vt:lpstr>
      <vt:lpstr>PowerPoint Presentation</vt:lpstr>
      <vt:lpstr>Extracting Components with Keys </vt:lpstr>
      <vt:lpstr>Inline CSS. </vt:lpstr>
      <vt:lpstr>PowerPoint Presentation</vt:lpstr>
      <vt:lpstr>PowerPoint Presentation</vt:lpstr>
      <vt:lpstr>CSS Modules </vt:lpstr>
      <vt:lpstr>PowerPoint Presentation</vt:lpstr>
      <vt:lpstr>Tailwind CSS in React </vt:lpstr>
      <vt:lpstr>PowerPoint Presentation</vt:lpstr>
      <vt:lpstr>What is the useEffect cleanup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dc:creator>
  <cp:lastModifiedBy>DELL</cp:lastModifiedBy>
  <cp:revision>42</cp:revision>
  <dcterms:created xsi:type="dcterms:W3CDTF">2023-10-30T01:56:38Z</dcterms:created>
  <dcterms:modified xsi:type="dcterms:W3CDTF">2024-05-11T00:20:03Z</dcterms:modified>
</cp:coreProperties>
</file>