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12" r:id="rId7"/>
    <p:sldId id="413" r:id="rId8"/>
    <p:sldId id="402" r:id="rId9"/>
    <p:sldId id="403" r:id="rId10"/>
    <p:sldId id="408" r:id="rId11"/>
    <p:sldId id="409" r:id="rId12"/>
    <p:sldId id="404" r:id="rId13"/>
    <p:sldId id="410" r:id="rId14"/>
    <p:sldId id="411" r:id="rId15"/>
    <p:sldId id="405" r:id="rId16"/>
    <p:sldId id="406" r:id="rId17"/>
    <p:sldId id="407" r:id="rId18"/>
    <p:sldId id="4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p:scale>
          <a:sx n="95" d="100"/>
          <a:sy n="95" d="100"/>
        </p:scale>
        <p:origin x="-432" y="-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smtClean="0">
                <a:solidFill>
                  <a:srgbClr val="000000"/>
                </a:solidFill>
              </a:rPr>
              <a:t>ARTIFICIAL INTELLIGENCE &amp;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Raleway ExtraBold" pitchFamily="34" charset="-52"/>
              </a:rPr>
              <a:t>Intrusion Detection System with Machine Learning Algorithms and Comparison Analysis</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277034" cy="1015663"/>
          </a:xfrm>
          <a:prstGeom prst="rect">
            <a:avLst/>
          </a:prstGeom>
          <a:noFill/>
        </p:spPr>
        <p:txBody>
          <a:bodyPr wrap="none" rtlCol="0">
            <a:spAutoFit/>
          </a:bodyPr>
          <a:lstStyle/>
          <a:p>
            <a:r>
              <a:rPr lang="en-US" sz="2000" b="1" dirty="0"/>
              <a:t>Submitted by: </a:t>
            </a:r>
          </a:p>
          <a:p>
            <a:r>
              <a:rPr lang="en-US" sz="2000" dirty="0" smtClean="0"/>
              <a:t>KARAN ANAND JAIN</a:t>
            </a:r>
            <a:endParaRPr lang="en-US" sz="2000" dirty="0"/>
          </a:p>
          <a:p>
            <a:r>
              <a:rPr lang="en-US" sz="2000" dirty="0" smtClean="0"/>
              <a:t>21BCS8804</a:t>
            </a:r>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smtClean="0"/>
              <a:t>Prof. </a:t>
            </a:r>
            <a:r>
              <a:rPr lang="en-US" sz="2000" dirty="0" err="1" smtClean="0"/>
              <a:t>Siddharth</a:t>
            </a:r>
            <a:r>
              <a:rPr lang="en-US" sz="2000" dirty="0" smtClean="0"/>
              <a:t> Kumar </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 and Outputs</a:t>
            </a:r>
          </a:p>
        </p:txBody>
      </p:sp>
      <p:sp>
        <p:nvSpPr>
          <p:cNvPr id="3" name="Content Placeholder 2"/>
          <p:cNvSpPr>
            <a:spLocks noGrp="1"/>
          </p:cNvSpPr>
          <p:nvPr>
            <p:ph idx="1"/>
          </p:nvPr>
        </p:nvSpPr>
        <p:spPr/>
        <p:txBody>
          <a:bodyPr/>
          <a:lstStyle/>
          <a:p>
            <a:r>
              <a:rPr lang="en-US" dirty="0"/>
              <a:t>The main disadvantage in the existing IDSs is the higher rate of false alarms. </a:t>
            </a:r>
            <a:endParaRPr lang="en-US" dirty="0" smtClean="0"/>
          </a:p>
          <a:p>
            <a:r>
              <a:rPr lang="en-US" dirty="0" smtClean="0"/>
              <a:t>To </a:t>
            </a:r>
            <a:r>
              <a:rPr lang="en-US" dirty="0"/>
              <a:t>excel in the reliability of a security system, we need to lower the rate of false alarms or false positives. </a:t>
            </a:r>
            <a:endParaRPr lang="en-US" dirty="0" smtClean="0"/>
          </a:p>
          <a:p>
            <a:r>
              <a:rPr lang="en-US" dirty="0" smtClean="0"/>
              <a:t>The </a:t>
            </a:r>
            <a:r>
              <a:rPr lang="en-US" dirty="0"/>
              <a:t>system that has been proposed helps to detect the true attacks because of the four machine learning algorithms that have been implemented. </a:t>
            </a:r>
            <a:endParaRPr lang="en-US" dirty="0" smtClean="0"/>
          </a:p>
          <a:p>
            <a:r>
              <a:rPr lang="en-US" dirty="0"/>
              <a:t>The use of machine learning algorithms helps us to classify the true attacks and false alarms, thus helping us to build good IDS that can decrease the false alarm rate and can provide reliability and security.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Traditional IDSs available today has its own relative weaknesses and strengths. </a:t>
            </a:r>
            <a:endParaRPr lang="en-US" dirty="0" smtClean="0"/>
          </a:p>
          <a:p>
            <a:r>
              <a:rPr lang="en-US" dirty="0" smtClean="0"/>
              <a:t>While </a:t>
            </a:r>
            <a:r>
              <a:rPr lang="en-US" dirty="0"/>
              <a:t>one solution may be strong  at host-based intrusion detection, the other solution may be strong at network-based intrusion detection. </a:t>
            </a:r>
            <a:endParaRPr lang="en-US" dirty="0" smtClean="0"/>
          </a:p>
          <a:p>
            <a:r>
              <a:rPr lang="en-US" dirty="0"/>
              <a:t>Rule-based architecture and machine learning techniques were used to compare security events. These methods analyze alerts generated from various sensors, which are normalized and combined into meta-alerts, then it used to classify true alerts or false alarms.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50648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75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normAutofit lnSpcReduction="10000"/>
          </a:bodyPr>
          <a:lstStyle/>
          <a:p>
            <a:r>
              <a:rPr lang="en-US" dirty="0"/>
              <a:t>The main aim of Intrusion Detection System is to detect the attacks and malicious activities that occur within a network and to reduce the rate of false positives</a:t>
            </a:r>
            <a:r>
              <a:rPr lang="en-US" dirty="0" smtClean="0"/>
              <a:t>.</a:t>
            </a:r>
          </a:p>
          <a:p>
            <a:r>
              <a:rPr lang="en-US" dirty="0" smtClean="0"/>
              <a:t> </a:t>
            </a:r>
            <a:r>
              <a:rPr lang="en-US" dirty="0"/>
              <a:t>By using the machine learning algorithms, the output of the IDS would be accurate, advanced and reliable. </a:t>
            </a:r>
            <a:endParaRPr lang="en-US" dirty="0" smtClean="0"/>
          </a:p>
          <a:p>
            <a:r>
              <a:rPr lang="en-US" dirty="0" smtClean="0"/>
              <a:t>This </a:t>
            </a:r>
            <a:r>
              <a:rPr lang="en-US" dirty="0"/>
              <a:t>system also shows the accuracy rate of the attacks that have been detected by the different machine learning algorithms that have been implemented. </a:t>
            </a:r>
            <a:endParaRPr lang="en-US" dirty="0" smtClean="0"/>
          </a:p>
          <a:p>
            <a:r>
              <a:rPr lang="en-US" dirty="0"/>
              <a:t>The incremental increase in the use of technology has led to huge amount of data that needs to be processed and stored securely for the </a:t>
            </a:r>
            <a:r>
              <a:rPr lang="en-US" dirty="0" smtClean="0"/>
              <a:t>users and Security </a:t>
            </a:r>
            <a:r>
              <a:rPr lang="en-US" dirty="0"/>
              <a:t>is a major aspect for any user.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Scope</a:t>
            </a:r>
          </a:p>
        </p:txBody>
      </p:sp>
      <p:sp>
        <p:nvSpPr>
          <p:cNvPr id="3" name="Content Placeholder 2"/>
          <p:cNvSpPr>
            <a:spLocks noGrp="1"/>
          </p:cNvSpPr>
          <p:nvPr>
            <p:ph idx="1"/>
          </p:nvPr>
        </p:nvSpPr>
        <p:spPr/>
        <p:txBody>
          <a:bodyPr/>
          <a:lstStyle/>
          <a:p>
            <a:r>
              <a:rPr lang="en-US" dirty="0"/>
              <a:t>The system that has been proposed can be made more reliable and efficient by implementing other machine learning algorithms along with the ones that already have been implemented so that intrusion can be detected easily. </a:t>
            </a:r>
            <a:endParaRPr lang="en-US" dirty="0" smtClean="0"/>
          </a:p>
          <a:p>
            <a:r>
              <a:rPr lang="en-US" dirty="0" smtClean="0"/>
              <a:t>Also </a:t>
            </a:r>
            <a:r>
              <a:rPr lang="en-US" dirty="0"/>
              <a:t>the other types of attacks can also be classified as the classes of intrusion to identify more attacks and provide more security and reliability. Thus further development of the system can help to increase the detection rate and lower the false positive rates.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p>
        </p:txBody>
      </p:sp>
      <p:sp>
        <p:nvSpPr>
          <p:cNvPr id="3" name="Content Placeholder 2"/>
          <p:cNvSpPr>
            <a:spLocks noGrp="1"/>
          </p:cNvSpPr>
          <p:nvPr>
            <p:ph idx="1"/>
          </p:nvPr>
        </p:nvSpPr>
        <p:spPr/>
        <p:txBody>
          <a:bodyPr>
            <a:normAutofit fontScale="40000" lnSpcReduction="20000"/>
          </a:bodyPr>
          <a:lstStyle/>
          <a:p>
            <a:pPr marL="342900" marR="595630" lvl="0" indent="-342900" algn="just">
              <a:lnSpc>
                <a:spcPct val="150000"/>
              </a:lnSpc>
              <a:spcBef>
                <a:spcPts val="0"/>
              </a:spcBef>
              <a:spcAft>
                <a:spcPts val="0"/>
              </a:spcAft>
              <a:buSzPts val="1200"/>
              <a:buFont typeface="Times New Roman"/>
              <a:buAutoNum type="arabicPeriod"/>
              <a:tabLst>
                <a:tab pos="708660" algn="l"/>
              </a:tabLst>
            </a:pPr>
            <a:r>
              <a:rPr lang="en-US" dirty="0">
                <a:latin typeface="Times New Roman"/>
                <a:ea typeface="Times New Roman"/>
              </a:rPr>
              <a:t>A B. </a:t>
            </a:r>
            <a:r>
              <a:rPr lang="en-US" dirty="0" err="1">
                <a:latin typeface="Times New Roman"/>
                <a:ea typeface="Times New Roman"/>
              </a:rPr>
              <a:t>Athira</a:t>
            </a:r>
            <a:r>
              <a:rPr lang="en-US" dirty="0">
                <a:latin typeface="Times New Roman"/>
                <a:ea typeface="Times New Roman"/>
              </a:rPr>
              <a:t>, V. </a:t>
            </a:r>
            <a:r>
              <a:rPr lang="en-US" dirty="0" err="1">
                <a:latin typeface="Times New Roman"/>
                <a:ea typeface="Times New Roman"/>
              </a:rPr>
              <a:t>Pathari</a:t>
            </a:r>
            <a:r>
              <a:rPr lang="en-US" dirty="0">
                <a:latin typeface="Times New Roman"/>
                <a:ea typeface="Times New Roman"/>
              </a:rPr>
              <a:t>, “</a:t>
            </a:r>
            <a:r>
              <a:rPr lang="en-US" dirty="0" err="1">
                <a:latin typeface="Times New Roman"/>
                <a:ea typeface="Times New Roman"/>
              </a:rPr>
              <a:t>Standardisation</a:t>
            </a:r>
            <a:r>
              <a:rPr lang="en-US" dirty="0">
                <a:latin typeface="Times New Roman"/>
                <a:ea typeface="Times New Roman"/>
              </a:rPr>
              <a:t> and Classification of Alerts Generated by Intrusion Detection Systems”, </a:t>
            </a:r>
            <a:r>
              <a:rPr lang="en-US" spc="-15" dirty="0">
                <a:latin typeface="Times New Roman"/>
                <a:ea typeface="Times New Roman"/>
              </a:rPr>
              <a:t>IJCI, </a:t>
            </a:r>
            <a:r>
              <a:rPr lang="en-US" dirty="0">
                <a:latin typeface="Times New Roman"/>
                <a:ea typeface="Times New Roman"/>
              </a:rPr>
              <a:t>International Journal on Cybernetics &amp; Informatics, </a:t>
            </a:r>
            <a:r>
              <a:rPr lang="en-US" dirty="0" err="1">
                <a:latin typeface="Times New Roman"/>
                <a:ea typeface="Times New Roman"/>
              </a:rPr>
              <a:t>Vol</a:t>
            </a:r>
            <a:r>
              <a:rPr lang="en-US" dirty="0">
                <a:latin typeface="Times New Roman"/>
                <a:ea typeface="Times New Roman"/>
              </a:rPr>
              <a:t> 5 Issue 2, 2016.</a:t>
            </a:r>
            <a:endParaRPr lang="en-US" sz="2400" dirty="0">
              <a:latin typeface="Times New Roman"/>
              <a:ea typeface="Times New Roman"/>
            </a:endParaRPr>
          </a:p>
          <a:p>
            <a:pPr marL="342900" marR="627380" lvl="0" indent="-342900" algn="just">
              <a:lnSpc>
                <a:spcPct val="150000"/>
              </a:lnSpc>
              <a:buSzPts val="1200"/>
              <a:buFont typeface="Times New Roman"/>
              <a:buAutoNum type="arabicPeriod"/>
              <a:tabLst>
                <a:tab pos="783590" algn="l"/>
              </a:tabLst>
            </a:pPr>
            <a:r>
              <a:rPr lang="en-US" dirty="0">
                <a:latin typeface="Times New Roman"/>
                <a:ea typeface="Times New Roman"/>
              </a:rPr>
              <a:t>Johansson Daniel, </a:t>
            </a:r>
            <a:r>
              <a:rPr lang="en-US" dirty="0" err="1">
                <a:latin typeface="Times New Roman"/>
                <a:ea typeface="Times New Roman"/>
              </a:rPr>
              <a:t>Andersson</a:t>
            </a:r>
            <a:r>
              <a:rPr lang="en-US" dirty="0">
                <a:latin typeface="Times New Roman"/>
                <a:ea typeface="Times New Roman"/>
              </a:rPr>
              <a:t> Par, “Intrusion Detection Systems with Correlation Capabilities”</a:t>
            </a:r>
            <a:endParaRPr lang="en-US" sz="2400" dirty="0">
              <a:latin typeface="Times New Roman"/>
              <a:ea typeface="Times New Roman"/>
            </a:endParaRPr>
          </a:p>
          <a:p>
            <a:pPr marL="342900" lvl="0" indent="-342900" algn="just">
              <a:buSzPts val="1200"/>
              <a:buFont typeface="Times New Roman"/>
              <a:buAutoNum type="arabicPeriod"/>
              <a:tabLst>
                <a:tab pos="701040" algn="l"/>
              </a:tabLst>
            </a:pPr>
            <a:r>
              <a:rPr lang="en-US" dirty="0" err="1">
                <a:latin typeface="Times New Roman"/>
                <a:ea typeface="Times New Roman"/>
              </a:rPr>
              <a:t>Yasm</a:t>
            </a:r>
            <a:r>
              <a:rPr lang="en-US" dirty="0">
                <a:latin typeface="Times New Roman"/>
                <a:ea typeface="Times New Roman"/>
              </a:rPr>
              <a:t> Curt, “Prelude as a Hybrid </a:t>
            </a:r>
            <a:r>
              <a:rPr lang="en-US" spc="-15" dirty="0">
                <a:latin typeface="Times New Roman"/>
                <a:ea typeface="Times New Roman"/>
              </a:rPr>
              <a:t>IDS </a:t>
            </a:r>
            <a:r>
              <a:rPr lang="en-US" dirty="0">
                <a:latin typeface="Times New Roman"/>
                <a:ea typeface="Times New Roman"/>
              </a:rPr>
              <a:t>Framework”, March,</a:t>
            </a:r>
            <a:r>
              <a:rPr lang="en-US" spc="-45" dirty="0">
                <a:latin typeface="Times New Roman"/>
                <a:ea typeface="Times New Roman"/>
              </a:rPr>
              <a:t> </a:t>
            </a:r>
            <a:r>
              <a:rPr lang="en-US" dirty="0">
                <a:latin typeface="Times New Roman"/>
                <a:ea typeface="Times New Roman"/>
              </a:rPr>
              <a:t>2009</a:t>
            </a:r>
            <a:endParaRPr lang="en-US" sz="2400" dirty="0">
              <a:latin typeface="Times New Roman"/>
              <a:ea typeface="Times New Roman"/>
            </a:endParaRPr>
          </a:p>
          <a:p>
            <a:pPr marL="0" marR="0">
              <a:spcBef>
                <a:spcPts val="35"/>
              </a:spcBef>
              <a:spcAft>
                <a:spcPts val="0"/>
              </a:spcAft>
            </a:pPr>
            <a:r>
              <a:rPr lang="en-US" sz="3600" dirty="0">
                <a:latin typeface="Times New Roman"/>
                <a:ea typeface="Times New Roman"/>
              </a:rPr>
              <a:t> </a:t>
            </a:r>
            <a:endParaRPr lang="en-US" dirty="0">
              <a:latin typeface="Times New Roman"/>
              <a:ea typeface="Times New Roman"/>
            </a:endParaRPr>
          </a:p>
          <a:p>
            <a:pPr marL="342900" marR="591185" lvl="0" indent="-342900" algn="just">
              <a:lnSpc>
                <a:spcPct val="150000"/>
              </a:lnSpc>
              <a:spcBef>
                <a:spcPts val="5"/>
              </a:spcBef>
              <a:spcAft>
                <a:spcPts val="0"/>
              </a:spcAft>
              <a:buSzPts val="1200"/>
              <a:buFont typeface="Times New Roman"/>
              <a:buAutoNum type="arabicPeriod"/>
              <a:tabLst>
                <a:tab pos="723900" algn="l"/>
              </a:tabLst>
            </a:pPr>
            <a:r>
              <a:rPr lang="en-US" dirty="0">
                <a:latin typeface="Times New Roman"/>
                <a:ea typeface="Times New Roman"/>
              </a:rPr>
              <a:t>Kumar </a:t>
            </a:r>
            <a:r>
              <a:rPr lang="en-US" dirty="0" err="1">
                <a:latin typeface="Times New Roman"/>
                <a:ea typeface="Times New Roman"/>
              </a:rPr>
              <a:t>Vinod</a:t>
            </a:r>
            <a:r>
              <a:rPr lang="en-US" dirty="0">
                <a:latin typeface="Times New Roman"/>
                <a:ea typeface="Times New Roman"/>
              </a:rPr>
              <a:t>, </a:t>
            </a:r>
            <a:r>
              <a:rPr lang="en-US" dirty="0" err="1">
                <a:latin typeface="Times New Roman"/>
                <a:ea typeface="Times New Roman"/>
              </a:rPr>
              <a:t>Sangwan</a:t>
            </a:r>
            <a:r>
              <a:rPr lang="en-US" dirty="0">
                <a:latin typeface="Times New Roman"/>
                <a:ea typeface="Times New Roman"/>
              </a:rPr>
              <a:t> </a:t>
            </a:r>
            <a:r>
              <a:rPr lang="en-US" dirty="0" err="1">
                <a:latin typeface="Times New Roman"/>
                <a:ea typeface="Times New Roman"/>
              </a:rPr>
              <a:t>Prakash</a:t>
            </a:r>
            <a:r>
              <a:rPr lang="en-US" dirty="0">
                <a:latin typeface="Times New Roman"/>
                <a:ea typeface="Times New Roman"/>
              </a:rPr>
              <a:t> Om, “Signature Based Intrusion Detection System Using SNORT”, IJCAIT, International Journal of Computer Applications &amp; Information Technology, Vol. </a:t>
            </a:r>
            <a:r>
              <a:rPr lang="en-US" spc="-20" dirty="0">
                <a:latin typeface="Times New Roman"/>
                <a:ea typeface="Times New Roman"/>
              </a:rPr>
              <a:t>I, </a:t>
            </a:r>
            <a:r>
              <a:rPr lang="en-US" dirty="0">
                <a:latin typeface="Times New Roman"/>
                <a:ea typeface="Times New Roman"/>
              </a:rPr>
              <a:t>Issue </a:t>
            </a:r>
            <a:r>
              <a:rPr lang="en-US" spc="-20" dirty="0">
                <a:latin typeface="Times New Roman"/>
                <a:ea typeface="Times New Roman"/>
              </a:rPr>
              <a:t>III, </a:t>
            </a:r>
            <a:r>
              <a:rPr lang="en-US" dirty="0">
                <a:latin typeface="Times New Roman"/>
                <a:ea typeface="Times New Roman"/>
              </a:rPr>
              <a:t>November</a:t>
            </a:r>
            <a:r>
              <a:rPr lang="en-US" spc="85" dirty="0">
                <a:latin typeface="Times New Roman"/>
                <a:ea typeface="Times New Roman"/>
              </a:rPr>
              <a:t> </a:t>
            </a:r>
            <a:r>
              <a:rPr lang="en-US" dirty="0">
                <a:latin typeface="Times New Roman"/>
                <a:ea typeface="Times New Roman"/>
              </a:rPr>
              <a:t>2012.</a:t>
            </a:r>
            <a:endParaRPr lang="en-US" sz="2400" dirty="0">
              <a:latin typeface="Times New Roman"/>
              <a:ea typeface="Times New Roman"/>
            </a:endParaRPr>
          </a:p>
          <a:p>
            <a:pPr marL="342900" marR="592455" lvl="0" indent="-342900" algn="just">
              <a:lnSpc>
                <a:spcPct val="150000"/>
              </a:lnSpc>
              <a:buSzPts val="1200"/>
              <a:buFont typeface="Times New Roman"/>
              <a:buAutoNum type="arabicPeriod"/>
              <a:tabLst>
                <a:tab pos="722630" algn="l"/>
              </a:tabLst>
            </a:pPr>
            <a:r>
              <a:rPr lang="en-US" dirty="0">
                <a:latin typeface="Times New Roman"/>
                <a:ea typeface="Times New Roman"/>
              </a:rPr>
              <a:t>Singh Deepak Kumar, Gupta </a:t>
            </a:r>
            <a:r>
              <a:rPr lang="en-US" dirty="0" err="1">
                <a:latin typeface="Times New Roman"/>
                <a:ea typeface="Times New Roman"/>
              </a:rPr>
              <a:t>Jitendra</a:t>
            </a:r>
            <a:r>
              <a:rPr lang="en-US" dirty="0">
                <a:latin typeface="Times New Roman"/>
                <a:ea typeface="Times New Roman"/>
              </a:rPr>
              <a:t> Kumar, “An approach for Anomaly based Intrusion detection System using SNORT“, IJSER, International Journal of Scientific &amp; Engineering Research, Volume 4, Issue 9, September</a:t>
            </a:r>
            <a:r>
              <a:rPr lang="en-US" spc="-5" dirty="0">
                <a:latin typeface="Times New Roman"/>
                <a:ea typeface="Times New Roman"/>
              </a:rPr>
              <a:t> </a:t>
            </a:r>
            <a:r>
              <a:rPr lang="en-US" dirty="0">
                <a:latin typeface="Times New Roman"/>
                <a:ea typeface="Times New Roman"/>
              </a:rPr>
              <a:t>2013.</a:t>
            </a:r>
            <a:endParaRPr lang="en-US" sz="2400" dirty="0">
              <a:latin typeface="Times New Roman"/>
              <a:ea typeface="Times New Roman"/>
            </a:endParaRPr>
          </a:p>
          <a:p>
            <a:pPr marL="342900" marR="588645" lvl="0" indent="-342900" algn="just">
              <a:lnSpc>
                <a:spcPct val="150000"/>
              </a:lnSpc>
              <a:spcBef>
                <a:spcPts val="1015"/>
              </a:spcBef>
              <a:spcAft>
                <a:spcPts val="0"/>
              </a:spcAft>
              <a:buSzPts val="1200"/>
              <a:buFont typeface="Times New Roman"/>
              <a:buAutoNum type="arabicPeriod"/>
              <a:tabLst>
                <a:tab pos="741045" algn="l"/>
              </a:tabLst>
            </a:pPr>
            <a:r>
              <a:rPr lang="en-US" dirty="0">
                <a:latin typeface="Times New Roman"/>
                <a:ea typeface="Times New Roman"/>
              </a:rPr>
              <a:t>S, </a:t>
            </a:r>
            <a:r>
              <a:rPr lang="en-US" dirty="0" err="1">
                <a:latin typeface="Times New Roman"/>
                <a:ea typeface="Times New Roman"/>
              </a:rPr>
              <a:t>Vijayarani</a:t>
            </a:r>
            <a:r>
              <a:rPr lang="en-US" dirty="0">
                <a:latin typeface="Times New Roman"/>
                <a:ea typeface="Times New Roman"/>
              </a:rPr>
              <a:t>, and Maria </a:t>
            </a:r>
            <a:r>
              <a:rPr lang="en-US" dirty="0" err="1">
                <a:latin typeface="Times New Roman"/>
                <a:ea typeface="Times New Roman"/>
              </a:rPr>
              <a:t>Sylviaa</a:t>
            </a:r>
            <a:r>
              <a:rPr lang="en-US" dirty="0">
                <a:latin typeface="Times New Roman"/>
                <a:ea typeface="Times New Roman"/>
              </a:rPr>
              <a:t> S. “Intrusion Detection System – A Study”, IJSPTM, International Journal of Security, Privacy and Trust Management ,</a:t>
            </a:r>
            <a:r>
              <a:rPr lang="en-US" dirty="0" err="1">
                <a:latin typeface="Times New Roman"/>
                <a:ea typeface="Times New Roman"/>
              </a:rPr>
              <a:t>Vol</a:t>
            </a:r>
            <a:r>
              <a:rPr lang="en-US" dirty="0">
                <a:latin typeface="Times New Roman"/>
                <a:ea typeface="Times New Roman"/>
              </a:rPr>
              <a:t> 4, </a:t>
            </a:r>
            <a:r>
              <a:rPr lang="en-US" spc="-15" dirty="0">
                <a:latin typeface="Times New Roman"/>
                <a:ea typeface="Times New Roman"/>
              </a:rPr>
              <a:t>Issue </a:t>
            </a:r>
            <a:r>
              <a:rPr lang="en-US" dirty="0">
                <a:latin typeface="Times New Roman"/>
                <a:ea typeface="Times New Roman"/>
              </a:rPr>
              <a:t>1, pp. 31–44, February</a:t>
            </a:r>
            <a:r>
              <a:rPr lang="en-US" spc="-50" dirty="0">
                <a:latin typeface="Times New Roman"/>
                <a:ea typeface="Times New Roman"/>
              </a:rPr>
              <a:t> </a:t>
            </a:r>
            <a:r>
              <a:rPr lang="en-US" dirty="0">
                <a:latin typeface="Times New Roman"/>
                <a:ea typeface="Times New Roman"/>
              </a:rPr>
              <a:t>2015.</a:t>
            </a:r>
            <a:endParaRPr lang="en-US" sz="2400" dirty="0">
              <a:latin typeface="Times New Roman"/>
              <a:ea typeface="Times New Roman"/>
            </a:endParaRPr>
          </a:p>
          <a:p>
            <a:pPr marL="342900" marR="595630" lvl="0" indent="-342900" algn="just">
              <a:lnSpc>
                <a:spcPct val="150000"/>
              </a:lnSpc>
              <a:spcBef>
                <a:spcPts val="1005"/>
              </a:spcBef>
              <a:spcAft>
                <a:spcPts val="0"/>
              </a:spcAft>
              <a:buSzPts val="1200"/>
              <a:buFont typeface="Times New Roman"/>
              <a:buAutoNum type="arabicPeriod"/>
              <a:tabLst>
                <a:tab pos="707390" algn="l"/>
              </a:tabLst>
            </a:pPr>
            <a:r>
              <a:rPr lang="en-US" dirty="0">
                <a:latin typeface="Times New Roman"/>
                <a:ea typeface="Times New Roman"/>
              </a:rPr>
              <a:t>Yang </a:t>
            </a:r>
            <a:r>
              <a:rPr lang="en-US" dirty="0" err="1">
                <a:latin typeface="Times New Roman"/>
                <a:ea typeface="Times New Roman"/>
              </a:rPr>
              <a:t>Guangming</a:t>
            </a:r>
            <a:r>
              <a:rPr lang="en-US" dirty="0">
                <a:latin typeface="Times New Roman"/>
                <a:ea typeface="Times New Roman"/>
              </a:rPr>
              <a:t>, Chen </a:t>
            </a:r>
            <a:r>
              <a:rPr lang="en-US" dirty="0" err="1">
                <a:latin typeface="Times New Roman"/>
                <a:ea typeface="Times New Roman"/>
              </a:rPr>
              <a:t>Dongming</a:t>
            </a:r>
            <a:r>
              <a:rPr lang="en-US" dirty="0">
                <a:latin typeface="Times New Roman"/>
                <a:ea typeface="Times New Roman"/>
              </a:rPr>
              <a:t>, </a:t>
            </a:r>
            <a:r>
              <a:rPr lang="en-US" dirty="0" err="1">
                <a:latin typeface="Times New Roman"/>
                <a:ea typeface="Times New Roman"/>
              </a:rPr>
              <a:t>Xu</a:t>
            </a:r>
            <a:r>
              <a:rPr lang="en-US" dirty="0">
                <a:latin typeface="Times New Roman"/>
                <a:ea typeface="Times New Roman"/>
              </a:rPr>
              <a:t> </a:t>
            </a:r>
            <a:r>
              <a:rPr lang="en-US" dirty="0" err="1">
                <a:latin typeface="Times New Roman"/>
                <a:ea typeface="Times New Roman"/>
              </a:rPr>
              <a:t>Jian</a:t>
            </a:r>
            <a:r>
              <a:rPr lang="en-US" dirty="0">
                <a:latin typeface="Times New Roman"/>
                <a:ea typeface="Times New Roman"/>
              </a:rPr>
              <a:t>, Zhu </a:t>
            </a:r>
            <a:r>
              <a:rPr lang="en-US" dirty="0" err="1">
                <a:latin typeface="Times New Roman"/>
                <a:ea typeface="Times New Roman"/>
              </a:rPr>
              <a:t>Zhiliang</a:t>
            </a:r>
            <a:r>
              <a:rPr lang="en-US" dirty="0">
                <a:latin typeface="Times New Roman"/>
                <a:ea typeface="Times New Roman"/>
              </a:rPr>
              <a:t>, “Research of Intrusion Detection System Based on Vulnerability Scanner”, ICACC, Advanced Computer</a:t>
            </a:r>
            <a:r>
              <a:rPr lang="en-US" spc="-215" dirty="0">
                <a:latin typeface="Times New Roman"/>
                <a:ea typeface="Times New Roman"/>
              </a:rPr>
              <a:t> </a:t>
            </a:r>
            <a:r>
              <a:rPr lang="en-US" dirty="0">
                <a:latin typeface="Times New Roman"/>
                <a:ea typeface="Times New Roman"/>
              </a:rPr>
              <a:t>Control, March 2010.</a:t>
            </a:r>
            <a:endParaRPr lang="en-US" sz="2400" dirty="0">
              <a:latin typeface="Times New Roman"/>
              <a:ea typeface="Times New Roman"/>
            </a:endParaRPr>
          </a:p>
          <a:p>
            <a:pPr marL="342900" marR="594995" lvl="0" indent="-342900" algn="just">
              <a:lnSpc>
                <a:spcPct val="150000"/>
              </a:lnSpc>
              <a:spcBef>
                <a:spcPts val="1010"/>
              </a:spcBef>
              <a:spcAft>
                <a:spcPts val="0"/>
              </a:spcAft>
              <a:buSzPts val="1200"/>
              <a:buFont typeface="Times New Roman"/>
              <a:buAutoNum type="arabicPeriod"/>
              <a:tabLst>
                <a:tab pos="739140" algn="l"/>
              </a:tabLst>
            </a:pPr>
            <a:r>
              <a:rPr lang="en-US" dirty="0" err="1">
                <a:latin typeface="Times New Roman"/>
                <a:ea typeface="Times New Roman"/>
              </a:rPr>
              <a:t>Chakraborty</a:t>
            </a:r>
            <a:r>
              <a:rPr lang="en-US" dirty="0">
                <a:latin typeface="Times New Roman"/>
                <a:ea typeface="Times New Roman"/>
              </a:rPr>
              <a:t> </a:t>
            </a:r>
            <a:r>
              <a:rPr lang="en-US" dirty="0" err="1">
                <a:latin typeface="Times New Roman"/>
                <a:ea typeface="Times New Roman"/>
              </a:rPr>
              <a:t>Nilotpal</a:t>
            </a:r>
            <a:r>
              <a:rPr lang="en-US" dirty="0">
                <a:latin typeface="Times New Roman"/>
                <a:ea typeface="Times New Roman"/>
              </a:rPr>
              <a:t>, “Intrusion Detection System and Intrusion Prevention System: A Comparative Study”, IJCBR, International Journal of Computing and Business Research , Volume 4 Issue 2, May</a:t>
            </a:r>
            <a:r>
              <a:rPr lang="en-US" spc="-55" dirty="0">
                <a:latin typeface="Times New Roman"/>
                <a:ea typeface="Times New Roman"/>
              </a:rPr>
              <a:t> </a:t>
            </a:r>
            <a:r>
              <a:rPr lang="en-US" dirty="0">
                <a:latin typeface="Times New Roman"/>
                <a:ea typeface="Times New Roman"/>
              </a:rPr>
              <a:t>2013.</a:t>
            </a:r>
            <a:endParaRPr lang="en-US" sz="2400" dirty="0">
              <a:latin typeface="Times New Roman"/>
              <a:ea typeface="Times New Roman"/>
            </a:endParaRPr>
          </a:p>
          <a:p>
            <a:pPr marL="342900" marR="0" lvl="0" indent="-342900" algn="just">
              <a:spcBef>
                <a:spcPts val="1030"/>
              </a:spcBef>
              <a:spcAft>
                <a:spcPts val="0"/>
              </a:spcAft>
              <a:buSzPts val="1200"/>
              <a:buFont typeface="Times New Roman"/>
              <a:buAutoNum type="arabicPeriod"/>
              <a:tabLst>
                <a:tab pos="701040" algn="l"/>
              </a:tabLst>
            </a:pPr>
            <a:r>
              <a:rPr lang="en-US" dirty="0">
                <a:latin typeface="Times New Roman"/>
                <a:ea typeface="Times New Roman"/>
              </a:rPr>
              <a:t>Kothari </a:t>
            </a:r>
            <a:r>
              <a:rPr lang="en-US" dirty="0" err="1">
                <a:latin typeface="Times New Roman"/>
                <a:ea typeface="Times New Roman"/>
              </a:rPr>
              <a:t>Pravin</a:t>
            </a:r>
            <a:r>
              <a:rPr lang="en-US" dirty="0">
                <a:latin typeface="Times New Roman"/>
                <a:ea typeface="Times New Roman"/>
              </a:rPr>
              <a:t>, “Intrusion Detection Interoperability and Standardization”, February,</a:t>
            </a:r>
            <a:r>
              <a:rPr lang="en-US" spc="-185" dirty="0">
                <a:latin typeface="Times New Roman"/>
                <a:ea typeface="Times New Roman"/>
              </a:rPr>
              <a:t> </a:t>
            </a:r>
            <a:r>
              <a:rPr lang="en-US" dirty="0">
                <a:latin typeface="Times New Roman"/>
                <a:ea typeface="Times New Roman"/>
              </a:rPr>
              <a:t>2002.</a:t>
            </a:r>
            <a:endParaRPr lang="en-US" sz="2400" dirty="0">
              <a:latin typeface="Times New Roman"/>
              <a:ea typeface="Times New Roman"/>
            </a:endParaRPr>
          </a:p>
          <a:p>
            <a:pPr marL="0" marR="0" indent="0">
              <a:spcBef>
                <a:spcPts val="35"/>
              </a:spcBef>
              <a:spcAft>
                <a:spcPts val="0"/>
              </a:spcAft>
              <a:buNone/>
            </a:pPr>
            <a:r>
              <a:rPr lang="en-US" sz="3600" dirty="0" smtClean="0">
                <a:latin typeface="Times New Roman"/>
                <a:ea typeface="Times New Roman"/>
              </a:rPr>
              <a:t>        </a:t>
            </a:r>
            <a:r>
              <a:rPr lang="en-US" dirty="0" smtClean="0">
                <a:latin typeface="Times New Roman"/>
                <a:ea typeface="Times New Roman"/>
              </a:rPr>
              <a:t>TIMOFTE </a:t>
            </a:r>
            <a:r>
              <a:rPr lang="en-US" dirty="0">
                <a:latin typeface="Times New Roman"/>
                <a:ea typeface="Times New Roman"/>
              </a:rPr>
              <a:t>Jack, “Intrusion Detection using Open Source Tools”, </a:t>
            </a:r>
            <a:r>
              <a:rPr lang="en-US" dirty="0" err="1">
                <a:latin typeface="Times New Roman"/>
                <a:ea typeface="Times New Roman"/>
              </a:rPr>
              <a:t>Revista</a:t>
            </a:r>
            <a:r>
              <a:rPr lang="en-US" dirty="0">
                <a:latin typeface="Times New Roman"/>
                <a:ea typeface="Times New Roman"/>
              </a:rPr>
              <a:t> </a:t>
            </a:r>
            <a:r>
              <a:rPr lang="en-US" dirty="0" err="1">
                <a:latin typeface="Times New Roman"/>
                <a:ea typeface="Times New Roman"/>
              </a:rPr>
              <a:t>Informatica</a:t>
            </a:r>
            <a:r>
              <a:rPr lang="en-US" dirty="0">
                <a:latin typeface="Times New Roman"/>
                <a:ea typeface="Times New Roman"/>
              </a:rPr>
              <a:t> </a:t>
            </a:r>
            <a:r>
              <a:rPr lang="en-US" dirty="0" err="1">
                <a:latin typeface="Times New Roman"/>
                <a:ea typeface="Times New Roman"/>
              </a:rPr>
              <a:t>Economica</a:t>
            </a:r>
            <a:r>
              <a:rPr lang="en-US" dirty="0">
                <a:latin typeface="Times New Roman"/>
                <a:ea typeface="Times New Roman"/>
              </a:rPr>
              <a:t> nr.2(46), pp. 75-79,</a:t>
            </a:r>
            <a:r>
              <a:rPr lang="en-US" spc="-15" dirty="0">
                <a:latin typeface="Times New Roman"/>
                <a:ea typeface="Times New Roman"/>
              </a:rPr>
              <a:t> </a:t>
            </a:r>
            <a:r>
              <a:rPr lang="en-US" dirty="0">
                <a:latin typeface="Times New Roman"/>
                <a:ea typeface="Times New Roman"/>
              </a:rPr>
              <a:t>2008.</a:t>
            </a:r>
            <a:endParaRPr lang="en-US" sz="2400" spc="0" dirty="0">
              <a:effectLst/>
              <a:latin typeface="Times New Roman"/>
              <a:ea typeface="Times New Roman"/>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9600" b="1" dirty="0" smtClean="0"/>
              <a:t>THANKING YOU !</a:t>
            </a:r>
            <a:endParaRPr lang="en-US" sz="9600" b="1"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394161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 to Project</a:t>
            </a:r>
          </a:p>
        </p:txBody>
      </p:sp>
      <p:sp>
        <p:nvSpPr>
          <p:cNvPr id="3" name="Content Placeholder 2"/>
          <p:cNvSpPr>
            <a:spLocks noGrp="1"/>
          </p:cNvSpPr>
          <p:nvPr>
            <p:ph idx="1"/>
          </p:nvPr>
        </p:nvSpPr>
        <p:spPr/>
        <p:txBody>
          <a:bodyPr>
            <a:normAutofit fontScale="92500" lnSpcReduction="10000"/>
          </a:bodyPr>
          <a:lstStyle/>
          <a:p>
            <a:r>
              <a:rPr lang="en-US" dirty="0"/>
              <a:t>With the rise of technology, computer systems and networks have become increasingly important in today's world. </a:t>
            </a:r>
            <a:endParaRPr lang="en-US" dirty="0" smtClean="0"/>
          </a:p>
          <a:p>
            <a:r>
              <a:rPr lang="en-US" dirty="0" smtClean="0"/>
              <a:t>The </a:t>
            </a:r>
            <a:r>
              <a:rPr lang="en-US" dirty="0"/>
              <a:t>manual systems of businesses, enterprises, and organizations have been replaced with computerized solutions due to the fast-paced changes happening in the world</a:t>
            </a:r>
            <a:r>
              <a:rPr lang="en-US" dirty="0" smtClean="0"/>
              <a:t>.</a:t>
            </a:r>
          </a:p>
          <a:p>
            <a:r>
              <a:rPr lang="en-US" dirty="0" smtClean="0"/>
              <a:t> </a:t>
            </a:r>
            <a:r>
              <a:rPr lang="en-US" dirty="0"/>
              <a:t>Consequently, a vast amount of data/information is generated and stored in these systems, requiring security measures to be put in place. </a:t>
            </a:r>
            <a:endParaRPr lang="en-US" dirty="0" smtClean="0"/>
          </a:p>
          <a:p>
            <a:r>
              <a:rPr lang="en-US" dirty="0" smtClean="0"/>
              <a:t>Information </a:t>
            </a:r>
            <a:r>
              <a:rPr lang="en-US" dirty="0"/>
              <a:t>Security is the key to preventing unauthorized access, modification, and destruction of physical or electrical information. </a:t>
            </a:r>
            <a:endParaRPr lang="en-US" dirty="0" smtClean="0"/>
          </a:p>
          <a:p>
            <a:r>
              <a:rPr lang="en-US" dirty="0" smtClean="0"/>
              <a:t>The </a:t>
            </a:r>
            <a:r>
              <a:rPr lang="en-US" dirty="0"/>
              <a:t>primary objectives of Information Security are Confidentiality, Integrity, and Availability (CIA). </a:t>
            </a:r>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marR="0">
              <a:lnSpc>
                <a:spcPct val="115000"/>
              </a:lnSpc>
              <a:spcBef>
                <a:spcPts val="0"/>
              </a:spcBef>
              <a:spcAft>
                <a:spcPts val="1000"/>
              </a:spcAft>
            </a:pPr>
            <a:r>
              <a:rPr lang="en-US" dirty="0" smtClean="0">
                <a:ea typeface="Calibri"/>
                <a:cs typeface="Times New Roman"/>
              </a:rPr>
              <a:t>To </a:t>
            </a:r>
            <a:r>
              <a:rPr lang="en-US" dirty="0">
                <a:ea typeface="Calibri"/>
                <a:cs typeface="Times New Roman"/>
              </a:rPr>
              <a:t>maintain the security of a network or system by constantly monitoring for any unauthorized or malicious activity. </a:t>
            </a:r>
            <a:endParaRPr lang="en-US" dirty="0" smtClean="0">
              <a:ea typeface="Calibri"/>
              <a:cs typeface="Times New Roman"/>
            </a:endParaRPr>
          </a:p>
          <a:p>
            <a:pPr marL="0" marR="0">
              <a:lnSpc>
                <a:spcPct val="115000"/>
              </a:lnSpc>
              <a:spcBef>
                <a:spcPts val="0"/>
              </a:spcBef>
              <a:spcAft>
                <a:spcPts val="1000"/>
              </a:spcAft>
            </a:pPr>
            <a:r>
              <a:rPr lang="en-US" dirty="0" smtClean="0">
                <a:ea typeface="Calibri"/>
                <a:cs typeface="Times New Roman"/>
              </a:rPr>
              <a:t>An </a:t>
            </a:r>
            <a:r>
              <a:rPr lang="en-US" dirty="0">
                <a:ea typeface="Calibri"/>
                <a:cs typeface="Times New Roman"/>
              </a:rPr>
              <a:t>Intrusion Detection System is a crucial tool in ensuring the safety and protection of sensitive data and assets</a:t>
            </a:r>
            <a:r>
              <a:rPr lang="en-US" dirty="0" smtClean="0">
                <a:ea typeface="Calibri"/>
                <a:cs typeface="Times New Roman"/>
              </a:rPr>
              <a:t>.</a:t>
            </a:r>
          </a:p>
          <a:p>
            <a:pPr marL="0" marR="0">
              <a:lnSpc>
                <a:spcPct val="115000"/>
              </a:lnSpc>
              <a:spcBef>
                <a:spcPts val="0"/>
              </a:spcBef>
              <a:spcAft>
                <a:spcPts val="1000"/>
              </a:spcAft>
            </a:pPr>
            <a:r>
              <a:rPr lang="en-US" dirty="0">
                <a:ea typeface="Calibri"/>
                <a:cs typeface="Times New Roman"/>
              </a:rPr>
              <a:t>The process of detecting an intrusion occurs beyond the firewall's scope. While prevention of unauthorized access is preferable, it may not always be feasible. </a:t>
            </a:r>
            <a:endParaRPr lang="en-US" dirty="0" smtClean="0">
              <a:ea typeface="Calibri"/>
              <a:cs typeface="Times New Roman"/>
            </a:endParaRPr>
          </a:p>
          <a:p>
            <a:pPr marL="0" marR="0">
              <a:lnSpc>
                <a:spcPct val="115000"/>
              </a:lnSpc>
              <a:spcBef>
                <a:spcPts val="0"/>
              </a:spcBef>
              <a:spcAft>
                <a:spcPts val="1000"/>
              </a:spcAft>
            </a:pPr>
            <a:r>
              <a:rPr lang="en-US" dirty="0" smtClean="0">
                <a:ea typeface="Calibri"/>
                <a:cs typeface="Times New Roman"/>
              </a:rPr>
              <a:t>Intrusion </a:t>
            </a:r>
            <a:r>
              <a:rPr lang="en-US" dirty="0">
                <a:ea typeface="Calibri"/>
                <a:cs typeface="Times New Roman"/>
              </a:rPr>
              <a:t>Detection refers to the real-time surveillance and examination of data and network activity to identify potential vulnerabilities and ongoing attacks.</a:t>
            </a:r>
            <a:endParaRPr lang="en-US" dirty="0" smtClean="0">
              <a:ea typeface="Calibri"/>
              <a:cs typeface="Times New Roman"/>
            </a:endParaRPr>
          </a:p>
          <a:p>
            <a:pPr marL="0" marR="0">
              <a:lnSpc>
                <a:spcPct val="115000"/>
              </a:lnSpc>
              <a:spcBef>
                <a:spcPts val="0"/>
              </a:spcBef>
              <a:spcAft>
                <a:spcPts val="1000"/>
              </a:spcAft>
            </a:pPr>
            <a:endParaRPr lang="en-US"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69694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ea typeface="Calibri"/>
                <a:cs typeface="Times New Roman"/>
              </a:rPr>
              <a:t>It operates by utilizing a predefined set of rules to identify potential intrusions and prevent them from occurring. </a:t>
            </a:r>
          </a:p>
          <a:p>
            <a:r>
              <a:rPr lang="en-US" dirty="0"/>
              <a:t>Some of the advantages of Information Security include protection against malicious attacks and securing confidential information.</a:t>
            </a:r>
          </a:p>
          <a:p>
            <a:r>
              <a:rPr lang="en-US" dirty="0"/>
              <a:t>Over the years, Information Security has evolved and offers various areas of specialization, including Network Security, Allied Infrastructure Security, and more. </a:t>
            </a:r>
            <a:endParaRPr lang="en-US" dirty="0" smtClean="0"/>
          </a:p>
          <a:p>
            <a:r>
              <a:rPr lang="en-US" dirty="0"/>
              <a:t>Intrusion Detection Systems currently rely on either signature-based detection or anomaly-based detection to identify intrusions, but both methods have their </a:t>
            </a:r>
            <a:r>
              <a:rPr lang="en-US" dirty="0" smtClean="0"/>
              <a:t>drawbacks. </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368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Objective</a:t>
            </a:r>
            <a:endParaRPr lang="en-US" sz="4800" b="1" dirty="0"/>
          </a:p>
        </p:txBody>
      </p:sp>
      <p:sp>
        <p:nvSpPr>
          <p:cNvPr id="3" name="Content Placeholder 2"/>
          <p:cNvSpPr>
            <a:spLocks noGrp="1"/>
          </p:cNvSpPr>
          <p:nvPr>
            <p:ph idx="1"/>
          </p:nvPr>
        </p:nvSpPr>
        <p:spPr/>
        <p:txBody>
          <a:bodyPr/>
          <a:lstStyle/>
          <a:p>
            <a:r>
              <a:rPr lang="en-US" dirty="0"/>
              <a:t>The objective of an Intrusion Detection System (IDS) is to ensure the security and reliability of a system. It works by identifying intrusions and generating alerts based on predefined rules for any detected intrusions within a network or system. </a:t>
            </a:r>
            <a:endParaRPr lang="en-US" dirty="0" smtClean="0"/>
          </a:p>
          <a:p>
            <a:r>
              <a:rPr lang="en-US" dirty="0" smtClean="0"/>
              <a:t>There </a:t>
            </a:r>
            <a:r>
              <a:rPr lang="en-US" dirty="0"/>
              <a:t>are two main categories of IDS: Host-based Intrusion Detection </a:t>
            </a:r>
            <a:r>
              <a:rPr lang="en-US" dirty="0" smtClean="0"/>
              <a:t>System </a:t>
            </a:r>
            <a:r>
              <a:rPr lang="en-US" dirty="0"/>
              <a:t>(HIDS) and Network-based Intrusion Detection System (NIDS</a:t>
            </a:r>
            <a:r>
              <a:rPr lang="en-US" dirty="0" smtClean="0"/>
              <a:t>).</a:t>
            </a:r>
          </a:p>
          <a:p>
            <a:r>
              <a:rPr lang="en-US" dirty="0" smtClean="0"/>
              <a:t> </a:t>
            </a:r>
            <a:r>
              <a:rPr lang="en-US" dirty="0"/>
              <a:t>The process of detecting an intrusion occurs beyond the firewall's scope. </a:t>
            </a:r>
            <a:endParaRPr lang="en-US" dirty="0" smtClean="0"/>
          </a:p>
          <a:p>
            <a:r>
              <a:rPr lang="en-US" dirty="0"/>
              <a:t>The detection method used by IDS can be Signature-based or Anomaly-based.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US" b="1" dirty="0"/>
          </a:p>
        </p:txBody>
      </p:sp>
      <p:sp>
        <p:nvSpPr>
          <p:cNvPr id="3" name="Content Placeholder 2"/>
          <p:cNvSpPr>
            <a:spLocks noGrp="1"/>
          </p:cNvSpPr>
          <p:nvPr>
            <p:ph idx="1"/>
          </p:nvPr>
        </p:nvSpPr>
        <p:spPr/>
        <p:txBody>
          <a:bodyPr/>
          <a:lstStyle/>
          <a:p>
            <a:r>
              <a:rPr lang="en-US" dirty="0"/>
              <a:t>The proposed work is implemented in Python 3.6.4 with libraries </a:t>
            </a:r>
            <a:r>
              <a:rPr lang="en-US" dirty="0" err="1"/>
              <a:t>scikit</a:t>
            </a:r>
            <a:r>
              <a:rPr lang="en-US" dirty="0"/>
              <a:t>-learn, pandas, </a:t>
            </a:r>
            <a:r>
              <a:rPr lang="en-US" dirty="0" err="1"/>
              <a:t>matplotlib</a:t>
            </a:r>
            <a:r>
              <a:rPr lang="en-US" dirty="0"/>
              <a:t> and other mandatory libraries. We downloaded dataset from kdd.ics.uci.edu. </a:t>
            </a:r>
            <a:endParaRPr lang="en-US" dirty="0" smtClean="0"/>
          </a:p>
          <a:p>
            <a:r>
              <a:rPr lang="en-US" dirty="0" smtClean="0"/>
              <a:t>The </a:t>
            </a:r>
            <a:r>
              <a:rPr lang="en-US" dirty="0"/>
              <a:t>data downloaded contains train set and test set separately with four different classes of intrusions. </a:t>
            </a:r>
            <a:endParaRPr lang="en-US" dirty="0" smtClean="0"/>
          </a:p>
          <a:p>
            <a:r>
              <a:rPr lang="en-US" dirty="0" smtClean="0"/>
              <a:t>The train dataset </a:t>
            </a:r>
            <a:r>
              <a:rPr lang="en-US" dirty="0"/>
              <a:t>considered as train set and </a:t>
            </a:r>
            <a:r>
              <a:rPr lang="en-US" dirty="0" smtClean="0"/>
              <a:t>test dataset </a:t>
            </a:r>
            <a:r>
              <a:rPr lang="en-US" dirty="0"/>
              <a:t>considered as test set</a:t>
            </a:r>
            <a:r>
              <a:rPr lang="en-US" dirty="0" smtClean="0"/>
              <a:t>.</a:t>
            </a:r>
          </a:p>
          <a:p>
            <a:r>
              <a:rPr lang="en-US" dirty="0"/>
              <a:t>Compared with other classification algorithms, Decision Tree, Logistic regression, Random Forest and KNN can better solve the problems of small samples, nonlinearity and high dimensionality.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Architecture of System </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5916" y="1641140"/>
            <a:ext cx="5702967" cy="489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24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 Case Diagram </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6369" y="1825625"/>
            <a:ext cx="331926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1348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6156</TotalTime>
  <Words>1002</Words>
  <Application>Microsoft Office PowerPoint</Application>
  <PresentationFormat>Custom</PresentationFormat>
  <Paragraphs>92</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Objective</vt:lpstr>
      <vt:lpstr>Methodology</vt:lpstr>
      <vt:lpstr>Architecture of System </vt:lpstr>
      <vt:lpstr>Use Case Diagram </vt:lpstr>
      <vt:lpstr>Results and Outputs</vt:lpstr>
      <vt:lpstr>PowerPoint Presentation</vt:lpstr>
      <vt:lpstr>PowerPoint Presentation</vt:lpstr>
      <vt:lpstr>Conclusion</vt:lpstr>
      <vt:lpstr>Future Scope</vt:lpstr>
      <vt:lpstr>References</vt:lpstr>
      <vt:lpstr>THANKING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dell</cp:lastModifiedBy>
  <cp:revision>499</cp:revision>
  <dcterms:created xsi:type="dcterms:W3CDTF">2019-01-09T10:33:58Z</dcterms:created>
  <dcterms:modified xsi:type="dcterms:W3CDTF">2023-05-06T07:20:07Z</dcterms:modified>
</cp:coreProperties>
</file>