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8" r:id="rId3"/>
    <p:sldId id="279" r:id="rId4"/>
    <p:sldId id="280" r:id="rId5"/>
    <p:sldId id="281" r:id="rId6"/>
    <p:sldId id="282" r:id="rId7"/>
    <p:sldId id="283" r:id="rId8"/>
    <p:sldId id="284" r:id="rId9"/>
    <p:sldId id="285" r:id="rId10"/>
    <p:sldId id="286"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2857234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4FDA8-5B00-48B3-B040-7C1E7A99937B}"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185535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179244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3133681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86478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C4FDA8-5B00-48B3-B040-7C1E7A99937B}" type="datetimeFigureOut">
              <a:rPr lang="en-IN" smtClean="0"/>
              <a:t>13-05-2024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235996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C4FDA8-5B00-48B3-B040-7C1E7A99937B}" type="datetimeFigureOut">
              <a:rPr lang="en-IN" smtClean="0"/>
              <a:t>13-05-2024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4208146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464454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3160808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357379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196791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C4FDA8-5B00-48B3-B040-7C1E7A99937B}"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2557921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C4FDA8-5B00-48B3-B040-7C1E7A99937B}" type="datetimeFigureOut">
              <a:rPr lang="en-IN" smtClean="0"/>
              <a:t>13-05-2024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893245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C4FDA8-5B00-48B3-B040-7C1E7A99937B}" type="datetimeFigureOut">
              <a:rPr lang="en-IN" smtClean="0"/>
              <a:t>13-05-2024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390844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4FDA8-5B00-48B3-B040-7C1E7A99937B}" type="datetimeFigureOut">
              <a:rPr lang="en-IN" smtClean="0"/>
              <a:t>13-05-2024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108539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4FDA8-5B00-48B3-B040-7C1E7A99937B}"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1188698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4FDA8-5B00-48B3-B040-7C1E7A99937B}"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3697997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CC4FDA8-5B00-48B3-B040-7C1E7A99937B}" type="datetimeFigureOut">
              <a:rPr lang="en-IN" smtClean="0"/>
              <a:t>13-05-2024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8B078A1-0C58-4A5F-8DAE-50E8C8C0DC84}" type="slidenum">
              <a:rPr lang="en-IN" smtClean="0"/>
              <a:t>‹#›</a:t>
            </a:fld>
            <a:endParaRPr lang="en-IN"/>
          </a:p>
        </p:txBody>
      </p:sp>
    </p:spTree>
    <p:extLst>
      <p:ext uri="{BB962C8B-B14F-4D97-AF65-F5344CB8AC3E}">
        <p14:creationId xmlns:p14="http://schemas.microsoft.com/office/powerpoint/2010/main" val="3219215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BD5F-34D7-5918-D32B-C356B9E895B0}"/>
              </a:ext>
            </a:extLst>
          </p:cNvPr>
          <p:cNvSpPr>
            <a:spLocks noGrp="1"/>
          </p:cNvSpPr>
          <p:nvPr>
            <p:ph type="title"/>
          </p:nvPr>
        </p:nvSpPr>
        <p:spPr>
          <a:xfrm>
            <a:off x="521368" y="973668"/>
            <a:ext cx="9849853" cy="706964"/>
          </a:xfrm>
        </p:spPr>
        <p:txBody>
          <a:bodyPr>
            <a:normAutofit/>
          </a:bodyPr>
          <a:lstStyle/>
          <a:p>
            <a:r>
              <a:rPr lang="en-US" sz="3000" b="1" dirty="0">
                <a:latin typeface="Timesnewroman"/>
                <a:cs typeface="Times New Roman" panose="02020603050405020304" pitchFamily="18" charset="0"/>
              </a:rPr>
              <a:t>OOP</a:t>
            </a:r>
            <a:r>
              <a:rPr lang="en-US" sz="3200" b="1" i="0" dirty="0">
                <a:solidFill>
                  <a:srgbClr val="000000"/>
                </a:solidFill>
                <a:effectLst/>
                <a:latin typeface="Timesnewroman"/>
              </a:rPr>
              <a:t> </a:t>
            </a:r>
            <a:r>
              <a:rPr lang="en-US" sz="3200" b="1" i="0" dirty="0">
                <a:solidFill>
                  <a:schemeClr val="bg1"/>
                </a:solidFill>
                <a:effectLst/>
                <a:latin typeface="Timesnewroman"/>
              </a:rPr>
              <a:t>(Object-Oriented Programming)</a:t>
            </a:r>
            <a:endParaRPr lang="en-IN" sz="3000" b="1" dirty="0">
              <a:solidFill>
                <a:schemeClr val="bg1"/>
              </a:solidFill>
              <a:latin typeface="Timesnewroman"/>
              <a:cs typeface="Times New Roman" panose="02020603050405020304" pitchFamily="18" charset="0"/>
            </a:endParaRPr>
          </a:p>
        </p:txBody>
      </p:sp>
      <p:sp>
        <p:nvSpPr>
          <p:cNvPr id="3" name="Content Placeholder 2">
            <a:extLst>
              <a:ext uri="{FF2B5EF4-FFF2-40B4-BE49-F238E27FC236}">
                <a16:creationId xmlns:a16="http://schemas.microsoft.com/office/drawing/2014/main" id="{14C3885B-F585-B861-80DD-4F1FB399F6BC}"/>
              </a:ext>
            </a:extLst>
          </p:cNvPr>
          <p:cNvSpPr>
            <a:spLocks noGrp="1"/>
          </p:cNvSpPr>
          <p:nvPr>
            <p:ph idx="1"/>
          </p:nvPr>
        </p:nvSpPr>
        <p:spPr>
          <a:xfrm>
            <a:off x="521368" y="2294021"/>
            <a:ext cx="11189369" cy="3529263"/>
          </a:xfrm>
        </p:spPr>
        <p:txBody>
          <a:bodyPr/>
          <a:lstStyle/>
          <a:p>
            <a:pPr>
              <a:lnSpc>
                <a:spcPct val="150000"/>
              </a:lnSpc>
            </a:pPr>
            <a:r>
              <a:rPr lang="en-US" b="0" i="0" dirty="0">
                <a:solidFill>
                  <a:srgbClr val="000000"/>
                </a:solidFill>
                <a:effectLst/>
                <a:latin typeface="Timesnewroman"/>
              </a:rPr>
              <a:t>OOP stands for Object-Oriented Programming</a:t>
            </a:r>
          </a:p>
          <a:p>
            <a:pPr>
              <a:lnSpc>
                <a:spcPct val="150000"/>
              </a:lnSpc>
            </a:pPr>
            <a:r>
              <a:rPr lang="en-US" dirty="0">
                <a:solidFill>
                  <a:srgbClr val="000000"/>
                </a:solidFill>
                <a:latin typeface="Timesnewroman"/>
              </a:rPr>
              <a:t>O</a:t>
            </a:r>
            <a:r>
              <a:rPr lang="en-US" b="0" i="0" dirty="0">
                <a:solidFill>
                  <a:srgbClr val="000000"/>
                </a:solidFill>
                <a:effectLst/>
                <a:latin typeface="Timesnewroman"/>
              </a:rPr>
              <a:t>bject-oriented Programming aim to follow real-world concepts such as inheritance, polymorphism, abstraction etc.., in a program.</a:t>
            </a:r>
          </a:p>
          <a:p>
            <a:pPr>
              <a:lnSpc>
                <a:spcPct val="150000"/>
              </a:lnSpc>
            </a:pPr>
            <a:r>
              <a:rPr lang="en-US" dirty="0">
                <a:solidFill>
                  <a:srgbClr val="000000"/>
                </a:solidFill>
                <a:latin typeface="Timesnewroman"/>
              </a:rPr>
              <a:t>There are some basic topics cover OOP</a:t>
            </a:r>
          </a:p>
          <a:p>
            <a:pPr marL="0" indent="0">
              <a:lnSpc>
                <a:spcPct val="150000"/>
              </a:lnSpc>
              <a:buNone/>
            </a:pPr>
            <a:r>
              <a:rPr lang="en-US" dirty="0">
                <a:solidFill>
                  <a:srgbClr val="000000"/>
                </a:solidFill>
                <a:latin typeface="Timesnewroman"/>
              </a:rPr>
              <a:t>	1.  Class</a:t>
            </a:r>
          </a:p>
          <a:p>
            <a:pPr marL="0" indent="0">
              <a:lnSpc>
                <a:spcPct val="150000"/>
              </a:lnSpc>
              <a:buNone/>
            </a:pPr>
            <a:r>
              <a:rPr lang="en-US" dirty="0">
                <a:solidFill>
                  <a:srgbClr val="000000"/>
                </a:solidFill>
                <a:latin typeface="Timesnewroman"/>
              </a:rPr>
              <a:t>	2.  Objects</a:t>
            </a:r>
          </a:p>
          <a:p>
            <a:pPr>
              <a:lnSpc>
                <a:spcPct val="150000"/>
              </a:lnSpc>
            </a:pPr>
            <a:endParaRPr lang="en-US" sz="2400" b="0" i="0" dirty="0">
              <a:solidFill>
                <a:srgbClr val="000000"/>
              </a:solidFill>
              <a:effectLst/>
              <a:latin typeface="Poppins" panose="020B0502040204020203" pitchFamily="2" charset="0"/>
            </a:endParaRPr>
          </a:p>
          <a:p>
            <a:pPr>
              <a:lnSpc>
                <a:spcPct val="150000"/>
              </a:lnSpc>
            </a:pP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41922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F5473-9664-ACCF-19BF-2DC51ED3EB5B}"/>
              </a:ext>
            </a:extLst>
          </p:cNvPr>
          <p:cNvSpPr>
            <a:spLocks noGrp="1"/>
          </p:cNvSpPr>
          <p:nvPr>
            <p:ph type="title"/>
          </p:nvPr>
        </p:nvSpPr>
        <p:spPr>
          <a:xfrm>
            <a:off x="529390" y="973668"/>
            <a:ext cx="9386978" cy="706964"/>
          </a:xfrm>
        </p:spPr>
        <p:txBody>
          <a:bodyPr/>
          <a:lstStyle/>
          <a:p>
            <a:r>
              <a:rPr lang="en-US" sz="3200" b="1" dirty="0">
                <a:latin typeface="Timesnewroman"/>
              </a:rPr>
              <a:t>Dynamic Binding</a:t>
            </a:r>
            <a:endParaRPr lang="en-IN" sz="3200" b="1" dirty="0">
              <a:latin typeface="Timesnewroman"/>
            </a:endParaRPr>
          </a:p>
        </p:txBody>
      </p:sp>
      <p:sp>
        <p:nvSpPr>
          <p:cNvPr id="3" name="Content Placeholder 2">
            <a:extLst>
              <a:ext uri="{FF2B5EF4-FFF2-40B4-BE49-F238E27FC236}">
                <a16:creationId xmlns:a16="http://schemas.microsoft.com/office/drawing/2014/main" id="{611189E1-72A4-B9C9-A823-10EB44E4183F}"/>
              </a:ext>
            </a:extLst>
          </p:cNvPr>
          <p:cNvSpPr>
            <a:spLocks noGrp="1"/>
          </p:cNvSpPr>
          <p:nvPr>
            <p:ph idx="1"/>
          </p:nvPr>
        </p:nvSpPr>
        <p:spPr>
          <a:xfrm>
            <a:off x="465222" y="2334126"/>
            <a:ext cx="11205410" cy="3685674"/>
          </a:xfrm>
        </p:spPr>
        <p:txBody>
          <a:bodyPr/>
          <a:lstStyle/>
          <a:p>
            <a:pPr>
              <a:lnSpc>
                <a:spcPct val="150000"/>
              </a:lnSpc>
            </a:pPr>
            <a:r>
              <a:rPr lang="en-US" dirty="0">
                <a:solidFill>
                  <a:srgbClr val="273239"/>
                </a:solidFill>
                <a:latin typeface="Timesnewroman"/>
              </a:rPr>
              <a:t>D</a:t>
            </a:r>
            <a:r>
              <a:rPr lang="en-US" b="0" i="0" dirty="0">
                <a:solidFill>
                  <a:srgbClr val="273239"/>
                </a:solidFill>
                <a:effectLst/>
                <a:latin typeface="Timesnewroman"/>
              </a:rPr>
              <a:t>ynamic binding is flexible, it avoids the drawbacks of static binding, which connected the function call and definition at build time.</a:t>
            </a:r>
          </a:p>
          <a:p>
            <a:pPr>
              <a:lnSpc>
                <a:spcPct val="150000"/>
              </a:lnSpc>
            </a:pPr>
            <a:r>
              <a:rPr lang="en-US" b="0" i="0" dirty="0">
                <a:solidFill>
                  <a:srgbClr val="273239"/>
                </a:solidFill>
                <a:effectLst/>
                <a:latin typeface="Timesnewroman"/>
              </a:rPr>
              <a:t>It takes place at runtime so it is referred to as late binding.</a:t>
            </a:r>
            <a:endParaRPr lang="en-US" dirty="0">
              <a:solidFill>
                <a:srgbClr val="273239"/>
              </a:solidFill>
              <a:latin typeface="Timesnewroman"/>
            </a:endParaRPr>
          </a:p>
          <a:p>
            <a:pPr>
              <a:lnSpc>
                <a:spcPct val="150000"/>
              </a:lnSpc>
            </a:pPr>
            <a:r>
              <a:rPr lang="en-US" b="0" i="0" dirty="0">
                <a:solidFill>
                  <a:srgbClr val="273239"/>
                </a:solidFill>
                <a:effectLst/>
                <a:latin typeface="Timesnewroman"/>
              </a:rPr>
              <a:t>It takes place using virtual functions.</a:t>
            </a:r>
          </a:p>
          <a:p>
            <a:pPr>
              <a:lnSpc>
                <a:spcPct val="150000"/>
              </a:lnSpc>
            </a:pPr>
            <a:endParaRPr lang="en-IN" dirty="0">
              <a:latin typeface="Timesnewroman"/>
            </a:endParaRPr>
          </a:p>
        </p:txBody>
      </p:sp>
    </p:spTree>
    <p:extLst>
      <p:ext uri="{BB962C8B-B14F-4D97-AF65-F5344CB8AC3E}">
        <p14:creationId xmlns:p14="http://schemas.microsoft.com/office/powerpoint/2010/main" val="358634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248D6-94CA-1D83-3A8D-A058D9018369}"/>
              </a:ext>
            </a:extLst>
          </p:cNvPr>
          <p:cNvSpPr>
            <a:spLocks noGrp="1"/>
          </p:cNvSpPr>
          <p:nvPr>
            <p:ph type="title"/>
          </p:nvPr>
        </p:nvSpPr>
        <p:spPr/>
        <p:txBody>
          <a:bodyPr/>
          <a:lstStyle/>
          <a:p>
            <a:r>
              <a:rPr lang="en-US" sz="3000" b="1" dirty="0">
                <a:latin typeface="Timesnewroman"/>
              </a:rPr>
              <a:t>Summaries</a:t>
            </a:r>
            <a:r>
              <a:rPr lang="en-US" dirty="0"/>
              <a:t> </a:t>
            </a:r>
            <a:endParaRPr lang="en-IN" dirty="0"/>
          </a:p>
        </p:txBody>
      </p:sp>
      <p:sp>
        <p:nvSpPr>
          <p:cNvPr id="3" name="Content Placeholder 2">
            <a:extLst>
              <a:ext uri="{FF2B5EF4-FFF2-40B4-BE49-F238E27FC236}">
                <a16:creationId xmlns:a16="http://schemas.microsoft.com/office/drawing/2014/main" id="{F58F4DC5-102F-C6E1-5F0F-F3F4731AF6A7}"/>
              </a:ext>
            </a:extLst>
          </p:cNvPr>
          <p:cNvSpPr>
            <a:spLocks noGrp="1"/>
          </p:cNvSpPr>
          <p:nvPr>
            <p:ph idx="1"/>
          </p:nvPr>
        </p:nvSpPr>
        <p:spPr>
          <a:xfrm>
            <a:off x="585537" y="2326105"/>
            <a:ext cx="11109157" cy="3693695"/>
          </a:xfrm>
        </p:spPr>
        <p:txBody>
          <a:bodyPr/>
          <a:lstStyle/>
          <a:p>
            <a:pPr>
              <a:lnSpc>
                <a:spcPct val="150000"/>
              </a:lnSpc>
            </a:pPr>
            <a:r>
              <a:rPr lang="en-US" sz="2000" dirty="0">
                <a:latin typeface="Timesnewroman"/>
              </a:rPr>
              <a:t>Object oriented programming</a:t>
            </a:r>
          </a:p>
          <a:p>
            <a:pPr>
              <a:lnSpc>
                <a:spcPct val="150000"/>
              </a:lnSpc>
            </a:pPr>
            <a:r>
              <a:rPr lang="en-US" sz="2000" dirty="0">
                <a:latin typeface="Timesnewroman"/>
              </a:rPr>
              <a:t>Types of OOPS and Explanation </a:t>
            </a:r>
          </a:p>
          <a:p>
            <a:endParaRPr lang="en-US" sz="2400" b="1" dirty="0">
              <a:latin typeface="Timesnewroman"/>
            </a:endParaRPr>
          </a:p>
        </p:txBody>
      </p:sp>
    </p:spTree>
    <p:extLst>
      <p:ext uri="{BB962C8B-B14F-4D97-AF65-F5344CB8AC3E}">
        <p14:creationId xmlns:p14="http://schemas.microsoft.com/office/powerpoint/2010/main" val="40877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9E4D1-ACD6-3E65-1DDF-A4039D7E622B}"/>
              </a:ext>
            </a:extLst>
          </p:cNvPr>
          <p:cNvSpPr>
            <a:spLocks noGrp="1"/>
          </p:cNvSpPr>
          <p:nvPr>
            <p:ph type="title"/>
          </p:nvPr>
        </p:nvSpPr>
        <p:spPr>
          <a:xfrm>
            <a:off x="553452" y="973668"/>
            <a:ext cx="9362915"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7A1AD93C-C15E-D445-1F0E-4213CC30AF5F}"/>
              </a:ext>
            </a:extLst>
          </p:cNvPr>
          <p:cNvSpPr>
            <a:spLocks noGrp="1"/>
          </p:cNvSpPr>
          <p:nvPr>
            <p:ph idx="1"/>
          </p:nvPr>
        </p:nvSpPr>
        <p:spPr>
          <a:xfrm>
            <a:off x="473242" y="2286000"/>
            <a:ext cx="11221453" cy="3513221"/>
          </a:xfrm>
        </p:spPr>
        <p:txBody>
          <a:bodyPr/>
          <a:lstStyle/>
          <a:p>
            <a:pPr marL="0" indent="0">
              <a:lnSpc>
                <a:spcPct val="150000"/>
              </a:lnSpc>
              <a:buNone/>
            </a:pPr>
            <a:r>
              <a:rPr lang="en-US" dirty="0">
                <a:latin typeface="Timesnewroman"/>
              </a:rPr>
              <a:t>3.  Encapsulation</a:t>
            </a:r>
          </a:p>
          <a:p>
            <a:pPr marL="0" indent="0">
              <a:lnSpc>
                <a:spcPct val="150000"/>
              </a:lnSpc>
              <a:buNone/>
            </a:pPr>
            <a:r>
              <a:rPr lang="en-US" dirty="0">
                <a:latin typeface="Timesnewroman"/>
              </a:rPr>
              <a:t>4.  Abstraction</a:t>
            </a:r>
          </a:p>
          <a:p>
            <a:pPr marL="0" indent="0">
              <a:lnSpc>
                <a:spcPct val="150000"/>
              </a:lnSpc>
              <a:buNone/>
            </a:pPr>
            <a:r>
              <a:rPr lang="en-US" dirty="0">
                <a:latin typeface="Timesnewroman"/>
              </a:rPr>
              <a:t>5.  Polymorphism</a:t>
            </a:r>
          </a:p>
          <a:p>
            <a:pPr marL="0" indent="0">
              <a:lnSpc>
                <a:spcPct val="150000"/>
              </a:lnSpc>
              <a:buNone/>
            </a:pPr>
            <a:r>
              <a:rPr lang="en-US" dirty="0">
                <a:latin typeface="Timesnewroman"/>
              </a:rPr>
              <a:t>6.  Inheritance</a:t>
            </a:r>
          </a:p>
          <a:p>
            <a:pPr marL="0" indent="0">
              <a:lnSpc>
                <a:spcPct val="150000"/>
              </a:lnSpc>
              <a:buNone/>
            </a:pPr>
            <a:r>
              <a:rPr lang="en-US" dirty="0">
                <a:latin typeface="Timesnewroman"/>
              </a:rPr>
              <a:t>7.  Dynamic Binding</a:t>
            </a:r>
          </a:p>
          <a:p>
            <a:pPr marL="0" indent="0">
              <a:lnSpc>
                <a:spcPct val="150000"/>
              </a:lnSpc>
              <a:buNone/>
            </a:pPr>
            <a:r>
              <a:rPr lang="en-US" dirty="0">
                <a:latin typeface="Timesnewroman"/>
              </a:rPr>
              <a:t>8.  Message Passing</a:t>
            </a:r>
            <a:endParaRPr lang="en-IN" dirty="0">
              <a:latin typeface="Timesnewroman"/>
            </a:endParaRPr>
          </a:p>
        </p:txBody>
      </p:sp>
    </p:spTree>
    <p:extLst>
      <p:ext uri="{BB962C8B-B14F-4D97-AF65-F5344CB8AC3E}">
        <p14:creationId xmlns:p14="http://schemas.microsoft.com/office/powerpoint/2010/main" val="1728209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C4BA-6DD8-21E7-7D7B-5528B5B8CC92}"/>
              </a:ext>
            </a:extLst>
          </p:cNvPr>
          <p:cNvSpPr>
            <a:spLocks noGrp="1"/>
          </p:cNvSpPr>
          <p:nvPr>
            <p:ph type="title"/>
          </p:nvPr>
        </p:nvSpPr>
        <p:spPr>
          <a:xfrm>
            <a:off x="521368" y="973668"/>
            <a:ext cx="9394999" cy="706964"/>
          </a:xfrm>
        </p:spPr>
        <p:txBody>
          <a:bodyPr/>
          <a:lstStyle/>
          <a:p>
            <a:r>
              <a:rPr lang="en-US" sz="3000" b="1" dirty="0">
                <a:latin typeface="Timesnewroman"/>
              </a:rPr>
              <a:t>Logical Diagram of OOPS Modules</a:t>
            </a:r>
            <a:endParaRPr lang="en-IN" sz="3000" b="1" dirty="0">
              <a:latin typeface="Timesnewroman"/>
            </a:endParaRPr>
          </a:p>
        </p:txBody>
      </p:sp>
      <p:sp>
        <p:nvSpPr>
          <p:cNvPr id="3" name="Content Placeholder 2">
            <a:extLst>
              <a:ext uri="{FF2B5EF4-FFF2-40B4-BE49-F238E27FC236}">
                <a16:creationId xmlns:a16="http://schemas.microsoft.com/office/drawing/2014/main" id="{A39DCD3E-8409-8939-27AC-6CD59AD016A9}"/>
              </a:ext>
            </a:extLst>
          </p:cNvPr>
          <p:cNvSpPr>
            <a:spLocks noGrp="1"/>
          </p:cNvSpPr>
          <p:nvPr>
            <p:ph idx="1"/>
          </p:nvPr>
        </p:nvSpPr>
        <p:spPr>
          <a:xfrm>
            <a:off x="457200" y="2189747"/>
            <a:ext cx="11253537" cy="4507832"/>
          </a:xfrm>
        </p:spPr>
        <p:txBody>
          <a:bodyPr/>
          <a:lstStyle/>
          <a:p>
            <a:endParaRPr lang="en-US" dirty="0"/>
          </a:p>
          <a:p>
            <a:endParaRPr lang="en-IN" dirty="0"/>
          </a:p>
          <a:p>
            <a:endParaRPr lang="en-IN" dirty="0"/>
          </a:p>
          <a:p>
            <a:endParaRPr lang="en-IN" dirty="0"/>
          </a:p>
          <a:p>
            <a:endParaRPr lang="en-IN" dirty="0"/>
          </a:p>
          <a:p>
            <a:pPr lvl="8"/>
            <a:r>
              <a:rPr lang="en-IN" dirty="0"/>
              <a:t>OOPS</a:t>
            </a:r>
          </a:p>
        </p:txBody>
      </p:sp>
      <p:sp>
        <p:nvSpPr>
          <p:cNvPr id="4" name="Oval 3">
            <a:extLst>
              <a:ext uri="{FF2B5EF4-FFF2-40B4-BE49-F238E27FC236}">
                <a16:creationId xmlns:a16="http://schemas.microsoft.com/office/drawing/2014/main" id="{3DB64FB1-D22E-244E-E215-E0DF055D8BB3}"/>
              </a:ext>
            </a:extLst>
          </p:cNvPr>
          <p:cNvSpPr/>
          <p:nvPr/>
        </p:nvSpPr>
        <p:spPr>
          <a:xfrm>
            <a:off x="4349409" y="2310063"/>
            <a:ext cx="1692441" cy="6576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imesnewroman"/>
              </a:rPr>
              <a:t>Object</a:t>
            </a:r>
            <a:endParaRPr lang="en-IN" b="1" dirty="0">
              <a:latin typeface="Timesnewroman"/>
            </a:endParaRPr>
          </a:p>
        </p:txBody>
      </p:sp>
      <p:sp>
        <p:nvSpPr>
          <p:cNvPr id="6" name="Oval 5">
            <a:extLst>
              <a:ext uri="{FF2B5EF4-FFF2-40B4-BE49-F238E27FC236}">
                <a16:creationId xmlns:a16="http://schemas.microsoft.com/office/drawing/2014/main" id="{65A942E5-75F7-59BB-3732-ABC883E7D519}"/>
              </a:ext>
            </a:extLst>
          </p:cNvPr>
          <p:cNvSpPr/>
          <p:nvPr/>
        </p:nvSpPr>
        <p:spPr>
          <a:xfrm>
            <a:off x="1749575" y="2317211"/>
            <a:ext cx="2147640" cy="6605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imesnewroman"/>
              </a:rPr>
              <a:t>Class</a:t>
            </a:r>
            <a:endParaRPr lang="en-IN" b="1" dirty="0">
              <a:latin typeface="Timesnewroman"/>
            </a:endParaRPr>
          </a:p>
        </p:txBody>
      </p:sp>
      <p:sp>
        <p:nvSpPr>
          <p:cNvPr id="7" name="Oval 6">
            <a:extLst>
              <a:ext uri="{FF2B5EF4-FFF2-40B4-BE49-F238E27FC236}">
                <a16:creationId xmlns:a16="http://schemas.microsoft.com/office/drawing/2014/main" id="{D51A1C0B-9911-1A52-64F1-FFF59792D5C8}"/>
              </a:ext>
            </a:extLst>
          </p:cNvPr>
          <p:cNvSpPr/>
          <p:nvPr/>
        </p:nvSpPr>
        <p:spPr>
          <a:xfrm>
            <a:off x="723898" y="3587215"/>
            <a:ext cx="2147640" cy="76821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imesnewroman"/>
              </a:rPr>
              <a:t>Abstraction</a:t>
            </a:r>
            <a:endParaRPr lang="en-IN" b="1" dirty="0">
              <a:latin typeface="Timesnewroman"/>
            </a:endParaRPr>
          </a:p>
        </p:txBody>
      </p:sp>
      <p:sp>
        <p:nvSpPr>
          <p:cNvPr id="8" name="Oval 7">
            <a:extLst>
              <a:ext uri="{FF2B5EF4-FFF2-40B4-BE49-F238E27FC236}">
                <a16:creationId xmlns:a16="http://schemas.microsoft.com/office/drawing/2014/main" id="{232952DE-4711-6664-A22D-F0DB24FCA607}"/>
              </a:ext>
            </a:extLst>
          </p:cNvPr>
          <p:cNvSpPr/>
          <p:nvPr/>
        </p:nvSpPr>
        <p:spPr>
          <a:xfrm>
            <a:off x="792083" y="4998590"/>
            <a:ext cx="2147640" cy="6605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imesnewroman"/>
              </a:rPr>
              <a:t>Inheritance</a:t>
            </a:r>
            <a:endParaRPr lang="en-IN" b="1" dirty="0">
              <a:latin typeface="Timesnewroman"/>
            </a:endParaRPr>
          </a:p>
        </p:txBody>
      </p:sp>
      <p:sp>
        <p:nvSpPr>
          <p:cNvPr id="9" name="Oval 8">
            <a:extLst>
              <a:ext uri="{FF2B5EF4-FFF2-40B4-BE49-F238E27FC236}">
                <a16:creationId xmlns:a16="http://schemas.microsoft.com/office/drawing/2014/main" id="{315BC5C3-AF75-D2CA-0970-B62D7A9D69DC}"/>
              </a:ext>
            </a:extLst>
          </p:cNvPr>
          <p:cNvSpPr/>
          <p:nvPr/>
        </p:nvSpPr>
        <p:spPr>
          <a:xfrm>
            <a:off x="2502568" y="5869031"/>
            <a:ext cx="2279983" cy="66057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imesnewroman"/>
              </a:rPr>
              <a:t>Dynamic</a:t>
            </a:r>
            <a:r>
              <a:rPr lang="en-US" dirty="0">
                <a:latin typeface="Timesnewroman"/>
              </a:rPr>
              <a:t> </a:t>
            </a:r>
            <a:r>
              <a:rPr lang="en-US" b="1" dirty="0">
                <a:latin typeface="Timesnewroman"/>
              </a:rPr>
              <a:t>Binding</a:t>
            </a:r>
            <a:endParaRPr lang="en-IN" b="1" dirty="0">
              <a:latin typeface="Timesnewroman"/>
            </a:endParaRPr>
          </a:p>
        </p:txBody>
      </p:sp>
      <p:sp>
        <p:nvSpPr>
          <p:cNvPr id="10" name="Oval 9">
            <a:extLst>
              <a:ext uri="{FF2B5EF4-FFF2-40B4-BE49-F238E27FC236}">
                <a16:creationId xmlns:a16="http://schemas.microsoft.com/office/drawing/2014/main" id="{CB8BEEE1-0033-10C9-33B7-713F6844E7E4}"/>
              </a:ext>
            </a:extLst>
          </p:cNvPr>
          <p:cNvSpPr/>
          <p:nvPr/>
        </p:nvSpPr>
        <p:spPr>
          <a:xfrm>
            <a:off x="5617244" y="5647670"/>
            <a:ext cx="2642936" cy="7286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imesnewroman"/>
              </a:rPr>
              <a:t>Message Passing</a:t>
            </a:r>
            <a:endParaRPr lang="en-IN" b="1" dirty="0">
              <a:latin typeface="Timesnewroman"/>
            </a:endParaRPr>
          </a:p>
        </p:txBody>
      </p:sp>
      <p:sp>
        <p:nvSpPr>
          <p:cNvPr id="11" name="Oval 10">
            <a:extLst>
              <a:ext uri="{FF2B5EF4-FFF2-40B4-BE49-F238E27FC236}">
                <a16:creationId xmlns:a16="http://schemas.microsoft.com/office/drawing/2014/main" id="{8CC47EAE-1D65-EE76-B276-4D7F981B6FC0}"/>
              </a:ext>
            </a:extLst>
          </p:cNvPr>
          <p:cNvSpPr/>
          <p:nvPr/>
        </p:nvSpPr>
        <p:spPr>
          <a:xfrm>
            <a:off x="6577265" y="4107844"/>
            <a:ext cx="2534652" cy="7286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imesnewroman"/>
              </a:rPr>
              <a:t>Encapsulation</a:t>
            </a:r>
            <a:endParaRPr lang="en-IN" b="1" dirty="0">
              <a:latin typeface="Timesnewroman"/>
            </a:endParaRPr>
          </a:p>
        </p:txBody>
      </p:sp>
      <p:sp>
        <p:nvSpPr>
          <p:cNvPr id="12" name="Oval 11">
            <a:extLst>
              <a:ext uri="{FF2B5EF4-FFF2-40B4-BE49-F238E27FC236}">
                <a16:creationId xmlns:a16="http://schemas.microsoft.com/office/drawing/2014/main" id="{C4958515-8672-85A2-CE96-4E49216BBC26}"/>
              </a:ext>
            </a:extLst>
          </p:cNvPr>
          <p:cNvSpPr/>
          <p:nvPr/>
        </p:nvSpPr>
        <p:spPr>
          <a:xfrm>
            <a:off x="4000489" y="3962268"/>
            <a:ext cx="1195140" cy="10197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imesnewroman"/>
              </a:rPr>
              <a:t>OOPS</a:t>
            </a:r>
            <a:endParaRPr lang="en-IN" b="1" dirty="0">
              <a:latin typeface="Timesnewroman"/>
            </a:endParaRPr>
          </a:p>
        </p:txBody>
      </p:sp>
      <p:sp>
        <p:nvSpPr>
          <p:cNvPr id="13" name="Oval 12">
            <a:extLst>
              <a:ext uri="{FF2B5EF4-FFF2-40B4-BE49-F238E27FC236}">
                <a16:creationId xmlns:a16="http://schemas.microsoft.com/office/drawing/2014/main" id="{9683C22A-03C0-1B9C-93A8-767DDF0844FD}"/>
              </a:ext>
            </a:extLst>
          </p:cNvPr>
          <p:cNvSpPr/>
          <p:nvPr/>
        </p:nvSpPr>
        <p:spPr>
          <a:xfrm>
            <a:off x="6328611" y="2568018"/>
            <a:ext cx="2534652" cy="7286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imesnewroman"/>
              </a:rPr>
              <a:t>Polymorphism</a:t>
            </a:r>
            <a:endParaRPr lang="en-IN" b="1" dirty="0">
              <a:latin typeface="Timesnewroman"/>
            </a:endParaRPr>
          </a:p>
        </p:txBody>
      </p:sp>
      <p:cxnSp>
        <p:nvCxnSpPr>
          <p:cNvPr id="17" name="Straight Arrow Connector 16">
            <a:extLst>
              <a:ext uri="{FF2B5EF4-FFF2-40B4-BE49-F238E27FC236}">
                <a16:creationId xmlns:a16="http://schemas.microsoft.com/office/drawing/2014/main" id="{B3185DD4-BD87-71F8-2E10-DD31B6F6DF2C}"/>
              </a:ext>
            </a:extLst>
          </p:cNvPr>
          <p:cNvCxnSpPr>
            <a:stCxn id="12" idx="0"/>
            <a:endCxn id="4" idx="4"/>
          </p:cNvCxnSpPr>
          <p:nvPr/>
        </p:nvCxnSpPr>
        <p:spPr>
          <a:xfrm flipV="1">
            <a:off x="4598059" y="2967755"/>
            <a:ext cx="597571" cy="994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85A992E-F2B6-5DF5-0097-21097E45393D}"/>
              </a:ext>
            </a:extLst>
          </p:cNvPr>
          <p:cNvCxnSpPr>
            <a:stCxn id="12" idx="1"/>
            <a:endCxn id="6" idx="4"/>
          </p:cNvCxnSpPr>
          <p:nvPr/>
        </p:nvCxnSpPr>
        <p:spPr>
          <a:xfrm flipH="1" flipV="1">
            <a:off x="2823395" y="2977786"/>
            <a:ext cx="1352118" cy="1133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4027F9F-047B-F858-0EAC-F0D343B63ABE}"/>
              </a:ext>
            </a:extLst>
          </p:cNvPr>
          <p:cNvCxnSpPr>
            <a:stCxn id="12" idx="2"/>
            <a:endCxn id="7" idx="6"/>
          </p:cNvCxnSpPr>
          <p:nvPr/>
        </p:nvCxnSpPr>
        <p:spPr>
          <a:xfrm flipH="1" flipV="1">
            <a:off x="2871538" y="3971324"/>
            <a:ext cx="1128951" cy="500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17CAC43-CBDE-F7E9-7B1C-1EBCDB90D416}"/>
              </a:ext>
            </a:extLst>
          </p:cNvPr>
          <p:cNvCxnSpPr>
            <a:stCxn id="12" idx="4"/>
            <a:endCxn id="9" idx="0"/>
          </p:cNvCxnSpPr>
          <p:nvPr/>
        </p:nvCxnSpPr>
        <p:spPr>
          <a:xfrm flipH="1">
            <a:off x="3642560" y="4982053"/>
            <a:ext cx="955499" cy="886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393C39C-A9E7-4DFE-2CCE-508745ABB6F5}"/>
              </a:ext>
            </a:extLst>
          </p:cNvPr>
          <p:cNvCxnSpPr>
            <a:stCxn id="12" idx="7"/>
            <a:endCxn id="13" idx="4"/>
          </p:cNvCxnSpPr>
          <p:nvPr/>
        </p:nvCxnSpPr>
        <p:spPr>
          <a:xfrm flipV="1">
            <a:off x="5020605" y="3296653"/>
            <a:ext cx="2575332" cy="81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C199B44-E23E-B7D8-C454-53718EEE47DB}"/>
              </a:ext>
            </a:extLst>
          </p:cNvPr>
          <p:cNvCxnSpPr>
            <a:stCxn id="12" idx="6"/>
            <a:endCxn id="11" idx="2"/>
          </p:cNvCxnSpPr>
          <p:nvPr/>
        </p:nvCxnSpPr>
        <p:spPr>
          <a:xfrm>
            <a:off x="5195629" y="4472161"/>
            <a:ext cx="13816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A00B556-2F00-9893-6DE2-E221E65D0E6A}"/>
              </a:ext>
            </a:extLst>
          </p:cNvPr>
          <p:cNvCxnSpPr>
            <a:stCxn id="12" idx="5"/>
            <a:endCxn id="10" idx="0"/>
          </p:cNvCxnSpPr>
          <p:nvPr/>
        </p:nvCxnSpPr>
        <p:spPr>
          <a:xfrm>
            <a:off x="5020605" y="4832709"/>
            <a:ext cx="1918107" cy="814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D321F06-A19E-FB81-14BC-C3618C9F72CD}"/>
              </a:ext>
            </a:extLst>
          </p:cNvPr>
          <p:cNvCxnSpPr>
            <a:stCxn id="12" idx="3"/>
            <a:endCxn id="8" idx="6"/>
          </p:cNvCxnSpPr>
          <p:nvPr/>
        </p:nvCxnSpPr>
        <p:spPr>
          <a:xfrm flipH="1">
            <a:off x="2939723" y="4832709"/>
            <a:ext cx="1235790" cy="496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732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D80A-51F2-1602-BD56-8D68126B289E}"/>
              </a:ext>
            </a:extLst>
          </p:cNvPr>
          <p:cNvSpPr>
            <a:spLocks noGrp="1"/>
          </p:cNvSpPr>
          <p:nvPr>
            <p:ph type="title"/>
          </p:nvPr>
        </p:nvSpPr>
        <p:spPr>
          <a:xfrm>
            <a:off x="497306" y="986588"/>
            <a:ext cx="9419062" cy="694043"/>
          </a:xfrm>
        </p:spPr>
        <p:txBody>
          <a:bodyPr/>
          <a:lstStyle/>
          <a:p>
            <a:r>
              <a:rPr lang="en-US" sz="3200" b="1" dirty="0">
                <a:latin typeface="Timesnewroman"/>
              </a:rPr>
              <a:t>Class</a:t>
            </a:r>
            <a:endParaRPr lang="en-IN" sz="3200" b="1" dirty="0">
              <a:latin typeface="Timesnewroman"/>
            </a:endParaRPr>
          </a:p>
        </p:txBody>
      </p:sp>
      <p:sp>
        <p:nvSpPr>
          <p:cNvPr id="3" name="Content Placeholder 2">
            <a:extLst>
              <a:ext uri="{FF2B5EF4-FFF2-40B4-BE49-F238E27FC236}">
                <a16:creationId xmlns:a16="http://schemas.microsoft.com/office/drawing/2014/main" id="{82399B76-C245-8FCD-3376-D60707AFAF76}"/>
              </a:ext>
            </a:extLst>
          </p:cNvPr>
          <p:cNvSpPr>
            <a:spLocks noGrp="1"/>
          </p:cNvSpPr>
          <p:nvPr>
            <p:ph idx="1"/>
          </p:nvPr>
        </p:nvSpPr>
        <p:spPr>
          <a:xfrm>
            <a:off x="497305" y="2382252"/>
            <a:ext cx="11181348" cy="3962401"/>
          </a:xfrm>
        </p:spPr>
        <p:txBody>
          <a:bodyPr/>
          <a:lstStyle/>
          <a:p>
            <a:pPr>
              <a:lnSpc>
                <a:spcPct val="150000"/>
              </a:lnSpc>
            </a:pPr>
            <a:r>
              <a:rPr lang="en-US" b="0" i="0" dirty="0">
                <a:solidFill>
                  <a:srgbClr val="273239"/>
                </a:solidFill>
                <a:effectLst/>
                <a:latin typeface="Timesnewroman"/>
              </a:rPr>
              <a:t>A Class is a user-defined data type that has data members and member functions.</a:t>
            </a:r>
          </a:p>
          <a:p>
            <a:pPr>
              <a:lnSpc>
                <a:spcPct val="150000"/>
              </a:lnSpc>
            </a:pPr>
            <a:r>
              <a:rPr lang="en-US" b="0" i="0" dirty="0">
                <a:solidFill>
                  <a:srgbClr val="273239"/>
                </a:solidFill>
                <a:effectLst/>
                <a:latin typeface="Timesnewroman"/>
              </a:rPr>
              <a:t>Data </a:t>
            </a:r>
            <a:r>
              <a:rPr lang="en-US" dirty="0">
                <a:solidFill>
                  <a:srgbClr val="273239"/>
                </a:solidFill>
                <a:latin typeface="Timesnewroman"/>
              </a:rPr>
              <a:t>Members and Member functions </a:t>
            </a:r>
            <a:r>
              <a:rPr lang="en-US" b="0" i="0" dirty="0">
                <a:solidFill>
                  <a:srgbClr val="273239"/>
                </a:solidFill>
                <a:effectLst/>
                <a:latin typeface="Timesnewroman"/>
              </a:rPr>
              <a:t>can be accessed and used by creating an instance of that class.</a:t>
            </a:r>
          </a:p>
          <a:p>
            <a:pPr marL="0" indent="0">
              <a:lnSpc>
                <a:spcPct val="150000"/>
              </a:lnSpc>
              <a:buNone/>
            </a:pPr>
            <a:r>
              <a:rPr lang="en-IN" i="0" dirty="0">
                <a:solidFill>
                  <a:srgbClr val="00B0F0"/>
                </a:solidFill>
                <a:effectLst/>
                <a:latin typeface="Timesnewroman"/>
              </a:rPr>
              <a:t>For Example</a:t>
            </a:r>
          </a:p>
          <a:p>
            <a:pPr marL="0" indent="0">
              <a:lnSpc>
                <a:spcPct val="150000"/>
              </a:lnSpc>
              <a:buNone/>
            </a:pPr>
            <a:r>
              <a:rPr lang="en-IN" dirty="0">
                <a:latin typeface="Timesnewroman"/>
              </a:rPr>
              <a:t>	Car is a class that has some properties like </a:t>
            </a:r>
            <a:r>
              <a:rPr lang="en-US" b="0" i="0" dirty="0">
                <a:solidFill>
                  <a:srgbClr val="273239"/>
                </a:solidFill>
                <a:effectLst/>
                <a:latin typeface="Timesnewroman"/>
              </a:rPr>
              <a:t>4 wheels, Speed Limit, Mileage range, etc. this is kind of data members.</a:t>
            </a:r>
          </a:p>
          <a:p>
            <a:pPr marL="0" indent="0">
              <a:lnSpc>
                <a:spcPct val="150000"/>
              </a:lnSpc>
              <a:buNone/>
            </a:pPr>
            <a:r>
              <a:rPr lang="en-US" dirty="0">
                <a:solidFill>
                  <a:srgbClr val="273239"/>
                </a:solidFill>
                <a:latin typeface="Timesnewroman"/>
              </a:rPr>
              <a:t>	M</a:t>
            </a:r>
            <a:r>
              <a:rPr lang="en-US" b="0" i="0" dirty="0">
                <a:solidFill>
                  <a:srgbClr val="273239"/>
                </a:solidFill>
                <a:effectLst/>
                <a:latin typeface="Timesnewroman"/>
              </a:rPr>
              <a:t>ember functions can apply brakes, increase speed, etc. </a:t>
            </a:r>
            <a:endParaRPr lang="en-IN" dirty="0">
              <a:latin typeface="Timesnewroman"/>
            </a:endParaRPr>
          </a:p>
        </p:txBody>
      </p:sp>
    </p:spTree>
    <p:extLst>
      <p:ext uri="{BB962C8B-B14F-4D97-AF65-F5344CB8AC3E}">
        <p14:creationId xmlns:p14="http://schemas.microsoft.com/office/powerpoint/2010/main" val="4089336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913E-40B6-0F65-D511-521C85181546}"/>
              </a:ext>
            </a:extLst>
          </p:cNvPr>
          <p:cNvSpPr>
            <a:spLocks noGrp="1"/>
          </p:cNvSpPr>
          <p:nvPr>
            <p:ph type="title"/>
          </p:nvPr>
        </p:nvSpPr>
        <p:spPr>
          <a:xfrm>
            <a:off x="465222" y="973668"/>
            <a:ext cx="9451146" cy="706964"/>
          </a:xfrm>
        </p:spPr>
        <p:txBody>
          <a:bodyPr/>
          <a:lstStyle/>
          <a:p>
            <a:r>
              <a:rPr lang="en-US" sz="3200" b="1" dirty="0">
                <a:latin typeface="Timesnewroman"/>
              </a:rPr>
              <a:t>Objects</a:t>
            </a:r>
            <a:endParaRPr lang="en-IN" sz="3200" b="1" dirty="0">
              <a:latin typeface="Timesnewroman"/>
            </a:endParaRPr>
          </a:p>
        </p:txBody>
      </p:sp>
      <p:sp>
        <p:nvSpPr>
          <p:cNvPr id="3" name="Content Placeholder 2">
            <a:extLst>
              <a:ext uri="{FF2B5EF4-FFF2-40B4-BE49-F238E27FC236}">
                <a16:creationId xmlns:a16="http://schemas.microsoft.com/office/drawing/2014/main" id="{477218BC-BF17-213B-FF85-869832908FAB}"/>
              </a:ext>
            </a:extLst>
          </p:cNvPr>
          <p:cNvSpPr>
            <a:spLocks noGrp="1"/>
          </p:cNvSpPr>
          <p:nvPr>
            <p:ph idx="1"/>
          </p:nvPr>
        </p:nvSpPr>
        <p:spPr>
          <a:xfrm>
            <a:off x="529389" y="2350168"/>
            <a:ext cx="11133221" cy="3669632"/>
          </a:xfrm>
        </p:spPr>
        <p:txBody>
          <a:bodyPr/>
          <a:lstStyle/>
          <a:p>
            <a:pPr>
              <a:lnSpc>
                <a:spcPct val="150000"/>
              </a:lnSpc>
            </a:pPr>
            <a:r>
              <a:rPr lang="en-US" b="0" i="0" dirty="0">
                <a:solidFill>
                  <a:srgbClr val="273239"/>
                </a:solidFill>
                <a:effectLst/>
                <a:latin typeface="Timesnewroman"/>
              </a:rPr>
              <a:t>An Object is an entity with has some characteristics and behavior itself.</a:t>
            </a:r>
          </a:p>
          <a:p>
            <a:pPr>
              <a:lnSpc>
                <a:spcPct val="150000"/>
              </a:lnSpc>
            </a:pPr>
            <a:r>
              <a:rPr lang="en-US" b="0" i="0" dirty="0">
                <a:solidFill>
                  <a:srgbClr val="273239"/>
                </a:solidFill>
                <a:effectLst/>
                <a:latin typeface="Timesnewroman"/>
              </a:rPr>
              <a:t>An Object is an instance of a Class. when class is defined no memory allocated for data members.</a:t>
            </a:r>
          </a:p>
          <a:p>
            <a:pPr>
              <a:lnSpc>
                <a:spcPct val="150000"/>
              </a:lnSpc>
            </a:pPr>
            <a:r>
              <a:rPr lang="en-US" dirty="0">
                <a:solidFill>
                  <a:srgbClr val="273239"/>
                </a:solidFill>
                <a:latin typeface="Timesnewroman"/>
              </a:rPr>
              <a:t>When object is created memory would be allocated for data members.</a:t>
            </a:r>
            <a:r>
              <a:rPr lang="en-US" b="0" i="0" dirty="0">
                <a:solidFill>
                  <a:srgbClr val="273239"/>
                </a:solidFill>
                <a:effectLst/>
                <a:latin typeface="Timesnewroman"/>
              </a:rPr>
              <a:t>  </a:t>
            </a:r>
            <a:endParaRPr lang="en-IN" b="0" i="0" dirty="0">
              <a:solidFill>
                <a:srgbClr val="273239"/>
              </a:solidFill>
              <a:effectLst/>
              <a:latin typeface="Timesnewroman"/>
            </a:endParaRPr>
          </a:p>
          <a:p>
            <a:pPr marL="0" indent="0">
              <a:buNone/>
            </a:pPr>
            <a:endParaRPr lang="en-US" b="0" i="0" dirty="0">
              <a:solidFill>
                <a:srgbClr val="273239"/>
              </a:solidFill>
              <a:effectLst/>
              <a:latin typeface="Nunito" pitchFamily="2" charset="0"/>
            </a:endParaRPr>
          </a:p>
        </p:txBody>
      </p:sp>
    </p:spTree>
    <p:extLst>
      <p:ext uri="{BB962C8B-B14F-4D97-AF65-F5344CB8AC3E}">
        <p14:creationId xmlns:p14="http://schemas.microsoft.com/office/powerpoint/2010/main" val="296138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B3BB-DE34-0FAD-1A89-9BF61093ECA4}"/>
              </a:ext>
            </a:extLst>
          </p:cNvPr>
          <p:cNvSpPr>
            <a:spLocks noGrp="1"/>
          </p:cNvSpPr>
          <p:nvPr>
            <p:ph type="title"/>
          </p:nvPr>
        </p:nvSpPr>
        <p:spPr>
          <a:xfrm>
            <a:off x="505326" y="973668"/>
            <a:ext cx="9411041" cy="706964"/>
          </a:xfrm>
        </p:spPr>
        <p:txBody>
          <a:bodyPr/>
          <a:lstStyle/>
          <a:p>
            <a:r>
              <a:rPr lang="en-US" sz="3200" b="1" dirty="0">
                <a:latin typeface="Timesnewroman"/>
              </a:rPr>
              <a:t>Encapsulation</a:t>
            </a:r>
            <a:endParaRPr lang="en-IN" sz="3200" b="1" dirty="0">
              <a:latin typeface="Timesnewroman"/>
            </a:endParaRPr>
          </a:p>
        </p:txBody>
      </p:sp>
      <p:sp>
        <p:nvSpPr>
          <p:cNvPr id="3" name="Content Placeholder 2">
            <a:extLst>
              <a:ext uri="{FF2B5EF4-FFF2-40B4-BE49-F238E27FC236}">
                <a16:creationId xmlns:a16="http://schemas.microsoft.com/office/drawing/2014/main" id="{B9B25A34-3998-9668-2E69-F970DEAEB130}"/>
              </a:ext>
            </a:extLst>
          </p:cNvPr>
          <p:cNvSpPr>
            <a:spLocks noGrp="1"/>
          </p:cNvSpPr>
          <p:nvPr>
            <p:ph idx="1"/>
          </p:nvPr>
        </p:nvSpPr>
        <p:spPr>
          <a:xfrm>
            <a:off x="505326" y="2302041"/>
            <a:ext cx="11149263" cy="3336759"/>
          </a:xfrm>
        </p:spPr>
        <p:txBody>
          <a:bodyPr/>
          <a:lstStyle/>
          <a:p>
            <a:pPr>
              <a:lnSpc>
                <a:spcPct val="150000"/>
              </a:lnSpc>
            </a:pPr>
            <a:r>
              <a:rPr lang="en-US" sz="2000" i="0" dirty="0">
                <a:solidFill>
                  <a:srgbClr val="333333"/>
                </a:solidFill>
                <a:effectLst/>
                <a:latin typeface="Timesnewroman"/>
              </a:rPr>
              <a:t>Binding (or wrapping) code and data together into a single unit is known as encapsulation.</a:t>
            </a:r>
          </a:p>
          <a:p>
            <a:pPr>
              <a:lnSpc>
                <a:spcPct val="150000"/>
              </a:lnSpc>
            </a:pPr>
            <a:r>
              <a:rPr lang="en-US" b="0" i="0" dirty="0">
                <a:solidFill>
                  <a:srgbClr val="273239"/>
                </a:solidFill>
                <a:effectLst/>
                <a:latin typeface="Timesnewroman"/>
              </a:rPr>
              <a:t>Encapsulation is defined as binding together the data and the functions</a:t>
            </a:r>
            <a:r>
              <a:rPr lang="en-US" i="0" dirty="0">
                <a:solidFill>
                  <a:srgbClr val="333333"/>
                </a:solidFill>
                <a:effectLst/>
                <a:latin typeface="Timesnewroman"/>
              </a:rPr>
              <a:t> </a:t>
            </a:r>
            <a:r>
              <a:rPr lang="en-IN" b="0" i="0" dirty="0">
                <a:solidFill>
                  <a:srgbClr val="273239"/>
                </a:solidFill>
                <a:effectLst/>
                <a:latin typeface="Timesnewroman"/>
              </a:rPr>
              <a:t>that manipulate them.</a:t>
            </a:r>
          </a:p>
          <a:p>
            <a:pPr>
              <a:lnSpc>
                <a:spcPct val="150000"/>
              </a:lnSpc>
            </a:pPr>
            <a:r>
              <a:rPr lang="en-US" b="0" i="0" dirty="0">
                <a:solidFill>
                  <a:srgbClr val="273239"/>
                </a:solidFill>
                <a:effectLst/>
                <a:latin typeface="Timesnewroman"/>
              </a:rPr>
              <a:t>Consider a real-life example of encapsulation, in a company, there are different sections like the accounts section, finance section, sales section, etc. Now,</a:t>
            </a:r>
            <a:endParaRPr lang="en-IN" dirty="0">
              <a:solidFill>
                <a:srgbClr val="273239"/>
              </a:solidFill>
              <a:latin typeface="Timesnewroman"/>
            </a:endParaRPr>
          </a:p>
          <a:p>
            <a:pPr>
              <a:lnSpc>
                <a:spcPct val="150000"/>
              </a:lnSpc>
            </a:pPr>
            <a:r>
              <a:rPr lang="en-US" b="0" i="0" dirty="0">
                <a:solidFill>
                  <a:srgbClr val="273239"/>
                </a:solidFill>
                <a:effectLst/>
                <a:latin typeface="Timesnewroman"/>
              </a:rPr>
              <a:t>The finance section handles all the financial transactions and keeps records of all the data related to finance</a:t>
            </a:r>
            <a:r>
              <a:rPr lang="en-US" b="0" i="0" dirty="0">
                <a:solidFill>
                  <a:srgbClr val="273239"/>
                </a:solidFill>
                <a:effectLst/>
                <a:latin typeface="Nunito" pitchFamily="2" charset="0"/>
              </a:rPr>
              <a:t>.</a:t>
            </a:r>
          </a:p>
          <a:p>
            <a:endParaRPr lang="en-IN" dirty="0"/>
          </a:p>
        </p:txBody>
      </p:sp>
    </p:spTree>
    <p:extLst>
      <p:ext uri="{BB962C8B-B14F-4D97-AF65-F5344CB8AC3E}">
        <p14:creationId xmlns:p14="http://schemas.microsoft.com/office/powerpoint/2010/main" val="209490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BB5B-527C-FA6D-D290-4F9246DF4C2C}"/>
              </a:ext>
            </a:extLst>
          </p:cNvPr>
          <p:cNvSpPr>
            <a:spLocks noGrp="1"/>
          </p:cNvSpPr>
          <p:nvPr>
            <p:ph type="title"/>
          </p:nvPr>
        </p:nvSpPr>
        <p:spPr>
          <a:xfrm>
            <a:off x="513348" y="973668"/>
            <a:ext cx="9403020" cy="706964"/>
          </a:xfrm>
        </p:spPr>
        <p:txBody>
          <a:bodyPr/>
          <a:lstStyle/>
          <a:p>
            <a:r>
              <a:rPr lang="en-US" sz="3200" b="1" dirty="0">
                <a:latin typeface="Timesnewroman"/>
              </a:rPr>
              <a:t>Polymorphism</a:t>
            </a:r>
            <a:endParaRPr lang="en-IN" sz="3200" b="1" dirty="0">
              <a:latin typeface="Timesnewroman"/>
            </a:endParaRPr>
          </a:p>
        </p:txBody>
      </p:sp>
      <p:sp>
        <p:nvSpPr>
          <p:cNvPr id="3" name="Content Placeholder 2">
            <a:extLst>
              <a:ext uri="{FF2B5EF4-FFF2-40B4-BE49-F238E27FC236}">
                <a16:creationId xmlns:a16="http://schemas.microsoft.com/office/drawing/2014/main" id="{B79689AE-9A3D-08E2-12DC-544F1B823CE9}"/>
              </a:ext>
            </a:extLst>
          </p:cNvPr>
          <p:cNvSpPr>
            <a:spLocks noGrp="1"/>
          </p:cNvSpPr>
          <p:nvPr>
            <p:ph idx="1"/>
          </p:nvPr>
        </p:nvSpPr>
        <p:spPr>
          <a:xfrm>
            <a:off x="513348" y="2350168"/>
            <a:ext cx="11157284" cy="4066674"/>
          </a:xfrm>
        </p:spPr>
        <p:txBody>
          <a:bodyPr>
            <a:normAutofit fontScale="92500" lnSpcReduction="10000"/>
          </a:bodyPr>
          <a:lstStyle/>
          <a:p>
            <a:pPr>
              <a:lnSpc>
                <a:spcPct val="150000"/>
              </a:lnSpc>
            </a:pPr>
            <a:r>
              <a:rPr lang="en-US" sz="1900" dirty="0">
                <a:latin typeface="Timesnewroman"/>
              </a:rPr>
              <a:t>The "polymorphism" means having many forms. A real-life example of polymorphism is A person has my characteristics A Men and Father and Teacher etc..,</a:t>
            </a:r>
          </a:p>
          <a:p>
            <a:pPr>
              <a:lnSpc>
                <a:spcPct val="150000"/>
              </a:lnSpc>
            </a:pPr>
            <a:r>
              <a:rPr lang="en-US" sz="1900" dirty="0">
                <a:latin typeface="Timesnewroman"/>
              </a:rPr>
              <a:t>Types of polymorphism</a:t>
            </a:r>
          </a:p>
          <a:p>
            <a:pPr marL="0" indent="0">
              <a:buNone/>
            </a:pPr>
            <a:r>
              <a:rPr lang="en-US" sz="1900" dirty="0">
                <a:latin typeface="Timesnewroman"/>
              </a:rPr>
              <a:t>	1. Compile Time polymorphism</a:t>
            </a:r>
          </a:p>
          <a:p>
            <a:pPr lvl="2">
              <a:buFont typeface="Arial" panose="020B0604020202020204" pitchFamily="34" charset="0"/>
              <a:buChar char="•"/>
            </a:pPr>
            <a:r>
              <a:rPr lang="en-US" sz="1700" dirty="0">
                <a:latin typeface="Timesnewroman"/>
              </a:rPr>
              <a:t>function overloading </a:t>
            </a:r>
          </a:p>
          <a:p>
            <a:pPr lvl="2">
              <a:buFont typeface="Arial" panose="020B0604020202020204" pitchFamily="34" charset="0"/>
              <a:buChar char="•"/>
            </a:pPr>
            <a:r>
              <a:rPr lang="en-US" sz="1700" dirty="0">
                <a:latin typeface="Timesnewroman"/>
              </a:rPr>
              <a:t>operator overloading</a:t>
            </a:r>
          </a:p>
          <a:p>
            <a:pPr marL="0" indent="0">
              <a:lnSpc>
                <a:spcPct val="150000"/>
              </a:lnSpc>
              <a:buNone/>
            </a:pPr>
            <a:r>
              <a:rPr lang="en-US" sz="1900" dirty="0">
                <a:latin typeface="Timesnewroman"/>
              </a:rPr>
              <a:t>	2. Run time Polymorphism	 </a:t>
            </a:r>
          </a:p>
          <a:p>
            <a:pPr lvl="2">
              <a:lnSpc>
                <a:spcPct val="150000"/>
              </a:lnSpc>
              <a:buFont typeface="Arial" panose="020B0604020202020204" pitchFamily="34" charset="0"/>
              <a:buChar char="•"/>
            </a:pPr>
            <a:r>
              <a:rPr lang="en-US" sz="1700" dirty="0">
                <a:latin typeface="Timesnewroman"/>
              </a:rPr>
              <a:t>function overriding </a:t>
            </a:r>
          </a:p>
          <a:p>
            <a:pPr lvl="2">
              <a:lnSpc>
                <a:spcPct val="150000"/>
              </a:lnSpc>
              <a:buFont typeface="Arial" panose="020B0604020202020204" pitchFamily="34" charset="0"/>
              <a:buChar char="•"/>
            </a:pPr>
            <a:r>
              <a:rPr lang="en-US" sz="1700" dirty="0">
                <a:latin typeface="Timesnewroman"/>
              </a:rPr>
              <a:t>virtual functions </a:t>
            </a:r>
          </a:p>
          <a:p>
            <a:pPr>
              <a:lnSpc>
                <a:spcPct val="150000"/>
              </a:lnSpc>
            </a:pPr>
            <a:endParaRPr lang="en-IN" sz="2000" dirty="0">
              <a:latin typeface="Timesnewroman"/>
            </a:endParaRPr>
          </a:p>
        </p:txBody>
      </p:sp>
    </p:spTree>
    <p:extLst>
      <p:ext uri="{BB962C8B-B14F-4D97-AF65-F5344CB8AC3E}">
        <p14:creationId xmlns:p14="http://schemas.microsoft.com/office/powerpoint/2010/main" val="4003249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AFB7-1EAE-4083-E1E5-6EE4323646F9}"/>
              </a:ext>
            </a:extLst>
          </p:cNvPr>
          <p:cNvSpPr>
            <a:spLocks noGrp="1"/>
          </p:cNvSpPr>
          <p:nvPr>
            <p:ph type="title"/>
          </p:nvPr>
        </p:nvSpPr>
        <p:spPr>
          <a:xfrm>
            <a:off x="521368" y="973668"/>
            <a:ext cx="9809748" cy="706964"/>
          </a:xfrm>
        </p:spPr>
        <p:txBody>
          <a:bodyPr/>
          <a:lstStyle/>
          <a:p>
            <a:r>
              <a:rPr lang="en-US" sz="3200" b="1" dirty="0">
                <a:latin typeface="Timesnewroman"/>
              </a:rPr>
              <a:t>Inheritance</a:t>
            </a:r>
            <a:endParaRPr lang="en-IN" sz="3200" b="1" dirty="0">
              <a:latin typeface="Timesnewroman"/>
            </a:endParaRPr>
          </a:p>
        </p:txBody>
      </p:sp>
      <p:sp>
        <p:nvSpPr>
          <p:cNvPr id="3" name="Content Placeholder 2">
            <a:extLst>
              <a:ext uri="{FF2B5EF4-FFF2-40B4-BE49-F238E27FC236}">
                <a16:creationId xmlns:a16="http://schemas.microsoft.com/office/drawing/2014/main" id="{5110D202-F082-9177-8BD0-CB3E851D5C14}"/>
              </a:ext>
            </a:extLst>
          </p:cNvPr>
          <p:cNvSpPr>
            <a:spLocks noGrp="1"/>
          </p:cNvSpPr>
          <p:nvPr>
            <p:ph idx="1"/>
          </p:nvPr>
        </p:nvSpPr>
        <p:spPr>
          <a:xfrm>
            <a:off x="521368" y="2350167"/>
            <a:ext cx="11141243" cy="4170949"/>
          </a:xfrm>
        </p:spPr>
        <p:txBody>
          <a:bodyPr>
            <a:normAutofit/>
          </a:bodyPr>
          <a:lstStyle/>
          <a:p>
            <a:pPr>
              <a:lnSpc>
                <a:spcPct val="150000"/>
              </a:lnSpc>
            </a:pPr>
            <a:r>
              <a:rPr lang="en-US" dirty="0">
                <a:latin typeface="Timesnewroman"/>
              </a:rPr>
              <a:t>Inheritance is the process which base class provides properties and behaviors to derived class.</a:t>
            </a:r>
          </a:p>
          <a:p>
            <a:pPr>
              <a:lnSpc>
                <a:spcPct val="150000"/>
              </a:lnSpc>
            </a:pPr>
            <a:r>
              <a:rPr lang="en-US" dirty="0">
                <a:latin typeface="Timesnewroman"/>
              </a:rPr>
              <a:t>Code Reusability is one of the main advantage of the Inheritance.</a:t>
            </a:r>
          </a:p>
          <a:p>
            <a:pPr marL="0" indent="0">
              <a:lnSpc>
                <a:spcPct val="150000"/>
              </a:lnSpc>
              <a:buNone/>
            </a:pPr>
            <a:r>
              <a:rPr lang="en-IN" dirty="0">
                <a:latin typeface="Timesnewroman"/>
              </a:rPr>
              <a:t>Types of Inheritance</a:t>
            </a:r>
          </a:p>
          <a:p>
            <a:pPr lvl="2">
              <a:lnSpc>
                <a:spcPct val="150000"/>
              </a:lnSpc>
              <a:buFont typeface="Arial" panose="020B0604020202020204" pitchFamily="34" charset="0"/>
              <a:buChar char="•"/>
            </a:pPr>
            <a:r>
              <a:rPr lang="en-US" sz="1600" dirty="0">
                <a:latin typeface="Timesnewroman"/>
              </a:rPr>
              <a:t>Single Inheritance </a:t>
            </a:r>
          </a:p>
          <a:p>
            <a:pPr lvl="2">
              <a:lnSpc>
                <a:spcPct val="150000"/>
              </a:lnSpc>
              <a:buFont typeface="Arial" panose="020B0604020202020204" pitchFamily="34" charset="0"/>
              <a:buChar char="•"/>
            </a:pPr>
            <a:r>
              <a:rPr lang="en-US" sz="1600" dirty="0">
                <a:latin typeface="Timesnewroman"/>
              </a:rPr>
              <a:t>Multi Level Inheritance </a:t>
            </a:r>
          </a:p>
          <a:p>
            <a:pPr lvl="2">
              <a:lnSpc>
                <a:spcPct val="150000"/>
              </a:lnSpc>
              <a:buFont typeface="Arial" panose="020B0604020202020204" pitchFamily="34" charset="0"/>
              <a:buChar char="•"/>
            </a:pPr>
            <a:r>
              <a:rPr lang="en-US" sz="1600" dirty="0">
                <a:latin typeface="Timesnewroman"/>
              </a:rPr>
              <a:t>Multiple Inheritance </a:t>
            </a:r>
          </a:p>
          <a:p>
            <a:pPr lvl="2">
              <a:lnSpc>
                <a:spcPct val="150000"/>
              </a:lnSpc>
              <a:buFont typeface="Arial" panose="020B0604020202020204" pitchFamily="34" charset="0"/>
              <a:buChar char="•"/>
            </a:pPr>
            <a:r>
              <a:rPr lang="en-US" sz="1600" dirty="0">
                <a:latin typeface="Timesnewroman"/>
              </a:rPr>
              <a:t>Hybrid inheritance</a:t>
            </a:r>
          </a:p>
          <a:p>
            <a:pPr lvl="2">
              <a:lnSpc>
                <a:spcPct val="150000"/>
              </a:lnSpc>
              <a:buFont typeface="Arial" panose="020B0604020202020204" pitchFamily="34" charset="0"/>
              <a:buChar char="•"/>
            </a:pPr>
            <a:r>
              <a:rPr lang="en-US" sz="1600" dirty="0">
                <a:latin typeface="Timesnewroman"/>
              </a:rPr>
              <a:t>Hierarchical inheritance</a:t>
            </a:r>
            <a:endParaRPr lang="en-IN" sz="1600" dirty="0">
              <a:latin typeface="Timesnewroman"/>
            </a:endParaRPr>
          </a:p>
        </p:txBody>
      </p:sp>
    </p:spTree>
    <p:extLst>
      <p:ext uri="{BB962C8B-B14F-4D97-AF65-F5344CB8AC3E}">
        <p14:creationId xmlns:p14="http://schemas.microsoft.com/office/powerpoint/2010/main" val="31580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F00A-6B04-C985-8847-627767BE7C28}"/>
              </a:ext>
            </a:extLst>
          </p:cNvPr>
          <p:cNvSpPr>
            <a:spLocks noGrp="1"/>
          </p:cNvSpPr>
          <p:nvPr>
            <p:ph type="title"/>
          </p:nvPr>
        </p:nvSpPr>
        <p:spPr>
          <a:xfrm>
            <a:off x="545432" y="973668"/>
            <a:ext cx="9370935" cy="706964"/>
          </a:xfrm>
        </p:spPr>
        <p:txBody>
          <a:bodyPr/>
          <a:lstStyle/>
          <a:p>
            <a:r>
              <a:rPr lang="en-US" sz="3200" b="1" dirty="0">
                <a:latin typeface="Timesnewroman"/>
              </a:rPr>
              <a:t>Abstraction</a:t>
            </a:r>
            <a:endParaRPr lang="en-IN" sz="3200" b="1" dirty="0">
              <a:latin typeface="Timesnewroman"/>
            </a:endParaRPr>
          </a:p>
        </p:txBody>
      </p:sp>
      <p:sp>
        <p:nvSpPr>
          <p:cNvPr id="3" name="Content Placeholder 2">
            <a:extLst>
              <a:ext uri="{FF2B5EF4-FFF2-40B4-BE49-F238E27FC236}">
                <a16:creationId xmlns:a16="http://schemas.microsoft.com/office/drawing/2014/main" id="{3562752A-822A-6100-6912-472C8CE64DEF}"/>
              </a:ext>
            </a:extLst>
          </p:cNvPr>
          <p:cNvSpPr>
            <a:spLocks noGrp="1"/>
          </p:cNvSpPr>
          <p:nvPr>
            <p:ph idx="1"/>
          </p:nvPr>
        </p:nvSpPr>
        <p:spPr>
          <a:xfrm>
            <a:off x="489284" y="2310063"/>
            <a:ext cx="11213432" cy="3709737"/>
          </a:xfrm>
        </p:spPr>
        <p:txBody>
          <a:bodyPr/>
          <a:lstStyle/>
          <a:p>
            <a:pPr>
              <a:lnSpc>
                <a:spcPct val="150000"/>
              </a:lnSpc>
            </a:pPr>
            <a:r>
              <a:rPr lang="en-US" dirty="0">
                <a:latin typeface="Timesnewroman"/>
              </a:rPr>
              <a:t>Data abstraction is one of the most essential and important features of object-oriented programming in C++.</a:t>
            </a:r>
          </a:p>
          <a:p>
            <a:pPr>
              <a:lnSpc>
                <a:spcPct val="150000"/>
              </a:lnSpc>
            </a:pPr>
            <a:r>
              <a:rPr lang="en-US" dirty="0">
                <a:latin typeface="Timesnewroman"/>
              </a:rPr>
              <a:t>Abstraction means displaying only essential information and hiding other details.</a:t>
            </a:r>
          </a:p>
          <a:p>
            <a:pPr>
              <a:lnSpc>
                <a:spcPct val="150000"/>
              </a:lnSpc>
            </a:pPr>
            <a:r>
              <a:rPr lang="en-US" i="0" dirty="0">
                <a:solidFill>
                  <a:srgbClr val="000000"/>
                </a:solidFill>
                <a:effectLst/>
                <a:latin typeface="Timesnewroman"/>
              </a:rPr>
              <a:t>Let's take a real life example of AC, which can be turned ON or OFF, change the temperature, change the mode, and other external components such as fan, swing. But, we don't know the internal details of the AC, i.e., how it works internally. Thus, we can say that AC separates the implementation details from the external interface.</a:t>
            </a:r>
          </a:p>
          <a:p>
            <a:pPr>
              <a:lnSpc>
                <a:spcPct val="150000"/>
              </a:lnSpc>
            </a:pPr>
            <a:endParaRPr lang="en-IN" dirty="0">
              <a:latin typeface="Timesnewroman"/>
            </a:endParaRPr>
          </a:p>
        </p:txBody>
      </p:sp>
    </p:spTree>
    <p:extLst>
      <p:ext uri="{BB962C8B-B14F-4D97-AF65-F5344CB8AC3E}">
        <p14:creationId xmlns:p14="http://schemas.microsoft.com/office/powerpoint/2010/main" val="3299228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6134</TotalTime>
  <Words>542</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Century Gothic</vt:lpstr>
      <vt:lpstr>Nunito</vt:lpstr>
      <vt:lpstr>Poppins</vt:lpstr>
      <vt:lpstr>Times New Roman</vt:lpstr>
      <vt:lpstr>Timesnewroman</vt:lpstr>
      <vt:lpstr>Wingdings 3</vt:lpstr>
      <vt:lpstr>Ion Boardroom</vt:lpstr>
      <vt:lpstr>OOP (Object-Oriented Programming)</vt:lpstr>
      <vt:lpstr>Cont..</vt:lpstr>
      <vt:lpstr>Logical Diagram of OOPS Modules</vt:lpstr>
      <vt:lpstr>Class</vt:lpstr>
      <vt:lpstr>Objects</vt:lpstr>
      <vt:lpstr>Encapsulation</vt:lpstr>
      <vt:lpstr>Polymorphism</vt:lpstr>
      <vt:lpstr>Inheritance</vt:lpstr>
      <vt:lpstr>Abstraction</vt:lpstr>
      <vt:lpstr>Dynamic Binding</vt:lpstr>
      <vt:lpstr>Summaries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KARIKALAN K</dc:creator>
  <cp:lastModifiedBy>karikalan karunanidhi</cp:lastModifiedBy>
  <cp:revision>248</cp:revision>
  <dcterms:created xsi:type="dcterms:W3CDTF">2023-04-08T11:57:15Z</dcterms:created>
  <dcterms:modified xsi:type="dcterms:W3CDTF">2024-05-13T07:17:43Z</dcterms:modified>
</cp:coreProperties>
</file>