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CC4FDA8-5B00-48B3-B040-7C1E7A99937B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23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35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443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681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78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96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146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CC4FDA8-5B00-48B3-B040-7C1E7A99937B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454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CC4FDA8-5B00-48B3-B040-7C1E7A99937B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80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79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91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92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24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4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3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69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99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CC4FDA8-5B00-48B3-B040-7C1E7A99937B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21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A7D4-7B80-343D-59DA-866442162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74" y="973668"/>
            <a:ext cx="9354893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Inheritance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05B5-C60C-82CC-7C64-F88646857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5" y="2302041"/>
            <a:ext cx="11213431" cy="436345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Inheritance is the process which base </a:t>
            </a:r>
            <a:r>
              <a:rPr lang="en-US" b="0" dirty="0">
                <a:solidFill>
                  <a:srgbClr val="0000FF"/>
                </a:solidFill>
                <a:effectLst/>
                <a:latin typeface="Timesnewroman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 provides properties and behaviors to derived </a:t>
            </a:r>
            <a:r>
              <a:rPr lang="en-US" b="0" dirty="0">
                <a:solidFill>
                  <a:schemeClr val="accent5">
                    <a:lumMod val="50000"/>
                  </a:schemeClr>
                </a:solidFill>
                <a:effectLst/>
                <a:latin typeface="Timesnewroman"/>
              </a:rPr>
              <a:t>class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code Reusability is one of the main advantage of the Inheritance.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imesnewroman"/>
              </a:rPr>
              <a:t>Syntax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base class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- Lion is Derived class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b="1" dirty="0">
              <a:solidFill>
                <a:schemeClr val="accent5">
                  <a:lumMod val="50000"/>
                </a:schemeClr>
              </a:solidFill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3981058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DC2D-5EFE-D4D3-D9DE-DF886D9B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2" y="973668"/>
            <a:ext cx="9378955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95D61-22A2-6FB0-1B2C-65146D7B8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12" y="2302041"/>
            <a:ext cx="11149262" cy="3745833"/>
          </a:xfrm>
        </p:spPr>
        <p:txBody>
          <a:bodyPr/>
          <a:lstStyle/>
          <a:p>
            <a:pPr marL="0" indent="0">
              <a:buNone/>
            </a:pPr>
            <a:endParaRPr lang="en-IN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Lion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Lobj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Lobj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baseClassDisplay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Lobj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derivedClassDisplay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1202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2D8B6-5EBC-AA76-4182-502E54282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496" y="973668"/>
            <a:ext cx="9346872" cy="706964"/>
          </a:xfrm>
        </p:spPr>
        <p:txBody>
          <a:bodyPr/>
          <a:lstStyle/>
          <a:p>
            <a:r>
              <a:rPr lang="en-IN" sz="3200" b="1" dirty="0">
                <a:solidFill>
                  <a:schemeClr val="bg1"/>
                </a:solidFill>
                <a:effectLst/>
                <a:latin typeface="Timesnewroman"/>
              </a:rPr>
              <a:t>Types of Inheritance</a:t>
            </a:r>
            <a:endParaRPr lang="en-IN" sz="32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5CED-572C-73CD-CD95-8657DE49E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63" y="2326105"/>
            <a:ext cx="11213431" cy="3360821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098658"/>
                </a:solidFill>
                <a:effectLst/>
                <a:latin typeface="Timesnewroman"/>
              </a:rPr>
              <a:t>1.</a:t>
            </a: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 Single Inheritance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098658"/>
                </a:solidFill>
                <a:effectLst/>
                <a:latin typeface="Timesnewroman"/>
              </a:rPr>
              <a:t>2.</a:t>
            </a: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 Multi Level Inheritance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098658"/>
                </a:solidFill>
                <a:effectLst/>
                <a:latin typeface="Timesnewroman"/>
              </a:rPr>
              <a:t>3.</a:t>
            </a: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 Multiple Inheritance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098658"/>
                </a:solidFill>
                <a:effectLst/>
                <a:latin typeface="Timesnewroman"/>
              </a:rPr>
              <a:t>4.</a:t>
            </a: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 Hybrid inheritance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098658"/>
                </a:solidFill>
                <a:effectLst/>
                <a:latin typeface="Timesnewroman"/>
              </a:rPr>
              <a:t>5.</a:t>
            </a: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 Hierarchical inheritance</a:t>
            </a:r>
          </a:p>
        </p:txBody>
      </p:sp>
    </p:spTree>
    <p:extLst>
      <p:ext uri="{BB962C8B-B14F-4D97-AF65-F5344CB8AC3E}">
        <p14:creationId xmlns:p14="http://schemas.microsoft.com/office/powerpoint/2010/main" val="1521432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4AC3-4DE5-A7B2-D103-39B1DC52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973668"/>
            <a:ext cx="9394999" cy="706964"/>
          </a:xfrm>
        </p:spPr>
        <p:txBody>
          <a:bodyPr/>
          <a:lstStyle/>
          <a:p>
            <a:r>
              <a:rPr lang="en-US" sz="3000" b="1" dirty="0">
                <a:solidFill>
                  <a:schemeClr val="bg1"/>
                </a:solidFill>
                <a:effectLst/>
                <a:latin typeface="Timesnewroman"/>
              </a:rPr>
              <a:t>Single Inheritance</a:t>
            </a:r>
            <a:endParaRPr lang="en-IN" sz="3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DA345-9E83-DC4A-E13C-0BD85863D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68" y="2334125"/>
            <a:ext cx="11173327" cy="402656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The single Inheritance means derived </a:t>
            </a:r>
            <a:r>
              <a:rPr lang="en-US" b="0" dirty="0">
                <a:solidFill>
                  <a:srgbClr val="0000FF"/>
                </a:solidFill>
                <a:effectLst/>
                <a:latin typeface="Timesnewroman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 inherited properties from only one Base </a:t>
            </a:r>
            <a:r>
              <a:rPr lang="en-US" b="0" dirty="0">
                <a:solidFill>
                  <a:srgbClr val="267F99"/>
                </a:solidFill>
                <a:effectLst/>
                <a:latin typeface="Timesnewroman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. this is called single inheritance.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"iostream"</a:t>
            </a:r>
            <a:endParaRPr lang="en-IN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endParaRPr lang="en-IN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baseClassCall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cout&lt;&lt;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Called Member Function Base class"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buNone/>
            </a:pPr>
            <a:b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141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9D19-C413-8A55-C506-AD2C63E5E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74" y="973668"/>
            <a:ext cx="9354893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643F7-1A57-6370-0096-48313C837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6" y="2326105"/>
            <a:ext cx="11125200" cy="41067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derivedClassCall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cout&lt;&lt;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Called Member Function Derived class"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Lion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baseClassCall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derivedClassCall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8873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13B0-A0E4-3EEF-D50D-BC38EA2CE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973668"/>
            <a:ext cx="9338851" cy="706964"/>
          </a:xfrm>
        </p:spPr>
        <p:txBody>
          <a:bodyPr/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newroman"/>
              </a:rPr>
              <a:t>Multi Level Inheritance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63BD2-CBD9-43C3-E985-CFCA399B4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84" y="2294021"/>
            <a:ext cx="11197390" cy="436345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1900" b="0" dirty="0">
                <a:solidFill>
                  <a:srgbClr val="000000"/>
                </a:solidFill>
                <a:effectLst/>
                <a:latin typeface="Timesnewroman"/>
              </a:rPr>
              <a:t>The Multi Level Inheritance means base </a:t>
            </a:r>
            <a:r>
              <a:rPr lang="en-US" sz="1900" b="0" dirty="0">
                <a:solidFill>
                  <a:srgbClr val="0000FF"/>
                </a:solidFill>
                <a:effectLst/>
                <a:latin typeface="Timesnewroman"/>
              </a:rPr>
              <a:t>class</a:t>
            </a:r>
            <a:r>
              <a:rPr lang="en-US" sz="1900" b="0" dirty="0">
                <a:solidFill>
                  <a:srgbClr val="000000"/>
                </a:solidFill>
                <a:effectLst/>
                <a:latin typeface="Timesnewroman"/>
              </a:rPr>
              <a:t> properties inherits to more than one derived class is called Multi Level </a:t>
            </a:r>
            <a:r>
              <a:rPr lang="en-US" sz="1900" b="0" dirty="0">
                <a:solidFill>
                  <a:srgbClr val="267F99"/>
                </a:solidFill>
                <a:effectLst/>
                <a:latin typeface="Timesnewroman"/>
              </a:rPr>
              <a:t>Inheritance</a:t>
            </a:r>
            <a:r>
              <a:rPr lang="en-US" sz="1900" b="0" dirty="0">
                <a:solidFill>
                  <a:srgbClr val="000000"/>
                </a:solidFill>
                <a:effectLst/>
                <a:latin typeface="Timesnewroman"/>
              </a:rPr>
              <a:t>.</a:t>
            </a: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"iostream"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tigerClassCall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Called Member Function tiger class"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b="0" dirty="0">
              <a:solidFill>
                <a:srgbClr val="000000"/>
              </a:solidFill>
              <a:effectLst/>
              <a:latin typeface="Timesnewroman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5436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26AC-2EB1-1E20-13BA-514D0FA48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973668"/>
            <a:ext cx="9370935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2E1DA-FD58-B068-AE03-2DEB06CBD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2" y="2310063"/>
            <a:ext cx="11141242" cy="429928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lionClassCall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Called Member Function Lion class"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Horse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Lion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horseClassCall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Called Member Function Horse class"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1461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66E2-4A13-D0DA-9CA0-5EA6423DC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2" y="973668"/>
            <a:ext cx="9298746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06702-4A02-48B7-56C9-FDCCAD522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68" y="2334125"/>
            <a:ext cx="11189369" cy="4291263"/>
          </a:xfrm>
        </p:spPr>
        <p:txBody>
          <a:bodyPr/>
          <a:lstStyle/>
          <a:p>
            <a:endParaRPr lang="en-US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Camel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Horse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camelClassCall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cout&lt;&lt;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Called Member Function Camel class"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454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E84EB-BFE4-DEDB-A871-0B05429CA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74" y="973668"/>
            <a:ext cx="9354893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9F0D4-F3D2-3DF5-DD60-EA737EAFE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84" y="2326105"/>
            <a:ext cx="11197390" cy="40907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lionObj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Horse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horseObj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Camel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camelObj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lionObj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tigerClassCall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horseObj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lionClassCall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camelObj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horseClassCall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    </a:t>
            </a:r>
          </a:p>
          <a:p>
            <a:pPr marL="0" indent="0">
              <a:buNone/>
            </a:pP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962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D28A-B94E-0C62-A1DA-ED87543D6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54" y="973668"/>
            <a:ext cx="9362914" cy="706964"/>
          </a:xfrm>
        </p:spPr>
        <p:txBody>
          <a:bodyPr/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newroman"/>
              </a:rPr>
              <a:t>Multiple Inheritance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CE454-4EDE-B968-7F0F-56EF15AC1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54" y="2350168"/>
            <a:ext cx="11165304" cy="425115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The Multiple Inheritance means that, The </a:t>
            </a:r>
            <a:r>
              <a:rPr lang="en-US" b="0" dirty="0">
                <a:solidFill>
                  <a:srgbClr val="AF00DB"/>
                </a:solidFill>
                <a:effectLst/>
                <a:latin typeface="Timesnewroman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Timesnewroman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(derived class only ) get properties and attributes from two or more different classes that is called multiple Inheritance.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"iostream"</a:t>
            </a:r>
            <a:endParaRPr lang="en-IN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endParaRPr lang="en-IN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tigerClassCall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cout&lt;&lt;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Called Member Function Tiger class"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buNone/>
            </a:pPr>
            <a:b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b="0" dirty="0">
              <a:solidFill>
                <a:srgbClr val="000000"/>
              </a:solidFill>
              <a:effectLst/>
              <a:latin typeface="Timesnew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0214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A2CA3-E27D-C9F4-6393-8A4467D8C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538" y="973668"/>
            <a:ext cx="9330830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7E1AD-8993-2D2C-795F-B1E812C39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68" y="2318083"/>
            <a:ext cx="11165306" cy="442762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lionClassCall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Called Member Function Lion class"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Horse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horseClassCall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Called Member Function Horse class"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378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7E14E-EB3A-5EF7-3BEA-E92DB2DCB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84" y="973668"/>
            <a:ext cx="9427083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Access Control of Inheritance</a:t>
            </a:r>
            <a:endParaRPr lang="en-IN" sz="3000" b="1" dirty="0">
              <a:latin typeface="Timesnewroman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02F66F-03D4-198C-1C19-FCCFFDE56F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9905574"/>
              </p:ext>
            </p:extLst>
          </p:nvPr>
        </p:nvGraphicFramePr>
        <p:xfrm>
          <a:off x="489284" y="2627563"/>
          <a:ext cx="11149264" cy="3356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7053">
                  <a:extLst>
                    <a:ext uri="{9D8B030D-6E8A-4147-A177-3AD203B41FA5}">
                      <a16:colId xmlns:a16="http://schemas.microsoft.com/office/drawing/2014/main" val="3578948491"/>
                    </a:ext>
                  </a:extLst>
                </a:gridCol>
                <a:gridCol w="2887579">
                  <a:extLst>
                    <a:ext uri="{9D8B030D-6E8A-4147-A177-3AD203B41FA5}">
                      <a16:colId xmlns:a16="http://schemas.microsoft.com/office/drawing/2014/main" val="3198609128"/>
                    </a:ext>
                  </a:extLst>
                </a:gridCol>
                <a:gridCol w="2787316">
                  <a:extLst>
                    <a:ext uri="{9D8B030D-6E8A-4147-A177-3AD203B41FA5}">
                      <a16:colId xmlns:a16="http://schemas.microsoft.com/office/drawing/2014/main" val="2264270216"/>
                    </a:ext>
                  </a:extLst>
                </a:gridCol>
                <a:gridCol w="2787316">
                  <a:extLst>
                    <a:ext uri="{9D8B030D-6E8A-4147-A177-3AD203B41FA5}">
                      <a16:colId xmlns:a16="http://schemas.microsoft.com/office/drawing/2014/main" val="1228213965"/>
                    </a:ext>
                  </a:extLst>
                </a:gridCol>
              </a:tblGrid>
              <a:tr h="949711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newroman"/>
                        </a:rPr>
                        <a:t>Access</a:t>
                      </a:r>
                      <a:endParaRPr lang="en-IN" sz="2400" dirty="0">
                        <a:latin typeface="Timesnew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bg1"/>
                          </a:solidFill>
                          <a:effectLst/>
                          <a:latin typeface="Timesnewroman"/>
                          <a:ea typeface="+mn-ea"/>
                          <a:cs typeface="+mn-cs"/>
                        </a:rPr>
                        <a:t>public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lt1"/>
                          </a:solidFill>
                          <a:effectLst/>
                          <a:latin typeface="Timesnewroman"/>
                          <a:ea typeface="+mn-ea"/>
                          <a:cs typeface="+mn-cs"/>
                        </a:rPr>
                        <a:t>protected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lt1"/>
                          </a:solidFill>
                          <a:effectLst/>
                          <a:latin typeface="Timesnewroman"/>
                          <a:ea typeface="+mn-ea"/>
                          <a:cs typeface="+mn-cs"/>
                        </a:rPr>
                        <a:t>private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128557"/>
                  </a:ext>
                </a:extLst>
              </a:tr>
              <a:tr h="8112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Timesnewroman"/>
                          <a:ea typeface="+mn-ea"/>
                          <a:cs typeface="+mn-cs"/>
                        </a:rPr>
                        <a:t>Same class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newroman"/>
                        </a:rPr>
                        <a:t>Yes</a:t>
                      </a:r>
                      <a:endParaRPr lang="en-IN" dirty="0">
                        <a:latin typeface="Timesnew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newroman"/>
                        </a:rPr>
                        <a:t>Yes</a:t>
                      </a:r>
                      <a:endParaRPr lang="en-IN" dirty="0">
                        <a:latin typeface="Timesnew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newroman"/>
                        </a:rPr>
                        <a:t>Yes</a:t>
                      </a:r>
                      <a:endParaRPr lang="en-IN" dirty="0">
                        <a:latin typeface="Timesnew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288244"/>
                  </a:ext>
                </a:extLst>
              </a:tr>
              <a:tr h="8112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Timesnewroman"/>
                          <a:ea typeface="+mn-ea"/>
                          <a:cs typeface="+mn-cs"/>
                        </a:rPr>
                        <a:t>Derived classes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newroman"/>
                        </a:rPr>
                        <a:t>Yes</a:t>
                      </a:r>
                      <a:endParaRPr lang="en-IN" dirty="0">
                        <a:latin typeface="Timesnew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newroman"/>
                        </a:rPr>
                        <a:t>Yes</a:t>
                      </a:r>
                      <a:endParaRPr lang="en-IN" dirty="0">
                        <a:latin typeface="Timesnew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newroman"/>
                        </a:rPr>
                        <a:t>No</a:t>
                      </a:r>
                      <a:endParaRPr lang="en-IN" dirty="0">
                        <a:latin typeface="Timesnew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526689"/>
                  </a:ext>
                </a:extLst>
              </a:tr>
              <a:tr h="78387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Timesnewroman"/>
                          <a:ea typeface="+mn-ea"/>
                          <a:cs typeface="+mn-cs"/>
                        </a:rPr>
                        <a:t>Outside classes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newroman"/>
                        </a:rPr>
                        <a:t>Yes</a:t>
                      </a:r>
                      <a:endParaRPr lang="en-IN" dirty="0">
                        <a:latin typeface="Timesnew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newroman"/>
                        </a:rPr>
                        <a:t>No</a:t>
                      </a:r>
                      <a:endParaRPr lang="en-IN" dirty="0">
                        <a:latin typeface="Timesnew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newroman"/>
                        </a:rPr>
                        <a:t>No</a:t>
                      </a:r>
                      <a:endParaRPr lang="en-IN" dirty="0">
                        <a:latin typeface="Timesnew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983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496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64E4A-E6E5-840D-3902-0FA3F3A8A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0" y="973668"/>
            <a:ext cx="9386978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EE47D-27CE-33FD-62B2-DBEC722B1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2326105"/>
            <a:ext cx="11229474" cy="4371474"/>
          </a:xfrm>
        </p:spPr>
        <p:txBody>
          <a:bodyPr/>
          <a:lstStyle/>
          <a:p>
            <a:pPr marL="0" indent="0">
              <a:buNone/>
            </a:pPr>
            <a:endParaRPr lang="en-US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Camel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Horse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camelClassCall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cout&lt;&lt;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Called Member Function Camel class"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8014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5E329-7225-7403-6F32-740BC7E3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496" y="973668"/>
            <a:ext cx="9346872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CFAB7-CAA4-00F0-8004-7137EBB3C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" y="2310063"/>
            <a:ext cx="11181349" cy="4411579"/>
          </a:xfrm>
        </p:spPr>
        <p:txBody>
          <a:bodyPr/>
          <a:lstStyle/>
          <a:p>
            <a:endParaRPr lang="en-IN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Camel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cameleObj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cameleObj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tigerClassCall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cameleObj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lionClassCall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cameleObj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horseClassCall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cameleObj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camelClassCall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b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 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011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DAC87-DF23-2FB7-936A-22D011B9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2" y="973668"/>
            <a:ext cx="9378956" cy="706964"/>
          </a:xfrm>
        </p:spPr>
        <p:txBody>
          <a:bodyPr/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newroman"/>
              </a:rPr>
              <a:t>Hybrid inheritance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E67CD-63A3-1472-888B-12A864D6D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12" y="2285999"/>
            <a:ext cx="11133220" cy="434741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Hybrid Inheritance defines combination of more than one type of inheritance.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Timesnewroman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"iostream"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tigerClassCall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Called Member Function Tiger class"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524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09F98-A1E1-62E1-0218-7CE0DC457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973668"/>
            <a:ext cx="9394999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D720A-FC96-3ACE-6EA4-1E5FD36B3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68" y="2310063"/>
            <a:ext cx="11157285" cy="437147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lionClassCall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cout&lt;&lt;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Called Member Function Lion class"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Horse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horseClassCall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cout&lt;&lt;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Called Member Function Horse class"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4549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872CC-271D-EAE4-2D5F-BB30C91E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6" y="973668"/>
            <a:ext cx="9411041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03080-75F9-F0C5-8BEA-7942B7CDD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6" y="2342147"/>
            <a:ext cx="11181348" cy="42992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Camel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Horse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camelClassCall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Called Member Function Camel class"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6540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6886-3B1B-7B9E-82B5-FC19F5F13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74" y="973668"/>
            <a:ext cx="9354893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58919-1A46-8E1B-84C0-26B675CE5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6" y="2302042"/>
            <a:ext cx="11181348" cy="3898232"/>
          </a:xfrm>
        </p:spPr>
        <p:txBody>
          <a:bodyPr/>
          <a:lstStyle/>
          <a:p>
            <a:pPr marL="0" indent="0">
              <a:buNone/>
            </a:pPr>
            <a:endParaRPr lang="en-IN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lionObject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Camel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cameleObj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lionObject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tigerClassCall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cameleObj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horseClassCall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  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5729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57F0-EA46-7313-6FA5-F64F8734F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664" y="973668"/>
            <a:ext cx="9282704" cy="706964"/>
          </a:xfrm>
        </p:spPr>
        <p:txBody>
          <a:bodyPr/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newroman"/>
              </a:rPr>
              <a:t>Hierarchical Inheritance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B426A-8A03-1337-60C3-48436B2D0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90" y="2302043"/>
            <a:ext cx="11157284" cy="43393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Hierarchical inheritance is defined as the process of deriving more than one </a:t>
            </a:r>
            <a:r>
              <a:rPr lang="en-US" b="0" dirty="0">
                <a:solidFill>
                  <a:srgbClr val="0000FF"/>
                </a:solidFill>
                <a:effectLst/>
                <a:latin typeface="Timesnewroman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 from a base </a:t>
            </a:r>
            <a:r>
              <a:rPr lang="en-US" b="0" dirty="0">
                <a:solidFill>
                  <a:srgbClr val="267F99"/>
                </a:solidFill>
                <a:effectLst/>
                <a:latin typeface="Timesnewroman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.</a:t>
            </a:r>
          </a:p>
          <a:p>
            <a:pPr marL="0" indent="0">
              <a:buNone/>
            </a:pPr>
            <a:endParaRPr lang="en-IN" sz="15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"iostream"</a:t>
            </a:r>
            <a:endParaRPr lang="en-IN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endParaRPr lang="en-IN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tigerClassCall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cout&lt;&lt;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Called Member Function Tiger class"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buNone/>
            </a:pPr>
            <a:b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7695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18D2F-9E55-65B8-156E-864C03F6F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43" y="973668"/>
            <a:ext cx="8761413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C4D6B-5381-0B5E-79C0-DC753492D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84" y="2358189"/>
            <a:ext cx="11189369" cy="436345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lionClassCall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Called Member Function Lion class"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Horse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horseClassCall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Called Member Function Horse class"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171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65711-BFE0-4049-8544-BB1DEF5E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973668"/>
            <a:ext cx="9394999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8669B-B350-CE0E-74DC-E1FE3B1A4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68" y="2277979"/>
            <a:ext cx="11101137" cy="4459705"/>
          </a:xfrm>
        </p:spPr>
        <p:txBody>
          <a:bodyPr/>
          <a:lstStyle/>
          <a:p>
            <a:endParaRPr lang="en-US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Camel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camelClassCall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cout&lt;&lt;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Called Member Function Camel class"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2065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CB64-A1AF-7614-D38C-7E3FE115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2" y="973668"/>
            <a:ext cx="9378955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449CF-544A-8BBA-1214-A54E23C6E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11" y="2334126"/>
            <a:ext cx="11101135" cy="4267200"/>
          </a:xfrm>
        </p:spPr>
        <p:txBody>
          <a:bodyPr/>
          <a:lstStyle/>
          <a:p>
            <a:endParaRPr lang="en-IN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lionObject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Horse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horseObject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Camel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cameleObject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lionObject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tigerClassCall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horseObject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tigerClassCall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cameleObject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tigerClassCall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61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EF3B-9D2B-EA49-88C0-22A771AC1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0" y="973668"/>
            <a:ext cx="9386978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Explanation of Access specifiers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F9E28-6B6C-28DF-EA4D-A3AA4056C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2342147"/>
            <a:ext cx="11197390" cy="419501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 dirty="0">
                <a:solidFill>
                  <a:srgbClr val="0070C0"/>
                </a:solidFill>
                <a:effectLst/>
                <a:highlight>
                  <a:srgbClr val="FFFF00"/>
                </a:highlight>
                <a:latin typeface="Timesnewroman"/>
              </a:rPr>
              <a:t>Public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267F99"/>
                </a:solidFill>
                <a:effectLst/>
                <a:latin typeface="Timesnewroman"/>
              </a:rPr>
              <a:t>When</a:t>
            </a: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 the member is declared as </a:t>
            </a:r>
            <a:r>
              <a:rPr lang="en-US" b="0" dirty="0">
                <a:solidFill>
                  <a:srgbClr val="0000FF"/>
                </a:solidFill>
                <a:effectLst/>
                <a:latin typeface="Timesnewroman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, </a:t>
            </a:r>
            <a:r>
              <a:rPr lang="en-US" dirty="0">
                <a:solidFill>
                  <a:srgbClr val="267F99"/>
                </a:solidFill>
                <a:latin typeface="Timesnewroman"/>
              </a:rPr>
              <a:t>I</a:t>
            </a:r>
            <a:r>
              <a:rPr lang="en-US" b="0" dirty="0">
                <a:solidFill>
                  <a:srgbClr val="267F99"/>
                </a:solidFill>
                <a:effectLst/>
                <a:latin typeface="Timesnewroman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 is accessible to all the functions of the program.</a:t>
            </a:r>
            <a:endParaRPr lang="en-IN" dirty="0"/>
          </a:p>
          <a:p>
            <a:pPr marL="0" indent="0">
              <a:lnSpc>
                <a:spcPct val="150000"/>
              </a:lnSpc>
              <a:buNone/>
            </a:pPr>
            <a:r>
              <a:rPr lang="en-IN" b="0" dirty="0">
                <a:solidFill>
                  <a:srgbClr val="0070C0"/>
                </a:solidFill>
                <a:effectLst/>
                <a:highlight>
                  <a:srgbClr val="FFFF00"/>
                </a:highlight>
                <a:latin typeface="Timesnewroman"/>
              </a:rPr>
              <a:t>Private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267F99"/>
                </a:solidFill>
                <a:effectLst/>
                <a:latin typeface="Timesnewroman"/>
              </a:rPr>
              <a:t>When</a:t>
            </a: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 the member is declared as </a:t>
            </a:r>
            <a:r>
              <a:rPr lang="en-US" b="0" dirty="0">
                <a:solidFill>
                  <a:srgbClr val="0000FF"/>
                </a:solidFill>
                <a:effectLst/>
                <a:latin typeface="Timesnewroman"/>
              </a:rPr>
              <a:t>private</a:t>
            </a: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, </a:t>
            </a:r>
            <a:r>
              <a:rPr lang="en-US" dirty="0">
                <a:solidFill>
                  <a:srgbClr val="267F99"/>
                </a:solidFill>
                <a:latin typeface="Timesnewroman"/>
              </a:rPr>
              <a:t>I</a:t>
            </a:r>
            <a:r>
              <a:rPr lang="en-US" b="0" dirty="0">
                <a:solidFill>
                  <a:srgbClr val="267F99"/>
                </a:solidFill>
                <a:effectLst/>
                <a:latin typeface="Timesnewroman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 is accessible within the class only.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b="0" dirty="0">
                <a:solidFill>
                  <a:srgbClr val="0070C0"/>
                </a:solidFill>
                <a:effectLst/>
                <a:highlight>
                  <a:srgbClr val="FFFF00"/>
                </a:highlight>
                <a:latin typeface="Timesnewroman"/>
              </a:rPr>
              <a:t>Protected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267F99"/>
                </a:solidFill>
                <a:effectLst/>
                <a:latin typeface="Timesnewroman"/>
              </a:rPr>
              <a:t>When</a:t>
            </a: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 the member is declared as </a:t>
            </a:r>
            <a:r>
              <a:rPr lang="en-US" b="0" dirty="0">
                <a:solidFill>
                  <a:srgbClr val="0000FF"/>
                </a:solidFill>
                <a:effectLst/>
                <a:latin typeface="Timesnewroman"/>
              </a:rPr>
              <a:t>protected</a:t>
            </a: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, </a:t>
            </a:r>
            <a:r>
              <a:rPr lang="en-US" dirty="0">
                <a:solidFill>
                  <a:srgbClr val="267F99"/>
                </a:solidFill>
                <a:latin typeface="Timesnewroman"/>
              </a:rPr>
              <a:t>I</a:t>
            </a:r>
            <a:r>
              <a:rPr lang="en-US" b="0" dirty="0">
                <a:solidFill>
                  <a:srgbClr val="267F99"/>
                </a:solidFill>
                <a:effectLst/>
                <a:latin typeface="Timesnewroman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 is accessible within its own class as well as the class immediately derived from it.</a:t>
            </a:r>
          </a:p>
          <a:p>
            <a:pPr marL="0" indent="0">
              <a:lnSpc>
                <a:spcPct val="150000"/>
              </a:lnSpc>
              <a:buNone/>
            </a:pPr>
            <a:endParaRPr lang="en-US" b="0" dirty="0">
              <a:solidFill>
                <a:srgbClr val="000000"/>
              </a:solidFill>
              <a:effectLst/>
              <a:latin typeface="Timesnewroman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304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691F-C078-FB1D-9BBD-A4D62A06A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74" y="973668"/>
            <a:ext cx="9354893" cy="706964"/>
          </a:xfrm>
        </p:spPr>
        <p:txBody>
          <a:bodyPr/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newroman"/>
              </a:rPr>
              <a:t>Ambiguity Error Resolving Solution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E64A3-341F-46D0-E5A4-02BC958E2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222" y="2366211"/>
            <a:ext cx="11205410" cy="4291263"/>
          </a:xfrm>
        </p:spPr>
        <p:txBody>
          <a:bodyPr/>
          <a:lstStyle/>
          <a:p>
            <a:pPr marL="0" indent="0">
              <a:buNone/>
            </a:pPr>
            <a:endParaRPr lang="en-IN" sz="15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"iostream"</a:t>
            </a:r>
            <a:endParaRPr lang="en-IN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cout&lt;&lt;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"Base Class Member Function"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b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258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994D7-C35B-9681-615D-A2B4CEE2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973668"/>
            <a:ext cx="9370935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418F4-4B99-8B4C-F965-F407AA586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2" y="2342147"/>
            <a:ext cx="11133221" cy="436345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Horse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cout&lt;&lt;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"Horse Class Member Function"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Horse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"Lion Class Member Function"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   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1113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3DA7-AEF8-7BCB-CA25-704A541E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54" y="973668"/>
            <a:ext cx="9362914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F98E4-DE12-10E3-9560-70BC70A2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54" y="2302042"/>
            <a:ext cx="11101135" cy="4042611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Lion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if we use like this would face ambiguous error 			</a:t>
            </a:r>
            <a:r>
              <a:rPr lang="en-US" sz="15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obj.display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 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5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Horse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0427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815D-B1C8-B322-922F-A13265BB4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973668"/>
            <a:ext cx="9370935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Summarize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AF2BF-D22D-9BF9-F115-7BC8B3DF5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2" y="2302041"/>
            <a:ext cx="11125200" cy="35822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Inheritance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Access Control of Inheritance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Explanation of Access specifiers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Exception of Inheritance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Single Inheritance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1801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AC77-6B4A-5C0D-8F3A-4925573AF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0" y="973668"/>
            <a:ext cx="9386977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0881-6234-7032-34D1-BF4563EB4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90" y="2310064"/>
            <a:ext cx="11189368" cy="314425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Multi Level Inheritance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Multiple Inheritance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Hybrid inheritance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Hierarchical inheritance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Ambiguity Error Resolving Solution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395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A9E8D-11F0-091E-1CE8-E8FBB9B82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54" y="973668"/>
            <a:ext cx="9362914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Exception of Inheritance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9A2F0-716D-AC53-DECC-44BBB25B7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84" y="2318084"/>
            <a:ext cx="11181348" cy="435543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Constructors, </a:t>
            </a:r>
            <a:r>
              <a:rPr lang="en-US" b="0" dirty="0">
                <a:solidFill>
                  <a:srgbClr val="267F99"/>
                </a:solidFill>
                <a:effectLst/>
                <a:latin typeface="Timesnewroman"/>
              </a:rPr>
              <a:t>destructors</a:t>
            </a: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 and copy constructors of the base class.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Overloaded operators of the base class.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The friend functions of the base class.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056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41D3-0058-A068-6F4A-1FC8C418E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973668"/>
            <a:ext cx="9370935" cy="706964"/>
          </a:xfrm>
        </p:spPr>
        <p:txBody>
          <a:bodyPr/>
          <a:lstStyle/>
          <a:p>
            <a:r>
              <a:rPr lang="en-US" sz="3000" b="1" dirty="0">
                <a:solidFill>
                  <a:schemeClr val="bg1"/>
                </a:solidFill>
                <a:effectLst/>
                <a:latin typeface="Timesnewroman"/>
              </a:rPr>
              <a:t>Example Program of Access Control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7B009-8FD9-3567-4E51-05BD9F4EF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2" y="2350168"/>
            <a:ext cx="11125200" cy="4170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"iostream"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protected: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4183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95D30-660A-4295-D7CA-C96F425F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973668"/>
            <a:ext cx="9394999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CF3F-439A-4E9D-BA8C-1339D5534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10063"/>
            <a:ext cx="11237495" cy="4299284"/>
          </a:xfrm>
        </p:spPr>
        <p:txBody>
          <a:bodyPr/>
          <a:lstStyle/>
          <a:p>
            <a:pPr marL="0" indent="0"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Lion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x is public 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y is protected 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z is not accessible from Lion 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 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Horse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x is protected 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y is protected 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z is not accessible from Horse 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336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12EE-5326-9E5B-9A27-0B2F71338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6" y="973668"/>
            <a:ext cx="9411041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5EE36-1EBD-AADF-96F7-36D34E0B0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6" y="2358189"/>
            <a:ext cx="11149263" cy="4058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Camel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'private' is default for classes 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x is private 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y is private 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z is not accessible from Camel 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Lion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6299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66001-65AB-8A42-D611-28F080CF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973668"/>
            <a:ext cx="9370935" cy="706964"/>
          </a:xfrm>
        </p:spPr>
        <p:txBody>
          <a:bodyPr/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newroman"/>
              </a:rPr>
              <a:t>Program for simple Inheritance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FEDDB-AFF0-0B96-794B-D632AF876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64" y="2366211"/>
            <a:ext cx="11149262" cy="4219073"/>
          </a:xfrm>
        </p:spPr>
        <p:txBody>
          <a:bodyPr/>
          <a:lstStyle/>
          <a:p>
            <a:pPr marL="0" indent="0">
              <a:buNone/>
            </a:pPr>
            <a:r>
              <a:rPr lang="en-IN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"iostream"</a:t>
            </a:r>
            <a:endParaRPr lang="en-IN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endParaRPr lang="en-IN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baseClassDisplay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cout&lt;&lt;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"Member Function Base Class"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b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06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D48D2-C9C7-1CB0-8E39-845415802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354" y="973668"/>
            <a:ext cx="9371013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876AA-6E58-F024-2818-09CBF258F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54" y="2468032"/>
            <a:ext cx="11173404" cy="4101210"/>
          </a:xfrm>
        </p:spPr>
        <p:txBody>
          <a:bodyPr/>
          <a:lstStyle/>
          <a:p>
            <a:pPr marL="0" indent="0">
              <a:buNone/>
            </a:pPr>
            <a:endParaRPr lang="en-IN" sz="15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5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Lion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endParaRPr lang="en-IN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derivedClassDisplay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cout&lt;&lt;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"Member Function Derived Class"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815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8616</TotalTime>
  <Words>1424</Words>
  <Application>Microsoft Office PowerPoint</Application>
  <PresentationFormat>Widescreen</PresentationFormat>
  <Paragraphs>361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Century Gothic</vt:lpstr>
      <vt:lpstr>Consolas</vt:lpstr>
      <vt:lpstr>Timesnewroman</vt:lpstr>
      <vt:lpstr>Wingdings</vt:lpstr>
      <vt:lpstr>Wingdings 3</vt:lpstr>
      <vt:lpstr>Ion Boardroom</vt:lpstr>
      <vt:lpstr>Inheritance</vt:lpstr>
      <vt:lpstr>Access Control of Inheritance</vt:lpstr>
      <vt:lpstr>Explanation of Access specifiers</vt:lpstr>
      <vt:lpstr>Exception of Inheritance</vt:lpstr>
      <vt:lpstr>Example Program of Access Control</vt:lpstr>
      <vt:lpstr>Cont..</vt:lpstr>
      <vt:lpstr>Cont..</vt:lpstr>
      <vt:lpstr>Program for simple Inheritance</vt:lpstr>
      <vt:lpstr>Cont..</vt:lpstr>
      <vt:lpstr>Cont..</vt:lpstr>
      <vt:lpstr>Types of Inheritance</vt:lpstr>
      <vt:lpstr>Single Inheritance</vt:lpstr>
      <vt:lpstr>Cont..</vt:lpstr>
      <vt:lpstr>Multi Level Inheritance</vt:lpstr>
      <vt:lpstr>Cont..</vt:lpstr>
      <vt:lpstr>Cont..</vt:lpstr>
      <vt:lpstr>Cont..</vt:lpstr>
      <vt:lpstr>Multiple Inheritance</vt:lpstr>
      <vt:lpstr>Cont..</vt:lpstr>
      <vt:lpstr>Cont..</vt:lpstr>
      <vt:lpstr>Cont..</vt:lpstr>
      <vt:lpstr>Hybrid inheritance</vt:lpstr>
      <vt:lpstr>Cont..</vt:lpstr>
      <vt:lpstr>Cont..</vt:lpstr>
      <vt:lpstr>Cont..</vt:lpstr>
      <vt:lpstr>Hierarchical Inheritance</vt:lpstr>
      <vt:lpstr>Cont..</vt:lpstr>
      <vt:lpstr>Cont..</vt:lpstr>
      <vt:lpstr>Cont..</vt:lpstr>
      <vt:lpstr>Ambiguity Error Resolving Solution</vt:lpstr>
      <vt:lpstr>Cont..</vt:lpstr>
      <vt:lpstr>Cont..</vt:lpstr>
      <vt:lpstr>Summarize</vt:lpstr>
      <vt:lpstr>Cont..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KARIKALAN K</dc:creator>
  <cp:lastModifiedBy>karikalan karunanidhi</cp:lastModifiedBy>
  <cp:revision>682</cp:revision>
  <dcterms:created xsi:type="dcterms:W3CDTF">2023-04-08T11:57:15Z</dcterms:created>
  <dcterms:modified xsi:type="dcterms:W3CDTF">2024-02-29T03:55:47Z</dcterms:modified>
</cp:coreProperties>
</file>