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09" r:id="rId17"/>
    <p:sldId id="271" r:id="rId18"/>
    <p:sldId id="310" r:id="rId19"/>
    <p:sldId id="274" r:id="rId20"/>
    <p:sldId id="311" r:id="rId21"/>
    <p:sldId id="276" r:id="rId22"/>
    <p:sldId id="312" r:id="rId23"/>
    <p:sldId id="313" r:id="rId24"/>
    <p:sldId id="279" r:id="rId25"/>
    <p:sldId id="282" r:id="rId26"/>
    <p:sldId id="314" r:id="rId27"/>
    <p:sldId id="315" r:id="rId28"/>
    <p:sldId id="316" r:id="rId29"/>
    <p:sldId id="317" r:id="rId30"/>
    <p:sldId id="318" r:id="rId31"/>
    <p:sldId id="284" r:id="rId32"/>
    <p:sldId id="285" r:id="rId33"/>
    <p:sldId id="286" r:id="rId34"/>
    <p:sldId id="287" r:id="rId35"/>
    <p:sldId id="290" r:id="rId36"/>
    <p:sldId id="291" r:id="rId37"/>
    <p:sldId id="292"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19" r:id="rId52"/>
    <p:sldId id="307" r:id="rId53"/>
    <p:sldId id="308" r:id="rId54"/>
    <p:sldId id="320"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autoAdjust="0"/>
    <p:restoredTop sz="94689" autoAdjust="0"/>
  </p:normalViewPr>
  <p:slideViewPr>
    <p:cSldViewPr snapToGrid="0">
      <p:cViewPr varScale="1">
        <p:scale>
          <a:sx n="90" d="100"/>
          <a:sy n="90" d="100"/>
        </p:scale>
        <p:origin x="182" y="67"/>
      </p:cViewPr>
      <p:guideLst/>
    </p:cSldViewPr>
  </p:slideViewPr>
  <p:outlineViewPr>
    <p:cViewPr>
      <p:scale>
        <a:sx n="33" d="100"/>
        <a:sy n="33" d="100"/>
      </p:scale>
      <p:origin x="0" y="-35155"/>
    </p:cViewPr>
  </p:outlineViewPr>
  <p:notesTextViewPr>
    <p:cViewPr>
      <p:scale>
        <a:sx n="1" d="1"/>
        <a:sy n="1" d="1"/>
      </p:scale>
      <p:origin x="0" y="0"/>
    </p:cViewPr>
  </p:notesTextViewPr>
  <p:sorterViewPr>
    <p:cViewPr>
      <p:scale>
        <a:sx n="100" d="100"/>
        <a:sy n="100" d="100"/>
      </p:scale>
      <p:origin x="0" y="-9797"/>
    </p:cViewPr>
  </p:sorterViewPr>
  <p:notesViewPr>
    <p:cSldViewPr snapToGrid="0">
      <p:cViewPr varScale="1">
        <p:scale>
          <a:sx n="72" d="100"/>
          <a:sy n="72" d="100"/>
        </p:scale>
        <p:origin x="3010"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B99D4-EDA8-4D18-B528-631740B0F910}" type="datetimeFigureOut">
              <a:rPr lang="en-IN" smtClean="0"/>
              <a:t>24-12-2024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09F45-981C-428B-8BFF-E95A535EF178}" type="slidenum">
              <a:rPr lang="en-IN" smtClean="0"/>
              <a:t>‹#›</a:t>
            </a:fld>
            <a:endParaRPr lang="en-IN"/>
          </a:p>
        </p:txBody>
      </p:sp>
    </p:spTree>
    <p:extLst>
      <p:ext uri="{BB962C8B-B14F-4D97-AF65-F5344CB8AC3E}">
        <p14:creationId xmlns:p14="http://schemas.microsoft.com/office/powerpoint/2010/main" val="4180666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FF09F45-981C-428B-8BFF-E95A535EF178}" type="slidenum">
              <a:rPr lang="en-IN" smtClean="0"/>
              <a:t>38</a:t>
            </a:fld>
            <a:endParaRPr lang="en-IN"/>
          </a:p>
        </p:txBody>
      </p:sp>
    </p:spTree>
    <p:extLst>
      <p:ext uri="{BB962C8B-B14F-4D97-AF65-F5344CB8AC3E}">
        <p14:creationId xmlns:p14="http://schemas.microsoft.com/office/powerpoint/2010/main" val="1512219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7F8CFC4-420B-427A-B459-69BC93D4E162}" type="datetimeFigureOut">
              <a:rPr lang="en-IN" smtClean="0"/>
              <a:t>24-12-2024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321346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F8CFC4-420B-427A-B459-69BC93D4E162}"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3458657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F8CFC4-420B-427A-B459-69BC93D4E162}"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2090612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F8CFC4-420B-427A-B459-69BC93D4E162}"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3420779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8CFC4-420B-427A-B459-69BC93D4E162}"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1709550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F8CFC4-420B-427A-B459-69BC93D4E162}" type="datetimeFigureOut">
              <a:rPr lang="en-IN" smtClean="0"/>
              <a:t>24-12-2024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2460752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F8CFC4-420B-427A-B459-69BC93D4E162}" type="datetimeFigureOut">
              <a:rPr lang="en-IN" smtClean="0"/>
              <a:t>24-12-2024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2250196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7F8CFC4-420B-427A-B459-69BC93D4E162}"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819525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7F8CFC4-420B-427A-B459-69BC93D4E162}"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311531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8CFC4-420B-427A-B459-69BC93D4E162}"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377896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8CFC4-420B-427A-B459-69BC93D4E162}"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253388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F8CFC4-420B-427A-B459-69BC93D4E162}"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351226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F8CFC4-420B-427A-B459-69BC93D4E162}" type="datetimeFigureOut">
              <a:rPr lang="en-IN" smtClean="0"/>
              <a:t>24-12-2024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57362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F8CFC4-420B-427A-B459-69BC93D4E162}" type="datetimeFigureOut">
              <a:rPr lang="en-IN" smtClean="0"/>
              <a:t>24-12-2024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410496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CFC4-420B-427A-B459-69BC93D4E162}" type="datetimeFigureOut">
              <a:rPr lang="en-IN" smtClean="0"/>
              <a:t>24-12-2024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110367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F8CFC4-420B-427A-B459-69BC93D4E162}"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427861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F8CFC4-420B-427A-B459-69BC93D4E162}"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8F13-B63E-44A8-98FE-DA62D6B35AFD}" type="slidenum">
              <a:rPr lang="en-IN" smtClean="0"/>
              <a:t>‹#›</a:t>
            </a:fld>
            <a:endParaRPr lang="en-IN"/>
          </a:p>
        </p:txBody>
      </p:sp>
    </p:spTree>
    <p:extLst>
      <p:ext uri="{BB962C8B-B14F-4D97-AF65-F5344CB8AC3E}">
        <p14:creationId xmlns:p14="http://schemas.microsoft.com/office/powerpoint/2010/main" val="3343822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7F8CFC4-420B-427A-B459-69BC93D4E162}" type="datetimeFigureOut">
              <a:rPr lang="en-IN" smtClean="0"/>
              <a:t>24-12-2024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7688F13-B63E-44A8-98FE-DA62D6B35AFD}" type="slidenum">
              <a:rPr lang="en-IN" smtClean="0"/>
              <a:t>‹#›</a:t>
            </a:fld>
            <a:endParaRPr lang="en-IN"/>
          </a:p>
        </p:txBody>
      </p:sp>
    </p:spTree>
    <p:extLst>
      <p:ext uri="{BB962C8B-B14F-4D97-AF65-F5344CB8AC3E}">
        <p14:creationId xmlns:p14="http://schemas.microsoft.com/office/powerpoint/2010/main" val="2009327716"/>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 id="214748390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15F61D-3950-FF98-03ED-DCD052593CB6}"/>
              </a:ext>
            </a:extLst>
          </p:cNvPr>
          <p:cNvSpPr>
            <a:spLocks noGrp="1"/>
          </p:cNvSpPr>
          <p:nvPr>
            <p:ph type="title"/>
          </p:nvPr>
        </p:nvSpPr>
        <p:spPr>
          <a:xfrm>
            <a:off x="838200" y="365126"/>
            <a:ext cx="10515600" cy="1198980"/>
          </a:xfrm>
        </p:spPr>
        <p:txBody>
          <a:bodyPr>
            <a:normAutofit/>
          </a:bodyPr>
          <a:lstStyle/>
          <a:p>
            <a:r>
              <a:rPr lang="en-US" sz="3000" b="1" dirty="0">
                <a:solidFill>
                  <a:schemeClr val="bg1"/>
                </a:solidFill>
                <a:latin typeface="Timesnewroman"/>
              </a:rPr>
              <a:t>Syllabus of C programming</a:t>
            </a:r>
            <a:endParaRPr lang="en-IN" sz="3000" b="1" dirty="0">
              <a:solidFill>
                <a:schemeClr val="bg1"/>
              </a:solidFill>
              <a:latin typeface="Timesnewroman"/>
            </a:endParaRPr>
          </a:p>
        </p:txBody>
      </p:sp>
      <p:sp>
        <p:nvSpPr>
          <p:cNvPr id="5" name="Content Placeholder 4">
            <a:extLst>
              <a:ext uri="{FF2B5EF4-FFF2-40B4-BE49-F238E27FC236}">
                <a16:creationId xmlns:a16="http://schemas.microsoft.com/office/drawing/2014/main" id="{269893B1-8590-C48A-58C7-77CFB5E63A52}"/>
              </a:ext>
            </a:extLst>
          </p:cNvPr>
          <p:cNvSpPr>
            <a:spLocks noGrp="1"/>
          </p:cNvSpPr>
          <p:nvPr>
            <p:ph idx="1"/>
          </p:nvPr>
        </p:nvSpPr>
        <p:spPr/>
        <p:txBody>
          <a:bodyPr>
            <a:normAutofit fontScale="92500" lnSpcReduction="10000"/>
          </a:bodyPr>
          <a:lstStyle/>
          <a:p>
            <a:r>
              <a:rPr lang="en-US" sz="2400" dirty="0">
                <a:solidFill>
                  <a:schemeClr val="accent1"/>
                </a:solidFill>
                <a:latin typeface="Timesnewroman"/>
              </a:rPr>
              <a:t>Basic C Programs</a:t>
            </a:r>
            <a:endParaRPr lang="en-IN" sz="2400" dirty="0">
              <a:solidFill>
                <a:schemeClr val="accent1"/>
              </a:solidFill>
              <a:latin typeface="Timesnewroman"/>
            </a:endParaRPr>
          </a:p>
          <a:p>
            <a:r>
              <a:rPr lang="en-US" sz="2400" dirty="0">
                <a:solidFill>
                  <a:schemeClr val="accent1"/>
                </a:solidFill>
                <a:latin typeface="Timesnewroman"/>
              </a:rPr>
              <a:t>Operators and Expressions</a:t>
            </a:r>
            <a:endParaRPr lang="en-IN" sz="2400" dirty="0">
              <a:solidFill>
                <a:schemeClr val="accent1"/>
              </a:solidFill>
              <a:latin typeface="Timesnewroman"/>
            </a:endParaRPr>
          </a:p>
          <a:p>
            <a:r>
              <a:rPr lang="en-US" sz="2400" dirty="0">
                <a:solidFill>
                  <a:schemeClr val="accent1"/>
                </a:solidFill>
                <a:latin typeface="Timesnewroman"/>
              </a:rPr>
              <a:t>Data types</a:t>
            </a:r>
            <a:endParaRPr lang="en-IN" sz="2400" dirty="0">
              <a:solidFill>
                <a:schemeClr val="accent1"/>
              </a:solidFill>
              <a:latin typeface="Timesnewroman"/>
            </a:endParaRPr>
          </a:p>
          <a:p>
            <a:r>
              <a:rPr lang="en-US" sz="2400" dirty="0">
                <a:solidFill>
                  <a:schemeClr val="accent1"/>
                </a:solidFill>
                <a:latin typeface="Timesnewroman"/>
              </a:rPr>
              <a:t>Input-Output Library Functions</a:t>
            </a:r>
            <a:endParaRPr lang="en-IN" sz="2400" dirty="0">
              <a:solidFill>
                <a:schemeClr val="accent1"/>
              </a:solidFill>
              <a:latin typeface="Timesnewroman"/>
            </a:endParaRPr>
          </a:p>
          <a:p>
            <a:r>
              <a:rPr lang="en-US" sz="2400" dirty="0">
                <a:solidFill>
                  <a:schemeClr val="accent1"/>
                </a:solidFill>
                <a:latin typeface="Timesnewroman"/>
              </a:rPr>
              <a:t>Control Statements</a:t>
            </a:r>
            <a:endParaRPr lang="en-IN" sz="2400" dirty="0">
              <a:solidFill>
                <a:schemeClr val="accent1"/>
              </a:solidFill>
              <a:latin typeface="Timesnewroman"/>
            </a:endParaRPr>
          </a:p>
          <a:p>
            <a:r>
              <a:rPr lang="en-US" sz="2400" dirty="0">
                <a:solidFill>
                  <a:schemeClr val="accent1"/>
                </a:solidFill>
                <a:latin typeface="Timesnewroman"/>
              </a:rPr>
              <a:t>Function</a:t>
            </a:r>
          </a:p>
          <a:p>
            <a:r>
              <a:rPr lang="en-US" sz="2400" dirty="0">
                <a:solidFill>
                  <a:schemeClr val="accent1"/>
                </a:solidFill>
                <a:latin typeface="Timesnewroman"/>
              </a:rPr>
              <a:t>Storage Class</a:t>
            </a:r>
          </a:p>
          <a:p>
            <a:r>
              <a:rPr lang="en-US" sz="2400" dirty="0">
                <a:solidFill>
                  <a:schemeClr val="accent1"/>
                </a:solidFill>
                <a:latin typeface="Timesnewroman"/>
              </a:rPr>
              <a:t>Pointer</a:t>
            </a:r>
          </a:p>
          <a:p>
            <a:endParaRPr lang="en-US" dirty="0"/>
          </a:p>
        </p:txBody>
      </p:sp>
    </p:spTree>
    <p:extLst>
      <p:ext uri="{BB962C8B-B14F-4D97-AF65-F5344CB8AC3E}">
        <p14:creationId xmlns:p14="http://schemas.microsoft.com/office/powerpoint/2010/main" val="2031456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7E9A-38DA-EEE2-37F5-B7534C3F53A6}"/>
              </a:ext>
            </a:extLst>
          </p:cNvPr>
          <p:cNvSpPr>
            <a:spLocks noGrp="1"/>
          </p:cNvSpPr>
          <p:nvPr>
            <p:ph type="title"/>
          </p:nvPr>
        </p:nvSpPr>
        <p:spPr/>
        <p:txBody>
          <a:bodyPr>
            <a:normAutofit/>
          </a:bodyPr>
          <a:lstStyle/>
          <a:p>
            <a:r>
              <a:rPr lang="en-US" sz="3000" b="1" i="0" dirty="0">
                <a:solidFill>
                  <a:schemeClr val="bg1"/>
                </a:solidFill>
                <a:effectLst/>
                <a:latin typeface="Timesnewroman"/>
              </a:rPr>
              <a:t>Some simple relational expressions are</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21CC0865-8B5F-1B04-E074-5A4FDE1DD46A}"/>
              </a:ext>
            </a:extLst>
          </p:cNvPr>
          <p:cNvSpPr>
            <a:spLocks noGrp="1"/>
          </p:cNvSpPr>
          <p:nvPr>
            <p:ph idx="1"/>
          </p:nvPr>
        </p:nvSpPr>
        <p:spPr/>
        <p:txBody>
          <a:bodyPr/>
          <a:lstStyle/>
          <a:p>
            <a:r>
              <a:rPr lang="en-US" dirty="0">
                <a:solidFill>
                  <a:srgbClr val="333333"/>
                </a:solidFill>
                <a:latin typeface="Timesnewroman"/>
              </a:rPr>
              <a:t>4 &lt;  5</a:t>
            </a:r>
          </a:p>
          <a:p>
            <a:r>
              <a:rPr lang="en-US" dirty="0">
                <a:solidFill>
                  <a:srgbClr val="333333"/>
                </a:solidFill>
                <a:latin typeface="Timesnewroman"/>
              </a:rPr>
              <a:t>4 &lt;= 5 </a:t>
            </a:r>
          </a:p>
          <a:p>
            <a:r>
              <a:rPr lang="en-US" dirty="0">
                <a:solidFill>
                  <a:srgbClr val="333333"/>
                </a:solidFill>
                <a:latin typeface="Timesnewroman"/>
              </a:rPr>
              <a:t>4 != 5</a:t>
            </a:r>
          </a:p>
          <a:p>
            <a:r>
              <a:rPr lang="en-US" dirty="0">
                <a:solidFill>
                  <a:srgbClr val="333333"/>
                </a:solidFill>
                <a:latin typeface="Timesnewroman"/>
              </a:rPr>
              <a:t>5 &gt; 4</a:t>
            </a:r>
          </a:p>
          <a:p>
            <a:r>
              <a:rPr lang="en-US" dirty="0">
                <a:solidFill>
                  <a:srgbClr val="333333"/>
                </a:solidFill>
                <a:latin typeface="Timesnewroman"/>
              </a:rPr>
              <a:t>5 &gt;= 4</a:t>
            </a:r>
          </a:p>
          <a:p>
            <a:r>
              <a:rPr lang="en-US" dirty="0">
                <a:solidFill>
                  <a:srgbClr val="333333"/>
                </a:solidFill>
                <a:latin typeface="Timesnewroman"/>
              </a:rPr>
              <a:t>4 == 4</a:t>
            </a:r>
          </a:p>
          <a:p>
            <a:endParaRPr lang="en-US" dirty="0">
              <a:solidFill>
                <a:srgbClr val="333333"/>
              </a:solidFill>
              <a:latin typeface="Roboto" panose="02000000000000000000" pitchFamily="2" charset="0"/>
            </a:endParaRPr>
          </a:p>
          <a:p>
            <a:endParaRPr lang="en-US" dirty="0">
              <a:solidFill>
                <a:srgbClr val="333333"/>
              </a:solidFill>
              <a:latin typeface="Roboto" panose="02000000000000000000" pitchFamily="2" charset="0"/>
            </a:endParaRPr>
          </a:p>
          <a:p>
            <a:endParaRPr lang="en-IN" dirty="0"/>
          </a:p>
        </p:txBody>
      </p:sp>
    </p:spTree>
    <p:extLst>
      <p:ext uri="{BB962C8B-B14F-4D97-AF65-F5344CB8AC3E}">
        <p14:creationId xmlns:p14="http://schemas.microsoft.com/office/powerpoint/2010/main" val="3053528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0326-32A6-A50D-ABD7-217B758CA5AA}"/>
              </a:ext>
            </a:extLst>
          </p:cNvPr>
          <p:cNvSpPr>
            <a:spLocks noGrp="1"/>
          </p:cNvSpPr>
          <p:nvPr>
            <p:ph type="title"/>
          </p:nvPr>
        </p:nvSpPr>
        <p:spPr/>
        <p:txBody>
          <a:bodyPr>
            <a:normAutofit fontScale="90000"/>
          </a:bodyPr>
          <a:lstStyle/>
          <a:p>
            <a:br>
              <a:rPr lang="en-IN" sz="2400" b="0" i="0" u="none" strike="noStrike" dirty="0">
                <a:solidFill>
                  <a:schemeClr val="accent1"/>
                </a:solidFill>
                <a:effectLst/>
                <a:latin typeface="Timesnewroman"/>
              </a:rPr>
            </a:br>
            <a:br>
              <a:rPr lang="en-IN" sz="2400" b="0" i="0" u="none" strike="noStrike" dirty="0">
                <a:solidFill>
                  <a:schemeClr val="accent1"/>
                </a:solidFill>
                <a:effectLst/>
                <a:latin typeface="Timesnewroman"/>
              </a:rPr>
            </a:br>
            <a:r>
              <a:rPr lang="en-IN" sz="3300" b="1" i="0" u="none" strike="noStrike" dirty="0">
                <a:solidFill>
                  <a:schemeClr val="bg1"/>
                </a:solidFill>
                <a:effectLst/>
                <a:latin typeface="Timesnewroman"/>
              </a:rPr>
              <a:t>Logical Operators</a:t>
            </a:r>
            <a:br>
              <a:rPr lang="en-IN" sz="2400" b="0" i="0" dirty="0">
                <a:solidFill>
                  <a:srgbClr val="333333"/>
                </a:solidFill>
                <a:effectLst/>
                <a:latin typeface="Timesnewroman"/>
              </a:rPr>
            </a:br>
            <a:endParaRPr lang="en-IN" sz="2400" dirty="0">
              <a:latin typeface="Timesnewroman"/>
            </a:endParaRPr>
          </a:p>
        </p:txBody>
      </p:sp>
      <p:sp>
        <p:nvSpPr>
          <p:cNvPr id="3" name="Content Placeholder 2">
            <a:extLst>
              <a:ext uri="{FF2B5EF4-FFF2-40B4-BE49-F238E27FC236}">
                <a16:creationId xmlns:a16="http://schemas.microsoft.com/office/drawing/2014/main" id="{92A5584C-2956-AF4D-9C72-BC5A1A7D1EFD}"/>
              </a:ext>
            </a:extLst>
          </p:cNvPr>
          <p:cNvSpPr>
            <a:spLocks noGrp="1"/>
          </p:cNvSpPr>
          <p:nvPr>
            <p:ph idx="1"/>
          </p:nvPr>
        </p:nvSpPr>
        <p:spPr/>
        <p:txBody>
          <a:bodyPr/>
          <a:lstStyle/>
          <a:p>
            <a:r>
              <a:rPr lang="en-US" sz="2400" b="0" i="0" dirty="0">
                <a:solidFill>
                  <a:srgbClr val="333333"/>
                </a:solidFill>
                <a:effectLst/>
                <a:latin typeface="Timesnewroman"/>
              </a:rPr>
              <a:t>C programming offers three logical operators.</a:t>
            </a:r>
          </a:p>
        </p:txBody>
      </p:sp>
      <p:graphicFrame>
        <p:nvGraphicFramePr>
          <p:cNvPr id="4" name="Table 4">
            <a:extLst>
              <a:ext uri="{FF2B5EF4-FFF2-40B4-BE49-F238E27FC236}">
                <a16:creationId xmlns:a16="http://schemas.microsoft.com/office/drawing/2014/main" id="{BB3D840E-09DD-B553-65E7-43310B2782EF}"/>
              </a:ext>
            </a:extLst>
          </p:cNvPr>
          <p:cNvGraphicFramePr>
            <a:graphicFrameLocks noGrp="1"/>
          </p:cNvGraphicFramePr>
          <p:nvPr>
            <p:extLst>
              <p:ext uri="{D42A27DB-BD31-4B8C-83A1-F6EECF244321}">
                <p14:modId xmlns:p14="http://schemas.microsoft.com/office/powerpoint/2010/main" val="3653567304"/>
              </p:ext>
            </p:extLst>
          </p:nvPr>
        </p:nvGraphicFramePr>
        <p:xfrm>
          <a:off x="978567" y="2622883"/>
          <a:ext cx="8750970" cy="2414336"/>
        </p:xfrm>
        <a:graphic>
          <a:graphicData uri="http://schemas.openxmlformats.org/drawingml/2006/table">
            <a:tbl>
              <a:tblPr firstRow="1" bandRow="1">
                <a:tableStyleId>{5C22544A-7EE6-4342-B048-85BDC9FD1C3A}</a:tableStyleId>
              </a:tblPr>
              <a:tblGrid>
                <a:gridCol w="4375485">
                  <a:extLst>
                    <a:ext uri="{9D8B030D-6E8A-4147-A177-3AD203B41FA5}">
                      <a16:colId xmlns:a16="http://schemas.microsoft.com/office/drawing/2014/main" val="2339073318"/>
                    </a:ext>
                  </a:extLst>
                </a:gridCol>
                <a:gridCol w="4375485">
                  <a:extLst>
                    <a:ext uri="{9D8B030D-6E8A-4147-A177-3AD203B41FA5}">
                      <a16:colId xmlns:a16="http://schemas.microsoft.com/office/drawing/2014/main" val="3449636590"/>
                    </a:ext>
                  </a:extLst>
                </a:gridCol>
              </a:tblGrid>
              <a:tr h="603584">
                <a:tc>
                  <a:txBody>
                    <a:bodyPr/>
                    <a:lstStyle/>
                    <a:p>
                      <a:r>
                        <a:rPr lang="en-US" dirty="0">
                          <a:latin typeface="Timesnewroman"/>
                        </a:rPr>
                        <a:t>Operator</a:t>
                      </a:r>
                      <a:endParaRPr lang="en-IN" dirty="0">
                        <a:latin typeface="Timesnewroman"/>
                      </a:endParaRPr>
                    </a:p>
                  </a:txBody>
                  <a:tcPr/>
                </a:tc>
                <a:tc>
                  <a:txBody>
                    <a:bodyPr/>
                    <a:lstStyle/>
                    <a:p>
                      <a:r>
                        <a:rPr lang="en-US" dirty="0">
                          <a:latin typeface="Timesnewroman"/>
                        </a:rPr>
                        <a:t>Definition</a:t>
                      </a:r>
                      <a:endParaRPr lang="en-IN" dirty="0">
                        <a:latin typeface="Timesnewroman"/>
                      </a:endParaRPr>
                    </a:p>
                  </a:txBody>
                  <a:tcPr/>
                </a:tc>
                <a:extLst>
                  <a:ext uri="{0D108BD9-81ED-4DB2-BD59-A6C34878D82A}">
                    <a16:rowId xmlns:a16="http://schemas.microsoft.com/office/drawing/2014/main" val="4084495654"/>
                  </a:ext>
                </a:extLst>
              </a:tr>
              <a:tr h="603584">
                <a:tc>
                  <a:txBody>
                    <a:bodyPr/>
                    <a:lstStyle/>
                    <a:p>
                      <a:r>
                        <a:rPr lang="en-US" dirty="0"/>
                        <a:t>&amp;&amp;</a:t>
                      </a:r>
                      <a:endParaRPr lang="en-IN" dirty="0"/>
                    </a:p>
                  </a:txBody>
                  <a:tcPr/>
                </a:tc>
                <a:tc>
                  <a:txBody>
                    <a:bodyPr/>
                    <a:lstStyle/>
                    <a:p>
                      <a:r>
                        <a:rPr lang="en-US" sz="1600" dirty="0">
                          <a:latin typeface="Timesnewroman"/>
                        </a:rPr>
                        <a:t>Logical AND</a:t>
                      </a:r>
                      <a:endParaRPr lang="en-IN" sz="1600" dirty="0">
                        <a:latin typeface="Timesnewroman"/>
                      </a:endParaRPr>
                    </a:p>
                  </a:txBody>
                  <a:tcPr/>
                </a:tc>
                <a:extLst>
                  <a:ext uri="{0D108BD9-81ED-4DB2-BD59-A6C34878D82A}">
                    <a16:rowId xmlns:a16="http://schemas.microsoft.com/office/drawing/2014/main" val="1929572129"/>
                  </a:ext>
                </a:extLst>
              </a:tr>
              <a:tr h="603584">
                <a:tc>
                  <a:txBody>
                    <a:bodyPr/>
                    <a:lstStyle/>
                    <a:p>
                      <a:r>
                        <a:rPr lang="en-US" dirty="0"/>
                        <a:t>||</a:t>
                      </a:r>
                      <a:endParaRPr lang="en-IN" dirty="0"/>
                    </a:p>
                  </a:txBody>
                  <a:tcPr/>
                </a:tc>
                <a:tc>
                  <a:txBody>
                    <a:bodyPr/>
                    <a:lstStyle/>
                    <a:p>
                      <a:r>
                        <a:rPr lang="en-US" sz="1600" dirty="0">
                          <a:latin typeface="Timesnewroman"/>
                        </a:rPr>
                        <a:t>Logical OR</a:t>
                      </a:r>
                      <a:endParaRPr lang="en-IN" sz="1600" dirty="0">
                        <a:latin typeface="Timesnewroman"/>
                      </a:endParaRPr>
                    </a:p>
                  </a:txBody>
                  <a:tcPr/>
                </a:tc>
                <a:extLst>
                  <a:ext uri="{0D108BD9-81ED-4DB2-BD59-A6C34878D82A}">
                    <a16:rowId xmlns:a16="http://schemas.microsoft.com/office/drawing/2014/main" val="1107822719"/>
                  </a:ext>
                </a:extLst>
              </a:tr>
              <a:tr h="603584">
                <a:tc>
                  <a:txBody>
                    <a:bodyPr/>
                    <a:lstStyle/>
                    <a:p>
                      <a:r>
                        <a:rPr lang="en-US" dirty="0"/>
                        <a:t>!</a:t>
                      </a:r>
                      <a:endParaRPr lang="en-IN" dirty="0"/>
                    </a:p>
                  </a:txBody>
                  <a:tcPr/>
                </a:tc>
                <a:tc>
                  <a:txBody>
                    <a:bodyPr/>
                    <a:lstStyle/>
                    <a:p>
                      <a:r>
                        <a:rPr lang="en-US" sz="1600" dirty="0">
                          <a:latin typeface="Timesnewroman"/>
                        </a:rPr>
                        <a:t>Logical NOT</a:t>
                      </a:r>
                      <a:endParaRPr lang="en-IN" sz="1600" dirty="0">
                        <a:latin typeface="Timesnewroman"/>
                      </a:endParaRPr>
                    </a:p>
                  </a:txBody>
                  <a:tcPr/>
                </a:tc>
                <a:extLst>
                  <a:ext uri="{0D108BD9-81ED-4DB2-BD59-A6C34878D82A}">
                    <a16:rowId xmlns:a16="http://schemas.microsoft.com/office/drawing/2014/main" val="3585326086"/>
                  </a:ext>
                </a:extLst>
              </a:tr>
            </a:tbl>
          </a:graphicData>
        </a:graphic>
      </p:graphicFrame>
    </p:spTree>
    <p:extLst>
      <p:ext uri="{BB962C8B-B14F-4D97-AF65-F5344CB8AC3E}">
        <p14:creationId xmlns:p14="http://schemas.microsoft.com/office/powerpoint/2010/main" val="191044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78F7-FD2A-DC3C-A0DB-95D1D119B7FA}"/>
              </a:ext>
            </a:extLst>
          </p:cNvPr>
          <p:cNvSpPr>
            <a:spLocks noGrp="1"/>
          </p:cNvSpPr>
          <p:nvPr>
            <p:ph type="title"/>
          </p:nvPr>
        </p:nvSpPr>
        <p:spPr/>
        <p:txBody>
          <a:bodyPr>
            <a:normAutofit/>
          </a:bodyPr>
          <a:lstStyle/>
          <a:p>
            <a:r>
              <a:rPr lang="en-US" sz="3000" b="1" dirty="0">
                <a:solidFill>
                  <a:schemeClr val="bg1"/>
                </a:solidFill>
                <a:latin typeface="Timesnewroman"/>
              </a:rPr>
              <a:t>Examples of Logical Operators</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3ED5171E-114F-74E8-08ED-DF11E94FCEE4}"/>
              </a:ext>
            </a:extLst>
          </p:cNvPr>
          <p:cNvSpPr>
            <a:spLocks noGrp="1"/>
          </p:cNvSpPr>
          <p:nvPr>
            <p:ph idx="1"/>
          </p:nvPr>
        </p:nvSpPr>
        <p:spPr/>
        <p:txBody>
          <a:bodyPr/>
          <a:lstStyle/>
          <a:p>
            <a:r>
              <a:rPr lang="en-IN" sz="2400" dirty="0">
                <a:latin typeface="Timesnewroman"/>
              </a:rPr>
              <a:t>a &lt; 10 || a &gt; 20</a:t>
            </a:r>
          </a:p>
          <a:p>
            <a:r>
              <a:rPr lang="en-IN" sz="2400" dirty="0">
                <a:latin typeface="Timesnewroman"/>
              </a:rPr>
              <a:t>a &lt; 5  &amp;&amp; a &gt; 7</a:t>
            </a:r>
          </a:p>
          <a:p>
            <a:r>
              <a:rPr lang="en-IN" sz="2400" dirty="0">
                <a:latin typeface="Timesnewroman"/>
              </a:rPr>
              <a:t>a!</a:t>
            </a:r>
          </a:p>
          <a:p>
            <a:pPr marL="0" indent="0">
              <a:buNone/>
            </a:pPr>
            <a:endParaRPr lang="en-IN" dirty="0"/>
          </a:p>
        </p:txBody>
      </p:sp>
    </p:spTree>
    <p:extLst>
      <p:ext uri="{BB962C8B-B14F-4D97-AF65-F5344CB8AC3E}">
        <p14:creationId xmlns:p14="http://schemas.microsoft.com/office/powerpoint/2010/main" val="24615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CA38-7040-B085-8510-08B8914889FE}"/>
              </a:ext>
            </a:extLst>
          </p:cNvPr>
          <p:cNvSpPr>
            <a:spLocks noGrp="1"/>
          </p:cNvSpPr>
          <p:nvPr>
            <p:ph type="title"/>
          </p:nvPr>
        </p:nvSpPr>
        <p:spPr/>
        <p:txBody>
          <a:bodyPr>
            <a:normAutofit fontScale="90000"/>
          </a:bodyPr>
          <a:lstStyle/>
          <a:p>
            <a:br>
              <a:rPr lang="en-IN" sz="2800" b="0" i="0" u="none" strike="noStrike" dirty="0">
                <a:solidFill>
                  <a:schemeClr val="accent1"/>
                </a:solidFill>
                <a:effectLst/>
                <a:latin typeface="Timesnewroman"/>
              </a:rPr>
            </a:br>
            <a:br>
              <a:rPr lang="en-IN" sz="2800" b="0" i="0" u="none" strike="noStrike" dirty="0">
                <a:solidFill>
                  <a:schemeClr val="accent1"/>
                </a:solidFill>
                <a:effectLst/>
                <a:latin typeface="Timesnewroman"/>
              </a:rPr>
            </a:br>
            <a:r>
              <a:rPr lang="en-IN" sz="3300" b="1" i="0" u="none" strike="noStrike" dirty="0">
                <a:solidFill>
                  <a:schemeClr val="bg1"/>
                </a:solidFill>
                <a:effectLst/>
                <a:latin typeface="Timesnewroman"/>
              </a:rPr>
              <a:t>Assignment Operators</a:t>
            </a:r>
            <a:br>
              <a:rPr lang="en-IN" sz="2800" b="0" i="0" dirty="0">
                <a:solidFill>
                  <a:srgbClr val="333333"/>
                </a:solidFill>
                <a:effectLst/>
                <a:latin typeface="Timesnewroman"/>
              </a:rPr>
            </a:br>
            <a:endParaRPr lang="en-IN" sz="2800" dirty="0">
              <a:latin typeface="Timesnewroman"/>
            </a:endParaRPr>
          </a:p>
        </p:txBody>
      </p:sp>
      <p:sp>
        <p:nvSpPr>
          <p:cNvPr id="3" name="Content Placeholder 2">
            <a:extLst>
              <a:ext uri="{FF2B5EF4-FFF2-40B4-BE49-F238E27FC236}">
                <a16:creationId xmlns:a16="http://schemas.microsoft.com/office/drawing/2014/main" id="{9F748EA7-279D-D959-7E0C-E23E6F28A59B}"/>
              </a:ext>
            </a:extLst>
          </p:cNvPr>
          <p:cNvSpPr>
            <a:spLocks noGrp="1"/>
          </p:cNvSpPr>
          <p:nvPr>
            <p:ph idx="1"/>
          </p:nvPr>
        </p:nvSpPr>
        <p:spPr/>
        <p:txBody>
          <a:bodyPr/>
          <a:lstStyle/>
          <a:p>
            <a:r>
              <a:rPr lang="en-US" sz="2400" b="0" i="0" dirty="0">
                <a:solidFill>
                  <a:srgbClr val="333333"/>
                </a:solidFill>
                <a:effectLst/>
                <a:latin typeface="Timesnewroman"/>
              </a:rPr>
              <a:t>Assignment operators are used to assign the values of Variable</a:t>
            </a:r>
            <a:r>
              <a:rPr lang="en-IN" sz="2400" b="0" i="0" dirty="0">
                <a:solidFill>
                  <a:srgbClr val="333333"/>
                </a:solidFill>
                <a:effectLst/>
                <a:latin typeface="Timesnewroman"/>
              </a:rPr>
              <a:t>s.</a:t>
            </a:r>
          </a:p>
          <a:p>
            <a:r>
              <a:rPr lang="en-US" sz="2400" dirty="0">
                <a:solidFill>
                  <a:srgbClr val="333333"/>
                </a:solidFill>
                <a:latin typeface="Timesnewroman"/>
              </a:rPr>
              <a:t>i</a:t>
            </a:r>
            <a:r>
              <a:rPr lang="en-US" sz="2400" b="0" i="0" dirty="0">
                <a:solidFill>
                  <a:srgbClr val="333333"/>
                </a:solidFill>
                <a:effectLst/>
                <a:latin typeface="Timesnewroman"/>
              </a:rPr>
              <a:t>nt var = value;</a:t>
            </a:r>
          </a:p>
          <a:p>
            <a:r>
              <a:rPr lang="en-US" sz="2400" dirty="0">
                <a:solidFill>
                  <a:srgbClr val="333333"/>
                </a:solidFill>
                <a:latin typeface="Timesnewroman"/>
              </a:rPr>
              <a:t>Compound assignment operator</a:t>
            </a:r>
          </a:p>
          <a:p>
            <a:r>
              <a:rPr lang="en-US" sz="2400" b="0" i="0" dirty="0">
                <a:solidFill>
                  <a:srgbClr val="333333"/>
                </a:solidFill>
                <a:effectLst/>
                <a:latin typeface="Timesnewroman"/>
              </a:rPr>
              <a:t>x += y expansion of this x = x + y</a:t>
            </a:r>
          </a:p>
          <a:p>
            <a:pPr marL="0" indent="0">
              <a:buNone/>
            </a:pPr>
            <a:endParaRPr lang="en-US" b="0" i="0" dirty="0">
              <a:solidFill>
                <a:srgbClr val="333333"/>
              </a:solidFill>
              <a:effectLst/>
              <a:latin typeface="Roboto" panose="02000000000000000000" pitchFamily="2" charset="0"/>
            </a:endParaRPr>
          </a:p>
        </p:txBody>
      </p:sp>
    </p:spTree>
    <p:extLst>
      <p:ext uri="{BB962C8B-B14F-4D97-AF65-F5344CB8AC3E}">
        <p14:creationId xmlns:p14="http://schemas.microsoft.com/office/powerpoint/2010/main" val="2339080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24E3-2C0A-97A1-3307-A8F703CA9181}"/>
              </a:ext>
            </a:extLst>
          </p:cNvPr>
          <p:cNvSpPr>
            <a:spLocks noGrp="1"/>
          </p:cNvSpPr>
          <p:nvPr>
            <p:ph type="title"/>
          </p:nvPr>
        </p:nvSpPr>
        <p:spPr/>
        <p:txBody>
          <a:bodyPr>
            <a:normAutofit fontScale="90000"/>
          </a:bodyPr>
          <a:lstStyle/>
          <a:p>
            <a:br>
              <a:rPr lang="en-IN" sz="2800" b="0" i="0" u="none" strike="noStrike" dirty="0">
                <a:solidFill>
                  <a:schemeClr val="accent1"/>
                </a:solidFill>
                <a:effectLst/>
                <a:latin typeface="Timesnewroman"/>
              </a:rPr>
            </a:br>
            <a:br>
              <a:rPr lang="en-IN" sz="2800" b="0" i="0" u="none" strike="noStrike" dirty="0">
                <a:solidFill>
                  <a:schemeClr val="accent1"/>
                </a:solidFill>
                <a:effectLst/>
                <a:latin typeface="Timesnewroman"/>
              </a:rPr>
            </a:br>
            <a:r>
              <a:rPr lang="en-IN" sz="3300" b="1" i="0" u="none" strike="noStrike" dirty="0">
                <a:solidFill>
                  <a:schemeClr val="bg1"/>
                </a:solidFill>
                <a:effectLst/>
                <a:latin typeface="Timesnewroman"/>
              </a:rPr>
              <a:t>Increment and Decrement Operators</a:t>
            </a:r>
            <a:br>
              <a:rPr lang="en-IN" sz="3300" b="1" i="0" u="none" strike="noStrike" dirty="0">
                <a:solidFill>
                  <a:schemeClr val="accent1"/>
                </a:solidFill>
                <a:effectLst/>
                <a:latin typeface="Timesnewroman"/>
              </a:rPr>
            </a:br>
            <a:br>
              <a:rPr lang="en-IN" b="0" i="0" dirty="0">
                <a:solidFill>
                  <a:srgbClr val="333333"/>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7A5D0E8B-2B83-D394-0723-50C4313BFEDD}"/>
              </a:ext>
            </a:extLst>
          </p:cNvPr>
          <p:cNvSpPr>
            <a:spLocks noGrp="1"/>
          </p:cNvSpPr>
          <p:nvPr>
            <p:ph idx="1"/>
          </p:nvPr>
        </p:nvSpPr>
        <p:spPr>
          <a:xfrm>
            <a:off x="1451579" y="2015732"/>
            <a:ext cx="9603275" cy="4588268"/>
          </a:xfrm>
        </p:spPr>
        <p:txBody>
          <a:bodyPr>
            <a:normAutofit fontScale="25000" lnSpcReduction="20000"/>
          </a:bodyPr>
          <a:lstStyle/>
          <a:p>
            <a:pPr>
              <a:lnSpc>
                <a:spcPct val="170000"/>
              </a:lnSpc>
            </a:pPr>
            <a:r>
              <a:rPr lang="en-US" sz="9600" b="0" i="0" dirty="0">
                <a:solidFill>
                  <a:srgbClr val="333333"/>
                </a:solidFill>
                <a:effectLst/>
                <a:latin typeface="Timesnewroman"/>
              </a:rPr>
              <a:t> </a:t>
            </a:r>
            <a:r>
              <a:rPr lang="en-US" sz="9600" b="0" dirty="0">
                <a:solidFill>
                  <a:srgbClr val="333333"/>
                </a:solidFill>
                <a:effectLst/>
                <a:latin typeface="Timesnewroman"/>
              </a:rPr>
              <a:t>Both the increment and decrement operators are unary operators. The increment operator ++ adds 1 to the operand and the decrement operator – subtracts 1 from the operand.</a:t>
            </a:r>
          </a:p>
          <a:p>
            <a:pPr marL="0" indent="0" algn="l">
              <a:lnSpc>
                <a:spcPct val="170000"/>
              </a:lnSpc>
              <a:buNone/>
            </a:pPr>
            <a:r>
              <a:rPr lang="en-US" sz="9600" b="0" dirty="0">
                <a:solidFill>
                  <a:srgbClr val="333333"/>
                </a:solidFill>
                <a:effectLst/>
                <a:latin typeface="Timesnewroman"/>
              </a:rPr>
              <a:t>The general syntax of these operators are</a:t>
            </a:r>
          </a:p>
          <a:p>
            <a:pPr algn="l">
              <a:lnSpc>
                <a:spcPct val="170000"/>
              </a:lnSpc>
            </a:pPr>
            <a:r>
              <a:rPr lang="en-US" sz="9600" b="0" dirty="0">
                <a:solidFill>
                  <a:srgbClr val="333333"/>
                </a:solidFill>
                <a:effectLst/>
                <a:latin typeface="Timesnewroman"/>
              </a:rPr>
              <a:t>Increment Operator: </a:t>
            </a:r>
          </a:p>
          <a:p>
            <a:pPr algn="l">
              <a:lnSpc>
                <a:spcPct val="170000"/>
              </a:lnSpc>
            </a:pPr>
            <a:r>
              <a:rPr lang="en-US" sz="9600" b="0" dirty="0">
                <a:solidFill>
                  <a:srgbClr val="333333"/>
                </a:solidFill>
                <a:effectLst/>
                <a:latin typeface="Timesnewroman"/>
              </a:rPr>
              <a:t>Post Increment Operator m++; </a:t>
            </a:r>
          </a:p>
          <a:p>
            <a:pPr algn="l">
              <a:lnSpc>
                <a:spcPct val="170000"/>
              </a:lnSpc>
            </a:pPr>
            <a:r>
              <a:rPr lang="en-US" sz="9600" b="0" dirty="0">
                <a:solidFill>
                  <a:srgbClr val="333333"/>
                </a:solidFill>
                <a:effectLst/>
                <a:latin typeface="Timesnewroman"/>
              </a:rPr>
              <a:t>Pre Increment operator ++m;</a:t>
            </a:r>
          </a:p>
        </p:txBody>
      </p:sp>
    </p:spTree>
    <p:extLst>
      <p:ext uri="{BB962C8B-B14F-4D97-AF65-F5344CB8AC3E}">
        <p14:creationId xmlns:p14="http://schemas.microsoft.com/office/powerpoint/2010/main" val="1291174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370F-2E5E-E7F8-1D00-F363C87740B7}"/>
              </a:ext>
            </a:extLst>
          </p:cNvPr>
          <p:cNvSpPr>
            <a:spLocks noGrp="1"/>
          </p:cNvSpPr>
          <p:nvPr>
            <p:ph type="title"/>
          </p:nvPr>
        </p:nvSpPr>
        <p:spPr/>
        <p:txBody>
          <a:bodyPr>
            <a:normAutofit/>
          </a:bodyPr>
          <a:lstStyle/>
          <a:p>
            <a:r>
              <a:rPr lang="en-US" sz="3000" b="1" dirty="0">
                <a:solidFill>
                  <a:schemeClr val="bg1"/>
                </a:solidFill>
                <a:latin typeface="Timesnewroman"/>
              </a:rPr>
              <a:t>E</a:t>
            </a:r>
            <a:r>
              <a:rPr lang="en-IN" sz="3000" b="1" dirty="0">
                <a:solidFill>
                  <a:schemeClr val="bg1"/>
                </a:solidFill>
                <a:latin typeface="Timesnewroman"/>
              </a:rPr>
              <a:t>xample's of Increment Operators</a:t>
            </a:r>
          </a:p>
        </p:txBody>
      </p:sp>
      <p:sp>
        <p:nvSpPr>
          <p:cNvPr id="3" name="Content Placeholder 2">
            <a:extLst>
              <a:ext uri="{FF2B5EF4-FFF2-40B4-BE49-F238E27FC236}">
                <a16:creationId xmlns:a16="http://schemas.microsoft.com/office/drawing/2014/main" id="{DD0797BE-E2D1-229B-41AF-6C4818C18CEE}"/>
              </a:ext>
            </a:extLst>
          </p:cNvPr>
          <p:cNvSpPr>
            <a:spLocks noGrp="1"/>
          </p:cNvSpPr>
          <p:nvPr>
            <p:ph idx="1"/>
          </p:nvPr>
        </p:nvSpPr>
        <p:spPr/>
        <p:txBody>
          <a:bodyPr>
            <a:normAutofit/>
          </a:bodyPr>
          <a:lstStyle/>
          <a:p>
            <a:pPr marL="0" indent="0" algn="l">
              <a:buNone/>
            </a:pPr>
            <a:endParaRPr lang="en-IN" b="0" i="0" dirty="0">
              <a:solidFill>
                <a:srgbClr val="333333"/>
              </a:solidFill>
              <a:effectLst/>
              <a:latin typeface="Roboto" panose="02000000000000000000" pitchFamily="2" charset="0"/>
            </a:endParaRPr>
          </a:p>
          <a:p>
            <a:pPr marL="0" indent="0" algn="l">
              <a:buNone/>
            </a:pPr>
            <a:r>
              <a:rPr lang="en-IN" sz="2400" b="0" i="0" dirty="0">
                <a:solidFill>
                  <a:srgbClr val="333333"/>
                </a:solidFill>
                <a:effectLst/>
                <a:latin typeface="Timesnewroman"/>
              </a:rPr>
              <a:t>	X = 10;</a:t>
            </a:r>
            <a:br>
              <a:rPr lang="en-IN" sz="2400" b="0" i="0" dirty="0">
                <a:solidFill>
                  <a:srgbClr val="333333"/>
                </a:solidFill>
                <a:effectLst/>
                <a:latin typeface="Timesnewroman"/>
              </a:rPr>
            </a:br>
            <a:r>
              <a:rPr lang="en-IN" sz="2400" b="0" i="0" dirty="0">
                <a:solidFill>
                  <a:srgbClr val="333333"/>
                </a:solidFill>
                <a:effectLst/>
                <a:latin typeface="Timesnewroman"/>
              </a:rPr>
              <a:t>	Y = ++X;</a:t>
            </a:r>
          </a:p>
          <a:p>
            <a:pPr marL="0" indent="0">
              <a:buNone/>
            </a:pPr>
            <a:endParaRPr lang="en-IN" sz="2400" dirty="0">
              <a:latin typeface="Timesnewroman"/>
            </a:endParaRPr>
          </a:p>
          <a:p>
            <a:pPr marL="457200" lvl="1" indent="0">
              <a:buNone/>
            </a:pPr>
            <a:r>
              <a:rPr lang="en-IN" dirty="0">
                <a:latin typeface="Timesnewroman"/>
              </a:rPr>
              <a:t>      X = 10</a:t>
            </a:r>
          </a:p>
          <a:p>
            <a:pPr marL="457200" lvl="1" indent="0">
              <a:buNone/>
            </a:pPr>
            <a:r>
              <a:rPr lang="en-IN" dirty="0">
                <a:latin typeface="Timesnewroman"/>
              </a:rPr>
              <a:t>      Y = X++;</a:t>
            </a:r>
          </a:p>
        </p:txBody>
      </p:sp>
    </p:spTree>
    <p:extLst>
      <p:ext uri="{BB962C8B-B14F-4D97-AF65-F5344CB8AC3E}">
        <p14:creationId xmlns:p14="http://schemas.microsoft.com/office/powerpoint/2010/main" val="2331636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5B59-29FE-9A0E-67B7-8D8E7983E1D2}"/>
              </a:ext>
            </a:extLst>
          </p:cNvPr>
          <p:cNvSpPr>
            <a:spLocks noGrp="1"/>
          </p:cNvSpPr>
          <p:nvPr>
            <p:ph type="title"/>
          </p:nvPr>
        </p:nvSpPr>
        <p:spPr/>
        <p:txBody>
          <a:bodyPr>
            <a:normAutofit/>
          </a:bodyPr>
          <a:lstStyle/>
          <a:p>
            <a:r>
              <a:rPr lang="en-US" sz="3000" b="1" dirty="0">
                <a:solidFill>
                  <a:schemeClr val="bg1"/>
                </a:solidFill>
                <a:latin typeface="Timesnewroman"/>
              </a:rPr>
              <a:t>Decrement Operator</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54E5BC2F-6BC7-B67D-96C2-D3913CA0081B}"/>
              </a:ext>
            </a:extLst>
          </p:cNvPr>
          <p:cNvSpPr>
            <a:spLocks noGrp="1"/>
          </p:cNvSpPr>
          <p:nvPr>
            <p:ph idx="1"/>
          </p:nvPr>
        </p:nvSpPr>
        <p:spPr/>
        <p:txBody>
          <a:bodyPr>
            <a:normAutofit fontScale="85000" lnSpcReduction="20000"/>
          </a:bodyPr>
          <a:lstStyle/>
          <a:p>
            <a:pPr>
              <a:lnSpc>
                <a:spcPct val="170000"/>
              </a:lnSpc>
            </a:pPr>
            <a:r>
              <a:rPr lang="en-US" sz="2400" b="1" dirty="0">
                <a:solidFill>
                  <a:schemeClr val="accent1"/>
                </a:solidFill>
                <a:latin typeface="Timesnewroman"/>
              </a:rPr>
              <a:t>Pre decrement Operator</a:t>
            </a:r>
            <a:endParaRPr lang="en-US" sz="2400" b="1" dirty="0">
              <a:solidFill>
                <a:schemeClr val="accent1"/>
              </a:solidFill>
              <a:effectLst/>
              <a:latin typeface="Timesnewroman"/>
            </a:endParaRPr>
          </a:p>
          <a:p>
            <a:pPr marL="0" indent="0" algn="l">
              <a:lnSpc>
                <a:spcPct val="170000"/>
              </a:lnSpc>
              <a:buNone/>
            </a:pPr>
            <a:r>
              <a:rPr lang="en-US" sz="2400" dirty="0">
                <a:solidFill>
                  <a:srgbClr val="333333"/>
                </a:solidFill>
                <a:latin typeface="Timesnewroman"/>
              </a:rPr>
              <a:t>Syntax:</a:t>
            </a:r>
          </a:p>
          <a:p>
            <a:pPr marL="0" indent="0" algn="l">
              <a:lnSpc>
                <a:spcPct val="170000"/>
              </a:lnSpc>
              <a:buNone/>
            </a:pPr>
            <a:r>
              <a:rPr lang="en-US" sz="2400" b="0" dirty="0">
                <a:solidFill>
                  <a:srgbClr val="333333"/>
                </a:solidFill>
                <a:effectLst/>
                <a:latin typeface="Timesnewroman"/>
              </a:rPr>
              <a:t>--Var;</a:t>
            </a:r>
          </a:p>
          <a:p>
            <a:pPr algn="l">
              <a:lnSpc>
                <a:spcPct val="170000"/>
              </a:lnSpc>
            </a:pPr>
            <a:r>
              <a:rPr lang="en-US" sz="2400" b="1" dirty="0">
                <a:solidFill>
                  <a:schemeClr val="accent1"/>
                </a:solidFill>
                <a:effectLst/>
                <a:latin typeface="Timesnewroman"/>
              </a:rPr>
              <a:t>Post Decrement Operator</a:t>
            </a:r>
          </a:p>
          <a:p>
            <a:pPr marL="0" indent="0" algn="l">
              <a:lnSpc>
                <a:spcPct val="170000"/>
              </a:lnSpc>
              <a:buNone/>
            </a:pPr>
            <a:r>
              <a:rPr lang="en-US" sz="2400" dirty="0">
                <a:solidFill>
                  <a:srgbClr val="333333"/>
                </a:solidFill>
                <a:latin typeface="Timesnewroman"/>
              </a:rPr>
              <a:t>Syntax:</a:t>
            </a:r>
          </a:p>
          <a:p>
            <a:pPr marL="0" indent="0" algn="l">
              <a:lnSpc>
                <a:spcPct val="170000"/>
              </a:lnSpc>
              <a:buNone/>
            </a:pPr>
            <a:r>
              <a:rPr lang="en-US" sz="2400" b="0" dirty="0">
                <a:solidFill>
                  <a:srgbClr val="333333"/>
                </a:solidFill>
                <a:effectLst/>
                <a:latin typeface="Timesnewroman"/>
              </a:rPr>
              <a:t>Var--;</a:t>
            </a:r>
          </a:p>
        </p:txBody>
      </p:sp>
    </p:spTree>
    <p:extLst>
      <p:ext uri="{BB962C8B-B14F-4D97-AF65-F5344CB8AC3E}">
        <p14:creationId xmlns:p14="http://schemas.microsoft.com/office/powerpoint/2010/main" val="1882110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84A9-C975-CB74-1DB0-67BF8960D696}"/>
              </a:ext>
            </a:extLst>
          </p:cNvPr>
          <p:cNvSpPr>
            <a:spLocks noGrp="1"/>
          </p:cNvSpPr>
          <p:nvPr>
            <p:ph type="title"/>
          </p:nvPr>
        </p:nvSpPr>
        <p:spPr/>
        <p:txBody>
          <a:bodyPr>
            <a:normAutofit fontScale="90000"/>
          </a:bodyPr>
          <a:lstStyle/>
          <a:p>
            <a:br>
              <a:rPr lang="en-IN" sz="2800" b="0" i="0" u="none" strike="noStrike" dirty="0">
                <a:solidFill>
                  <a:srgbClr val="1E73BE"/>
                </a:solidFill>
                <a:effectLst/>
                <a:latin typeface="Timesnewroman"/>
              </a:rPr>
            </a:br>
            <a:r>
              <a:rPr lang="en-IN" sz="3000" b="1" i="0" u="none" strike="noStrike" dirty="0">
                <a:solidFill>
                  <a:schemeClr val="bg1"/>
                </a:solidFill>
                <a:effectLst/>
                <a:latin typeface="Timesnewroman"/>
              </a:rPr>
              <a:t>Conditional Operator</a:t>
            </a:r>
            <a:br>
              <a:rPr lang="en-IN" sz="2800" b="0" i="0" dirty="0">
                <a:solidFill>
                  <a:srgbClr val="333333"/>
                </a:solidFill>
                <a:effectLst/>
                <a:latin typeface="Timesnewroman"/>
              </a:rPr>
            </a:br>
            <a:endParaRPr lang="en-IN" sz="2800" dirty="0">
              <a:latin typeface="Timesnewroman"/>
            </a:endParaRPr>
          </a:p>
        </p:txBody>
      </p:sp>
      <p:sp>
        <p:nvSpPr>
          <p:cNvPr id="3" name="Content Placeholder 2">
            <a:extLst>
              <a:ext uri="{FF2B5EF4-FFF2-40B4-BE49-F238E27FC236}">
                <a16:creationId xmlns:a16="http://schemas.microsoft.com/office/drawing/2014/main" id="{7602235B-F6FE-B13C-1020-0971B807A88A}"/>
              </a:ext>
            </a:extLst>
          </p:cNvPr>
          <p:cNvSpPr>
            <a:spLocks noGrp="1"/>
          </p:cNvSpPr>
          <p:nvPr>
            <p:ph idx="1"/>
          </p:nvPr>
        </p:nvSpPr>
        <p:spPr/>
        <p:txBody>
          <a:bodyPr>
            <a:normAutofit fontScale="62500" lnSpcReduction="20000"/>
          </a:bodyPr>
          <a:lstStyle/>
          <a:p>
            <a:pPr>
              <a:lnSpc>
                <a:spcPct val="160000"/>
              </a:lnSpc>
            </a:pPr>
            <a:r>
              <a:rPr lang="en-US" sz="2400" b="0" i="0" dirty="0">
                <a:solidFill>
                  <a:srgbClr val="333333"/>
                </a:solidFill>
                <a:effectLst/>
                <a:latin typeface="Timesnewroman"/>
              </a:rPr>
              <a:t>The operator pair </a:t>
            </a:r>
            <a:r>
              <a:rPr lang="en-US" sz="2400" b="0" i="0" dirty="0">
                <a:solidFill>
                  <a:srgbClr val="C00000"/>
                </a:solidFill>
                <a:effectLst/>
                <a:latin typeface="Timesnewroman"/>
              </a:rPr>
              <a:t>“?”</a:t>
            </a:r>
            <a:r>
              <a:rPr lang="en-US" sz="2400" b="0" i="0" dirty="0">
                <a:solidFill>
                  <a:srgbClr val="333333"/>
                </a:solidFill>
                <a:effectLst/>
                <a:latin typeface="Timesnewroman"/>
              </a:rPr>
              <a:t> and </a:t>
            </a:r>
            <a:r>
              <a:rPr lang="en-US" sz="2400" b="0" i="0" dirty="0">
                <a:solidFill>
                  <a:srgbClr val="C00000"/>
                </a:solidFill>
                <a:effectLst/>
                <a:latin typeface="Timesnewroman"/>
              </a:rPr>
              <a:t>“:”</a:t>
            </a:r>
            <a:r>
              <a:rPr lang="en-US" sz="2400" b="0" i="0" dirty="0">
                <a:solidFill>
                  <a:srgbClr val="333333"/>
                </a:solidFill>
                <a:effectLst/>
                <a:latin typeface="Timesnewroman"/>
              </a:rPr>
              <a:t> is known as conditional operator. These pair of operators are ternary operators. </a:t>
            </a:r>
          </a:p>
          <a:p>
            <a:pPr marL="0" indent="0">
              <a:lnSpc>
                <a:spcPct val="160000"/>
              </a:lnSpc>
              <a:buNone/>
            </a:pPr>
            <a:r>
              <a:rPr lang="en-US" sz="2400" b="0" i="0" dirty="0">
                <a:solidFill>
                  <a:srgbClr val="333333"/>
                </a:solidFill>
                <a:effectLst/>
                <a:latin typeface="Timesnewroman"/>
              </a:rPr>
              <a:t>The general syntax of conditional operator is:</a:t>
            </a:r>
          </a:p>
          <a:p>
            <a:pPr>
              <a:lnSpc>
                <a:spcPct val="160000"/>
              </a:lnSpc>
            </a:pPr>
            <a:r>
              <a:rPr lang="en-IN" sz="2400" dirty="0">
                <a:solidFill>
                  <a:schemeClr val="accent1"/>
                </a:solidFill>
                <a:latin typeface="Timesnewroman"/>
              </a:rPr>
              <a:t>expression1</a:t>
            </a:r>
            <a:r>
              <a:rPr lang="en-IN" sz="2400" dirty="0">
                <a:latin typeface="Timesnewroman"/>
              </a:rPr>
              <a:t> ? </a:t>
            </a:r>
            <a:r>
              <a:rPr lang="en-IN" sz="2400" dirty="0">
                <a:solidFill>
                  <a:schemeClr val="accent1"/>
                </a:solidFill>
                <a:latin typeface="Timesnewroman"/>
              </a:rPr>
              <a:t>expression2</a:t>
            </a:r>
            <a:r>
              <a:rPr lang="en-IN" sz="2400" dirty="0">
                <a:latin typeface="Timesnewroman"/>
              </a:rPr>
              <a:t> : </a:t>
            </a:r>
            <a:r>
              <a:rPr lang="en-IN" sz="2400" dirty="0">
                <a:solidFill>
                  <a:schemeClr val="accent1"/>
                </a:solidFill>
                <a:latin typeface="Timesnewroman"/>
              </a:rPr>
              <a:t>expression3</a:t>
            </a:r>
            <a:r>
              <a:rPr lang="en-IN" sz="2400" dirty="0">
                <a:latin typeface="Timesnewroman"/>
              </a:rPr>
              <a:t> ;</a:t>
            </a:r>
          </a:p>
          <a:p>
            <a:pPr marL="0" indent="0">
              <a:lnSpc>
                <a:spcPct val="160000"/>
              </a:lnSpc>
              <a:buNone/>
            </a:pPr>
            <a:r>
              <a:rPr lang="en-IN" sz="2400" b="0" i="0" dirty="0">
                <a:solidFill>
                  <a:srgbClr val="333333"/>
                </a:solidFill>
                <a:effectLst/>
                <a:latin typeface="Timesnewroman"/>
              </a:rPr>
              <a:t>For example,</a:t>
            </a:r>
          </a:p>
          <a:p>
            <a:pPr marL="0" indent="0">
              <a:buNone/>
            </a:pPr>
            <a:r>
              <a:rPr lang="pt-BR" sz="1600" b="0" dirty="0">
                <a:solidFill>
                  <a:srgbClr val="00B050"/>
                </a:solidFill>
                <a:effectLst/>
                <a:latin typeface="Consolas" panose="020B0609020204030204" pitchFamily="49" charset="0"/>
              </a:rPr>
              <a:t>a = 3 ;</a:t>
            </a:r>
          </a:p>
          <a:p>
            <a:pPr marL="0" indent="0">
              <a:buNone/>
            </a:pPr>
            <a:r>
              <a:rPr lang="pt-BR" sz="1600" b="0" dirty="0">
                <a:solidFill>
                  <a:srgbClr val="00B050"/>
                </a:solidFill>
                <a:effectLst/>
                <a:latin typeface="Consolas" panose="020B0609020204030204" pitchFamily="49" charset="0"/>
              </a:rPr>
              <a:t>b = 5 ;</a:t>
            </a:r>
          </a:p>
          <a:p>
            <a:pPr marL="0" indent="0">
              <a:buNone/>
            </a:pPr>
            <a:r>
              <a:rPr lang="pt-BR" sz="1600" b="0" dirty="0">
                <a:solidFill>
                  <a:srgbClr val="FF0000"/>
                </a:solidFill>
                <a:effectLst/>
                <a:latin typeface="Consolas" panose="020B0609020204030204" pitchFamily="49" charset="0"/>
              </a:rPr>
              <a:t>x = (a &gt; b) ? a : b ;</a:t>
            </a:r>
          </a:p>
          <a:p>
            <a:pPr marL="0" indent="0">
              <a:buNone/>
            </a:pPr>
            <a:br>
              <a:rPr lang="pt-BR" sz="1600" b="0" dirty="0">
                <a:solidFill>
                  <a:srgbClr val="000000"/>
                </a:solidFill>
                <a:effectLst/>
                <a:latin typeface="Consolas" panose="020B0609020204030204" pitchFamily="49" charset="0"/>
              </a:rPr>
            </a:br>
            <a:endParaRPr lang="pt-BR" sz="1600"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59870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6297-6D56-18CF-0B04-10D6BDE770CC}"/>
              </a:ext>
            </a:extLst>
          </p:cNvPr>
          <p:cNvSpPr>
            <a:spLocks noGrp="1"/>
          </p:cNvSpPr>
          <p:nvPr>
            <p:ph type="title"/>
          </p:nvPr>
        </p:nvSpPr>
        <p:spPr/>
        <p:txBody>
          <a:bodyPr>
            <a:normAutofit/>
          </a:bodyPr>
          <a:lstStyle/>
          <a:p>
            <a:r>
              <a:rPr lang="en-IN" sz="3000" b="1" i="0" u="none" strike="noStrike" dirty="0">
                <a:solidFill>
                  <a:schemeClr val="bg1"/>
                </a:solidFill>
                <a:effectLst/>
                <a:latin typeface="Timesnewroman"/>
              </a:rPr>
              <a:t>Bitwise Operator</a:t>
            </a:r>
            <a:endParaRPr lang="en-IN" sz="3000" b="1" dirty="0">
              <a:solidFill>
                <a:schemeClr val="bg1"/>
              </a:solidFill>
            </a:endParaRPr>
          </a:p>
        </p:txBody>
      </p:sp>
      <p:sp>
        <p:nvSpPr>
          <p:cNvPr id="3" name="Content Placeholder 2">
            <a:extLst>
              <a:ext uri="{FF2B5EF4-FFF2-40B4-BE49-F238E27FC236}">
                <a16:creationId xmlns:a16="http://schemas.microsoft.com/office/drawing/2014/main" id="{15B10437-EBAE-8A9A-D2F1-937673D8C422}"/>
              </a:ext>
            </a:extLst>
          </p:cNvPr>
          <p:cNvSpPr>
            <a:spLocks noGrp="1"/>
          </p:cNvSpPr>
          <p:nvPr>
            <p:ph idx="1"/>
          </p:nvPr>
        </p:nvSpPr>
        <p:spPr/>
        <p:txBody>
          <a:bodyPr/>
          <a:lstStyle/>
          <a:p>
            <a:pPr>
              <a:lnSpc>
                <a:spcPct val="150000"/>
              </a:lnSpc>
            </a:pPr>
            <a:r>
              <a:rPr lang="en-US" sz="2400" b="0" i="0" dirty="0">
                <a:solidFill>
                  <a:srgbClr val="333333"/>
                </a:solidFill>
                <a:effectLst/>
                <a:latin typeface="Timesnewroman"/>
              </a:rPr>
              <a:t>In C programming, bitwise operators are used for testing the bits or shifting them left or right.</a:t>
            </a:r>
          </a:p>
          <a:p>
            <a:pPr marL="0" indent="0">
              <a:lnSpc>
                <a:spcPct val="150000"/>
              </a:lnSpc>
              <a:buNone/>
            </a:pPr>
            <a:r>
              <a:rPr lang="en-US" b="0" i="0" dirty="0">
                <a:solidFill>
                  <a:srgbClr val="333333"/>
                </a:solidFill>
                <a:effectLst/>
                <a:latin typeface="Roboto" panose="02000000000000000000" pitchFamily="2" charset="0"/>
              </a:rPr>
              <a:t> </a:t>
            </a:r>
            <a:endParaRPr lang="en-IN" dirty="0"/>
          </a:p>
        </p:txBody>
      </p:sp>
      <p:graphicFrame>
        <p:nvGraphicFramePr>
          <p:cNvPr id="4" name="Table 4">
            <a:extLst>
              <a:ext uri="{FF2B5EF4-FFF2-40B4-BE49-F238E27FC236}">
                <a16:creationId xmlns:a16="http://schemas.microsoft.com/office/drawing/2014/main" id="{4DBC835B-AAE6-D81F-5C3F-4369B69523D8}"/>
              </a:ext>
            </a:extLst>
          </p:cNvPr>
          <p:cNvGraphicFramePr>
            <a:graphicFrameLocks noGrp="1"/>
          </p:cNvGraphicFramePr>
          <p:nvPr>
            <p:extLst>
              <p:ext uri="{D42A27DB-BD31-4B8C-83A1-F6EECF244321}">
                <p14:modId xmlns:p14="http://schemas.microsoft.com/office/powerpoint/2010/main" val="3023869993"/>
              </p:ext>
            </p:extLst>
          </p:nvPr>
        </p:nvGraphicFramePr>
        <p:xfrm>
          <a:off x="1173747" y="4009724"/>
          <a:ext cx="9999580" cy="2219960"/>
        </p:xfrm>
        <a:graphic>
          <a:graphicData uri="http://schemas.openxmlformats.org/drawingml/2006/table">
            <a:tbl>
              <a:tblPr firstRow="1" bandRow="1">
                <a:tableStyleId>{5C22544A-7EE6-4342-B048-85BDC9FD1C3A}</a:tableStyleId>
              </a:tblPr>
              <a:tblGrid>
                <a:gridCol w="4999790">
                  <a:extLst>
                    <a:ext uri="{9D8B030D-6E8A-4147-A177-3AD203B41FA5}">
                      <a16:colId xmlns:a16="http://schemas.microsoft.com/office/drawing/2014/main" val="1651992023"/>
                    </a:ext>
                  </a:extLst>
                </a:gridCol>
                <a:gridCol w="4999790">
                  <a:extLst>
                    <a:ext uri="{9D8B030D-6E8A-4147-A177-3AD203B41FA5}">
                      <a16:colId xmlns:a16="http://schemas.microsoft.com/office/drawing/2014/main" val="72596091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Operators</a:t>
                      </a:r>
                      <a:endParaRPr lang="en-IN" dirty="0">
                        <a:latin typeface="Timesnew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Definitions</a:t>
                      </a:r>
                      <a:endParaRPr lang="en-IN" dirty="0">
                        <a:latin typeface="Timesnewroman"/>
                      </a:endParaRPr>
                    </a:p>
                  </a:txBody>
                  <a:tcPr/>
                </a:tc>
                <a:extLst>
                  <a:ext uri="{0D108BD9-81ED-4DB2-BD59-A6C34878D82A}">
                    <a16:rowId xmlns:a16="http://schemas.microsoft.com/office/drawing/2014/main" val="35696448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&amp;</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Bitwise AND</a:t>
                      </a:r>
                      <a:endParaRPr lang="en-IN" dirty="0">
                        <a:latin typeface="Timesnewroman"/>
                      </a:endParaRPr>
                    </a:p>
                  </a:txBody>
                  <a:tcPr/>
                </a:tc>
                <a:extLst>
                  <a:ext uri="{0D108BD9-81ED-4DB2-BD59-A6C34878D82A}">
                    <a16:rowId xmlns:a16="http://schemas.microsoft.com/office/drawing/2014/main" val="741739003"/>
                  </a:ext>
                </a:extLst>
              </a:tr>
              <a:tr h="370840">
                <a:tc>
                  <a:txBody>
                    <a:bodyPr/>
                    <a:lstStyle/>
                    <a:p>
                      <a:r>
                        <a:rPr lang="en-US" dirty="0"/>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Bitwise OR</a:t>
                      </a:r>
                      <a:endParaRPr lang="en-IN" dirty="0">
                        <a:latin typeface="Timesnewroman"/>
                      </a:endParaRPr>
                    </a:p>
                  </a:txBody>
                  <a:tcPr/>
                </a:tc>
                <a:extLst>
                  <a:ext uri="{0D108BD9-81ED-4DB2-BD59-A6C34878D82A}">
                    <a16:rowId xmlns:a16="http://schemas.microsoft.com/office/drawing/2014/main" val="2329930730"/>
                  </a:ext>
                </a:extLst>
              </a:tr>
              <a:tr h="370840">
                <a:tc>
                  <a:txBody>
                    <a:bodyPr/>
                    <a:lstStyle/>
                    <a:p>
                      <a:r>
                        <a:rPr lang="en-US" dirty="0"/>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Bitwise Exclusive OR</a:t>
                      </a:r>
                      <a:endParaRPr lang="en-IN" dirty="0">
                        <a:latin typeface="Timesnewroman"/>
                      </a:endParaRPr>
                    </a:p>
                  </a:txBody>
                  <a:tcPr/>
                </a:tc>
                <a:extLst>
                  <a:ext uri="{0D108BD9-81ED-4DB2-BD59-A6C34878D82A}">
                    <a16:rowId xmlns:a16="http://schemas.microsoft.com/office/drawing/2014/main" val="875660848"/>
                  </a:ext>
                </a:extLst>
              </a:tr>
              <a:tr h="370840">
                <a:tc>
                  <a:txBody>
                    <a:bodyPr/>
                    <a:lstStyle/>
                    <a:p>
                      <a:r>
                        <a:rPr lang="en-US" dirty="0"/>
                        <a:t>&lt;&lt;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Shift Left</a:t>
                      </a:r>
                      <a:endParaRPr lang="en-IN" dirty="0">
                        <a:latin typeface="Timesnewroman"/>
                      </a:endParaRPr>
                    </a:p>
                  </a:txBody>
                  <a:tcPr/>
                </a:tc>
                <a:extLst>
                  <a:ext uri="{0D108BD9-81ED-4DB2-BD59-A6C34878D82A}">
                    <a16:rowId xmlns:a16="http://schemas.microsoft.com/office/drawing/2014/main" val="2448697462"/>
                  </a:ext>
                </a:extLst>
              </a:tr>
              <a:tr h="370840">
                <a:tc>
                  <a:txBody>
                    <a:bodyPr/>
                    <a:lstStyle/>
                    <a:p>
                      <a:r>
                        <a:rPr lang="en-US" dirty="0"/>
                        <a:t>&gt;&gt;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Shift Right</a:t>
                      </a:r>
                      <a:endParaRPr lang="en-IN" dirty="0">
                        <a:latin typeface="Timesnewroman"/>
                      </a:endParaRPr>
                    </a:p>
                  </a:txBody>
                  <a:tcPr/>
                </a:tc>
                <a:extLst>
                  <a:ext uri="{0D108BD9-81ED-4DB2-BD59-A6C34878D82A}">
                    <a16:rowId xmlns:a16="http://schemas.microsoft.com/office/drawing/2014/main" val="3007783934"/>
                  </a:ext>
                </a:extLst>
              </a:tr>
            </a:tbl>
          </a:graphicData>
        </a:graphic>
      </p:graphicFrame>
    </p:spTree>
    <p:extLst>
      <p:ext uri="{BB962C8B-B14F-4D97-AF65-F5344CB8AC3E}">
        <p14:creationId xmlns:p14="http://schemas.microsoft.com/office/powerpoint/2010/main" val="2876024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D177-9845-6CD7-E9DA-EC1A759409F9}"/>
              </a:ext>
            </a:extLst>
          </p:cNvPr>
          <p:cNvSpPr>
            <a:spLocks noGrp="1"/>
          </p:cNvSpPr>
          <p:nvPr>
            <p:ph type="title"/>
          </p:nvPr>
        </p:nvSpPr>
        <p:spPr/>
        <p:txBody>
          <a:bodyPr>
            <a:normAutofit fontScale="90000"/>
          </a:bodyPr>
          <a:lstStyle/>
          <a:p>
            <a:br>
              <a:rPr lang="en-IN" sz="2800" b="1" i="0" u="none" strike="noStrike" dirty="0">
                <a:solidFill>
                  <a:schemeClr val="accent1"/>
                </a:solidFill>
                <a:effectLst/>
                <a:latin typeface="Timesnewroman"/>
              </a:rPr>
            </a:br>
            <a:r>
              <a:rPr lang="en-IN" sz="3300" b="1" i="0" u="none" strike="noStrike" dirty="0">
                <a:solidFill>
                  <a:schemeClr val="bg1"/>
                </a:solidFill>
                <a:effectLst/>
                <a:latin typeface="Timesnewroman"/>
              </a:rPr>
              <a:t>Special Operators</a:t>
            </a:r>
            <a:br>
              <a:rPr lang="en-IN" sz="2800" b="0" i="0" dirty="0">
                <a:solidFill>
                  <a:schemeClr val="accent1"/>
                </a:solidFill>
                <a:effectLst/>
                <a:latin typeface="Timesnewroman"/>
              </a:rPr>
            </a:br>
            <a:endParaRPr lang="en-IN" sz="2800" dirty="0">
              <a:solidFill>
                <a:schemeClr val="accent1"/>
              </a:solidFill>
              <a:latin typeface="Timesnewroman"/>
            </a:endParaRPr>
          </a:p>
        </p:txBody>
      </p:sp>
      <p:sp>
        <p:nvSpPr>
          <p:cNvPr id="3" name="Content Placeholder 2">
            <a:extLst>
              <a:ext uri="{FF2B5EF4-FFF2-40B4-BE49-F238E27FC236}">
                <a16:creationId xmlns:a16="http://schemas.microsoft.com/office/drawing/2014/main" id="{838F70E8-65C6-6166-B034-94B216633139}"/>
              </a:ext>
            </a:extLst>
          </p:cNvPr>
          <p:cNvSpPr>
            <a:spLocks noGrp="1"/>
          </p:cNvSpPr>
          <p:nvPr>
            <p:ph idx="1"/>
          </p:nvPr>
        </p:nvSpPr>
        <p:spPr/>
        <p:txBody>
          <a:bodyPr>
            <a:normAutofit fontScale="70000" lnSpcReduction="20000"/>
          </a:bodyPr>
          <a:lstStyle/>
          <a:p>
            <a:pPr>
              <a:lnSpc>
                <a:spcPct val="150000"/>
              </a:lnSpc>
            </a:pPr>
            <a:r>
              <a:rPr lang="en-US" sz="2400" b="0" i="0" dirty="0">
                <a:solidFill>
                  <a:srgbClr val="333333"/>
                </a:solidFill>
                <a:effectLst/>
                <a:latin typeface="Timesnewroman"/>
              </a:rPr>
              <a:t>C programming supports special operators like comma operator, sizeof operator, pointer operators (&amp; and *) and member selection operators (. and -&gt;).</a:t>
            </a:r>
          </a:p>
          <a:p>
            <a:pPr marL="0" indent="0">
              <a:buNone/>
            </a:pPr>
            <a:r>
              <a:rPr lang="en-IN" sz="2400" b="1" i="0" dirty="0">
                <a:solidFill>
                  <a:schemeClr val="accent1"/>
                </a:solidFill>
                <a:effectLst/>
                <a:latin typeface="Timesnewroman"/>
              </a:rPr>
              <a:t>Comma Operator</a:t>
            </a:r>
          </a:p>
          <a:p>
            <a:pPr>
              <a:lnSpc>
                <a:spcPct val="150000"/>
              </a:lnSpc>
            </a:pPr>
            <a:r>
              <a:rPr lang="en-US" sz="2400" b="0" i="0" dirty="0">
                <a:solidFill>
                  <a:srgbClr val="333333"/>
                </a:solidFill>
                <a:effectLst/>
                <a:latin typeface="Timesnewroman"/>
              </a:rPr>
              <a:t>The comma operator can be used to link the related expressions together.</a:t>
            </a:r>
          </a:p>
          <a:p>
            <a:pPr>
              <a:lnSpc>
                <a:spcPct val="150000"/>
              </a:lnSpc>
            </a:pPr>
            <a:r>
              <a:rPr lang="en-US" sz="2400" b="0" i="0" dirty="0">
                <a:solidFill>
                  <a:srgbClr val="333333"/>
                </a:solidFill>
                <a:effectLst/>
                <a:latin typeface="Timesnewroman"/>
              </a:rPr>
              <a:t>A comma linked expression is evaluated from left to right and the value of the right most expression is the value of the combined expression.</a:t>
            </a:r>
            <a:endParaRPr lang="en-US" sz="2400" dirty="0">
              <a:solidFill>
                <a:srgbClr val="333333"/>
              </a:solidFill>
              <a:latin typeface="Timesnewroman"/>
            </a:endParaRPr>
          </a:p>
          <a:p>
            <a:pPr marL="0" indent="0">
              <a:lnSpc>
                <a:spcPct val="150000"/>
              </a:lnSpc>
              <a:buNone/>
            </a:pPr>
            <a:r>
              <a:rPr lang="en-IN" sz="2400" b="0" i="0" dirty="0">
                <a:solidFill>
                  <a:srgbClr val="333333"/>
                </a:solidFill>
                <a:effectLst/>
                <a:latin typeface="Timesnewroman"/>
              </a:rPr>
              <a:t>For example:</a:t>
            </a:r>
            <a:endParaRPr lang="en-US" sz="2400" b="0" i="0" dirty="0">
              <a:solidFill>
                <a:srgbClr val="333333"/>
              </a:solidFill>
              <a:effectLst/>
              <a:latin typeface="Timesnewroman"/>
            </a:endParaRPr>
          </a:p>
          <a:p>
            <a:pPr marL="0" indent="0">
              <a:lnSpc>
                <a:spcPct val="150000"/>
              </a:lnSpc>
              <a:buNone/>
            </a:pPr>
            <a:r>
              <a:rPr lang="pt-BR" sz="2400" dirty="0">
                <a:solidFill>
                  <a:srgbClr val="FF0000"/>
                </a:solidFill>
                <a:latin typeface="Timesnewroman"/>
              </a:rPr>
              <a:t>x = (a = 2, b = 4, a+b)</a:t>
            </a:r>
          </a:p>
          <a:p>
            <a:pPr>
              <a:lnSpc>
                <a:spcPct val="150000"/>
              </a:lnSpc>
            </a:pPr>
            <a:endParaRPr lang="en-US" sz="2400" b="0" i="0" dirty="0">
              <a:solidFill>
                <a:srgbClr val="333333"/>
              </a:solidFill>
              <a:effectLst/>
              <a:latin typeface="Timesnewroman"/>
            </a:endParaRPr>
          </a:p>
        </p:txBody>
      </p:sp>
    </p:spTree>
    <p:extLst>
      <p:ext uri="{BB962C8B-B14F-4D97-AF65-F5344CB8AC3E}">
        <p14:creationId xmlns:p14="http://schemas.microsoft.com/office/powerpoint/2010/main" val="2384351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DB8254-33D2-95E4-EE0E-639AA5DB5AE4}"/>
              </a:ext>
            </a:extLst>
          </p:cNvPr>
          <p:cNvSpPr>
            <a:spLocks noGrp="1"/>
          </p:cNvSpPr>
          <p:nvPr>
            <p:ph idx="1"/>
          </p:nvPr>
        </p:nvSpPr>
        <p:spPr/>
        <p:txBody>
          <a:bodyPr>
            <a:normAutofit fontScale="85000" lnSpcReduction="20000"/>
          </a:bodyPr>
          <a:lstStyle/>
          <a:p>
            <a:r>
              <a:rPr lang="en-IN" sz="2400" dirty="0">
                <a:solidFill>
                  <a:schemeClr val="accent1"/>
                </a:solidFill>
                <a:latin typeface="Timesnewroman"/>
              </a:rPr>
              <a:t>Pointer and Function</a:t>
            </a:r>
          </a:p>
          <a:p>
            <a:r>
              <a:rPr lang="en-IN" sz="2400" dirty="0">
                <a:solidFill>
                  <a:schemeClr val="accent1"/>
                </a:solidFill>
                <a:latin typeface="Timesnewroman"/>
              </a:rPr>
              <a:t>Array and sorting Techniques</a:t>
            </a:r>
          </a:p>
          <a:p>
            <a:r>
              <a:rPr lang="en-IN" sz="2400" dirty="0">
                <a:solidFill>
                  <a:schemeClr val="accent1"/>
                </a:solidFill>
                <a:latin typeface="Timesnewroman"/>
              </a:rPr>
              <a:t>Pointer and array</a:t>
            </a:r>
          </a:p>
          <a:p>
            <a:r>
              <a:rPr lang="en-IN" sz="2400" dirty="0">
                <a:solidFill>
                  <a:schemeClr val="accent1"/>
                </a:solidFill>
                <a:latin typeface="Timesnewroman"/>
              </a:rPr>
              <a:t>Array and function</a:t>
            </a:r>
          </a:p>
          <a:p>
            <a:r>
              <a:rPr lang="en-IN" sz="2400" dirty="0">
                <a:solidFill>
                  <a:schemeClr val="accent1"/>
                </a:solidFill>
                <a:latin typeface="Timesnewroman"/>
              </a:rPr>
              <a:t>Dynamic memory allocation</a:t>
            </a:r>
          </a:p>
          <a:p>
            <a:r>
              <a:rPr lang="en-IN" sz="2400" dirty="0">
                <a:solidFill>
                  <a:schemeClr val="accent1"/>
                </a:solidFill>
                <a:latin typeface="Timesnewroman"/>
              </a:rPr>
              <a:t>String</a:t>
            </a:r>
          </a:p>
          <a:p>
            <a:r>
              <a:rPr lang="en-IN" sz="2400" dirty="0">
                <a:solidFill>
                  <a:schemeClr val="accent1"/>
                </a:solidFill>
                <a:latin typeface="Timesnewroman"/>
              </a:rPr>
              <a:t>String and function</a:t>
            </a:r>
          </a:p>
          <a:p>
            <a:r>
              <a:rPr lang="en-IN" sz="2400" dirty="0">
                <a:solidFill>
                  <a:schemeClr val="accent1"/>
                </a:solidFill>
                <a:latin typeface="Timesnewroman"/>
              </a:rPr>
              <a:t>Command line arguments</a:t>
            </a:r>
          </a:p>
          <a:p>
            <a:r>
              <a:rPr lang="en-IN" sz="2400" dirty="0">
                <a:solidFill>
                  <a:schemeClr val="accent1"/>
                </a:solidFill>
                <a:latin typeface="Timesnewroman"/>
              </a:rPr>
              <a:t>Pre-processor</a:t>
            </a:r>
          </a:p>
          <a:p>
            <a:endParaRPr lang="en-IN" dirty="0"/>
          </a:p>
        </p:txBody>
      </p:sp>
    </p:spTree>
    <p:extLst>
      <p:ext uri="{BB962C8B-B14F-4D97-AF65-F5344CB8AC3E}">
        <p14:creationId xmlns:p14="http://schemas.microsoft.com/office/powerpoint/2010/main" val="3810421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F1CA1-6635-830B-FD02-1A752EC8A337}"/>
              </a:ext>
            </a:extLst>
          </p:cNvPr>
          <p:cNvSpPr>
            <a:spLocks noGrp="1"/>
          </p:cNvSpPr>
          <p:nvPr>
            <p:ph type="title"/>
          </p:nvPr>
        </p:nvSpPr>
        <p:spPr/>
        <p:txBody>
          <a:bodyPr>
            <a:normAutofit/>
          </a:bodyPr>
          <a:lstStyle/>
          <a:p>
            <a:r>
              <a:rPr lang="en-IN" sz="3000" b="1" dirty="0">
                <a:solidFill>
                  <a:schemeClr val="bg1"/>
                </a:solidFill>
                <a:latin typeface="Timesnewroman"/>
              </a:rPr>
              <a:t>Program of Expression </a:t>
            </a:r>
            <a:r>
              <a:rPr lang="pt-BR" sz="3000" b="1" dirty="0">
                <a:solidFill>
                  <a:schemeClr val="bg1"/>
                </a:solidFill>
                <a:latin typeface="Timesnewroman"/>
              </a:rPr>
              <a:t>x = (a = 2, b = 4, a+b)</a:t>
            </a:r>
            <a:r>
              <a:rPr lang="en-IN" sz="3000" dirty="0">
                <a:solidFill>
                  <a:schemeClr val="bg1"/>
                </a:solidFill>
                <a:latin typeface="Timesnewroman"/>
              </a:rPr>
              <a:t> </a:t>
            </a:r>
          </a:p>
        </p:txBody>
      </p:sp>
      <p:sp>
        <p:nvSpPr>
          <p:cNvPr id="3" name="Content Placeholder 2">
            <a:extLst>
              <a:ext uri="{FF2B5EF4-FFF2-40B4-BE49-F238E27FC236}">
                <a16:creationId xmlns:a16="http://schemas.microsoft.com/office/drawing/2014/main" id="{CCD84FD4-0F99-2DDC-FAFC-9DF39A0B3D5C}"/>
              </a:ext>
            </a:extLst>
          </p:cNvPr>
          <p:cNvSpPr>
            <a:spLocks noGrp="1"/>
          </p:cNvSpPr>
          <p:nvPr>
            <p:ph idx="1"/>
          </p:nvPr>
        </p:nvSpPr>
        <p:spPr/>
        <p:txBody>
          <a:bodyPr>
            <a:normAutofit fontScale="85000" lnSpcReduction="20000"/>
          </a:bodyPr>
          <a:lstStyle/>
          <a:p>
            <a:pPr marL="0" indent="0">
              <a:buNone/>
            </a:pPr>
            <a:endParaRPr lang="en-IN" dirty="0"/>
          </a:p>
          <a:p>
            <a:pPr marL="0" indent="0">
              <a:buNone/>
            </a:pPr>
            <a:r>
              <a:rPr lang="en-IN" sz="2200" b="0" dirty="0">
                <a:solidFill>
                  <a:srgbClr val="AF00DB"/>
                </a:solidFill>
                <a:effectLst/>
                <a:latin typeface="Timesnewroman"/>
              </a:rPr>
              <a:t>#include</a:t>
            </a:r>
            <a:r>
              <a:rPr lang="en-IN" sz="2200" b="0" dirty="0">
                <a:solidFill>
                  <a:srgbClr val="A31515"/>
                </a:solidFill>
                <a:effectLst/>
                <a:latin typeface="Timesnewroman"/>
              </a:rPr>
              <a:t>&lt;stdio.h&gt;</a:t>
            </a:r>
            <a:endParaRPr lang="en-IN" sz="2200" b="0" dirty="0">
              <a:solidFill>
                <a:srgbClr val="000000"/>
              </a:solidFill>
              <a:effectLst/>
              <a:latin typeface="Timesnewroman"/>
            </a:endParaRPr>
          </a:p>
          <a:p>
            <a:pPr marL="0" indent="0">
              <a:buNone/>
            </a:pPr>
            <a:r>
              <a:rPr lang="en-IN" sz="2200" b="0" dirty="0">
                <a:solidFill>
                  <a:srgbClr val="0000FF"/>
                </a:solidFill>
                <a:effectLst/>
                <a:latin typeface="Timesnewroman"/>
              </a:rPr>
              <a:t>int</a:t>
            </a:r>
            <a:r>
              <a:rPr lang="en-IN" sz="2200" b="0" dirty="0">
                <a:solidFill>
                  <a:srgbClr val="000000"/>
                </a:solidFill>
                <a:effectLst/>
                <a:latin typeface="Timesnewroman"/>
              </a:rPr>
              <a:t> </a:t>
            </a:r>
            <a:r>
              <a:rPr lang="en-IN" sz="2200" b="0" dirty="0">
                <a:solidFill>
                  <a:srgbClr val="795E26"/>
                </a:solidFill>
                <a:effectLst/>
                <a:latin typeface="Timesnewroman"/>
              </a:rPr>
              <a:t>main</a:t>
            </a:r>
            <a:r>
              <a:rPr lang="en-IN" sz="2200" b="0" dirty="0">
                <a:solidFill>
                  <a:srgbClr val="000000"/>
                </a:solidFill>
                <a:effectLst/>
                <a:latin typeface="Timesnewroman"/>
              </a:rPr>
              <a:t>()</a:t>
            </a:r>
          </a:p>
          <a:p>
            <a:pPr marL="0" indent="0">
              <a:buNone/>
            </a:pPr>
            <a:r>
              <a:rPr lang="en-IN" sz="2200" b="0" dirty="0">
                <a:solidFill>
                  <a:srgbClr val="000000"/>
                </a:solidFill>
                <a:effectLst/>
                <a:latin typeface="Timesnewroman"/>
              </a:rPr>
              <a:t>{</a:t>
            </a:r>
          </a:p>
          <a:p>
            <a:pPr marL="0" indent="0">
              <a:buNone/>
            </a:pPr>
            <a:r>
              <a:rPr lang="en-IN" sz="2200" b="0" dirty="0">
                <a:solidFill>
                  <a:srgbClr val="000000"/>
                </a:solidFill>
                <a:effectLst/>
                <a:latin typeface="Timesnewroman"/>
              </a:rPr>
              <a:t>   </a:t>
            </a:r>
            <a:r>
              <a:rPr lang="en-IN" sz="2200" b="0" dirty="0">
                <a:solidFill>
                  <a:srgbClr val="0000FF"/>
                </a:solidFill>
                <a:effectLst/>
                <a:latin typeface="Timesnewroman"/>
              </a:rPr>
              <a:t>int</a:t>
            </a:r>
            <a:r>
              <a:rPr lang="en-IN" sz="2200" b="0" dirty="0">
                <a:solidFill>
                  <a:srgbClr val="000000"/>
                </a:solidFill>
                <a:effectLst/>
                <a:latin typeface="Timesnewroman"/>
              </a:rPr>
              <a:t> </a:t>
            </a:r>
            <a:r>
              <a:rPr lang="en-IN" sz="2200" b="0" dirty="0" err="1">
                <a:solidFill>
                  <a:srgbClr val="000000"/>
                </a:solidFill>
                <a:effectLst/>
                <a:latin typeface="Timesnewroman"/>
              </a:rPr>
              <a:t>a,b,x</a:t>
            </a:r>
            <a:r>
              <a:rPr lang="en-IN" sz="2200" b="0" dirty="0">
                <a:solidFill>
                  <a:srgbClr val="000000"/>
                </a:solidFill>
                <a:effectLst/>
                <a:latin typeface="Timesnewroman"/>
              </a:rPr>
              <a:t>;</a:t>
            </a:r>
          </a:p>
          <a:p>
            <a:pPr marL="0" indent="0">
              <a:buNone/>
            </a:pPr>
            <a:r>
              <a:rPr lang="en-IN" sz="2200" b="0" dirty="0">
                <a:solidFill>
                  <a:srgbClr val="000000"/>
                </a:solidFill>
                <a:effectLst/>
                <a:latin typeface="Timesnewroman"/>
              </a:rPr>
              <a:t>   x = (a = </a:t>
            </a:r>
            <a:r>
              <a:rPr lang="en-IN" sz="2200" b="0" dirty="0">
                <a:solidFill>
                  <a:srgbClr val="098658"/>
                </a:solidFill>
                <a:effectLst/>
                <a:latin typeface="Timesnewroman"/>
              </a:rPr>
              <a:t>2</a:t>
            </a:r>
            <a:r>
              <a:rPr lang="en-IN" sz="2200" b="0" dirty="0">
                <a:solidFill>
                  <a:srgbClr val="000000"/>
                </a:solidFill>
                <a:effectLst/>
                <a:latin typeface="Timesnewroman"/>
              </a:rPr>
              <a:t>, b = </a:t>
            </a:r>
            <a:r>
              <a:rPr lang="en-IN" sz="2200" b="0" dirty="0">
                <a:solidFill>
                  <a:srgbClr val="098658"/>
                </a:solidFill>
                <a:effectLst/>
                <a:latin typeface="Timesnewroman"/>
              </a:rPr>
              <a:t>4</a:t>
            </a:r>
            <a:r>
              <a:rPr lang="en-IN" sz="2200" b="0" dirty="0">
                <a:solidFill>
                  <a:srgbClr val="000000"/>
                </a:solidFill>
                <a:effectLst/>
                <a:latin typeface="Timesnewroman"/>
              </a:rPr>
              <a:t>, </a:t>
            </a:r>
            <a:r>
              <a:rPr lang="en-IN" sz="2200" b="0" dirty="0" err="1">
                <a:solidFill>
                  <a:srgbClr val="000000"/>
                </a:solidFill>
                <a:effectLst/>
                <a:latin typeface="Timesnewroman"/>
              </a:rPr>
              <a:t>a+b</a:t>
            </a:r>
            <a:r>
              <a:rPr lang="en-IN" sz="2200" b="0" dirty="0">
                <a:solidFill>
                  <a:srgbClr val="000000"/>
                </a:solidFill>
                <a:effectLst/>
                <a:latin typeface="Timesnewroman"/>
              </a:rPr>
              <a:t>);</a:t>
            </a:r>
          </a:p>
          <a:p>
            <a:pPr marL="0" indent="0">
              <a:buNone/>
            </a:pPr>
            <a:r>
              <a:rPr lang="en-IN" sz="2200" b="0" dirty="0">
                <a:solidFill>
                  <a:srgbClr val="000000"/>
                </a:solidFill>
                <a:effectLst/>
                <a:latin typeface="Timesnewroman"/>
              </a:rPr>
              <a:t>   </a:t>
            </a:r>
            <a:r>
              <a:rPr lang="en-IN" sz="2200" b="0" dirty="0">
                <a:solidFill>
                  <a:srgbClr val="795E26"/>
                </a:solidFill>
                <a:effectLst/>
                <a:latin typeface="Timesnewroman"/>
              </a:rPr>
              <a:t>printf</a:t>
            </a:r>
            <a:r>
              <a:rPr lang="en-IN" sz="2200" b="0" dirty="0">
                <a:solidFill>
                  <a:srgbClr val="000000"/>
                </a:solidFill>
                <a:effectLst/>
                <a:latin typeface="Timesnewroman"/>
              </a:rPr>
              <a:t>(</a:t>
            </a:r>
            <a:r>
              <a:rPr lang="en-IN" sz="2200" b="0" dirty="0">
                <a:solidFill>
                  <a:srgbClr val="A31515"/>
                </a:solidFill>
                <a:effectLst/>
                <a:latin typeface="Timesnewroman"/>
              </a:rPr>
              <a:t>"x=</a:t>
            </a:r>
            <a:r>
              <a:rPr lang="en-IN" sz="2200" b="0" dirty="0">
                <a:solidFill>
                  <a:srgbClr val="001080"/>
                </a:solidFill>
                <a:effectLst/>
                <a:latin typeface="Timesnewroman"/>
              </a:rPr>
              <a:t>%d</a:t>
            </a:r>
            <a:r>
              <a:rPr lang="en-IN" sz="2200" b="0" dirty="0">
                <a:solidFill>
                  <a:srgbClr val="A31515"/>
                </a:solidFill>
                <a:effectLst/>
                <a:latin typeface="Timesnewroman"/>
              </a:rPr>
              <a:t> a=</a:t>
            </a:r>
            <a:r>
              <a:rPr lang="en-IN" sz="2200" b="0" dirty="0">
                <a:solidFill>
                  <a:srgbClr val="001080"/>
                </a:solidFill>
                <a:effectLst/>
                <a:latin typeface="Timesnewroman"/>
              </a:rPr>
              <a:t>%d</a:t>
            </a:r>
            <a:r>
              <a:rPr lang="en-IN" sz="2200" b="0" dirty="0">
                <a:solidFill>
                  <a:srgbClr val="A31515"/>
                </a:solidFill>
                <a:effectLst/>
                <a:latin typeface="Timesnewroman"/>
              </a:rPr>
              <a:t> b=</a:t>
            </a:r>
            <a:r>
              <a:rPr lang="en-IN" sz="2200" b="0" dirty="0">
                <a:solidFill>
                  <a:srgbClr val="001080"/>
                </a:solidFill>
                <a:effectLst/>
                <a:latin typeface="Timesnewroman"/>
              </a:rPr>
              <a:t>%d</a:t>
            </a:r>
            <a:r>
              <a:rPr lang="en-IN" sz="2200" b="0" dirty="0">
                <a:solidFill>
                  <a:srgbClr val="EE0000"/>
                </a:solidFill>
                <a:effectLst/>
                <a:latin typeface="Timesnewroman"/>
              </a:rPr>
              <a:t>\n</a:t>
            </a:r>
            <a:r>
              <a:rPr lang="en-IN" sz="2200" b="0" dirty="0">
                <a:solidFill>
                  <a:srgbClr val="A31515"/>
                </a:solidFill>
                <a:effectLst/>
                <a:latin typeface="Timesnewroman"/>
              </a:rPr>
              <a:t>"</a:t>
            </a:r>
            <a:r>
              <a:rPr lang="en-IN" sz="2200" b="0" dirty="0">
                <a:solidFill>
                  <a:srgbClr val="000000"/>
                </a:solidFill>
                <a:effectLst/>
                <a:latin typeface="Timesnewroman"/>
              </a:rPr>
              <a:t>,</a:t>
            </a:r>
            <a:r>
              <a:rPr lang="en-IN" sz="2200" b="0" dirty="0" err="1">
                <a:solidFill>
                  <a:srgbClr val="000000"/>
                </a:solidFill>
                <a:effectLst/>
                <a:latin typeface="Timesnewroman"/>
              </a:rPr>
              <a:t>x,a,b</a:t>
            </a:r>
            <a:r>
              <a:rPr lang="en-IN" sz="2200" b="0" dirty="0">
                <a:solidFill>
                  <a:srgbClr val="000000"/>
                </a:solidFill>
                <a:effectLst/>
                <a:latin typeface="Timesnewroman"/>
              </a:rPr>
              <a:t>);</a:t>
            </a:r>
          </a:p>
          <a:p>
            <a:pPr marL="0" indent="0">
              <a:buNone/>
            </a:pPr>
            <a:r>
              <a:rPr lang="en-IN" sz="2200" b="0" dirty="0">
                <a:solidFill>
                  <a:srgbClr val="000000"/>
                </a:solidFill>
                <a:effectLst/>
                <a:latin typeface="Timesnewroman"/>
              </a:rPr>
              <a:t>}</a:t>
            </a:r>
          </a:p>
          <a:p>
            <a:pPr marL="0" indent="0">
              <a:buNone/>
            </a:pPr>
            <a:r>
              <a:rPr lang="en-IN" sz="2200" b="0" dirty="0">
                <a:solidFill>
                  <a:srgbClr val="000000"/>
                </a:solidFill>
                <a:effectLst/>
                <a:latin typeface="Timesnewroman"/>
              </a:rPr>
              <a:t>Output:</a:t>
            </a: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3530959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D396-C474-7BE4-6BED-A9B8EF26CA04}"/>
              </a:ext>
            </a:extLst>
          </p:cNvPr>
          <p:cNvSpPr>
            <a:spLocks noGrp="1"/>
          </p:cNvSpPr>
          <p:nvPr>
            <p:ph type="title"/>
          </p:nvPr>
        </p:nvSpPr>
        <p:spPr>
          <a:xfrm>
            <a:off x="1026694" y="365125"/>
            <a:ext cx="10327105" cy="1327317"/>
          </a:xfrm>
        </p:spPr>
        <p:txBody>
          <a:bodyPr>
            <a:normAutofit/>
          </a:bodyPr>
          <a:lstStyle/>
          <a:p>
            <a:br>
              <a:rPr lang="en-IN" sz="3000" b="1" i="0" dirty="0">
                <a:solidFill>
                  <a:srgbClr val="333333"/>
                </a:solidFill>
                <a:effectLst/>
                <a:latin typeface="Timesnewroman"/>
              </a:rPr>
            </a:br>
            <a:r>
              <a:rPr lang="en-IN" sz="3000" b="1" i="0" dirty="0">
                <a:solidFill>
                  <a:schemeClr val="bg1"/>
                </a:solidFill>
                <a:effectLst/>
                <a:latin typeface="Timesnewroman"/>
              </a:rPr>
              <a:t>Sizeof() operator</a:t>
            </a:r>
            <a:endParaRPr lang="en-IN" sz="3000" b="1" dirty="0">
              <a:solidFill>
                <a:schemeClr val="bg1"/>
              </a:solidFill>
            </a:endParaRPr>
          </a:p>
        </p:txBody>
      </p:sp>
      <p:sp>
        <p:nvSpPr>
          <p:cNvPr id="3" name="Content Placeholder 2">
            <a:extLst>
              <a:ext uri="{FF2B5EF4-FFF2-40B4-BE49-F238E27FC236}">
                <a16:creationId xmlns:a16="http://schemas.microsoft.com/office/drawing/2014/main" id="{A65ACE30-F238-34EE-3312-AE9277369B0F}"/>
              </a:ext>
            </a:extLst>
          </p:cNvPr>
          <p:cNvSpPr>
            <a:spLocks noGrp="1"/>
          </p:cNvSpPr>
          <p:nvPr>
            <p:ph idx="1"/>
          </p:nvPr>
        </p:nvSpPr>
        <p:spPr/>
        <p:txBody>
          <a:bodyPr>
            <a:normAutofit fontScale="85000" lnSpcReduction="20000"/>
          </a:bodyPr>
          <a:lstStyle/>
          <a:p>
            <a:pPr>
              <a:lnSpc>
                <a:spcPct val="160000"/>
              </a:lnSpc>
            </a:pPr>
            <a:r>
              <a:rPr lang="en-US" sz="2400" b="0" i="0" dirty="0">
                <a:solidFill>
                  <a:srgbClr val="333333"/>
                </a:solidFill>
                <a:effectLst/>
                <a:latin typeface="Timesnewroman"/>
              </a:rPr>
              <a:t>The sizeof operator is usually used with an operand which may be variable, constant or a data type qualifier.</a:t>
            </a:r>
          </a:p>
          <a:p>
            <a:pPr>
              <a:lnSpc>
                <a:spcPct val="160000"/>
              </a:lnSpc>
            </a:pPr>
            <a:r>
              <a:rPr lang="en-US" sz="2400" b="0" i="0" dirty="0">
                <a:solidFill>
                  <a:srgbClr val="333333"/>
                </a:solidFill>
                <a:effectLst/>
                <a:latin typeface="Timesnewroman"/>
              </a:rPr>
              <a:t>This operator returns the number of bytes the operand occupies. </a:t>
            </a:r>
          </a:p>
          <a:p>
            <a:pPr>
              <a:lnSpc>
                <a:spcPct val="160000"/>
              </a:lnSpc>
            </a:pPr>
            <a:r>
              <a:rPr lang="en-US" sz="2400" b="0" i="0" dirty="0">
                <a:solidFill>
                  <a:srgbClr val="333333"/>
                </a:solidFill>
                <a:effectLst/>
                <a:latin typeface="Timesnewroman"/>
              </a:rPr>
              <a:t>Sizeof operator is a compile time operator. </a:t>
            </a:r>
          </a:p>
          <a:p>
            <a:pPr>
              <a:lnSpc>
                <a:spcPct val="160000"/>
              </a:lnSpc>
            </a:pPr>
            <a:r>
              <a:rPr lang="en-US" sz="2400" b="0" i="0" dirty="0">
                <a:solidFill>
                  <a:srgbClr val="333333"/>
                </a:solidFill>
                <a:effectLst/>
                <a:latin typeface="Timesnewroman"/>
              </a:rPr>
              <a:t>Some examples of use of sizeof operator are:</a:t>
            </a:r>
          </a:p>
          <a:p>
            <a:pPr marL="0" indent="0">
              <a:buNone/>
            </a:pPr>
            <a:r>
              <a:rPr lang="en-US" sz="2400" dirty="0">
                <a:solidFill>
                  <a:srgbClr val="FF0000"/>
                </a:solidFill>
                <a:latin typeface="Timesnewroman"/>
              </a:rPr>
              <a:t>x = sizeof (a);</a:t>
            </a:r>
          </a:p>
          <a:p>
            <a:pPr marL="0" indent="0">
              <a:buNone/>
            </a:pPr>
            <a:r>
              <a:rPr lang="en-US" sz="2400" dirty="0">
                <a:solidFill>
                  <a:srgbClr val="FF0000"/>
                </a:solidFill>
                <a:latin typeface="Timesnewroman"/>
              </a:rPr>
              <a:t>y = sizeof(float);</a:t>
            </a:r>
          </a:p>
          <a:p>
            <a:pPr>
              <a:lnSpc>
                <a:spcPct val="160000"/>
              </a:lnSpc>
            </a:pPr>
            <a:endParaRPr lang="en-US" sz="2400" b="0" i="0" dirty="0">
              <a:solidFill>
                <a:srgbClr val="333333"/>
              </a:solidFill>
              <a:effectLst/>
              <a:latin typeface="Timesnewroman"/>
            </a:endParaRPr>
          </a:p>
          <a:p>
            <a:endParaRPr lang="en-IN" dirty="0"/>
          </a:p>
        </p:txBody>
      </p:sp>
    </p:spTree>
    <p:extLst>
      <p:ext uri="{BB962C8B-B14F-4D97-AF65-F5344CB8AC3E}">
        <p14:creationId xmlns:p14="http://schemas.microsoft.com/office/powerpoint/2010/main" val="2056153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053FA07-980B-A1DF-8CD1-EAD22244FB1E}"/>
              </a:ext>
            </a:extLst>
          </p:cNvPr>
          <p:cNvSpPr>
            <a:spLocks noGrp="1" noChangeArrowheads="1"/>
          </p:cNvSpPr>
          <p:nvPr>
            <p:ph type="title"/>
          </p:nvPr>
        </p:nvSpPr>
        <p:spPr bwMode="auto">
          <a:xfrm>
            <a:off x="838200" y="750907"/>
            <a:ext cx="745556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chemeClr val="bg1"/>
                </a:solidFill>
                <a:effectLst/>
                <a:latin typeface="Timesnewroman"/>
              </a:rPr>
              <a:t>operator precedence and order of evaluation</a:t>
            </a:r>
          </a:p>
        </p:txBody>
      </p:sp>
      <p:graphicFrame>
        <p:nvGraphicFramePr>
          <p:cNvPr id="4" name="Table 4">
            <a:extLst>
              <a:ext uri="{FF2B5EF4-FFF2-40B4-BE49-F238E27FC236}">
                <a16:creationId xmlns:a16="http://schemas.microsoft.com/office/drawing/2014/main" id="{E6B92CA8-468E-F541-0111-A0712454687E}"/>
              </a:ext>
            </a:extLst>
          </p:cNvPr>
          <p:cNvGraphicFramePr>
            <a:graphicFrameLocks noGrp="1"/>
          </p:cNvGraphicFramePr>
          <p:nvPr>
            <p:ph idx="1"/>
            <p:extLst>
              <p:ext uri="{D42A27DB-BD31-4B8C-83A1-F6EECF244321}">
                <p14:modId xmlns:p14="http://schemas.microsoft.com/office/powerpoint/2010/main" val="1465143394"/>
              </p:ext>
            </p:extLst>
          </p:nvPr>
        </p:nvGraphicFramePr>
        <p:xfrm>
          <a:off x="1155700" y="2603500"/>
          <a:ext cx="8824911" cy="2966720"/>
        </p:xfrm>
        <a:graphic>
          <a:graphicData uri="http://schemas.openxmlformats.org/drawingml/2006/table">
            <a:tbl>
              <a:tblPr firstRow="1" bandRow="1">
                <a:tableStyleId>{5C22544A-7EE6-4342-B048-85BDC9FD1C3A}</a:tableStyleId>
              </a:tblPr>
              <a:tblGrid>
                <a:gridCol w="3200796">
                  <a:extLst>
                    <a:ext uri="{9D8B030D-6E8A-4147-A177-3AD203B41FA5}">
                      <a16:colId xmlns:a16="http://schemas.microsoft.com/office/drawing/2014/main" val="2000054410"/>
                    </a:ext>
                  </a:extLst>
                </a:gridCol>
                <a:gridCol w="5624115">
                  <a:extLst>
                    <a:ext uri="{9D8B030D-6E8A-4147-A177-3AD203B41FA5}">
                      <a16:colId xmlns:a16="http://schemas.microsoft.com/office/drawing/2014/main" val="1810998431"/>
                    </a:ext>
                  </a:extLst>
                </a:gridCol>
              </a:tblGrid>
              <a:tr h="370840">
                <a:tc>
                  <a:txBody>
                    <a:bodyPr/>
                    <a:lstStyle/>
                    <a:p>
                      <a:r>
                        <a:rPr lang="en-US" dirty="0">
                          <a:latin typeface="Timesnewroman"/>
                        </a:rPr>
                        <a:t>Operators</a:t>
                      </a:r>
                      <a:endParaRPr lang="en-IN" dirty="0">
                        <a:latin typeface="Timesnewroman"/>
                      </a:endParaRPr>
                    </a:p>
                  </a:txBody>
                  <a:tcPr marL="76738" marR="76738"/>
                </a:tc>
                <a:tc>
                  <a:txBody>
                    <a:bodyPr/>
                    <a:lstStyle/>
                    <a:p>
                      <a:r>
                        <a:rPr lang="en-US" dirty="0">
                          <a:latin typeface="Timesnewroman"/>
                        </a:rPr>
                        <a:t>Associativity</a:t>
                      </a:r>
                      <a:endParaRPr lang="en-IN" dirty="0">
                        <a:latin typeface="Timesnewroman"/>
                      </a:endParaRPr>
                    </a:p>
                  </a:txBody>
                  <a:tcPr marL="76738" marR="76738"/>
                </a:tc>
                <a:extLst>
                  <a:ext uri="{0D108BD9-81ED-4DB2-BD59-A6C34878D82A}">
                    <a16:rowId xmlns:a16="http://schemas.microsoft.com/office/drawing/2014/main" val="3360910164"/>
                  </a:ext>
                </a:extLst>
              </a:tr>
              <a:tr h="370840">
                <a:tc>
                  <a:txBody>
                    <a:bodyPr/>
                    <a:lstStyle/>
                    <a:p>
                      <a:r>
                        <a:rPr lang="en-IN" dirty="0"/>
                        <a:t>() [] -&gt; . ++ --</a:t>
                      </a:r>
                    </a:p>
                  </a:txBody>
                  <a:tcPr marL="76738" marR="76738"/>
                </a:tc>
                <a:tc>
                  <a:txBody>
                    <a:bodyPr/>
                    <a:lstStyle/>
                    <a:p>
                      <a:r>
                        <a:rPr lang="en-US" dirty="0">
                          <a:solidFill>
                            <a:schemeClr val="tx1"/>
                          </a:solidFill>
                          <a:latin typeface="Timesnewroman"/>
                        </a:rPr>
                        <a:t>left to right </a:t>
                      </a:r>
                      <a:endParaRPr lang="en-IN" dirty="0">
                        <a:solidFill>
                          <a:schemeClr val="tx1"/>
                        </a:solidFill>
                        <a:latin typeface="Timesnewroman"/>
                      </a:endParaRPr>
                    </a:p>
                  </a:txBody>
                  <a:tcPr marL="76738" marR="76738"/>
                </a:tc>
                <a:extLst>
                  <a:ext uri="{0D108BD9-81ED-4DB2-BD59-A6C34878D82A}">
                    <a16:rowId xmlns:a16="http://schemas.microsoft.com/office/drawing/2014/main" val="1856665567"/>
                  </a:ext>
                </a:extLst>
              </a:tr>
              <a:tr h="370840">
                <a:tc>
                  <a:txBody>
                    <a:bodyPr/>
                    <a:lstStyle/>
                    <a:p>
                      <a:r>
                        <a:rPr lang="en-IN" dirty="0"/>
                        <a:t>! ~ ++ -- + - (type) * &amp; sizeof</a:t>
                      </a:r>
                    </a:p>
                  </a:txBody>
                  <a:tcPr marL="76738" marR="76738"/>
                </a:tc>
                <a:tc>
                  <a:txBody>
                    <a:bodyPr/>
                    <a:lstStyle/>
                    <a:p>
                      <a:r>
                        <a:rPr lang="en-US" dirty="0">
                          <a:solidFill>
                            <a:schemeClr val="tx1"/>
                          </a:solidFill>
                          <a:latin typeface="Timesnewroman"/>
                        </a:rPr>
                        <a:t>right to left </a:t>
                      </a:r>
                      <a:endParaRPr lang="en-IN" dirty="0">
                        <a:solidFill>
                          <a:schemeClr val="tx1"/>
                        </a:solidFill>
                        <a:latin typeface="Timesnewroman"/>
                      </a:endParaRPr>
                    </a:p>
                  </a:txBody>
                  <a:tcPr marL="76738" marR="76738"/>
                </a:tc>
                <a:extLst>
                  <a:ext uri="{0D108BD9-81ED-4DB2-BD59-A6C34878D82A}">
                    <a16:rowId xmlns:a16="http://schemas.microsoft.com/office/drawing/2014/main" val="675677917"/>
                  </a:ext>
                </a:extLst>
              </a:tr>
              <a:tr h="370840">
                <a:tc>
                  <a:txBody>
                    <a:bodyPr/>
                    <a:lstStyle/>
                    <a:p>
                      <a:r>
                        <a:rPr lang="en-IN" dirty="0"/>
                        <a:t>* / %</a:t>
                      </a:r>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241753849"/>
                  </a:ext>
                </a:extLst>
              </a:tr>
              <a:tr h="370840">
                <a:tc>
                  <a:txBody>
                    <a:bodyPr/>
                    <a:lstStyle/>
                    <a:p>
                      <a:r>
                        <a:rPr lang="en-IN" dirty="0"/>
                        <a:t>+ -</a:t>
                      </a:r>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4160792594"/>
                  </a:ext>
                </a:extLst>
              </a:tr>
              <a:tr h="370840">
                <a:tc>
                  <a:txBody>
                    <a:bodyPr/>
                    <a:lstStyle/>
                    <a:p>
                      <a:r>
                        <a:rPr lang="en-IN" dirty="0"/>
                        <a:t>&lt;&lt; &gt;</a:t>
                      </a:r>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3119931187"/>
                  </a:ext>
                </a:extLst>
              </a:tr>
              <a:tr h="370840">
                <a:tc>
                  <a:txBody>
                    <a:bodyPr/>
                    <a:lstStyle/>
                    <a:p>
                      <a:r>
                        <a:rPr lang="en-IN" dirty="0"/>
                        <a:t>&lt; &lt;= &gt; &gt;=</a:t>
                      </a:r>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2552517675"/>
                  </a:ext>
                </a:extLst>
              </a:tr>
              <a:tr h="370840">
                <a:tc>
                  <a:txBody>
                    <a:bodyPr/>
                    <a:lstStyle/>
                    <a:p>
                      <a:r>
                        <a:rPr lang="en-IN" dirty="0"/>
                        <a:t>== !=</a:t>
                      </a:r>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914309009"/>
                  </a:ext>
                </a:extLst>
              </a:tr>
            </a:tbl>
          </a:graphicData>
        </a:graphic>
      </p:graphicFrame>
    </p:spTree>
    <p:extLst>
      <p:ext uri="{BB962C8B-B14F-4D97-AF65-F5344CB8AC3E}">
        <p14:creationId xmlns:p14="http://schemas.microsoft.com/office/powerpoint/2010/main" val="1792357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F8A2431-3247-D7CF-65EF-1236E0B61D0F}"/>
              </a:ext>
            </a:extLst>
          </p:cNvPr>
          <p:cNvGraphicFramePr>
            <a:graphicFrameLocks noGrp="1"/>
          </p:cNvGraphicFramePr>
          <p:nvPr>
            <p:ph idx="1"/>
            <p:extLst>
              <p:ext uri="{D42A27DB-BD31-4B8C-83A1-F6EECF244321}">
                <p14:modId xmlns:p14="http://schemas.microsoft.com/office/powerpoint/2010/main" val="3020034329"/>
              </p:ext>
            </p:extLst>
          </p:nvPr>
        </p:nvGraphicFramePr>
        <p:xfrm>
          <a:off x="1155700" y="2603500"/>
          <a:ext cx="8824914" cy="3337560"/>
        </p:xfrm>
        <a:graphic>
          <a:graphicData uri="http://schemas.openxmlformats.org/drawingml/2006/table">
            <a:tbl>
              <a:tblPr firstRow="1" bandRow="1">
                <a:tableStyleId>{5C22544A-7EE6-4342-B048-85BDC9FD1C3A}</a:tableStyleId>
              </a:tblPr>
              <a:tblGrid>
                <a:gridCol w="4412457">
                  <a:extLst>
                    <a:ext uri="{9D8B030D-6E8A-4147-A177-3AD203B41FA5}">
                      <a16:colId xmlns:a16="http://schemas.microsoft.com/office/drawing/2014/main" val="1668773987"/>
                    </a:ext>
                  </a:extLst>
                </a:gridCol>
                <a:gridCol w="4412457">
                  <a:extLst>
                    <a:ext uri="{9D8B030D-6E8A-4147-A177-3AD203B41FA5}">
                      <a16:colId xmlns:a16="http://schemas.microsoft.com/office/drawing/2014/main" val="322934843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Operators</a:t>
                      </a:r>
                      <a:endParaRPr lang="en-IN" dirty="0">
                        <a:latin typeface="Timesnewroman"/>
                      </a:endParaRPr>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newroman"/>
                        </a:rPr>
                        <a:t>Associativity</a:t>
                      </a:r>
                      <a:endParaRPr lang="en-IN" dirty="0">
                        <a:latin typeface="Timesnewroman"/>
                      </a:endParaRPr>
                    </a:p>
                  </a:txBody>
                  <a:tcPr marL="76738" marR="76738"/>
                </a:tc>
                <a:extLst>
                  <a:ext uri="{0D108BD9-81ED-4DB2-BD59-A6C34878D82A}">
                    <a16:rowId xmlns:a16="http://schemas.microsoft.com/office/drawing/2014/main" val="2323261950"/>
                  </a:ext>
                </a:extLst>
              </a:tr>
              <a:tr h="370840">
                <a:tc>
                  <a:txBody>
                    <a:bodyPr/>
                    <a:lstStyle/>
                    <a:p>
                      <a:r>
                        <a:rPr lang="en-IN" dirty="0"/>
                        <a:t>&amp;</a:t>
                      </a:r>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1441698274"/>
                  </a:ext>
                </a:extLst>
              </a:tr>
              <a:tr h="370840">
                <a:tc>
                  <a:txBody>
                    <a:bodyPr/>
                    <a:lstStyle/>
                    <a:p>
                      <a:r>
                        <a:rPr lang="en-IN" dirty="0"/>
                        <a:t>^</a:t>
                      </a:r>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1071928298"/>
                  </a:ext>
                </a:extLst>
              </a:tr>
              <a:tr h="370840">
                <a:tc>
                  <a:txBody>
                    <a:bodyPr/>
                    <a:lstStyle/>
                    <a:p>
                      <a:r>
                        <a:rPr lang="en-US" dirty="0"/>
                        <a:t>|</a:t>
                      </a:r>
                      <a:endParaRPr lang="en-IN" dirty="0"/>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2829449845"/>
                  </a:ext>
                </a:extLst>
              </a:tr>
              <a:tr h="370840">
                <a:tc>
                  <a:txBody>
                    <a:bodyPr/>
                    <a:lstStyle/>
                    <a:p>
                      <a:r>
                        <a:rPr lang="en-US" dirty="0"/>
                        <a:t>&amp;&amp;</a:t>
                      </a:r>
                      <a:endParaRPr lang="en-IN" dirty="0"/>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1993596467"/>
                  </a:ext>
                </a:extLst>
              </a:tr>
              <a:tr h="370840">
                <a:tc>
                  <a:txBody>
                    <a:bodyPr/>
                    <a:lstStyle/>
                    <a:p>
                      <a:r>
                        <a:rPr lang="en-US" dirty="0"/>
                        <a:t>||</a:t>
                      </a:r>
                      <a:endParaRPr lang="en-IN" dirty="0"/>
                    </a:p>
                  </a:txBody>
                  <a:tcPr marL="76738" marR="767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newroman"/>
                        </a:rPr>
                        <a:t>left to right</a:t>
                      </a:r>
                    </a:p>
                  </a:txBody>
                  <a:tcPr marL="76738" marR="76738"/>
                </a:tc>
                <a:extLst>
                  <a:ext uri="{0D108BD9-81ED-4DB2-BD59-A6C34878D82A}">
                    <a16:rowId xmlns:a16="http://schemas.microsoft.com/office/drawing/2014/main" val="2431659945"/>
                  </a:ext>
                </a:extLst>
              </a:tr>
              <a:tr h="370840">
                <a:tc>
                  <a:txBody>
                    <a:bodyPr/>
                    <a:lstStyle/>
                    <a:p>
                      <a:r>
                        <a:rPr lang="en-US" dirty="0"/>
                        <a:t>?:</a:t>
                      </a:r>
                      <a:endParaRPr lang="en-IN" dirty="0"/>
                    </a:p>
                  </a:txBody>
                  <a:tcPr marL="76738" marR="76738"/>
                </a:tc>
                <a:tc>
                  <a:txBody>
                    <a:bodyPr/>
                    <a:lstStyle/>
                    <a:p>
                      <a:r>
                        <a:rPr lang="en-IN" dirty="0">
                          <a:latin typeface="Timesnewroman"/>
                        </a:rPr>
                        <a:t>right to left</a:t>
                      </a:r>
                    </a:p>
                  </a:txBody>
                  <a:tcPr marL="76738" marR="76738"/>
                </a:tc>
                <a:extLst>
                  <a:ext uri="{0D108BD9-81ED-4DB2-BD59-A6C34878D82A}">
                    <a16:rowId xmlns:a16="http://schemas.microsoft.com/office/drawing/2014/main" val="2929739968"/>
                  </a:ext>
                </a:extLst>
              </a:tr>
              <a:tr h="370840">
                <a:tc>
                  <a:txBody>
                    <a:bodyPr/>
                    <a:lstStyle/>
                    <a:p>
                      <a:r>
                        <a:rPr lang="en-IN" dirty="0"/>
                        <a:t>= += -= *= /= %= &lt;&lt;= &gt;&gt;= &amp;= ^= |=</a:t>
                      </a:r>
                    </a:p>
                  </a:txBody>
                  <a:tcPr marL="76738" marR="76738"/>
                </a:tc>
                <a:tc>
                  <a:txBody>
                    <a:bodyPr/>
                    <a:lstStyle/>
                    <a:p>
                      <a:r>
                        <a:rPr lang="en-IN" dirty="0">
                          <a:latin typeface="Timesnewroman"/>
                        </a:rPr>
                        <a:t>right to left</a:t>
                      </a:r>
                    </a:p>
                  </a:txBody>
                  <a:tcPr marL="76738" marR="76738"/>
                </a:tc>
                <a:extLst>
                  <a:ext uri="{0D108BD9-81ED-4DB2-BD59-A6C34878D82A}">
                    <a16:rowId xmlns:a16="http://schemas.microsoft.com/office/drawing/2014/main" val="1367950999"/>
                  </a:ext>
                </a:extLst>
              </a:tr>
              <a:tr h="370840">
                <a:tc>
                  <a:txBody>
                    <a:bodyPr/>
                    <a:lstStyle/>
                    <a:p>
                      <a:r>
                        <a:rPr lang="en-US" dirty="0"/>
                        <a:t>,</a:t>
                      </a:r>
                      <a:endParaRPr lang="en-IN" dirty="0"/>
                    </a:p>
                  </a:txBody>
                  <a:tcPr marL="76738" marR="76738"/>
                </a:tc>
                <a:tc>
                  <a:txBody>
                    <a:bodyPr/>
                    <a:lstStyle/>
                    <a:p>
                      <a:r>
                        <a:rPr lang="en-IN" dirty="0">
                          <a:latin typeface="Timesnewroman"/>
                        </a:rPr>
                        <a:t>left to right</a:t>
                      </a:r>
                    </a:p>
                  </a:txBody>
                  <a:tcPr marL="76738" marR="76738"/>
                </a:tc>
                <a:extLst>
                  <a:ext uri="{0D108BD9-81ED-4DB2-BD59-A6C34878D82A}">
                    <a16:rowId xmlns:a16="http://schemas.microsoft.com/office/drawing/2014/main" val="1920880973"/>
                  </a:ext>
                </a:extLst>
              </a:tr>
            </a:tbl>
          </a:graphicData>
        </a:graphic>
      </p:graphicFrame>
    </p:spTree>
    <p:extLst>
      <p:ext uri="{BB962C8B-B14F-4D97-AF65-F5344CB8AC3E}">
        <p14:creationId xmlns:p14="http://schemas.microsoft.com/office/powerpoint/2010/main" val="1792330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118A-0972-89DE-9902-61F72D0B7106}"/>
              </a:ext>
            </a:extLst>
          </p:cNvPr>
          <p:cNvSpPr>
            <a:spLocks noGrp="1"/>
          </p:cNvSpPr>
          <p:nvPr>
            <p:ph type="title"/>
          </p:nvPr>
        </p:nvSpPr>
        <p:spPr/>
        <p:txBody>
          <a:bodyPr>
            <a:normAutofit/>
          </a:bodyPr>
          <a:lstStyle/>
          <a:p>
            <a:r>
              <a:rPr lang="en-US" sz="3000" b="1" dirty="0">
                <a:solidFill>
                  <a:schemeClr val="bg1"/>
                </a:solidFill>
                <a:latin typeface="Timesnewroman"/>
              </a:rPr>
              <a:t>Examples of operators priority </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0C665881-48BE-5805-007C-C939E0EEF234}"/>
              </a:ext>
            </a:extLst>
          </p:cNvPr>
          <p:cNvSpPr>
            <a:spLocks noGrp="1"/>
          </p:cNvSpPr>
          <p:nvPr>
            <p:ph idx="1"/>
          </p:nvPr>
        </p:nvSpPr>
        <p:spPr/>
        <p:txBody>
          <a:bodyPr>
            <a:normAutofit fontScale="25000" lnSpcReduction="20000"/>
          </a:bodyPr>
          <a:lstStyle/>
          <a:p>
            <a:pPr marL="0" indent="0">
              <a:buNone/>
            </a:pPr>
            <a:r>
              <a:rPr lang="en-IN" sz="7400" b="1" i="0" dirty="0">
                <a:solidFill>
                  <a:schemeClr val="accent1"/>
                </a:solidFill>
                <a:effectLst/>
                <a:latin typeface="Timesnewroman"/>
              </a:rPr>
              <a:t>High priority:</a:t>
            </a:r>
            <a:r>
              <a:rPr lang="en-IN" sz="7400" b="0" i="0" dirty="0">
                <a:solidFill>
                  <a:schemeClr val="accent1"/>
                </a:solidFill>
                <a:effectLst/>
                <a:latin typeface="Timesnewroman"/>
              </a:rPr>
              <a:t> </a:t>
            </a:r>
            <a:r>
              <a:rPr lang="en-IN" sz="7400" b="0" i="0" dirty="0">
                <a:solidFill>
                  <a:srgbClr val="333333"/>
                </a:solidFill>
                <a:effectLst/>
                <a:latin typeface="Timesnewroman"/>
              </a:rPr>
              <a:t>* / %</a:t>
            </a:r>
            <a:br>
              <a:rPr lang="en-IN" sz="8000" dirty="0">
                <a:latin typeface="Timesnewroman"/>
              </a:rPr>
            </a:br>
            <a:endParaRPr lang="en-IN" sz="8000" dirty="0">
              <a:latin typeface="Timesnewroman"/>
            </a:endParaRPr>
          </a:p>
          <a:p>
            <a:pPr marL="0" indent="0">
              <a:buNone/>
            </a:pPr>
            <a:r>
              <a:rPr lang="en-IN" sz="7400" b="1" i="0" dirty="0">
                <a:solidFill>
                  <a:schemeClr val="accent1"/>
                </a:solidFill>
                <a:effectLst/>
                <a:latin typeface="Timesnewroman"/>
              </a:rPr>
              <a:t>Low priority:</a:t>
            </a:r>
            <a:r>
              <a:rPr lang="en-IN" sz="7400" b="0" i="0" dirty="0">
                <a:solidFill>
                  <a:schemeClr val="accent1"/>
                </a:solidFill>
                <a:effectLst/>
                <a:latin typeface="Timesnewroman"/>
              </a:rPr>
              <a:t> </a:t>
            </a:r>
            <a:r>
              <a:rPr lang="en-IN" sz="7400" b="0" i="0" dirty="0">
                <a:solidFill>
                  <a:srgbClr val="333333"/>
                </a:solidFill>
                <a:effectLst/>
                <a:latin typeface="Timesnewroman"/>
              </a:rPr>
              <a:t>+ –</a:t>
            </a:r>
          </a:p>
          <a:p>
            <a:pPr marL="0" indent="0">
              <a:buNone/>
            </a:pPr>
            <a:endParaRPr lang="en-IN" sz="8000" dirty="0">
              <a:solidFill>
                <a:srgbClr val="333333"/>
              </a:solidFill>
              <a:latin typeface="Timesnewroman"/>
            </a:endParaRPr>
          </a:p>
          <a:p>
            <a:pPr marL="0" indent="0">
              <a:buNone/>
            </a:pPr>
            <a:r>
              <a:rPr lang="en-IN" sz="7400" b="1" dirty="0">
                <a:solidFill>
                  <a:schemeClr val="accent1"/>
                </a:solidFill>
                <a:latin typeface="Timesnewroman"/>
              </a:rPr>
              <a:t>Expression</a:t>
            </a:r>
            <a:r>
              <a:rPr lang="en-IN" sz="8000" dirty="0">
                <a:solidFill>
                  <a:schemeClr val="accent1"/>
                </a:solidFill>
                <a:latin typeface="Timesnewroman"/>
              </a:rPr>
              <a:t>:</a:t>
            </a:r>
            <a:r>
              <a:rPr lang="en-IN" sz="8000" dirty="0">
                <a:latin typeface="Timesnewroman"/>
              </a:rPr>
              <a:t>	</a:t>
            </a:r>
            <a:r>
              <a:rPr lang="en-IN" sz="8000" dirty="0">
                <a:solidFill>
                  <a:srgbClr val="FF0000"/>
                </a:solidFill>
                <a:latin typeface="Timesnewroman"/>
              </a:rPr>
              <a:t>x = 9 – 12 / 3 + 3 *2 – 1</a:t>
            </a:r>
          </a:p>
          <a:p>
            <a:pPr marL="0" indent="0">
              <a:buNone/>
            </a:pPr>
            <a:endParaRPr lang="en-US" sz="8000" dirty="0">
              <a:latin typeface="Timesnewroman"/>
            </a:endParaRPr>
          </a:p>
          <a:p>
            <a:r>
              <a:rPr lang="en-US" sz="8000" dirty="0">
                <a:latin typeface="Timesnewroman"/>
              </a:rPr>
              <a:t>Step 1: 	</a:t>
            </a:r>
            <a:r>
              <a:rPr lang="en-US" sz="8000" dirty="0">
                <a:solidFill>
                  <a:srgbClr val="FF0000"/>
                </a:solidFill>
                <a:latin typeface="Timesnewroman"/>
              </a:rPr>
              <a:t>x = 9-4 + 3 * 2 – 1</a:t>
            </a:r>
          </a:p>
          <a:p>
            <a:r>
              <a:rPr lang="en-US" sz="8000" dirty="0">
                <a:latin typeface="Timesnewroman"/>
              </a:rPr>
              <a:t>Step 2: 	</a:t>
            </a:r>
            <a:r>
              <a:rPr lang="en-US" sz="8000" dirty="0">
                <a:solidFill>
                  <a:srgbClr val="FF0000"/>
                </a:solidFill>
                <a:latin typeface="Timesnewroman"/>
              </a:rPr>
              <a:t>x = 9 – 4 + 6 – 1</a:t>
            </a:r>
          </a:p>
          <a:p>
            <a:r>
              <a:rPr lang="en-US" sz="8000" dirty="0">
                <a:latin typeface="Timesnewroman"/>
              </a:rPr>
              <a:t>Step 3: 	</a:t>
            </a:r>
            <a:r>
              <a:rPr lang="en-US" sz="8000" dirty="0">
                <a:solidFill>
                  <a:srgbClr val="FF0000"/>
                </a:solidFill>
                <a:latin typeface="Timesnewroman"/>
              </a:rPr>
              <a:t>x = 5 + 6 – 1</a:t>
            </a:r>
          </a:p>
          <a:p>
            <a:r>
              <a:rPr lang="en-US" sz="8000" dirty="0">
                <a:latin typeface="Timesnewroman"/>
              </a:rPr>
              <a:t>Step 4: 	</a:t>
            </a:r>
            <a:r>
              <a:rPr lang="en-US" sz="8000" dirty="0">
                <a:solidFill>
                  <a:srgbClr val="FF0000"/>
                </a:solidFill>
                <a:latin typeface="Timesnewroman"/>
              </a:rPr>
              <a:t>x = 11 – 1 </a:t>
            </a:r>
          </a:p>
          <a:p>
            <a:r>
              <a:rPr lang="en-US" sz="8000" dirty="0">
                <a:latin typeface="Timesnewroman"/>
              </a:rPr>
              <a:t>Step 5: 	</a:t>
            </a:r>
            <a:r>
              <a:rPr lang="en-US" sz="8000" dirty="0">
                <a:solidFill>
                  <a:srgbClr val="FF0000"/>
                </a:solidFill>
                <a:latin typeface="Timesnewroman"/>
              </a:rPr>
              <a:t>x = 10</a:t>
            </a:r>
          </a:p>
          <a:p>
            <a:endParaRPr lang="en-IN" dirty="0"/>
          </a:p>
        </p:txBody>
      </p:sp>
    </p:spTree>
    <p:extLst>
      <p:ext uri="{BB962C8B-B14F-4D97-AF65-F5344CB8AC3E}">
        <p14:creationId xmlns:p14="http://schemas.microsoft.com/office/powerpoint/2010/main" val="3836829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FD8E-15D7-8583-DFD7-6146BD421CEF}"/>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3300" b="1" i="0" dirty="0">
                <a:solidFill>
                  <a:schemeClr val="bg1"/>
                </a:solidFill>
                <a:effectLst/>
                <a:latin typeface="Timesnewroman"/>
              </a:rPr>
              <a:t>Data Types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F0D1DE7-3103-C91D-BC42-4DCF9DC492F2}"/>
              </a:ext>
            </a:extLst>
          </p:cNvPr>
          <p:cNvSpPr>
            <a:spLocks noGrp="1"/>
          </p:cNvSpPr>
          <p:nvPr>
            <p:ph idx="1"/>
          </p:nvPr>
        </p:nvSpPr>
        <p:spPr/>
        <p:txBody>
          <a:bodyPr>
            <a:normAutofit fontScale="85000" lnSpcReduction="10000"/>
          </a:bodyPr>
          <a:lstStyle/>
          <a:p>
            <a:pPr>
              <a:lnSpc>
                <a:spcPct val="150000"/>
              </a:lnSpc>
            </a:pPr>
            <a:r>
              <a:rPr lang="en-US" sz="2400" b="0" i="0" dirty="0">
                <a:solidFill>
                  <a:srgbClr val="333333"/>
                </a:solidFill>
                <a:effectLst/>
                <a:latin typeface="Timesnewroman"/>
              </a:rPr>
              <a:t>Data types are used to specify what kind of value can be stored in a variable.</a:t>
            </a:r>
          </a:p>
          <a:p>
            <a:pPr>
              <a:lnSpc>
                <a:spcPct val="150000"/>
              </a:lnSpc>
            </a:pPr>
            <a:r>
              <a:rPr lang="en-US" sz="2400" b="0" i="0" dirty="0">
                <a:solidFill>
                  <a:srgbClr val="333333"/>
                </a:solidFill>
                <a:effectLst/>
                <a:latin typeface="Timesnewroman"/>
              </a:rPr>
              <a:t>The memory size of the basic data types may change according to compiler and </a:t>
            </a:r>
            <a:r>
              <a:rPr lang="en-IN" sz="2400" b="0" i="0" dirty="0">
                <a:solidFill>
                  <a:srgbClr val="333333"/>
                </a:solidFill>
                <a:effectLst/>
                <a:latin typeface="Timesnewroman"/>
              </a:rPr>
              <a:t>operating system like 32 or 64-bit .</a:t>
            </a:r>
          </a:p>
          <a:p>
            <a:pPr>
              <a:lnSpc>
                <a:spcPct val="150000"/>
              </a:lnSpc>
            </a:pPr>
            <a:r>
              <a:rPr lang="en-US" sz="2400" b="0" i="0" dirty="0">
                <a:solidFill>
                  <a:srgbClr val="333333"/>
                </a:solidFill>
                <a:effectLst/>
                <a:latin typeface="Timesnewroman"/>
              </a:rPr>
              <a:t>Let's see the basic data types. Its size is given </a:t>
            </a:r>
            <a:r>
              <a:rPr lang="en-US" sz="2400" b="1" i="0" dirty="0">
                <a:solidFill>
                  <a:srgbClr val="333333"/>
                </a:solidFill>
                <a:effectLst/>
                <a:latin typeface="Timesnewroman"/>
              </a:rPr>
              <a:t>according to 32-bit architecture</a:t>
            </a:r>
            <a:r>
              <a:rPr lang="en-US" sz="2400" b="0" i="0" dirty="0">
                <a:solidFill>
                  <a:srgbClr val="333333"/>
                </a:solidFill>
                <a:effectLst/>
                <a:latin typeface="Timesnewroman"/>
              </a:rPr>
              <a:t>.</a:t>
            </a:r>
          </a:p>
          <a:p>
            <a:pPr>
              <a:lnSpc>
                <a:spcPct val="150000"/>
              </a:lnSpc>
            </a:pPr>
            <a:r>
              <a:rPr lang="en-US" sz="2400" dirty="0">
                <a:latin typeface="Timesnewroman"/>
              </a:rPr>
              <a:t>These ranges may vary from compiler to compiler. Below is a list of ranges along with the memory requirement and format specifiers on the 32-bit GCC compiler.</a:t>
            </a:r>
            <a:endParaRPr lang="en-IN" sz="2400" dirty="0">
              <a:latin typeface="Timesnewroman"/>
            </a:endParaRPr>
          </a:p>
        </p:txBody>
      </p:sp>
    </p:spTree>
    <p:extLst>
      <p:ext uri="{BB962C8B-B14F-4D97-AF65-F5344CB8AC3E}">
        <p14:creationId xmlns:p14="http://schemas.microsoft.com/office/powerpoint/2010/main" val="2924482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7C5FF-386A-7D4A-300D-76D429BAAD0F}"/>
              </a:ext>
            </a:extLst>
          </p:cNvPr>
          <p:cNvSpPr>
            <a:spLocks noGrp="1"/>
          </p:cNvSpPr>
          <p:nvPr>
            <p:ph type="title"/>
          </p:nvPr>
        </p:nvSpPr>
        <p:spPr/>
        <p:txBody>
          <a:bodyPr>
            <a:normAutofit/>
          </a:bodyPr>
          <a:lstStyle/>
          <a:p>
            <a:r>
              <a:rPr lang="en-US" sz="3000" b="1" dirty="0">
                <a:solidFill>
                  <a:schemeClr val="bg1"/>
                </a:solidFill>
                <a:latin typeface="Timesnewroman"/>
              </a:rPr>
              <a:t>Types of Data types</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DB19E70C-7C4A-3C8E-DDE4-48651823098E}"/>
              </a:ext>
            </a:extLst>
          </p:cNvPr>
          <p:cNvSpPr>
            <a:spLocks noGrp="1"/>
          </p:cNvSpPr>
          <p:nvPr>
            <p:ph idx="1"/>
          </p:nvPr>
        </p:nvSpPr>
        <p:spPr/>
        <p:txBody>
          <a:bodyPr/>
          <a:lstStyle/>
          <a:p>
            <a:pPr>
              <a:lnSpc>
                <a:spcPct val="150000"/>
              </a:lnSpc>
            </a:pPr>
            <a:r>
              <a:rPr lang="en-US" sz="2400" dirty="0">
                <a:latin typeface="Timesnewroman"/>
              </a:rPr>
              <a:t>Primary</a:t>
            </a:r>
          </a:p>
          <a:p>
            <a:pPr>
              <a:lnSpc>
                <a:spcPct val="150000"/>
              </a:lnSpc>
            </a:pPr>
            <a:r>
              <a:rPr lang="en-US" sz="2400" dirty="0">
                <a:latin typeface="Timesnewroman"/>
              </a:rPr>
              <a:t>Derived</a:t>
            </a:r>
          </a:p>
          <a:p>
            <a:pPr>
              <a:lnSpc>
                <a:spcPct val="150000"/>
              </a:lnSpc>
            </a:pPr>
            <a:r>
              <a:rPr lang="en-US" sz="2400" dirty="0">
                <a:latin typeface="Timesnewroman"/>
              </a:rPr>
              <a:t>User Defined </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2712863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CAE4-51A2-6E6F-4870-FC9EC313AE5D}"/>
              </a:ext>
            </a:extLst>
          </p:cNvPr>
          <p:cNvSpPr>
            <a:spLocks noGrp="1"/>
          </p:cNvSpPr>
          <p:nvPr>
            <p:ph type="title"/>
          </p:nvPr>
        </p:nvSpPr>
        <p:spPr/>
        <p:txBody>
          <a:bodyPr>
            <a:normAutofit/>
          </a:bodyPr>
          <a:lstStyle/>
          <a:p>
            <a:r>
              <a:rPr lang="en-US" sz="3000" b="1" dirty="0">
                <a:solidFill>
                  <a:schemeClr val="bg1"/>
                </a:solidFill>
                <a:latin typeface="Timesnewroman"/>
              </a:rPr>
              <a:t>Primary Data Types</a:t>
            </a:r>
            <a:endParaRPr lang="en-IN" sz="3000" b="1" dirty="0">
              <a:solidFill>
                <a:schemeClr val="bg1"/>
              </a:solidFill>
            </a:endParaRPr>
          </a:p>
        </p:txBody>
      </p:sp>
      <p:sp>
        <p:nvSpPr>
          <p:cNvPr id="3" name="Content Placeholder 2">
            <a:extLst>
              <a:ext uri="{FF2B5EF4-FFF2-40B4-BE49-F238E27FC236}">
                <a16:creationId xmlns:a16="http://schemas.microsoft.com/office/drawing/2014/main" id="{F11EA9E4-FFBC-F9B7-DF67-C55C9E164907}"/>
              </a:ext>
            </a:extLst>
          </p:cNvPr>
          <p:cNvSpPr>
            <a:spLocks noGrp="1"/>
          </p:cNvSpPr>
          <p:nvPr>
            <p:ph idx="1"/>
          </p:nvPr>
        </p:nvSpPr>
        <p:spPr/>
        <p:txBody>
          <a:bodyPr>
            <a:normAutofit fontScale="40000" lnSpcReduction="20000"/>
          </a:bodyPr>
          <a:lstStyle/>
          <a:p>
            <a:pPr>
              <a:lnSpc>
                <a:spcPct val="150000"/>
              </a:lnSpc>
            </a:pPr>
            <a:r>
              <a:rPr lang="en-US" sz="2900" b="1" dirty="0">
                <a:solidFill>
                  <a:schemeClr val="accent1"/>
                </a:solidFill>
                <a:latin typeface="Timesnewroman"/>
              </a:rPr>
              <a:t>integer</a:t>
            </a:r>
            <a:r>
              <a:rPr lang="en-US" sz="2900" dirty="0">
                <a:latin typeface="Timesnewroman"/>
              </a:rPr>
              <a:t> </a:t>
            </a:r>
          </a:p>
          <a:p>
            <a:pPr marL="457200" lvl="1" indent="0">
              <a:lnSpc>
                <a:spcPct val="150000"/>
              </a:lnSpc>
              <a:buNone/>
            </a:pPr>
            <a:r>
              <a:rPr lang="en-US" sz="2900" dirty="0">
                <a:latin typeface="Timesnewroman"/>
              </a:rPr>
              <a:t>syntax:-</a:t>
            </a:r>
          </a:p>
          <a:p>
            <a:pPr marL="457200" lvl="1" indent="0">
              <a:lnSpc>
                <a:spcPct val="150000"/>
              </a:lnSpc>
              <a:buNone/>
            </a:pPr>
            <a:r>
              <a:rPr lang="en-US" sz="2900" dirty="0">
                <a:solidFill>
                  <a:schemeClr val="accent1"/>
                </a:solidFill>
                <a:latin typeface="Timesnewroman"/>
              </a:rPr>
              <a:t>int var;</a:t>
            </a:r>
          </a:p>
          <a:p>
            <a:pPr>
              <a:lnSpc>
                <a:spcPct val="150000"/>
              </a:lnSpc>
            </a:pPr>
            <a:r>
              <a:rPr lang="en-US" sz="2900" b="1" dirty="0">
                <a:solidFill>
                  <a:schemeClr val="accent1"/>
                </a:solidFill>
                <a:latin typeface="Timesnewroman"/>
              </a:rPr>
              <a:t>character</a:t>
            </a:r>
          </a:p>
          <a:p>
            <a:pPr marL="457200" lvl="1" indent="0">
              <a:lnSpc>
                <a:spcPct val="150000"/>
              </a:lnSpc>
              <a:buNone/>
            </a:pPr>
            <a:r>
              <a:rPr lang="en-US" sz="2900" dirty="0">
                <a:latin typeface="Timesnewroman"/>
              </a:rPr>
              <a:t>syntax</a:t>
            </a:r>
          </a:p>
          <a:p>
            <a:pPr marL="457200" lvl="1" indent="0">
              <a:lnSpc>
                <a:spcPct val="150000"/>
              </a:lnSpc>
              <a:buNone/>
            </a:pPr>
            <a:r>
              <a:rPr lang="en-US" sz="2900" dirty="0">
                <a:solidFill>
                  <a:schemeClr val="accent1"/>
                </a:solidFill>
                <a:latin typeface="Timesnewroman"/>
              </a:rPr>
              <a:t>char </a:t>
            </a:r>
            <a:r>
              <a:rPr lang="en-US" sz="2900" dirty="0" err="1">
                <a:solidFill>
                  <a:schemeClr val="accent1"/>
                </a:solidFill>
                <a:latin typeface="Timesnewroman"/>
              </a:rPr>
              <a:t>ch</a:t>
            </a:r>
            <a:r>
              <a:rPr lang="en-US" sz="2900" dirty="0">
                <a:solidFill>
                  <a:schemeClr val="accent1"/>
                </a:solidFill>
                <a:latin typeface="Timesnewroman"/>
              </a:rPr>
              <a:t>;</a:t>
            </a:r>
          </a:p>
          <a:p>
            <a:pPr>
              <a:lnSpc>
                <a:spcPct val="150000"/>
              </a:lnSpc>
            </a:pPr>
            <a:r>
              <a:rPr lang="en-US" sz="2900" b="1" dirty="0">
                <a:solidFill>
                  <a:schemeClr val="accent1"/>
                </a:solidFill>
                <a:latin typeface="Timesnewroman"/>
              </a:rPr>
              <a:t>floating point</a:t>
            </a:r>
          </a:p>
          <a:p>
            <a:pPr marL="457200" lvl="1" indent="0">
              <a:lnSpc>
                <a:spcPct val="150000"/>
              </a:lnSpc>
              <a:buNone/>
            </a:pPr>
            <a:r>
              <a:rPr lang="en-US" sz="2500" dirty="0">
                <a:latin typeface="Timesnewroman"/>
              </a:rPr>
              <a:t>Syntax</a:t>
            </a:r>
          </a:p>
          <a:p>
            <a:pPr marL="457200" lvl="1" indent="0">
              <a:lnSpc>
                <a:spcPct val="150000"/>
              </a:lnSpc>
              <a:buNone/>
            </a:pPr>
            <a:r>
              <a:rPr lang="en-US" sz="2500" dirty="0">
                <a:solidFill>
                  <a:schemeClr val="accent1"/>
                </a:solidFill>
                <a:latin typeface="Timesnewroman"/>
              </a:rPr>
              <a:t>float ft;</a:t>
            </a:r>
            <a:endParaRPr lang="en-US" sz="2900" dirty="0">
              <a:solidFill>
                <a:schemeClr val="accent1"/>
              </a:solidFill>
              <a:latin typeface="Timesnewroman"/>
            </a:endParaRPr>
          </a:p>
          <a:p>
            <a:pPr marL="0" indent="0">
              <a:buNone/>
            </a:pPr>
            <a:endParaRPr lang="en-IN" dirty="0"/>
          </a:p>
        </p:txBody>
      </p:sp>
    </p:spTree>
    <p:extLst>
      <p:ext uri="{BB962C8B-B14F-4D97-AF65-F5344CB8AC3E}">
        <p14:creationId xmlns:p14="http://schemas.microsoft.com/office/powerpoint/2010/main" val="1880881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12F8F-4617-E1C5-EA09-4E8ECC14DB92}"/>
              </a:ext>
            </a:extLst>
          </p:cNvPr>
          <p:cNvSpPr>
            <a:spLocks noGrp="1"/>
          </p:cNvSpPr>
          <p:nvPr>
            <p:ph idx="1"/>
          </p:nvPr>
        </p:nvSpPr>
        <p:spPr/>
        <p:txBody>
          <a:bodyPr>
            <a:normAutofit fontScale="92500" lnSpcReduction="10000"/>
          </a:bodyPr>
          <a:lstStyle/>
          <a:p>
            <a:pPr>
              <a:lnSpc>
                <a:spcPct val="150000"/>
              </a:lnSpc>
            </a:pPr>
            <a:r>
              <a:rPr lang="en-US" sz="2400" b="1" dirty="0">
                <a:solidFill>
                  <a:schemeClr val="accent1"/>
                </a:solidFill>
                <a:latin typeface="Timesnewroman"/>
              </a:rPr>
              <a:t>Double Floating Point</a:t>
            </a:r>
          </a:p>
          <a:p>
            <a:pPr marL="0" indent="0">
              <a:lnSpc>
                <a:spcPct val="150000"/>
              </a:lnSpc>
              <a:buNone/>
            </a:pPr>
            <a:r>
              <a:rPr lang="en-US" sz="2400" dirty="0">
                <a:latin typeface="Timesnewroman"/>
              </a:rPr>
              <a:t>syntax</a:t>
            </a:r>
          </a:p>
          <a:p>
            <a:pPr marL="0" indent="0">
              <a:lnSpc>
                <a:spcPct val="150000"/>
              </a:lnSpc>
              <a:buNone/>
            </a:pPr>
            <a:r>
              <a:rPr lang="en-US" sz="2400" dirty="0">
                <a:solidFill>
                  <a:schemeClr val="accent1"/>
                </a:solidFill>
                <a:latin typeface="Timesnewroman"/>
              </a:rPr>
              <a:t>double </a:t>
            </a:r>
            <a:r>
              <a:rPr lang="en-US" sz="2400" dirty="0" err="1">
                <a:solidFill>
                  <a:schemeClr val="accent1"/>
                </a:solidFill>
                <a:latin typeface="Timesnewroman"/>
              </a:rPr>
              <a:t>db</a:t>
            </a:r>
            <a:r>
              <a:rPr lang="en-US" sz="2400" dirty="0">
                <a:solidFill>
                  <a:schemeClr val="accent1"/>
                </a:solidFill>
                <a:latin typeface="Timesnewroman"/>
              </a:rPr>
              <a:t>; </a:t>
            </a:r>
          </a:p>
          <a:p>
            <a:pPr>
              <a:lnSpc>
                <a:spcPct val="150000"/>
              </a:lnSpc>
            </a:pPr>
            <a:r>
              <a:rPr lang="en-US" sz="2400" b="1" dirty="0">
                <a:solidFill>
                  <a:schemeClr val="accent1"/>
                </a:solidFill>
                <a:latin typeface="Timesnewroman"/>
              </a:rPr>
              <a:t>Void</a:t>
            </a:r>
            <a:r>
              <a:rPr lang="en-US" sz="2400" b="1" dirty="0">
                <a:latin typeface="Timesnewroman"/>
              </a:rPr>
              <a:t> </a:t>
            </a:r>
          </a:p>
          <a:p>
            <a:pPr lvl="1">
              <a:lnSpc>
                <a:spcPct val="150000"/>
              </a:lnSpc>
            </a:pPr>
            <a:r>
              <a:rPr lang="en-US" sz="2000" dirty="0">
                <a:latin typeface="Timesnewroman"/>
              </a:rPr>
              <a:t>void can be used as a data type that represents no data</a:t>
            </a:r>
          </a:p>
          <a:p>
            <a:pPr lvl="1">
              <a:lnSpc>
                <a:spcPct val="150000"/>
              </a:lnSpc>
            </a:pPr>
            <a:r>
              <a:rPr lang="en-US" sz="2000" dirty="0">
                <a:latin typeface="Timesnewroman"/>
              </a:rPr>
              <a:t>It is used most of in c functions and return statements </a:t>
            </a:r>
          </a:p>
          <a:p>
            <a:pPr marL="0" indent="0">
              <a:lnSpc>
                <a:spcPct val="150000"/>
              </a:lnSpc>
              <a:buNone/>
            </a:pPr>
            <a:endParaRPr lang="en-US" sz="2800" dirty="0">
              <a:latin typeface="Timesnewroman"/>
            </a:endParaRPr>
          </a:p>
          <a:p>
            <a:endParaRPr lang="en-IN" dirty="0"/>
          </a:p>
        </p:txBody>
      </p:sp>
    </p:spTree>
    <p:extLst>
      <p:ext uri="{BB962C8B-B14F-4D97-AF65-F5344CB8AC3E}">
        <p14:creationId xmlns:p14="http://schemas.microsoft.com/office/powerpoint/2010/main" val="265212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18E1-2056-885E-9D46-A88CF006B3FC}"/>
              </a:ext>
            </a:extLst>
          </p:cNvPr>
          <p:cNvSpPr>
            <a:spLocks noGrp="1"/>
          </p:cNvSpPr>
          <p:nvPr>
            <p:ph type="title"/>
          </p:nvPr>
        </p:nvSpPr>
        <p:spPr/>
        <p:txBody>
          <a:bodyPr>
            <a:normAutofit/>
          </a:bodyPr>
          <a:lstStyle/>
          <a:p>
            <a:r>
              <a:rPr lang="en-US" sz="3000" b="1" dirty="0">
                <a:solidFill>
                  <a:schemeClr val="bg1"/>
                </a:solidFill>
                <a:latin typeface="Timesnewroman"/>
              </a:rPr>
              <a:t>Derived Data Types </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C9C17975-48FE-4B27-03B2-F4C6DFDB7BA1}"/>
              </a:ext>
            </a:extLst>
          </p:cNvPr>
          <p:cNvSpPr>
            <a:spLocks noGrp="1"/>
          </p:cNvSpPr>
          <p:nvPr>
            <p:ph idx="1"/>
          </p:nvPr>
        </p:nvSpPr>
        <p:spPr/>
        <p:txBody>
          <a:bodyPr/>
          <a:lstStyle/>
          <a:p>
            <a:pPr>
              <a:lnSpc>
                <a:spcPct val="150000"/>
              </a:lnSpc>
            </a:pPr>
            <a:r>
              <a:rPr lang="en-US" sz="2400" dirty="0">
                <a:solidFill>
                  <a:schemeClr val="accent1"/>
                </a:solidFill>
                <a:latin typeface="Timesnewroman"/>
              </a:rPr>
              <a:t>Function</a:t>
            </a:r>
          </a:p>
          <a:p>
            <a:pPr>
              <a:lnSpc>
                <a:spcPct val="150000"/>
              </a:lnSpc>
            </a:pPr>
            <a:r>
              <a:rPr lang="en-US" sz="2400" dirty="0">
                <a:solidFill>
                  <a:schemeClr val="accent1"/>
                </a:solidFill>
                <a:latin typeface="Timesnewroman"/>
              </a:rPr>
              <a:t>Array</a:t>
            </a:r>
          </a:p>
          <a:p>
            <a:pPr>
              <a:lnSpc>
                <a:spcPct val="150000"/>
              </a:lnSpc>
            </a:pPr>
            <a:r>
              <a:rPr lang="en-US" sz="2400" dirty="0">
                <a:solidFill>
                  <a:schemeClr val="accent1"/>
                </a:solidFill>
                <a:latin typeface="Timesnewroman"/>
              </a:rPr>
              <a:t>Pointer</a:t>
            </a:r>
          </a:p>
          <a:p>
            <a:pPr>
              <a:lnSpc>
                <a:spcPct val="150000"/>
              </a:lnSpc>
            </a:pPr>
            <a:r>
              <a:rPr lang="en-US" sz="2400" dirty="0">
                <a:solidFill>
                  <a:schemeClr val="accent1"/>
                </a:solidFill>
                <a:latin typeface="Timesnewroman"/>
              </a:rPr>
              <a:t>Reference</a:t>
            </a:r>
          </a:p>
          <a:p>
            <a:pPr marL="0" indent="0">
              <a:buNone/>
            </a:pPr>
            <a:endParaRPr lang="en-IN" dirty="0"/>
          </a:p>
        </p:txBody>
      </p:sp>
    </p:spTree>
    <p:extLst>
      <p:ext uri="{BB962C8B-B14F-4D97-AF65-F5344CB8AC3E}">
        <p14:creationId xmlns:p14="http://schemas.microsoft.com/office/powerpoint/2010/main" val="1736913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6587A-4A7F-8EB6-1108-D4CC5AAE24CF}"/>
              </a:ext>
            </a:extLst>
          </p:cNvPr>
          <p:cNvSpPr>
            <a:spLocks noGrp="1"/>
          </p:cNvSpPr>
          <p:nvPr>
            <p:ph idx="1"/>
          </p:nvPr>
        </p:nvSpPr>
        <p:spPr/>
        <p:txBody>
          <a:bodyPr/>
          <a:lstStyle/>
          <a:p>
            <a:r>
              <a:rPr lang="en-IN" sz="2400" dirty="0">
                <a:solidFill>
                  <a:schemeClr val="accent1"/>
                </a:solidFill>
                <a:latin typeface="Timesnewroman"/>
              </a:rPr>
              <a:t>Pre-processor</a:t>
            </a:r>
          </a:p>
          <a:p>
            <a:r>
              <a:rPr lang="en-IN" sz="2400" dirty="0">
                <a:solidFill>
                  <a:schemeClr val="accent1"/>
                </a:solidFill>
                <a:latin typeface="Timesnewroman"/>
              </a:rPr>
              <a:t>Structure</a:t>
            </a:r>
          </a:p>
          <a:p>
            <a:r>
              <a:rPr lang="en-IN" sz="2400" dirty="0">
                <a:solidFill>
                  <a:schemeClr val="accent1"/>
                </a:solidFill>
                <a:latin typeface="Timesnewroman"/>
              </a:rPr>
              <a:t>Structure and function</a:t>
            </a:r>
          </a:p>
          <a:p>
            <a:r>
              <a:rPr lang="en-IN" sz="2400" dirty="0">
                <a:solidFill>
                  <a:schemeClr val="accent1"/>
                </a:solidFill>
                <a:latin typeface="Timesnewroman"/>
              </a:rPr>
              <a:t>File Handling</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076863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2A81-43FE-2DD9-49D0-91E604EAC63E}"/>
              </a:ext>
            </a:extLst>
          </p:cNvPr>
          <p:cNvSpPr>
            <a:spLocks noGrp="1"/>
          </p:cNvSpPr>
          <p:nvPr>
            <p:ph type="title"/>
          </p:nvPr>
        </p:nvSpPr>
        <p:spPr/>
        <p:txBody>
          <a:bodyPr>
            <a:normAutofit/>
          </a:bodyPr>
          <a:lstStyle/>
          <a:p>
            <a:r>
              <a:rPr lang="en-US" sz="3000" b="1" dirty="0">
                <a:solidFill>
                  <a:schemeClr val="bg1"/>
                </a:solidFill>
                <a:latin typeface="Timesnewroman"/>
              </a:rPr>
              <a:t>User Defined Data Types</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FA87BE1D-0540-7717-4549-9744499C8C62}"/>
              </a:ext>
            </a:extLst>
          </p:cNvPr>
          <p:cNvSpPr>
            <a:spLocks noGrp="1"/>
          </p:cNvSpPr>
          <p:nvPr>
            <p:ph idx="1"/>
          </p:nvPr>
        </p:nvSpPr>
        <p:spPr/>
        <p:txBody>
          <a:bodyPr>
            <a:normAutofit/>
          </a:bodyPr>
          <a:lstStyle/>
          <a:p>
            <a:pPr>
              <a:lnSpc>
                <a:spcPct val="150000"/>
              </a:lnSpc>
            </a:pPr>
            <a:r>
              <a:rPr lang="en-US" sz="2400" dirty="0">
                <a:solidFill>
                  <a:schemeClr val="accent1"/>
                </a:solidFill>
                <a:latin typeface="Timesnewroman"/>
              </a:rPr>
              <a:t>Class</a:t>
            </a:r>
          </a:p>
          <a:p>
            <a:pPr>
              <a:lnSpc>
                <a:spcPct val="150000"/>
              </a:lnSpc>
            </a:pPr>
            <a:r>
              <a:rPr lang="en-US" sz="2400" dirty="0">
                <a:solidFill>
                  <a:schemeClr val="accent1"/>
                </a:solidFill>
                <a:latin typeface="Timesnewroman"/>
              </a:rPr>
              <a:t>Structure</a:t>
            </a:r>
          </a:p>
          <a:p>
            <a:pPr>
              <a:lnSpc>
                <a:spcPct val="150000"/>
              </a:lnSpc>
            </a:pPr>
            <a:r>
              <a:rPr lang="en-US" sz="2400" dirty="0">
                <a:solidFill>
                  <a:schemeClr val="accent1"/>
                </a:solidFill>
                <a:latin typeface="Timesnewroman"/>
              </a:rPr>
              <a:t>Union</a:t>
            </a:r>
          </a:p>
          <a:p>
            <a:pPr>
              <a:lnSpc>
                <a:spcPct val="150000"/>
              </a:lnSpc>
            </a:pPr>
            <a:r>
              <a:rPr lang="en-US" sz="2400" dirty="0">
                <a:solidFill>
                  <a:schemeClr val="accent1"/>
                </a:solidFill>
                <a:latin typeface="Timesnewroman"/>
              </a:rPr>
              <a:t>Enum</a:t>
            </a:r>
          </a:p>
          <a:p>
            <a:pPr>
              <a:lnSpc>
                <a:spcPct val="150000"/>
              </a:lnSpc>
            </a:pPr>
            <a:r>
              <a:rPr lang="en-US" sz="2400" dirty="0">
                <a:solidFill>
                  <a:schemeClr val="accent1"/>
                </a:solidFill>
                <a:latin typeface="Timesnewroman"/>
              </a:rPr>
              <a:t>Typedef</a:t>
            </a:r>
            <a:endParaRPr lang="en-IN" sz="2400" dirty="0">
              <a:solidFill>
                <a:schemeClr val="accent1"/>
              </a:solidFill>
              <a:latin typeface="Timesnewroman"/>
            </a:endParaRPr>
          </a:p>
        </p:txBody>
      </p:sp>
    </p:spTree>
    <p:extLst>
      <p:ext uri="{BB962C8B-B14F-4D97-AF65-F5344CB8AC3E}">
        <p14:creationId xmlns:p14="http://schemas.microsoft.com/office/powerpoint/2010/main" val="2579942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9984856-A7B9-80A1-D81E-AC6BB7C7C892}"/>
              </a:ext>
            </a:extLst>
          </p:cNvPr>
          <p:cNvGraphicFramePr>
            <a:graphicFrameLocks noGrp="1"/>
          </p:cNvGraphicFramePr>
          <p:nvPr>
            <p:ph idx="1"/>
            <p:extLst>
              <p:ext uri="{D42A27DB-BD31-4B8C-83A1-F6EECF244321}">
                <p14:modId xmlns:p14="http://schemas.microsoft.com/office/powerpoint/2010/main" val="998512612"/>
              </p:ext>
            </p:extLst>
          </p:nvPr>
        </p:nvGraphicFramePr>
        <p:xfrm>
          <a:off x="757989" y="585537"/>
          <a:ext cx="10515596" cy="582168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751105907"/>
                    </a:ext>
                  </a:extLst>
                </a:gridCol>
                <a:gridCol w="1762628">
                  <a:extLst>
                    <a:ext uri="{9D8B030D-6E8A-4147-A177-3AD203B41FA5}">
                      <a16:colId xmlns:a16="http://schemas.microsoft.com/office/drawing/2014/main" val="3157981855"/>
                    </a:ext>
                  </a:extLst>
                </a:gridCol>
                <a:gridCol w="3495170">
                  <a:extLst>
                    <a:ext uri="{9D8B030D-6E8A-4147-A177-3AD203B41FA5}">
                      <a16:colId xmlns:a16="http://schemas.microsoft.com/office/drawing/2014/main" val="1798246709"/>
                    </a:ext>
                  </a:extLst>
                </a:gridCol>
                <a:gridCol w="2628899">
                  <a:extLst>
                    <a:ext uri="{9D8B030D-6E8A-4147-A177-3AD203B41FA5}">
                      <a16:colId xmlns:a16="http://schemas.microsoft.com/office/drawing/2014/main" val="1640437237"/>
                    </a:ext>
                  </a:extLst>
                </a:gridCol>
              </a:tblGrid>
              <a:tr h="183181">
                <a:tc>
                  <a:txBody>
                    <a:bodyPr/>
                    <a:lstStyle/>
                    <a:p>
                      <a:r>
                        <a:rPr lang="en-IN" sz="1800" b="1" i="0" kern="1200" dirty="0">
                          <a:solidFill>
                            <a:schemeClr val="lt1"/>
                          </a:solidFill>
                          <a:effectLst/>
                          <a:latin typeface="Timesnewroman"/>
                          <a:ea typeface="+mn-ea"/>
                          <a:cs typeface="+mn-cs"/>
                        </a:rPr>
                        <a:t>Data Type</a:t>
                      </a:r>
                      <a:endParaRPr lang="en-IN" sz="1800" dirty="0">
                        <a:latin typeface="Timesnewroman"/>
                      </a:endParaRPr>
                    </a:p>
                  </a:txBody>
                  <a:tcPr/>
                </a:tc>
                <a:tc>
                  <a:txBody>
                    <a:bodyPr/>
                    <a:lstStyle/>
                    <a:p>
                      <a:r>
                        <a:rPr lang="en-IN" sz="1800" b="1" i="0" kern="1200" dirty="0">
                          <a:solidFill>
                            <a:schemeClr val="lt1"/>
                          </a:solidFill>
                          <a:effectLst/>
                          <a:latin typeface="Timesnewroman"/>
                          <a:ea typeface="+mn-ea"/>
                          <a:cs typeface="+mn-cs"/>
                        </a:rPr>
                        <a:t>Memory (bytes)</a:t>
                      </a:r>
                      <a:endParaRPr lang="en-IN" sz="1800" dirty="0">
                        <a:latin typeface="Timesnewroman"/>
                      </a:endParaRPr>
                    </a:p>
                  </a:txBody>
                  <a:tcPr/>
                </a:tc>
                <a:tc>
                  <a:txBody>
                    <a:bodyPr/>
                    <a:lstStyle/>
                    <a:p>
                      <a:r>
                        <a:rPr lang="en-IN" sz="1800" b="1" i="0" kern="1200" dirty="0">
                          <a:solidFill>
                            <a:schemeClr val="lt1"/>
                          </a:solidFill>
                          <a:effectLst/>
                          <a:latin typeface="Timesnewroman"/>
                          <a:ea typeface="+mn-ea"/>
                          <a:cs typeface="+mn-cs"/>
                        </a:rPr>
                        <a:t>Range</a:t>
                      </a:r>
                      <a:r>
                        <a:rPr lang="en-IN" sz="1800" b="1" i="0" kern="1200" dirty="0">
                          <a:solidFill>
                            <a:schemeClr val="lt1"/>
                          </a:solidFill>
                          <a:effectLst/>
                          <a:latin typeface="+mn-lt"/>
                          <a:ea typeface="+mn-ea"/>
                          <a:cs typeface="+mn-cs"/>
                        </a:rPr>
                        <a:t> </a:t>
                      </a:r>
                      <a:endParaRPr lang="en-IN" dirty="0"/>
                    </a:p>
                  </a:txBody>
                  <a:tcPr/>
                </a:tc>
                <a:tc>
                  <a:txBody>
                    <a:bodyPr/>
                    <a:lstStyle/>
                    <a:p>
                      <a:r>
                        <a:rPr lang="en-IN" sz="1800" b="1" i="0" kern="1200" dirty="0">
                          <a:solidFill>
                            <a:schemeClr val="lt1"/>
                          </a:solidFill>
                          <a:effectLst/>
                          <a:latin typeface="Timesnewroman"/>
                          <a:ea typeface="+mn-ea"/>
                          <a:cs typeface="+mn-cs"/>
                        </a:rPr>
                        <a:t>Format Specifier</a:t>
                      </a:r>
                      <a:endParaRPr lang="en-IN" dirty="0">
                        <a:latin typeface="Timesnewroman"/>
                      </a:endParaRPr>
                    </a:p>
                  </a:txBody>
                  <a:tcPr/>
                </a:tc>
                <a:extLst>
                  <a:ext uri="{0D108BD9-81ED-4DB2-BD59-A6C34878D82A}">
                    <a16:rowId xmlns:a16="http://schemas.microsoft.com/office/drawing/2014/main" val="1712116703"/>
                  </a:ext>
                </a:extLst>
              </a:tr>
              <a:tr h="370840">
                <a:tc>
                  <a:txBody>
                    <a:bodyPr/>
                    <a:lstStyle/>
                    <a:p>
                      <a:r>
                        <a:rPr lang="en-IN" sz="2000" b="0" i="0" kern="1200" dirty="0">
                          <a:solidFill>
                            <a:schemeClr val="dk1"/>
                          </a:solidFill>
                          <a:effectLst/>
                          <a:latin typeface="Timesnewroman"/>
                          <a:ea typeface="+mn-ea"/>
                          <a:cs typeface="+mn-cs"/>
                        </a:rPr>
                        <a:t>short int </a:t>
                      </a:r>
                      <a:endParaRPr lang="en-IN" sz="2000" dirty="0">
                        <a:latin typeface="Timesnewroman"/>
                      </a:endParaRPr>
                    </a:p>
                  </a:txBody>
                  <a:tcPr/>
                </a:tc>
                <a:tc>
                  <a:txBody>
                    <a:bodyPr/>
                    <a:lstStyle/>
                    <a:p>
                      <a:r>
                        <a:rPr lang="en-US" sz="2000" dirty="0">
                          <a:latin typeface="Timesnewroman"/>
                        </a:rPr>
                        <a:t>2</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-32,768 to 32,767 </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%hd </a:t>
                      </a:r>
                      <a:endParaRPr lang="en-IN" dirty="0">
                        <a:latin typeface="Timesnewroman"/>
                      </a:endParaRPr>
                    </a:p>
                  </a:txBody>
                  <a:tcPr/>
                </a:tc>
                <a:extLst>
                  <a:ext uri="{0D108BD9-81ED-4DB2-BD59-A6C34878D82A}">
                    <a16:rowId xmlns:a16="http://schemas.microsoft.com/office/drawing/2014/main" val="2891050114"/>
                  </a:ext>
                </a:extLst>
              </a:tr>
              <a:tr h="370840">
                <a:tc>
                  <a:txBody>
                    <a:bodyPr/>
                    <a:lstStyle/>
                    <a:p>
                      <a:r>
                        <a:rPr lang="en-IN" sz="2000" b="0" i="0" kern="1200" dirty="0">
                          <a:solidFill>
                            <a:schemeClr val="dk1"/>
                          </a:solidFill>
                          <a:effectLst/>
                          <a:latin typeface="Timesnewroman"/>
                          <a:ea typeface="+mn-ea"/>
                          <a:cs typeface="+mn-cs"/>
                        </a:rPr>
                        <a:t>unsigned short int </a:t>
                      </a:r>
                      <a:endParaRPr lang="en-IN" sz="2000" dirty="0">
                        <a:latin typeface="Timesnewroman"/>
                      </a:endParaRPr>
                    </a:p>
                  </a:txBody>
                  <a:tcPr/>
                </a:tc>
                <a:tc>
                  <a:txBody>
                    <a:bodyPr/>
                    <a:lstStyle/>
                    <a:p>
                      <a:r>
                        <a:rPr lang="en-US" sz="2000" dirty="0">
                          <a:latin typeface="Timesnewroman"/>
                        </a:rPr>
                        <a:t>2</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0 to 65,535 </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%hu </a:t>
                      </a:r>
                      <a:endParaRPr lang="en-IN" dirty="0">
                        <a:latin typeface="Timesnewroman"/>
                      </a:endParaRPr>
                    </a:p>
                  </a:txBody>
                  <a:tcPr/>
                </a:tc>
                <a:extLst>
                  <a:ext uri="{0D108BD9-81ED-4DB2-BD59-A6C34878D82A}">
                    <a16:rowId xmlns:a16="http://schemas.microsoft.com/office/drawing/2014/main" val="2266333823"/>
                  </a:ext>
                </a:extLst>
              </a:tr>
              <a:tr h="370840">
                <a:tc>
                  <a:txBody>
                    <a:bodyPr/>
                    <a:lstStyle/>
                    <a:p>
                      <a:r>
                        <a:rPr lang="en-IN" sz="2000" b="0" i="0" kern="1200" dirty="0">
                          <a:solidFill>
                            <a:schemeClr val="dk1"/>
                          </a:solidFill>
                          <a:effectLst/>
                          <a:latin typeface="Timesnewroman"/>
                          <a:ea typeface="+mn-ea"/>
                          <a:cs typeface="+mn-cs"/>
                        </a:rPr>
                        <a:t>unsigned int </a:t>
                      </a:r>
                      <a:endParaRPr lang="en-IN" sz="2000" dirty="0">
                        <a:latin typeface="Timesnewroman"/>
                      </a:endParaRPr>
                    </a:p>
                  </a:txBody>
                  <a:tcPr/>
                </a:tc>
                <a:tc>
                  <a:txBody>
                    <a:bodyPr/>
                    <a:lstStyle/>
                    <a:p>
                      <a:r>
                        <a:rPr lang="en-US" sz="2000" dirty="0">
                          <a:latin typeface="Timesnewroman"/>
                        </a:rPr>
                        <a:t>4</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0 to 4,294,967,295 </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%u </a:t>
                      </a:r>
                      <a:endParaRPr lang="en-IN" dirty="0">
                        <a:latin typeface="Timesnewroman"/>
                      </a:endParaRPr>
                    </a:p>
                  </a:txBody>
                  <a:tcPr/>
                </a:tc>
                <a:extLst>
                  <a:ext uri="{0D108BD9-81ED-4DB2-BD59-A6C34878D82A}">
                    <a16:rowId xmlns:a16="http://schemas.microsoft.com/office/drawing/2014/main" val="465200854"/>
                  </a:ext>
                </a:extLst>
              </a:tr>
              <a:tr h="370840">
                <a:tc>
                  <a:txBody>
                    <a:bodyPr/>
                    <a:lstStyle/>
                    <a:p>
                      <a:r>
                        <a:rPr lang="en-IN" sz="2000" b="0" i="0" kern="1200" dirty="0">
                          <a:solidFill>
                            <a:schemeClr val="dk1"/>
                          </a:solidFill>
                          <a:effectLst/>
                          <a:latin typeface="Timesnewroman"/>
                          <a:ea typeface="+mn-ea"/>
                          <a:cs typeface="+mn-cs"/>
                        </a:rPr>
                        <a:t>int </a:t>
                      </a:r>
                      <a:endParaRPr lang="en-IN" sz="2000" dirty="0">
                        <a:latin typeface="Timesnewroman"/>
                      </a:endParaRPr>
                    </a:p>
                  </a:txBody>
                  <a:tcPr/>
                </a:tc>
                <a:tc>
                  <a:txBody>
                    <a:bodyPr/>
                    <a:lstStyle/>
                    <a:p>
                      <a:r>
                        <a:rPr lang="en-US" sz="2000" dirty="0">
                          <a:latin typeface="Timesnewroman"/>
                        </a:rPr>
                        <a:t>4</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-2,147,483,648 to 2,147,483,647</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%d </a:t>
                      </a:r>
                      <a:endParaRPr lang="en-IN" dirty="0">
                        <a:latin typeface="Timesnewroman"/>
                      </a:endParaRPr>
                    </a:p>
                  </a:txBody>
                  <a:tcPr/>
                </a:tc>
                <a:extLst>
                  <a:ext uri="{0D108BD9-81ED-4DB2-BD59-A6C34878D82A}">
                    <a16:rowId xmlns:a16="http://schemas.microsoft.com/office/drawing/2014/main" val="1624244067"/>
                  </a:ext>
                </a:extLst>
              </a:tr>
              <a:tr h="370840">
                <a:tc>
                  <a:txBody>
                    <a:bodyPr/>
                    <a:lstStyle/>
                    <a:p>
                      <a:r>
                        <a:rPr lang="en-IN" sz="2000" b="0" i="0" kern="1200" dirty="0">
                          <a:solidFill>
                            <a:schemeClr val="dk1"/>
                          </a:solidFill>
                          <a:effectLst/>
                          <a:latin typeface="Timesnewroman"/>
                          <a:ea typeface="+mn-ea"/>
                          <a:cs typeface="+mn-cs"/>
                        </a:rPr>
                        <a:t>long int </a:t>
                      </a:r>
                      <a:endParaRPr lang="en-IN" sz="2000" dirty="0">
                        <a:latin typeface="Timesnewroman"/>
                      </a:endParaRPr>
                    </a:p>
                  </a:txBody>
                  <a:tcPr/>
                </a:tc>
                <a:tc>
                  <a:txBody>
                    <a:bodyPr/>
                    <a:lstStyle/>
                    <a:p>
                      <a:r>
                        <a:rPr lang="en-US" sz="2000" dirty="0">
                          <a:latin typeface="Timesnewroman"/>
                        </a:rPr>
                        <a:t>4</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-2,147,483,648 to 2,147,483,647</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%ld </a:t>
                      </a:r>
                      <a:endParaRPr lang="en-IN" dirty="0">
                        <a:latin typeface="Timesnewroman"/>
                      </a:endParaRPr>
                    </a:p>
                  </a:txBody>
                  <a:tcPr/>
                </a:tc>
                <a:extLst>
                  <a:ext uri="{0D108BD9-81ED-4DB2-BD59-A6C34878D82A}">
                    <a16:rowId xmlns:a16="http://schemas.microsoft.com/office/drawing/2014/main" val="684588877"/>
                  </a:ext>
                </a:extLst>
              </a:tr>
              <a:tr h="370840">
                <a:tc>
                  <a:txBody>
                    <a:bodyPr/>
                    <a:lstStyle/>
                    <a:p>
                      <a:r>
                        <a:rPr lang="en-IN" sz="2000" b="0" i="0" kern="1200" dirty="0">
                          <a:solidFill>
                            <a:schemeClr val="dk1"/>
                          </a:solidFill>
                          <a:effectLst/>
                          <a:latin typeface="Timesnewroman"/>
                          <a:ea typeface="+mn-ea"/>
                          <a:cs typeface="+mn-cs"/>
                        </a:rPr>
                        <a:t>unsigned long int </a:t>
                      </a:r>
                      <a:endParaRPr lang="en-IN" sz="2000" dirty="0">
                        <a:latin typeface="Timesnewroman"/>
                      </a:endParaRPr>
                    </a:p>
                  </a:txBody>
                  <a:tcPr/>
                </a:tc>
                <a:tc>
                  <a:txBody>
                    <a:bodyPr/>
                    <a:lstStyle/>
                    <a:p>
                      <a:r>
                        <a:rPr lang="en-IN" sz="2000" b="0" i="0" kern="1200" dirty="0">
                          <a:solidFill>
                            <a:schemeClr val="dk1"/>
                          </a:solidFill>
                          <a:effectLst/>
                          <a:latin typeface="Timesnewroman"/>
                          <a:ea typeface="+mn-ea"/>
                          <a:cs typeface="+mn-cs"/>
                        </a:rPr>
                        <a:t>4</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0 to 4,294,967,295 </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%lu </a:t>
                      </a:r>
                      <a:endParaRPr lang="en-IN" dirty="0">
                        <a:latin typeface="Timesnewroman"/>
                      </a:endParaRPr>
                    </a:p>
                  </a:txBody>
                  <a:tcPr/>
                </a:tc>
                <a:extLst>
                  <a:ext uri="{0D108BD9-81ED-4DB2-BD59-A6C34878D82A}">
                    <a16:rowId xmlns:a16="http://schemas.microsoft.com/office/drawing/2014/main" val="3496239016"/>
                  </a:ext>
                </a:extLst>
              </a:tr>
              <a:tr h="370840">
                <a:tc>
                  <a:txBody>
                    <a:bodyPr/>
                    <a:lstStyle/>
                    <a:p>
                      <a:r>
                        <a:rPr lang="en-IN" sz="2000" b="0" i="0" kern="1200" dirty="0">
                          <a:solidFill>
                            <a:schemeClr val="dk1"/>
                          </a:solidFill>
                          <a:effectLst/>
                          <a:latin typeface="Timesnewroman"/>
                          <a:ea typeface="+mn-ea"/>
                          <a:cs typeface="+mn-cs"/>
                        </a:rPr>
                        <a:t>long long int </a:t>
                      </a:r>
                      <a:endParaRPr lang="en-IN" sz="2000" dirty="0">
                        <a:latin typeface="Timesnewroman"/>
                      </a:endParaRPr>
                    </a:p>
                  </a:txBody>
                  <a:tcPr/>
                </a:tc>
                <a:tc>
                  <a:txBody>
                    <a:bodyPr/>
                    <a:lstStyle/>
                    <a:p>
                      <a:r>
                        <a:rPr lang="en-US" sz="2000" dirty="0">
                          <a:latin typeface="Timesnewroman"/>
                        </a:rPr>
                        <a:t>8</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-(2^63) to (2^63)-1 </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%lld </a:t>
                      </a:r>
                      <a:endParaRPr lang="en-IN" dirty="0">
                        <a:latin typeface="Timesnewroman"/>
                      </a:endParaRPr>
                    </a:p>
                  </a:txBody>
                  <a:tcPr/>
                </a:tc>
                <a:extLst>
                  <a:ext uri="{0D108BD9-81ED-4DB2-BD59-A6C34878D82A}">
                    <a16:rowId xmlns:a16="http://schemas.microsoft.com/office/drawing/2014/main" val="3563388909"/>
                  </a:ext>
                </a:extLst>
              </a:tr>
              <a:tr h="370840">
                <a:tc>
                  <a:txBody>
                    <a:bodyPr/>
                    <a:lstStyle/>
                    <a:p>
                      <a:r>
                        <a:rPr lang="en-IN" sz="2000" b="0" i="0" kern="1200" dirty="0">
                          <a:solidFill>
                            <a:schemeClr val="dk1"/>
                          </a:solidFill>
                          <a:effectLst/>
                          <a:latin typeface="Timesnewroman"/>
                          <a:ea typeface="+mn-ea"/>
                          <a:cs typeface="+mn-cs"/>
                        </a:rPr>
                        <a:t>unsigned long long int</a:t>
                      </a:r>
                      <a:endParaRPr lang="en-IN" sz="2000" dirty="0">
                        <a:latin typeface="Timesnewroman"/>
                      </a:endParaRPr>
                    </a:p>
                  </a:txBody>
                  <a:tcPr/>
                </a:tc>
                <a:tc>
                  <a:txBody>
                    <a:bodyPr/>
                    <a:lstStyle/>
                    <a:p>
                      <a:r>
                        <a:rPr lang="en-US" sz="2000" dirty="0">
                          <a:latin typeface="Timesnewroman"/>
                        </a:rPr>
                        <a:t>8</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0 to 18,446,744,073,709,551,615 </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%llu </a:t>
                      </a:r>
                      <a:endParaRPr lang="en-IN" dirty="0">
                        <a:latin typeface="Timesnewroman"/>
                      </a:endParaRPr>
                    </a:p>
                  </a:txBody>
                  <a:tcPr/>
                </a:tc>
                <a:extLst>
                  <a:ext uri="{0D108BD9-81ED-4DB2-BD59-A6C34878D82A}">
                    <a16:rowId xmlns:a16="http://schemas.microsoft.com/office/drawing/2014/main" val="1723337616"/>
                  </a:ext>
                </a:extLst>
              </a:tr>
              <a:tr h="370840">
                <a:tc>
                  <a:txBody>
                    <a:bodyPr/>
                    <a:lstStyle/>
                    <a:p>
                      <a:r>
                        <a:rPr lang="en-IN" sz="2000" b="0" i="0" kern="1200" dirty="0">
                          <a:solidFill>
                            <a:schemeClr val="dk1"/>
                          </a:solidFill>
                          <a:effectLst/>
                          <a:latin typeface="Timesnewroman"/>
                          <a:ea typeface="+mn-ea"/>
                          <a:cs typeface="+mn-cs"/>
                        </a:rPr>
                        <a:t>signed char</a:t>
                      </a:r>
                      <a:endParaRPr lang="en-IN" sz="2000" dirty="0">
                        <a:latin typeface="Timesnewroman"/>
                      </a:endParaRPr>
                    </a:p>
                  </a:txBody>
                  <a:tcPr/>
                </a:tc>
                <a:tc>
                  <a:txBody>
                    <a:bodyPr/>
                    <a:lstStyle/>
                    <a:p>
                      <a:r>
                        <a:rPr lang="en-US" sz="2000" dirty="0">
                          <a:latin typeface="Timesnewroman"/>
                        </a:rPr>
                        <a:t>1</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-128 to 127</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%c</a:t>
                      </a:r>
                      <a:endParaRPr lang="en-IN" dirty="0">
                        <a:latin typeface="Timesnewroman"/>
                      </a:endParaRPr>
                    </a:p>
                  </a:txBody>
                  <a:tcPr/>
                </a:tc>
                <a:extLst>
                  <a:ext uri="{0D108BD9-81ED-4DB2-BD59-A6C34878D82A}">
                    <a16:rowId xmlns:a16="http://schemas.microsoft.com/office/drawing/2014/main" val="2372599051"/>
                  </a:ext>
                </a:extLst>
              </a:tr>
              <a:tr h="370840">
                <a:tc>
                  <a:txBody>
                    <a:bodyPr/>
                    <a:lstStyle/>
                    <a:p>
                      <a:r>
                        <a:rPr lang="en-IN" sz="2000" b="0" i="0" kern="1200" dirty="0">
                          <a:solidFill>
                            <a:schemeClr val="dk1"/>
                          </a:solidFill>
                          <a:effectLst/>
                          <a:latin typeface="Timesnewroman"/>
                          <a:ea typeface="+mn-ea"/>
                          <a:cs typeface="+mn-cs"/>
                        </a:rPr>
                        <a:t>unsigned char</a:t>
                      </a:r>
                      <a:endParaRPr lang="en-IN" sz="2000" dirty="0">
                        <a:latin typeface="Timesnewroman"/>
                      </a:endParaRPr>
                    </a:p>
                  </a:txBody>
                  <a:tcPr/>
                </a:tc>
                <a:tc>
                  <a:txBody>
                    <a:bodyPr/>
                    <a:lstStyle/>
                    <a:p>
                      <a:r>
                        <a:rPr lang="en-US" sz="2000" dirty="0">
                          <a:latin typeface="Timesnewroman"/>
                        </a:rPr>
                        <a:t>1</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0 to 255 </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%c </a:t>
                      </a:r>
                      <a:endParaRPr lang="en-IN" dirty="0">
                        <a:latin typeface="Timesnewroman"/>
                      </a:endParaRPr>
                    </a:p>
                  </a:txBody>
                  <a:tcPr/>
                </a:tc>
                <a:extLst>
                  <a:ext uri="{0D108BD9-81ED-4DB2-BD59-A6C34878D82A}">
                    <a16:rowId xmlns:a16="http://schemas.microsoft.com/office/drawing/2014/main" val="1486714237"/>
                  </a:ext>
                </a:extLst>
              </a:tr>
              <a:tr h="370840">
                <a:tc>
                  <a:txBody>
                    <a:bodyPr/>
                    <a:lstStyle/>
                    <a:p>
                      <a:r>
                        <a:rPr lang="en-IN" sz="2000" b="0" i="0" kern="1200" dirty="0">
                          <a:solidFill>
                            <a:schemeClr val="dk1"/>
                          </a:solidFill>
                          <a:effectLst/>
                          <a:latin typeface="Timesnewroman"/>
                          <a:ea typeface="+mn-ea"/>
                          <a:cs typeface="+mn-cs"/>
                        </a:rPr>
                        <a:t>float </a:t>
                      </a:r>
                      <a:endParaRPr lang="en-IN" sz="2000" dirty="0">
                        <a:latin typeface="Timesnewroman"/>
                      </a:endParaRPr>
                    </a:p>
                  </a:txBody>
                  <a:tcPr/>
                </a:tc>
                <a:tc>
                  <a:txBody>
                    <a:bodyPr/>
                    <a:lstStyle/>
                    <a:p>
                      <a:r>
                        <a:rPr lang="en-IN" sz="2000" b="0" i="0" kern="1200" dirty="0">
                          <a:solidFill>
                            <a:schemeClr val="dk1"/>
                          </a:solidFill>
                          <a:effectLst/>
                          <a:latin typeface="Timesnewroman"/>
                          <a:ea typeface="+mn-ea"/>
                          <a:cs typeface="+mn-cs"/>
                        </a:rPr>
                        <a:t>4 </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1.2E-38 to 3.4E+38</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%f</a:t>
                      </a:r>
                      <a:endParaRPr lang="en-IN" dirty="0">
                        <a:latin typeface="Timesnewroman"/>
                      </a:endParaRPr>
                    </a:p>
                  </a:txBody>
                  <a:tcPr/>
                </a:tc>
                <a:extLst>
                  <a:ext uri="{0D108BD9-81ED-4DB2-BD59-A6C34878D82A}">
                    <a16:rowId xmlns:a16="http://schemas.microsoft.com/office/drawing/2014/main" val="957939625"/>
                  </a:ext>
                </a:extLst>
              </a:tr>
              <a:tr h="370840">
                <a:tc>
                  <a:txBody>
                    <a:bodyPr/>
                    <a:lstStyle/>
                    <a:p>
                      <a:r>
                        <a:rPr lang="en-IN" sz="2000" b="0" i="0" kern="1200" dirty="0">
                          <a:solidFill>
                            <a:schemeClr val="dk1"/>
                          </a:solidFill>
                          <a:effectLst/>
                          <a:latin typeface="Timesnewroman"/>
                          <a:ea typeface="+mn-ea"/>
                          <a:cs typeface="+mn-cs"/>
                        </a:rPr>
                        <a:t>double </a:t>
                      </a:r>
                      <a:endParaRPr lang="en-IN" sz="2000" dirty="0">
                        <a:latin typeface="Timesnewroman"/>
                      </a:endParaRPr>
                    </a:p>
                  </a:txBody>
                  <a:tcPr/>
                </a:tc>
                <a:tc>
                  <a:txBody>
                    <a:bodyPr/>
                    <a:lstStyle/>
                    <a:p>
                      <a:r>
                        <a:rPr lang="en-IN" sz="2000" b="0" i="0" kern="1200" dirty="0">
                          <a:solidFill>
                            <a:schemeClr val="dk1"/>
                          </a:solidFill>
                          <a:effectLst/>
                          <a:latin typeface="Timesnewroman"/>
                          <a:ea typeface="+mn-ea"/>
                          <a:cs typeface="+mn-cs"/>
                        </a:rPr>
                        <a:t>8 </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1.7E-308 to 1.7E+308</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%lf</a:t>
                      </a:r>
                      <a:endParaRPr lang="en-IN" dirty="0">
                        <a:latin typeface="Timesnewroman"/>
                      </a:endParaRPr>
                    </a:p>
                  </a:txBody>
                  <a:tcPr/>
                </a:tc>
                <a:extLst>
                  <a:ext uri="{0D108BD9-81ED-4DB2-BD59-A6C34878D82A}">
                    <a16:rowId xmlns:a16="http://schemas.microsoft.com/office/drawing/2014/main" val="1361807885"/>
                  </a:ext>
                </a:extLst>
              </a:tr>
              <a:tr h="370840">
                <a:tc>
                  <a:txBody>
                    <a:bodyPr/>
                    <a:lstStyle/>
                    <a:p>
                      <a:r>
                        <a:rPr lang="en-IN" sz="2000" b="0" i="0" kern="1200" dirty="0">
                          <a:solidFill>
                            <a:schemeClr val="dk1"/>
                          </a:solidFill>
                          <a:effectLst/>
                          <a:latin typeface="Timesnewroman"/>
                          <a:ea typeface="+mn-ea"/>
                          <a:cs typeface="+mn-cs"/>
                        </a:rPr>
                        <a:t>long double </a:t>
                      </a:r>
                      <a:br>
                        <a:rPr lang="en-IN" sz="2000" dirty="0">
                          <a:latin typeface="Timesnewroman"/>
                        </a:rPr>
                      </a:br>
                      <a:endParaRPr lang="en-IN" sz="2000" dirty="0">
                        <a:latin typeface="Timesnewroman"/>
                      </a:endParaRPr>
                    </a:p>
                  </a:txBody>
                  <a:tcPr/>
                </a:tc>
                <a:tc>
                  <a:txBody>
                    <a:bodyPr/>
                    <a:lstStyle/>
                    <a:p>
                      <a:r>
                        <a:rPr lang="en-IN" sz="2000" b="0" i="0" kern="1200" dirty="0">
                          <a:solidFill>
                            <a:schemeClr val="dk1"/>
                          </a:solidFill>
                          <a:effectLst/>
                          <a:latin typeface="Timesnewroman"/>
                          <a:ea typeface="+mn-ea"/>
                          <a:cs typeface="+mn-cs"/>
                        </a:rPr>
                        <a:t>16 </a:t>
                      </a:r>
                      <a:endParaRPr lang="en-IN" sz="2000" dirty="0">
                        <a:latin typeface="Timesnewroman"/>
                      </a:endParaRPr>
                    </a:p>
                  </a:txBody>
                  <a:tcPr/>
                </a:tc>
                <a:tc>
                  <a:txBody>
                    <a:bodyPr/>
                    <a:lstStyle/>
                    <a:p>
                      <a:r>
                        <a:rPr lang="en-IN" sz="1800" b="0" i="0" kern="1200" dirty="0">
                          <a:solidFill>
                            <a:schemeClr val="dk1"/>
                          </a:solidFill>
                          <a:effectLst/>
                          <a:latin typeface="Timesnewroman"/>
                          <a:ea typeface="+mn-ea"/>
                          <a:cs typeface="+mn-cs"/>
                        </a:rPr>
                        <a:t>3.4E-4932 to 1.1E+4932</a:t>
                      </a:r>
                      <a:endParaRPr lang="en-IN" sz="1800" dirty="0">
                        <a:latin typeface="Timesnewroman"/>
                      </a:endParaRPr>
                    </a:p>
                  </a:txBody>
                  <a:tcPr/>
                </a:tc>
                <a:tc>
                  <a:txBody>
                    <a:bodyPr/>
                    <a:lstStyle/>
                    <a:p>
                      <a:r>
                        <a:rPr lang="en-IN" sz="1800" b="0" i="0" kern="1200" dirty="0">
                          <a:solidFill>
                            <a:schemeClr val="dk1"/>
                          </a:solidFill>
                          <a:effectLst/>
                          <a:latin typeface="Timesnewroman"/>
                          <a:ea typeface="+mn-ea"/>
                          <a:cs typeface="+mn-cs"/>
                        </a:rPr>
                        <a:t>%Lf </a:t>
                      </a:r>
                      <a:br>
                        <a:rPr lang="en-IN" dirty="0">
                          <a:latin typeface="Timesnewroman"/>
                        </a:rPr>
                      </a:br>
                      <a:endParaRPr lang="en-IN" dirty="0">
                        <a:latin typeface="Timesnewroman"/>
                      </a:endParaRPr>
                    </a:p>
                  </a:txBody>
                  <a:tcPr/>
                </a:tc>
                <a:extLst>
                  <a:ext uri="{0D108BD9-81ED-4DB2-BD59-A6C34878D82A}">
                    <a16:rowId xmlns:a16="http://schemas.microsoft.com/office/drawing/2014/main" val="101551599"/>
                  </a:ext>
                </a:extLst>
              </a:tr>
            </a:tbl>
          </a:graphicData>
        </a:graphic>
      </p:graphicFrame>
    </p:spTree>
    <p:extLst>
      <p:ext uri="{BB962C8B-B14F-4D97-AF65-F5344CB8AC3E}">
        <p14:creationId xmlns:p14="http://schemas.microsoft.com/office/powerpoint/2010/main" val="3089950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21C1-40F8-8A4C-9B68-EB162F56BDB4}"/>
              </a:ext>
            </a:extLst>
          </p:cNvPr>
          <p:cNvSpPr>
            <a:spLocks noGrp="1"/>
          </p:cNvSpPr>
          <p:nvPr>
            <p:ph type="title"/>
          </p:nvPr>
        </p:nvSpPr>
        <p:spPr/>
        <p:txBody>
          <a:bodyPr>
            <a:normAutofit/>
          </a:bodyPr>
          <a:lstStyle/>
          <a:p>
            <a:r>
              <a:rPr lang="en-US" sz="3000" b="1" i="0" dirty="0">
                <a:solidFill>
                  <a:schemeClr val="bg1"/>
                </a:solidFill>
                <a:effectLst/>
                <a:latin typeface="Timesnewroman"/>
              </a:rPr>
              <a:t>Type Casting</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997FF463-2FFB-BAD7-653B-508D748FD3E3}"/>
              </a:ext>
            </a:extLst>
          </p:cNvPr>
          <p:cNvSpPr>
            <a:spLocks noGrp="1"/>
          </p:cNvSpPr>
          <p:nvPr>
            <p:ph idx="1"/>
          </p:nvPr>
        </p:nvSpPr>
        <p:spPr/>
        <p:txBody>
          <a:bodyPr>
            <a:normAutofit lnSpcReduction="10000"/>
          </a:bodyPr>
          <a:lstStyle/>
          <a:p>
            <a:pPr>
              <a:lnSpc>
                <a:spcPct val="150000"/>
              </a:lnSpc>
            </a:pPr>
            <a:r>
              <a:rPr lang="en-US" sz="2400" b="0" i="0" dirty="0">
                <a:effectLst/>
                <a:latin typeface="Timesnewroman"/>
              </a:rPr>
              <a:t>Type casting refers to changing an variable of one data type into another.</a:t>
            </a:r>
          </a:p>
          <a:p>
            <a:pPr>
              <a:lnSpc>
                <a:spcPct val="150000"/>
              </a:lnSpc>
            </a:pPr>
            <a:r>
              <a:rPr lang="en-US" sz="2400" b="0" i="0" dirty="0">
                <a:effectLst/>
                <a:latin typeface="Timesnewroman"/>
              </a:rPr>
              <a:t>The compiler will automatically change one type of data into another if it makes sense.</a:t>
            </a:r>
          </a:p>
          <a:p>
            <a:pPr>
              <a:lnSpc>
                <a:spcPct val="150000"/>
              </a:lnSpc>
            </a:pPr>
            <a:r>
              <a:rPr lang="en-US" sz="2400" b="0" i="0" dirty="0">
                <a:effectLst/>
                <a:latin typeface="Timesnewroman"/>
              </a:rPr>
              <a:t>For instance, if you assign an integer value to a floating-point variable, the compiler will convert the int to a float.</a:t>
            </a:r>
            <a:endParaRPr lang="en-IN" sz="2400" dirty="0">
              <a:latin typeface="Timesnewroman"/>
            </a:endParaRPr>
          </a:p>
        </p:txBody>
      </p:sp>
    </p:spTree>
    <p:extLst>
      <p:ext uri="{BB962C8B-B14F-4D97-AF65-F5344CB8AC3E}">
        <p14:creationId xmlns:p14="http://schemas.microsoft.com/office/powerpoint/2010/main" val="1199693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EBBA-1763-0BDA-1294-523230AD8482}"/>
              </a:ext>
            </a:extLst>
          </p:cNvPr>
          <p:cNvSpPr>
            <a:spLocks noGrp="1"/>
          </p:cNvSpPr>
          <p:nvPr>
            <p:ph type="title"/>
          </p:nvPr>
        </p:nvSpPr>
        <p:spPr/>
        <p:txBody>
          <a:bodyPr>
            <a:normAutofit/>
          </a:bodyPr>
          <a:lstStyle/>
          <a:p>
            <a:r>
              <a:rPr lang="en-US" sz="3000" b="1" dirty="0">
                <a:solidFill>
                  <a:schemeClr val="bg1"/>
                </a:solidFill>
                <a:latin typeface="Timesnewroman"/>
              </a:rPr>
              <a:t>Types of conversion</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5E404D34-E008-B5CB-6745-6B6C0FD8FEF0}"/>
              </a:ext>
            </a:extLst>
          </p:cNvPr>
          <p:cNvSpPr>
            <a:spLocks noGrp="1"/>
          </p:cNvSpPr>
          <p:nvPr>
            <p:ph idx="1"/>
          </p:nvPr>
        </p:nvSpPr>
        <p:spPr/>
        <p:txBody>
          <a:bodyPr>
            <a:normAutofit lnSpcReduction="10000"/>
          </a:bodyPr>
          <a:lstStyle/>
          <a:p>
            <a:pPr>
              <a:lnSpc>
                <a:spcPct val="150000"/>
              </a:lnSpc>
            </a:pPr>
            <a:r>
              <a:rPr lang="en-IN" sz="2400" b="1" i="0" dirty="0">
                <a:solidFill>
                  <a:schemeClr val="accent1"/>
                </a:solidFill>
                <a:effectLst/>
                <a:latin typeface="Timesnewroman"/>
              </a:rPr>
              <a:t>Implicit Type Conversion</a:t>
            </a:r>
          </a:p>
          <a:p>
            <a:pPr>
              <a:lnSpc>
                <a:spcPct val="150000"/>
              </a:lnSpc>
            </a:pPr>
            <a:r>
              <a:rPr lang="en-US" sz="2400" b="0" i="0" dirty="0">
                <a:effectLst/>
                <a:latin typeface="Timesnewroman"/>
              </a:rPr>
              <a:t>When the type conversion is performed automatically by the compiler without programmers' intervention, such type of conversion is known as implicit type conversion or type promotion.</a:t>
            </a:r>
            <a:endParaRPr lang="en-US" sz="2400" dirty="0">
              <a:latin typeface="Timesnewroman"/>
            </a:endParaRPr>
          </a:p>
          <a:p>
            <a:pPr marL="457200" lvl="1" indent="0">
              <a:lnSpc>
                <a:spcPct val="150000"/>
              </a:lnSpc>
              <a:buNone/>
            </a:pPr>
            <a:r>
              <a:rPr lang="en-US" sz="2000" dirty="0">
                <a:solidFill>
                  <a:srgbClr val="C00000"/>
                </a:solidFill>
                <a:latin typeface="Timesnewroman"/>
              </a:rPr>
              <a:t>int x;</a:t>
            </a:r>
          </a:p>
          <a:p>
            <a:pPr marL="457200" lvl="1" indent="0">
              <a:lnSpc>
                <a:spcPct val="150000"/>
              </a:lnSpc>
              <a:buNone/>
            </a:pPr>
            <a:r>
              <a:rPr lang="en-US" sz="2000" dirty="0">
                <a:solidFill>
                  <a:srgbClr val="C00000"/>
                </a:solidFill>
                <a:latin typeface="Timesnewroman"/>
              </a:rPr>
              <a:t>printf("%c", x);   /*Implicit casting from int to char %c*/</a:t>
            </a:r>
          </a:p>
          <a:p>
            <a:pPr marL="0" indent="0">
              <a:buNone/>
            </a:pPr>
            <a:endParaRPr lang="en-IN" dirty="0"/>
          </a:p>
        </p:txBody>
      </p:sp>
    </p:spTree>
    <p:extLst>
      <p:ext uri="{BB962C8B-B14F-4D97-AF65-F5344CB8AC3E}">
        <p14:creationId xmlns:p14="http://schemas.microsoft.com/office/powerpoint/2010/main" val="4022455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D5FC-CE4D-7807-2D0E-1A01B72CD2D1}"/>
              </a:ext>
            </a:extLst>
          </p:cNvPr>
          <p:cNvSpPr>
            <a:spLocks noGrp="1"/>
          </p:cNvSpPr>
          <p:nvPr>
            <p:ph type="title"/>
          </p:nvPr>
        </p:nvSpPr>
        <p:spPr/>
        <p:txBody>
          <a:bodyPr>
            <a:noAutofit/>
          </a:bodyPr>
          <a:lstStyle/>
          <a:p>
            <a:br>
              <a:rPr lang="en-IN" sz="2800" b="1" i="0" dirty="0">
                <a:effectLst/>
                <a:latin typeface="Timesnewroman"/>
              </a:rPr>
            </a:br>
            <a:r>
              <a:rPr lang="en-IN" sz="3000" b="1" i="0" dirty="0">
                <a:solidFill>
                  <a:schemeClr val="bg1"/>
                </a:solidFill>
                <a:effectLst/>
                <a:latin typeface="Timesnewroman"/>
              </a:rPr>
              <a:t>Explicit Type Conversion</a:t>
            </a:r>
            <a:br>
              <a:rPr lang="en-IN" sz="2800" b="1" i="0" dirty="0">
                <a:effectLst/>
                <a:latin typeface="Timesnewroman"/>
              </a:rPr>
            </a:br>
            <a:endParaRPr lang="en-IN" sz="2800" dirty="0">
              <a:latin typeface="Timesnewroman"/>
            </a:endParaRPr>
          </a:p>
        </p:txBody>
      </p:sp>
      <p:sp>
        <p:nvSpPr>
          <p:cNvPr id="3" name="Content Placeholder 2">
            <a:extLst>
              <a:ext uri="{FF2B5EF4-FFF2-40B4-BE49-F238E27FC236}">
                <a16:creationId xmlns:a16="http://schemas.microsoft.com/office/drawing/2014/main" id="{4CBD86F0-1329-D4FC-8105-694654F4B4BE}"/>
              </a:ext>
            </a:extLst>
          </p:cNvPr>
          <p:cNvSpPr>
            <a:spLocks noGrp="1"/>
          </p:cNvSpPr>
          <p:nvPr>
            <p:ph idx="1"/>
          </p:nvPr>
        </p:nvSpPr>
        <p:spPr/>
        <p:txBody>
          <a:bodyPr>
            <a:normAutofit fontScale="85000" lnSpcReduction="20000"/>
          </a:bodyPr>
          <a:lstStyle/>
          <a:p>
            <a:pPr algn="l">
              <a:lnSpc>
                <a:spcPct val="150000"/>
              </a:lnSpc>
            </a:pPr>
            <a:r>
              <a:rPr lang="en-US" sz="2400" b="0" i="0" dirty="0">
                <a:effectLst/>
                <a:latin typeface="Timesnewroman"/>
              </a:rPr>
              <a:t>The type conversion performed by the programmer by posing the data type of the expression of specific type is known as explicit type conversion. The explicit type conversion is also known as type casting.</a:t>
            </a:r>
          </a:p>
          <a:p>
            <a:pPr algn="l">
              <a:lnSpc>
                <a:spcPct val="150000"/>
              </a:lnSpc>
            </a:pPr>
            <a:r>
              <a:rPr lang="en-US" sz="2400" b="0" i="0" dirty="0">
                <a:effectLst/>
                <a:latin typeface="Timesnewroman"/>
              </a:rPr>
              <a:t>Type casting in c is done in the following form:</a:t>
            </a:r>
          </a:p>
          <a:p>
            <a:pPr>
              <a:lnSpc>
                <a:spcPct val="150000"/>
              </a:lnSpc>
            </a:pPr>
            <a:r>
              <a:rPr lang="en-IN" sz="2400" dirty="0">
                <a:solidFill>
                  <a:schemeClr val="accent1"/>
                </a:solidFill>
                <a:latin typeface="Timesnewroman"/>
              </a:rPr>
              <a:t>(data_type)expression;</a:t>
            </a:r>
          </a:p>
          <a:p>
            <a:pPr>
              <a:lnSpc>
                <a:spcPct val="150000"/>
              </a:lnSpc>
            </a:pPr>
            <a:r>
              <a:rPr lang="en-US" sz="2400" dirty="0">
                <a:latin typeface="Timesnewroman"/>
              </a:rPr>
              <a:t>where, data_type is any valid c data type, and expression may be constant, variable or expression.</a:t>
            </a:r>
          </a:p>
          <a:p>
            <a:endParaRPr lang="en-IN" dirty="0"/>
          </a:p>
        </p:txBody>
      </p:sp>
    </p:spTree>
    <p:extLst>
      <p:ext uri="{BB962C8B-B14F-4D97-AF65-F5344CB8AC3E}">
        <p14:creationId xmlns:p14="http://schemas.microsoft.com/office/powerpoint/2010/main" val="3492687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E666-0974-3AD2-4B9A-B24A9ED5B694}"/>
              </a:ext>
            </a:extLst>
          </p:cNvPr>
          <p:cNvSpPr>
            <a:spLocks noGrp="1"/>
          </p:cNvSpPr>
          <p:nvPr>
            <p:ph type="title"/>
          </p:nvPr>
        </p:nvSpPr>
        <p:spPr/>
        <p:txBody>
          <a:bodyPr>
            <a:normAutofit/>
          </a:bodyPr>
          <a:lstStyle/>
          <a:p>
            <a:r>
              <a:rPr lang="en-US" sz="3000" b="1" dirty="0">
                <a:solidFill>
                  <a:schemeClr val="bg1"/>
                </a:solidFill>
                <a:latin typeface="Timesnewroman"/>
              </a:rPr>
              <a:t>Rules of conversion</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48D1F94A-B271-1CCC-2CC9-78EF5B388282}"/>
              </a:ext>
            </a:extLst>
          </p:cNvPr>
          <p:cNvSpPr>
            <a:spLocks noGrp="1"/>
          </p:cNvSpPr>
          <p:nvPr>
            <p:ph idx="1"/>
          </p:nvPr>
        </p:nvSpPr>
        <p:spPr/>
        <p:txBody>
          <a:bodyPr>
            <a:normAutofit lnSpcReduction="10000"/>
          </a:bodyPr>
          <a:lstStyle/>
          <a:p>
            <a:pPr algn="l">
              <a:lnSpc>
                <a:spcPct val="150000"/>
              </a:lnSpc>
            </a:pPr>
            <a:r>
              <a:rPr lang="en-US" sz="2400" b="0" i="0" dirty="0">
                <a:effectLst/>
                <a:latin typeface="Timesnewroman"/>
              </a:rPr>
              <a:t>The following rules have to be followed while converting the expression from one type to another to avoid the loss of information:</a:t>
            </a:r>
          </a:p>
          <a:p>
            <a:pPr lvl="1">
              <a:lnSpc>
                <a:spcPct val="150000"/>
              </a:lnSpc>
              <a:buFont typeface="+mj-lt"/>
              <a:buAutoNum type="arabicPeriod"/>
            </a:pPr>
            <a:r>
              <a:rPr lang="en-US" sz="2000" b="0" i="0" dirty="0">
                <a:effectLst/>
                <a:latin typeface="Timesnewroman"/>
              </a:rPr>
              <a:t>All integer types to be converted to float.</a:t>
            </a:r>
          </a:p>
          <a:p>
            <a:pPr lvl="1">
              <a:lnSpc>
                <a:spcPct val="150000"/>
              </a:lnSpc>
              <a:buFont typeface="+mj-lt"/>
              <a:buAutoNum type="arabicPeriod"/>
            </a:pPr>
            <a:r>
              <a:rPr lang="en-US" sz="2000" b="0" i="0" dirty="0">
                <a:effectLst/>
                <a:latin typeface="Timesnewroman"/>
              </a:rPr>
              <a:t>All float types to be converted to double.</a:t>
            </a:r>
          </a:p>
          <a:p>
            <a:pPr lvl="1">
              <a:lnSpc>
                <a:spcPct val="150000"/>
              </a:lnSpc>
              <a:buFont typeface="+mj-lt"/>
              <a:buAutoNum type="arabicPeriod"/>
            </a:pPr>
            <a:r>
              <a:rPr lang="en-US" sz="2000" b="0" i="0" dirty="0">
                <a:effectLst/>
                <a:latin typeface="Timesnewroman"/>
              </a:rPr>
              <a:t>All character types to be converted to integer.</a:t>
            </a:r>
          </a:p>
          <a:p>
            <a:pPr>
              <a:lnSpc>
                <a:spcPct val="150000"/>
              </a:lnSpc>
            </a:pPr>
            <a:endParaRPr lang="en-IN" sz="2400" dirty="0">
              <a:latin typeface="Timesnewroman"/>
            </a:endParaRPr>
          </a:p>
        </p:txBody>
      </p:sp>
    </p:spTree>
    <p:extLst>
      <p:ext uri="{BB962C8B-B14F-4D97-AF65-F5344CB8AC3E}">
        <p14:creationId xmlns:p14="http://schemas.microsoft.com/office/powerpoint/2010/main" val="2950656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3B7A-48BE-F8B4-04F8-FB3C3BC8C99C}"/>
              </a:ext>
            </a:extLst>
          </p:cNvPr>
          <p:cNvSpPr>
            <a:spLocks noGrp="1"/>
          </p:cNvSpPr>
          <p:nvPr>
            <p:ph type="title"/>
          </p:nvPr>
        </p:nvSpPr>
        <p:spPr/>
        <p:txBody>
          <a:bodyPr>
            <a:normAutofit fontScale="90000"/>
          </a:bodyPr>
          <a:lstStyle/>
          <a:p>
            <a:br>
              <a:rPr lang="en-IN" sz="2800" b="0" i="0" dirty="0">
                <a:solidFill>
                  <a:srgbClr val="000000"/>
                </a:solidFill>
                <a:effectLst/>
                <a:latin typeface="Timesnewroman"/>
                <a:cs typeface="Heebo" panose="020B0604020202020204" pitchFamily="2" charset="-79"/>
              </a:rPr>
            </a:br>
            <a:r>
              <a:rPr lang="en-IN" sz="3300" b="1" i="0" dirty="0">
                <a:solidFill>
                  <a:schemeClr val="bg1"/>
                </a:solidFill>
                <a:effectLst/>
                <a:latin typeface="Timesnewroman"/>
                <a:cs typeface="Heebo" panose="020B0604020202020204" pitchFamily="2" charset="-79"/>
              </a:rPr>
              <a:t>scanf() and printf() Functions</a:t>
            </a:r>
            <a:br>
              <a:rPr lang="en-IN" b="0" i="0" dirty="0">
                <a:solidFill>
                  <a:srgbClr val="000000"/>
                </a:solidFill>
                <a:effectLst/>
                <a:latin typeface="Heebo" panose="020B0604020202020204" pitchFamily="2" charset="-79"/>
                <a:cs typeface="Heebo" panose="020B0604020202020204" pitchFamily="2" charset="-79"/>
              </a:rPr>
            </a:br>
            <a:endParaRPr lang="en-IN" dirty="0"/>
          </a:p>
        </p:txBody>
      </p:sp>
      <p:sp>
        <p:nvSpPr>
          <p:cNvPr id="3" name="Content Placeholder 2">
            <a:extLst>
              <a:ext uri="{FF2B5EF4-FFF2-40B4-BE49-F238E27FC236}">
                <a16:creationId xmlns:a16="http://schemas.microsoft.com/office/drawing/2014/main" id="{2B6D4361-42A0-D669-7886-934FF587B1EC}"/>
              </a:ext>
            </a:extLst>
          </p:cNvPr>
          <p:cNvSpPr>
            <a:spLocks noGrp="1"/>
          </p:cNvSpPr>
          <p:nvPr>
            <p:ph idx="1"/>
          </p:nvPr>
        </p:nvSpPr>
        <p:spPr/>
        <p:txBody>
          <a:bodyPr>
            <a:normAutofit fontScale="77500" lnSpcReduction="20000"/>
          </a:bodyPr>
          <a:lstStyle/>
          <a:p>
            <a:r>
              <a:rPr lang="en-IN" sz="2400" b="0" i="0" dirty="0">
                <a:solidFill>
                  <a:srgbClr val="000000"/>
                </a:solidFill>
                <a:effectLst/>
                <a:latin typeface="Timesnewroman"/>
                <a:cs typeface="Heebo" panose="020B0604020202020204" pitchFamily="2" charset="-79"/>
              </a:rPr>
              <a:t>printf()</a:t>
            </a:r>
          </a:p>
          <a:p>
            <a:pPr marL="0" indent="0">
              <a:buNone/>
            </a:pPr>
            <a:endParaRPr lang="en-IN" dirty="0">
              <a:solidFill>
                <a:srgbClr val="000000"/>
              </a:solidFill>
              <a:latin typeface="Heebo" panose="020B0604020202020204" pitchFamily="2" charset="-79"/>
              <a:cs typeface="Heebo" panose="020B0604020202020204" pitchFamily="2" charset="-79"/>
            </a:endParaRPr>
          </a:p>
          <a:p>
            <a:pPr marL="457200" lvl="1" indent="0">
              <a:buNone/>
            </a:pPr>
            <a:r>
              <a:rPr lang="pt-BR" sz="2000" b="0" dirty="0">
                <a:solidFill>
                  <a:srgbClr val="AF00DB"/>
                </a:solidFill>
                <a:effectLst/>
                <a:latin typeface="Timesnewroman"/>
              </a:rPr>
              <a:t>#include</a:t>
            </a:r>
            <a:r>
              <a:rPr lang="pt-BR" sz="2000" b="0" dirty="0">
                <a:solidFill>
                  <a:srgbClr val="A31515"/>
                </a:solidFill>
                <a:effectLst/>
                <a:latin typeface="Timesnewroman"/>
              </a:rPr>
              <a:t>&lt;stdio.h&gt;</a:t>
            </a:r>
            <a:endParaRPr lang="pt-BR" sz="2000" b="0" dirty="0">
              <a:solidFill>
                <a:srgbClr val="000000"/>
              </a:solidFill>
              <a:effectLst/>
              <a:latin typeface="Timesnewroman"/>
            </a:endParaRPr>
          </a:p>
          <a:p>
            <a:pPr marL="457200" lvl="1" indent="0">
              <a:buNone/>
            </a:pPr>
            <a:r>
              <a:rPr lang="pt-BR" sz="2000" b="0" dirty="0">
                <a:solidFill>
                  <a:srgbClr val="0000FF"/>
                </a:solidFill>
                <a:effectLst/>
                <a:latin typeface="Timesnewroman"/>
              </a:rPr>
              <a:t>int</a:t>
            </a:r>
            <a:r>
              <a:rPr lang="pt-BR" sz="2000" b="0" dirty="0">
                <a:solidFill>
                  <a:srgbClr val="000000"/>
                </a:solidFill>
                <a:effectLst/>
                <a:latin typeface="Timesnewroman"/>
              </a:rPr>
              <a:t> </a:t>
            </a:r>
            <a:r>
              <a:rPr lang="pt-BR" sz="2000" b="0" dirty="0">
                <a:solidFill>
                  <a:srgbClr val="795E26"/>
                </a:solidFill>
                <a:effectLst/>
                <a:latin typeface="Timesnewroman"/>
              </a:rPr>
              <a:t>main</a:t>
            </a:r>
            <a:r>
              <a:rPr lang="pt-BR" sz="2000" b="0" dirty="0">
                <a:solidFill>
                  <a:srgbClr val="000000"/>
                </a:solidFill>
                <a:effectLst/>
                <a:latin typeface="Timesnewroman"/>
              </a:rPr>
              <a:t>()</a:t>
            </a:r>
          </a:p>
          <a:p>
            <a:pPr marL="457200" lvl="1" indent="0">
              <a:buNone/>
            </a:pPr>
            <a:r>
              <a:rPr lang="pt-BR" sz="2000" b="0" dirty="0">
                <a:solidFill>
                  <a:srgbClr val="000000"/>
                </a:solidFill>
                <a:effectLst/>
                <a:latin typeface="Timesnewroman"/>
              </a:rPr>
              <a:t>{</a:t>
            </a:r>
          </a:p>
          <a:p>
            <a:pPr marL="457200" lvl="1" indent="0">
              <a:buNone/>
            </a:pPr>
            <a:r>
              <a:rPr lang="pt-BR" sz="2000" b="0" dirty="0">
                <a:solidFill>
                  <a:srgbClr val="000000"/>
                </a:solidFill>
                <a:effectLst/>
                <a:latin typeface="Timesnewroman"/>
              </a:rPr>
              <a:t>    </a:t>
            </a:r>
            <a:r>
              <a:rPr lang="pt-BR" sz="2000" b="0" dirty="0">
                <a:solidFill>
                  <a:srgbClr val="0000FF"/>
                </a:solidFill>
                <a:effectLst/>
                <a:latin typeface="Timesnewroman"/>
              </a:rPr>
              <a:t>int</a:t>
            </a:r>
            <a:r>
              <a:rPr lang="pt-BR" sz="2000" b="0" dirty="0">
                <a:solidFill>
                  <a:srgbClr val="000000"/>
                </a:solidFill>
                <a:effectLst/>
                <a:latin typeface="Timesnewroman"/>
              </a:rPr>
              <a:t> num = </a:t>
            </a:r>
            <a:r>
              <a:rPr lang="pt-BR" sz="2000" b="0" dirty="0">
                <a:solidFill>
                  <a:srgbClr val="098658"/>
                </a:solidFill>
                <a:effectLst/>
                <a:latin typeface="Timesnewroman"/>
              </a:rPr>
              <a:t>10</a:t>
            </a:r>
            <a:r>
              <a:rPr lang="pt-BR" sz="2000" b="0" dirty="0">
                <a:solidFill>
                  <a:srgbClr val="000000"/>
                </a:solidFill>
                <a:effectLst/>
                <a:latin typeface="Timesnewroman"/>
              </a:rPr>
              <a:t>;</a:t>
            </a:r>
          </a:p>
          <a:p>
            <a:pPr marL="457200" lvl="1" indent="0">
              <a:buNone/>
            </a:pPr>
            <a:r>
              <a:rPr lang="pt-BR" sz="2000" b="0" dirty="0">
                <a:solidFill>
                  <a:srgbClr val="000000"/>
                </a:solidFill>
                <a:effectLst/>
                <a:latin typeface="Timesnewroman"/>
              </a:rPr>
              <a:t>    </a:t>
            </a:r>
            <a:r>
              <a:rPr lang="pt-BR" sz="2000" b="0" dirty="0">
                <a:solidFill>
                  <a:srgbClr val="795E26"/>
                </a:solidFill>
                <a:effectLst/>
                <a:latin typeface="Timesnewroman"/>
              </a:rPr>
              <a:t>Printf</a:t>
            </a:r>
            <a:r>
              <a:rPr lang="pt-BR" sz="2000" b="0" dirty="0">
                <a:solidFill>
                  <a:srgbClr val="000000"/>
                </a:solidFill>
                <a:effectLst/>
                <a:latin typeface="Timesnewroman"/>
              </a:rPr>
              <a:t>(“num:%d\n”,num);</a:t>
            </a:r>
          </a:p>
          <a:p>
            <a:pPr marL="457200" lvl="1" indent="0">
              <a:buNone/>
            </a:pPr>
            <a:r>
              <a:rPr lang="pt-BR" sz="2000" b="0" dirty="0">
                <a:solidFill>
                  <a:srgbClr val="000000"/>
                </a:solidFill>
                <a:effectLst/>
                <a:latin typeface="Timesnewroman"/>
              </a:rPr>
              <a:t>}</a:t>
            </a:r>
          </a:p>
          <a:p>
            <a:pPr marL="0" indent="0">
              <a:buNone/>
            </a:pPr>
            <a:r>
              <a:rPr lang="pt-BR" sz="2000" dirty="0">
                <a:solidFill>
                  <a:srgbClr val="000000"/>
                </a:solidFill>
                <a:latin typeface="Timesnewroman"/>
              </a:rPr>
              <a:t>     output:</a:t>
            </a:r>
          </a:p>
          <a:p>
            <a:pPr marL="0" indent="0">
              <a:buNone/>
            </a:pPr>
            <a:r>
              <a:rPr lang="pt-BR" sz="2000" dirty="0">
                <a:solidFill>
                  <a:srgbClr val="000000"/>
                </a:solidFill>
                <a:latin typeface="Timesnewroman"/>
              </a:rPr>
              <a:t>       </a:t>
            </a:r>
            <a:r>
              <a:rPr lang="pt-BR" sz="2000" dirty="0">
                <a:solidFill>
                  <a:srgbClr val="C00000"/>
                </a:solidFill>
                <a:latin typeface="Timesnewroman"/>
              </a:rPr>
              <a:t>num: 10 </a:t>
            </a:r>
            <a:br>
              <a:rPr lang="pt-BR" sz="2200" b="0" dirty="0">
                <a:solidFill>
                  <a:srgbClr val="000000"/>
                </a:solidFill>
                <a:effectLst/>
                <a:latin typeface="Timesnewroman"/>
              </a:rPr>
            </a:br>
            <a:endParaRPr lang="pt-BR" sz="2200" b="0" dirty="0">
              <a:solidFill>
                <a:srgbClr val="000000"/>
              </a:solidFill>
              <a:effectLst/>
              <a:latin typeface="Timesnewroman"/>
            </a:endParaRPr>
          </a:p>
        </p:txBody>
      </p:sp>
    </p:spTree>
    <p:extLst>
      <p:ext uri="{BB962C8B-B14F-4D97-AF65-F5344CB8AC3E}">
        <p14:creationId xmlns:p14="http://schemas.microsoft.com/office/powerpoint/2010/main" val="3473891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C27C-5075-1CC7-5F69-3F9D6CDA42EF}"/>
              </a:ext>
            </a:extLst>
          </p:cNvPr>
          <p:cNvSpPr>
            <a:spLocks noGrp="1"/>
          </p:cNvSpPr>
          <p:nvPr>
            <p:ph type="title"/>
          </p:nvPr>
        </p:nvSpPr>
        <p:spPr/>
        <p:txBody>
          <a:bodyPr>
            <a:normAutofit/>
          </a:bodyPr>
          <a:lstStyle/>
          <a:p>
            <a:r>
              <a:rPr lang="en-IN" sz="3000" b="1" i="0" dirty="0">
                <a:solidFill>
                  <a:schemeClr val="bg1"/>
                </a:solidFill>
                <a:effectLst/>
                <a:latin typeface="Timesnewroman"/>
                <a:cs typeface="Heebo" panose="020B0604020202020204" pitchFamily="2" charset="-79"/>
              </a:rPr>
              <a:t>scanf()</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BE6412EE-B2AD-6B26-A954-7BFBE2B85091}"/>
              </a:ext>
            </a:extLst>
          </p:cNvPr>
          <p:cNvSpPr>
            <a:spLocks noGrp="1"/>
          </p:cNvSpPr>
          <p:nvPr>
            <p:ph idx="1"/>
          </p:nvPr>
        </p:nvSpPr>
        <p:spPr/>
        <p:txBody>
          <a:bodyPr>
            <a:normAutofit fontScale="85000" lnSpcReduction="20000"/>
          </a:bodyPr>
          <a:lstStyle/>
          <a:p>
            <a:pPr marL="0" indent="0">
              <a:buNone/>
            </a:pPr>
            <a:endParaRPr lang="en-IN" b="0" dirty="0">
              <a:solidFill>
                <a:srgbClr val="AF00DB"/>
              </a:solidFill>
              <a:effectLst/>
              <a:latin typeface="Consolas" panose="020B0609020204030204" pitchFamily="49" charset="0"/>
            </a:endParaRPr>
          </a:p>
          <a:p>
            <a:pPr marL="914400" lvl="2" indent="0">
              <a:buNone/>
            </a:pPr>
            <a:r>
              <a:rPr lang="en-IN" sz="1800" b="0" dirty="0">
                <a:solidFill>
                  <a:srgbClr val="AF00DB"/>
                </a:solidFill>
                <a:effectLst/>
                <a:latin typeface="Timesnewroman"/>
              </a:rPr>
              <a:t>#include</a:t>
            </a:r>
            <a:r>
              <a:rPr lang="en-IN" sz="1800" b="0" dirty="0">
                <a:solidFill>
                  <a:srgbClr val="A31515"/>
                </a:solidFill>
                <a:effectLst/>
                <a:latin typeface="Timesnewroman"/>
              </a:rPr>
              <a:t>&lt;stdio.h&gt;</a:t>
            </a:r>
            <a:endParaRPr lang="en-IN" sz="1800" b="0" dirty="0">
              <a:solidFill>
                <a:srgbClr val="000000"/>
              </a:solidFill>
              <a:effectLst/>
              <a:latin typeface="Timesnewroman"/>
            </a:endParaRPr>
          </a:p>
          <a:p>
            <a:pPr marL="914400" lvl="2" indent="0">
              <a:buNone/>
            </a:pPr>
            <a:r>
              <a:rPr lang="en-IN" sz="1800" b="0" dirty="0">
                <a:solidFill>
                  <a:srgbClr val="0000FF"/>
                </a:solidFill>
                <a:effectLst/>
                <a:latin typeface="Timesnewroman"/>
              </a:rPr>
              <a:t>int</a:t>
            </a:r>
            <a:r>
              <a:rPr lang="en-IN" sz="1800" b="0" dirty="0">
                <a:solidFill>
                  <a:srgbClr val="000000"/>
                </a:solidFill>
                <a:effectLst/>
                <a:latin typeface="Timesnewroman"/>
              </a:rPr>
              <a:t> </a:t>
            </a:r>
            <a:r>
              <a:rPr lang="en-IN" sz="1800" b="0" dirty="0">
                <a:solidFill>
                  <a:srgbClr val="795E26"/>
                </a:solidFill>
                <a:effectLst/>
                <a:latin typeface="Timesnewroman"/>
              </a:rPr>
              <a:t>main</a:t>
            </a:r>
            <a:r>
              <a:rPr lang="en-IN" sz="1800" b="0" dirty="0">
                <a:solidFill>
                  <a:srgbClr val="000000"/>
                </a:solidFill>
                <a:effectLst/>
                <a:latin typeface="Timesnewroman"/>
              </a:rPr>
              <a:t>()</a:t>
            </a:r>
          </a:p>
          <a:p>
            <a:pPr marL="914400" lvl="2" indent="0">
              <a:buNone/>
            </a:pPr>
            <a:r>
              <a:rPr lang="en-IN" sz="1800" b="0" dirty="0">
                <a:solidFill>
                  <a:srgbClr val="000000"/>
                </a:solidFill>
                <a:effectLst/>
                <a:latin typeface="Timesnewroman"/>
              </a:rPr>
              <a:t>{</a:t>
            </a:r>
          </a:p>
          <a:p>
            <a:pPr marL="914400" lvl="2" indent="0">
              <a:buNone/>
            </a:pPr>
            <a:r>
              <a:rPr lang="en-IN" sz="1800" b="0" dirty="0">
                <a:solidFill>
                  <a:srgbClr val="000000"/>
                </a:solidFill>
                <a:effectLst/>
                <a:latin typeface="Timesnewroman"/>
              </a:rPr>
              <a:t>    </a:t>
            </a:r>
            <a:r>
              <a:rPr lang="en-IN" sz="1800" b="0" dirty="0">
                <a:solidFill>
                  <a:srgbClr val="0000FF"/>
                </a:solidFill>
                <a:effectLst/>
                <a:latin typeface="Timesnewroman"/>
              </a:rPr>
              <a:t>int</a:t>
            </a:r>
            <a:r>
              <a:rPr lang="en-IN" sz="1800" b="0" dirty="0">
                <a:solidFill>
                  <a:srgbClr val="000000"/>
                </a:solidFill>
                <a:effectLst/>
                <a:latin typeface="Timesnewroman"/>
              </a:rPr>
              <a:t> </a:t>
            </a:r>
            <a:r>
              <a:rPr lang="en-IN" sz="1800" b="0" dirty="0" err="1">
                <a:solidFill>
                  <a:srgbClr val="000000"/>
                </a:solidFill>
                <a:effectLst/>
                <a:latin typeface="Timesnewroman"/>
              </a:rPr>
              <a:t>num</a:t>
            </a:r>
            <a:r>
              <a:rPr lang="en-IN" sz="1800" b="0" dirty="0">
                <a:solidFill>
                  <a:srgbClr val="000000"/>
                </a:solidFill>
                <a:effectLst/>
                <a:latin typeface="Timesnewroman"/>
              </a:rPr>
              <a:t>;</a:t>
            </a:r>
          </a:p>
          <a:p>
            <a:pPr marL="914400" lvl="2" indent="0">
              <a:buNone/>
            </a:pPr>
            <a:r>
              <a:rPr lang="en-IN" sz="1800" b="0" dirty="0">
                <a:solidFill>
                  <a:srgbClr val="000000"/>
                </a:solidFill>
                <a:effectLst/>
                <a:latin typeface="Timesnewroman"/>
              </a:rPr>
              <a:t>    </a:t>
            </a:r>
            <a:r>
              <a:rPr lang="en-IN" sz="1800" b="0" dirty="0">
                <a:solidFill>
                  <a:srgbClr val="795E26"/>
                </a:solidFill>
                <a:effectLst/>
                <a:latin typeface="Timesnewroman"/>
              </a:rPr>
              <a:t>Printf</a:t>
            </a:r>
            <a:r>
              <a:rPr lang="en-IN" sz="1800" b="0" dirty="0">
                <a:solidFill>
                  <a:srgbClr val="000000"/>
                </a:solidFill>
                <a:effectLst/>
                <a:latin typeface="Timesnewroman"/>
              </a:rPr>
              <a:t>(“Enter the Number\n”);</a:t>
            </a:r>
          </a:p>
          <a:p>
            <a:pPr marL="914400" lvl="2" indent="0">
              <a:buNone/>
            </a:pPr>
            <a:r>
              <a:rPr lang="en-IN" sz="1800" b="0" dirty="0">
                <a:solidFill>
                  <a:srgbClr val="000000"/>
                </a:solidFill>
                <a:effectLst/>
                <a:latin typeface="Timesnewroman"/>
              </a:rPr>
              <a:t>    </a:t>
            </a:r>
            <a:r>
              <a:rPr lang="en-IN" sz="1800" b="0" dirty="0">
                <a:solidFill>
                  <a:srgbClr val="795E26"/>
                </a:solidFill>
                <a:effectLst/>
                <a:latin typeface="Timesnewroman"/>
              </a:rPr>
              <a:t>Scanf</a:t>
            </a:r>
            <a:r>
              <a:rPr lang="en-IN" sz="1800" b="0" dirty="0">
                <a:solidFill>
                  <a:srgbClr val="000000"/>
                </a:solidFill>
                <a:effectLst/>
                <a:latin typeface="Timesnewroman"/>
              </a:rPr>
              <a:t>(“%d”,&amp;</a:t>
            </a:r>
            <a:r>
              <a:rPr lang="en-IN" sz="1800" b="0" dirty="0" err="1">
                <a:solidFill>
                  <a:srgbClr val="000000"/>
                </a:solidFill>
                <a:effectLst/>
                <a:latin typeface="Timesnewroman"/>
              </a:rPr>
              <a:t>num</a:t>
            </a:r>
            <a:r>
              <a:rPr lang="en-IN" sz="1800" b="0" dirty="0">
                <a:solidFill>
                  <a:srgbClr val="000000"/>
                </a:solidFill>
                <a:effectLst/>
                <a:latin typeface="Timesnewroman"/>
              </a:rPr>
              <a:t>);</a:t>
            </a:r>
          </a:p>
          <a:p>
            <a:pPr marL="914400" lvl="2" indent="0">
              <a:buNone/>
            </a:pPr>
            <a:r>
              <a:rPr lang="en-IN" sz="1800" b="0" dirty="0">
                <a:solidFill>
                  <a:srgbClr val="000000"/>
                </a:solidFill>
                <a:effectLst/>
                <a:latin typeface="Timesnewroman"/>
              </a:rPr>
              <a:t>    </a:t>
            </a:r>
            <a:r>
              <a:rPr lang="en-IN" sz="1800" b="0" dirty="0">
                <a:solidFill>
                  <a:srgbClr val="795E26"/>
                </a:solidFill>
                <a:effectLst/>
                <a:latin typeface="Timesnewroman"/>
              </a:rPr>
              <a:t>Printf</a:t>
            </a:r>
            <a:r>
              <a:rPr lang="en-IN" sz="1800" b="0" dirty="0">
                <a:solidFill>
                  <a:srgbClr val="000000"/>
                </a:solidFill>
                <a:effectLst/>
                <a:latin typeface="Timesnewroman"/>
              </a:rPr>
              <a:t>(“</a:t>
            </a:r>
            <a:r>
              <a:rPr lang="en-IN" sz="1800" b="0" dirty="0" err="1">
                <a:solidFill>
                  <a:srgbClr val="000000"/>
                </a:solidFill>
                <a:effectLst/>
                <a:latin typeface="Timesnewroman"/>
              </a:rPr>
              <a:t>num</a:t>
            </a:r>
            <a:r>
              <a:rPr lang="en-IN" sz="1800" b="0" dirty="0">
                <a:solidFill>
                  <a:srgbClr val="000000"/>
                </a:solidFill>
                <a:effectLst/>
                <a:latin typeface="Timesnewroman"/>
              </a:rPr>
              <a:t>:%d\n”,</a:t>
            </a:r>
            <a:r>
              <a:rPr lang="en-IN" sz="1800" b="0" dirty="0" err="1">
                <a:solidFill>
                  <a:srgbClr val="000000"/>
                </a:solidFill>
                <a:effectLst/>
                <a:latin typeface="Timesnewroman"/>
              </a:rPr>
              <a:t>num</a:t>
            </a:r>
            <a:r>
              <a:rPr lang="en-IN" sz="1800" b="0" dirty="0">
                <a:solidFill>
                  <a:srgbClr val="000000"/>
                </a:solidFill>
                <a:effectLst/>
                <a:latin typeface="Timesnewroman"/>
              </a:rPr>
              <a:t>);</a:t>
            </a:r>
          </a:p>
          <a:p>
            <a:pPr marL="914400" lvl="2" indent="0">
              <a:buNone/>
            </a:pPr>
            <a:r>
              <a:rPr lang="en-IN" sz="1800" b="0" dirty="0">
                <a:solidFill>
                  <a:srgbClr val="000000"/>
                </a:solidFill>
                <a:effectLst/>
                <a:latin typeface="Timesnewroman"/>
              </a:rPr>
              <a:t>}</a:t>
            </a:r>
          </a:p>
          <a:p>
            <a:pPr marL="0" indent="0">
              <a:buNone/>
            </a:pPr>
            <a:r>
              <a:rPr lang="en-IN" b="0" dirty="0">
                <a:solidFill>
                  <a:srgbClr val="000000"/>
                </a:solidFill>
                <a:effectLst/>
                <a:latin typeface="Consolas" panose="020B0609020204030204" pitchFamily="49" charset="0"/>
              </a:rPr>
              <a:t>	</a:t>
            </a:r>
            <a:r>
              <a:rPr lang="en-IN" sz="1800" b="0" dirty="0">
                <a:solidFill>
                  <a:srgbClr val="C00000"/>
                </a:solidFill>
                <a:effectLst/>
                <a:latin typeface="Timesnewroman"/>
              </a:rPr>
              <a:t>output: num:10</a:t>
            </a: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100539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6D9C-8468-3F5D-7089-7FE423AA8BB3}"/>
              </a:ext>
            </a:extLst>
          </p:cNvPr>
          <p:cNvSpPr>
            <a:spLocks noGrp="1"/>
          </p:cNvSpPr>
          <p:nvPr>
            <p:ph type="title"/>
          </p:nvPr>
        </p:nvSpPr>
        <p:spPr/>
        <p:txBody>
          <a:bodyPr>
            <a:normAutofit/>
          </a:bodyPr>
          <a:lstStyle/>
          <a:p>
            <a:r>
              <a:rPr lang="en-IN" sz="3000" b="1" dirty="0">
                <a:solidFill>
                  <a:schemeClr val="bg1"/>
                </a:solidFill>
                <a:latin typeface="Timesnewroman"/>
              </a:rPr>
              <a:t>Control Statements</a:t>
            </a:r>
          </a:p>
        </p:txBody>
      </p:sp>
      <p:sp>
        <p:nvSpPr>
          <p:cNvPr id="3" name="Content Placeholder 2">
            <a:extLst>
              <a:ext uri="{FF2B5EF4-FFF2-40B4-BE49-F238E27FC236}">
                <a16:creationId xmlns:a16="http://schemas.microsoft.com/office/drawing/2014/main" id="{6589B16E-F626-275B-ACBB-F63A261D1400}"/>
              </a:ext>
            </a:extLst>
          </p:cNvPr>
          <p:cNvSpPr>
            <a:spLocks noGrp="1"/>
          </p:cNvSpPr>
          <p:nvPr>
            <p:ph idx="1"/>
          </p:nvPr>
        </p:nvSpPr>
        <p:spPr/>
        <p:txBody>
          <a:bodyPr>
            <a:normAutofit fontScale="92500" lnSpcReduction="10000"/>
          </a:bodyPr>
          <a:lstStyle/>
          <a:p>
            <a:pPr>
              <a:lnSpc>
                <a:spcPct val="150000"/>
              </a:lnSpc>
            </a:pPr>
            <a:r>
              <a:rPr lang="en-IN" sz="2400" b="1" i="0" dirty="0">
                <a:solidFill>
                  <a:schemeClr val="accent1"/>
                </a:solidFill>
                <a:effectLst/>
                <a:latin typeface="Timesnewroman"/>
              </a:rPr>
              <a:t>Types of Control Statements</a:t>
            </a:r>
          </a:p>
          <a:p>
            <a:pPr marL="0" indent="0" algn="l">
              <a:lnSpc>
                <a:spcPct val="150000"/>
              </a:lnSpc>
              <a:buNone/>
            </a:pPr>
            <a:r>
              <a:rPr lang="en-US" sz="2200" b="0" i="0" dirty="0">
                <a:solidFill>
                  <a:srgbClr val="3A3A3A"/>
                </a:solidFill>
                <a:effectLst/>
                <a:latin typeface="Timesnewroman"/>
              </a:rPr>
              <a:t>There are four types of control statements in C:</a:t>
            </a:r>
          </a:p>
          <a:p>
            <a:pPr algn="l">
              <a:lnSpc>
                <a:spcPct val="150000"/>
              </a:lnSpc>
              <a:buFont typeface="+mj-lt"/>
              <a:buAutoNum type="arabicPeriod"/>
            </a:pPr>
            <a:r>
              <a:rPr lang="en-US" sz="2200" b="0" i="0" dirty="0">
                <a:solidFill>
                  <a:srgbClr val="3A3A3A"/>
                </a:solidFill>
                <a:effectLst/>
                <a:latin typeface="Timesnewroman"/>
              </a:rPr>
              <a:t>Decision making statements (</a:t>
            </a:r>
            <a:r>
              <a:rPr lang="en-US" sz="2200" b="0" i="0" dirty="0">
                <a:solidFill>
                  <a:schemeClr val="accent1"/>
                </a:solidFill>
                <a:effectLst/>
                <a:latin typeface="Timesnewroman"/>
              </a:rPr>
              <a:t>if, if-else</a:t>
            </a:r>
            <a:r>
              <a:rPr lang="en-US" sz="2200" b="0" i="0" dirty="0">
                <a:solidFill>
                  <a:srgbClr val="3A3A3A"/>
                </a:solidFill>
                <a:effectLst/>
                <a:latin typeface="Timesnewroman"/>
              </a:rPr>
              <a:t>)</a:t>
            </a:r>
          </a:p>
          <a:p>
            <a:pPr algn="l">
              <a:lnSpc>
                <a:spcPct val="150000"/>
              </a:lnSpc>
              <a:buFont typeface="+mj-lt"/>
              <a:buAutoNum type="arabicPeriod"/>
            </a:pPr>
            <a:r>
              <a:rPr lang="en-US" sz="2200" b="0" i="0" dirty="0">
                <a:solidFill>
                  <a:srgbClr val="3A3A3A"/>
                </a:solidFill>
                <a:effectLst/>
                <a:latin typeface="Timesnewroman"/>
              </a:rPr>
              <a:t>Selection statements (</a:t>
            </a:r>
            <a:r>
              <a:rPr lang="en-US" sz="2200" b="0" i="0" dirty="0">
                <a:solidFill>
                  <a:schemeClr val="accent1"/>
                </a:solidFill>
                <a:effectLst/>
                <a:latin typeface="Timesnewroman"/>
              </a:rPr>
              <a:t>switch-case</a:t>
            </a:r>
            <a:r>
              <a:rPr lang="en-US" sz="2200" b="0" i="0" dirty="0">
                <a:solidFill>
                  <a:srgbClr val="3A3A3A"/>
                </a:solidFill>
                <a:effectLst/>
                <a:latin typeface="Timesnewroman"/>
              </a:rPr>
              <a:t>)</a:t>
            </a:r>
          </a:p>
          <a:p>
            <a:pPr algn="l">
              <a:lnSpc>
                <a:spcPct val="150000"/>
              </a:lnSpc>
              <a:buFont typeface="+mj-lt"/>
              <a:buAutoNum type="arabicPeriod"/>
            </a:pPr>
            <a:r>
              <a:rPr lang="en-US" sz="2200" b="0" i="0" dirty="0">
                <a:solidFill>
                  <a:srgbClr val="3A3A3A"/>
                </a:solidFill>
                <a:effectLst/>
                <a:latin typeface="Timesnewroman"/>
              </a:rPr>
              <a:t>Iteration statements (</a:t>
            </a:r>
            <a:r>
              <a:rPr lang="en-US" sz="2200" b="0" i="0" dirty="0">
                <a:solidFill>
                  <a:schemeClr val="accent1"/>
                </a:solidFill>
                <a:effectLst/>
                <a:latin typeface="Timesnewroman"/>
              </a:rPr>
              <a:t>for, while, do-while</a:t>
            </a:r>
            <a:r>
              <a:rPr lang="en-US" sz="2200" b="0" i="0" dirty="0">
                <a:solidFill>
                  <a:srgbClr val="3A3A3A"/>
                </a:solidFill>
                <a:effectLst/>
                <a:latin typeface="Timesnewroman"/>
              </a:rPr>
              <a:t>)</a:t>
            </a:r>
          </a:p>
          <a:p>
            <a:pPr algn="l">
              <a:lnSpc>
                <a:spcPct val="150000"/>
              </a:lnSpc>
              <a:buFont typeface="+mj-lt"/>
              <a:buAutoNum type="arabicPeriod"/>
            </a:pPr>
            <a:r>
              <a:rPr lang="en-US" sz="2200" b="0" i="0" dirty="0">
                <a:solidFill>
                  <a:srgbClr val="3A3A3A"/>
                </a:solidFill>
                <a:effectLst/>
                <a:latin typeface="Timesnewroman"/>
              </a:rPr>
              <a:t>Jump statements (</a:t>
            </a:r>
            <a:r>
              <a:rPr lang="en-US" sz="2200" b="0" i="0" dirty="0">
                <a:solidFill>
                  <a:schemeClr val="accent1"/>
                </a:solidFill>
                <a:effectLst/>
                <a:latin typeface="Timesnewroman"/>
              </a:rPr>
              <a:t>break, continue, goto</a:t>
            </a:r>
            <a:r>
              <a:rPr lang="en-US" sz="2200" b="0" i="0" dirty="0">
                <a:solidFill>
                  <a:srgbClr val="3A3A3A"/>
                </a:solidFill>
                <a:effectLst/>
                <a:latin typeface="Timesnewroman"/>
              </a:rPr>
              <a:t>)</a:t>
            </a:r>
          </a:p>
          <a:p>
            <a:endParaRPr lang="en-IN" dirty="0"/>
          </a:p>
        </p:txBody>
      </p:sp>
    </p:spTree>
    <p:extLst>
      <p:ext uri="{BB962C8B-B14F-4D97-AF65-F5344CB8AC3E}">
        <p14:creationId xmlns:p14="http://schemas.microsoft.com/office/powerpoint/2010/main" val="3008793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E1CC-098D-2003-5463-DD652302D1AE}"/>
              </a:ext>
            </a:extLst>
          </p:cNvPr>
          <p:cNvSpPr>
            <a:spLocks noGrp="1"/>
          </p:cNvSpPr>
          <p:nvPr>
            <p:ph type="title"/>
          </p:nvPr>
        </p:nvSpPr>
        <p:spPr/>
        <p:txBody>
          <a:bodyPr>
            <a:normAutofit/>
          </a:bodyPr>
          <a:lstStyle/>
          <a:p>
            <a:r>
              <a:rPr lang="en-US" sz="3000" b="1" i="0" dirty="0">
                <a:solidFill>
                  <a:schemeClr val="bg1"/>
                </a:solidFill>
                <a:effectLst/>
                <a:latin typeface="Timesnewroman"/>
              </a:rPr>
              <a:t>Decision Making Statement</a:t>
            </a:r>
            <a:endParaRPr lang="en-IN" sz="3000" dirty="0">
              <a:solidFill>
                <a:schemeClr val="bg1"/>
              </a:solidFill>
              <a:latin typeface="Timesnewroman"/>
            </a:endParaRPr>
          </a:p>
        </p:txBody>
      </p:sp>
      <p:sp>
        <p:nvSpPr>
          <p:cNvPr id="3" name="Content Placeholder 2">
            <a:extLst>
              <a:ext uri="{FF2B5EF4-FFF2-40B4-BE49-F238E27FC236}">
                <a16:creationId xmlns:a16="http://schemas.microsoft.com/office/drawing/2014/main" id="{87843653-65BC-ED11-D23C-E4B2DEE4691F}"/>
              </a:ext>
            </a:extLst>
          </p:cNvPr>
          <p:cNvSpPr>
            <a:spLocks noGrp="1"/>
          </p:cNvSpPr>
          <p:nvPr>
            <p:ph idx="1"/>
          </p:nvPr>
        </p:nvSpPr>
        <p:spPr/>
        <p:txBody>
          <a:bodyPr>
            <a:normAutofit fontScale="62500" lnSpcReduction="20000"/>
          </a:bodyPr>
          <a:lstStyle/>
          <a:p>
            <a:r>
              <a:rPr lang="en-US" sz="2400" b="1" i="0" dirty="0">
                <a:solidFill>
                  <a:schemeClr val="accent1"/>
                </a:solidFill>
                <a:effectLst/>
                <a:latin typeface="Timesnewroman"/>
              </a:rPr>
              <a:t>if-else Statement</a:t>
            </a:r>
          </a:p>
          <a:p>
            <a:pPr marL="0" indent="0">
              <a:buNone/>
            </a:pPr>
            <a:endParaRPr lang="en-US" sz="2200" b="1" i="0" dirty="0">
              <a:solidFill>
                <a:srgbClr val="C00000"/>
              </a:solidFill>
              <a:effectLst/>
              <a:latin typeface="Timesnewroman"/>
            </a:endParaRPr>
          </a:p>
          <a:p>
            <a:pPr marL="0" indent="0">
              <a:buNone/>
            </a:pPr>
            <a:r>
              <a:rPr lang="en-US" sz="2200" b="1" i="0" dirty="0">
                <a:solidFill>
                  <a:srgbClr val="C00000"/>
                </a:solidFill>
                <a:effectLst/>
                <a:latin typeface="Timesnewroman"/>
              </a:rPr>
              <a:t>Syntax:</a:t>
            </a:r>
          </a:p>
          <a:p>
            <a:pPr marL="0" indent="0">
              <a:buNone/>
            </a:pPr>
            <a:endParaRPr lang="en-US" sz="2400" b="1" i="0" dirty="0">
              <a:solidFill>
                <a:srgbClr val="262626"/>
              </a:solidFill>
              <a:effectLst/>
              <a:latin typeface="Timesnewroman"/>
            </a:endParaRPr>
          </a:p>
          <a:p>
            <a:pPr marL="457200" lvl="1" indent="0">
              <a:buNone/>
            </a:pPr>
            <a:r>
              <a:rPr lang="en-US" sz="1800" dirty="0">
                <a:latin typeface="Timesnewroman"/>
              </a:rPr>
              <a:t>if (condition)</a:t>
            </a:r>
          </a:p>
          <a:p>
            <a:pPr marL="457200" lvl="1" indent="0">
              <a:buNone/>
            </a:pPr>
            <a:r>
              <a:rPr lang="en-US" sz="1800" dirty="0">
                <a:latin typeface="Timesnewroman"/>
              </a:rPr>
              <a:t>{</a:t>
            </a:r>
          </a:p>
          <a:p>
            <a:pPr marL="457200" lvl="1" indent="0">
              <a:buNone/>
            </a:pPr>
            <a:r>
              <a:rPr lang="en-US" sz="1800" dirty="0">
                <a:latin typeface="Timesnewroman"/>
              </a:rPr>
              <a:t>  // statements</a:t>
            </a:r>
          </a:p>
          <a:p>
            <a:pPr marL="457200" lvl="1" indent="0">
              <a:buNone/>
            </a:pPr>
            <a:r>
              <a:rPr lang="en-US" sz="1800" dirty="0">
                <a:latin typeface="Timesnewroman"/>
              </a:rPr>
              <a:t>}</a:t>
            </a:r>
          </a:p>
          <a:p>
            <a:pPr marL="457200" lvl="1" indent="0">
              <a:buNone/>
            </a:pPr>
            <a:r>
              <a:rPr lang="en-US" sz="1800" dirty="0">
                <a:latin typeface="Timesnewroman"/>
              </a:rPr>
              <a:t>else</a:t>
            </a:r>
          </a:p>
          <a:p>
            <a:pPr marL="457200" lvl="1" indent="0">
              <a:buNone/>
            </a:pPr>
            <a:r>
              <a:rPr lang="en-US" sz="1800" dirty="0">
                <a:latin typeface="Timesnewroman"/>
              </a:rPr>
              <a:t>{</a:t>
            </a:r>
          </a:p>
          <a:p>
            <a:pPr marL="457200" lvl="1" indent="0">
              <a:buNone/>
            </a:pPr>
            <a:r>
              <a:rPr lang="en-US" sz="1800" dirty="0">
                <a:latin typeface="Timesnewroman"/>
              </a:rPr>
              <a:t>  // statements</a:t>
            </a:r>
          </a:p>
          <a:p>
            <a:pPr marL="457200" lvl="1" indent="0">
              <a:buNone/>
            </a:pPr>
            <a:r>
              <a:rPr lang="en-US" sz="1800" dirty="0">
                <a:latin typeface="Timesnewroman"/>
              </a:rPr>
              <a:t>}</a:t>
            </a:r>
          </a:p>
          <a:p>
            <a:endParaRPr lang="en-IN" dirty="0"/>
          </a:p>
        </p:txBody>
      </p:sp>
    </p:spTree>
    <p:extLst>
      <p:ext uri="{BB962C8B-B14F-4D97-AF65-F5344CB8AC3E}">
        <p14:creationId xmlns:p14="http://schemas.microsoft.com/office/powerpoint/2010/main" val="1956335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E4A5-B71D-A556-43E2-DC1B0D4E5957}"/>
              </a:ext>
            </a:extLst>
          </p:cNvPr>
          <p:cNvSpPr>
            <a:spLocks noGrp="1"/>
          </p:cNvSpPr>
          <p:nvPr>
            <p:ph type="title"/>
          </p:nvPr>
        </p:nvSpPr>
        <p:spPr/>
        <p:txBody>
          <a:bodyPr>
            <a:normAutofit/>
          </a:bodyPr>
          <a:lstStyle/>
          <a:p>
            <a:r>
              <a:rPr lang="en-US" sz="3000" b="1" dirty="0">
                <a:solidFill>
                  <a:schemeClr val="bg1"/>
                </a:solidFill>
                <a:latin typeface="Timesnewroman"/>
              </a:rPr>
              <a:t>Basic C Programs</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279FF9A5-1F0F-DA4F-7AEC-E6A7FBE4A6CF}"/>
              </a:ext>
            </a:extLst>
          </p:cNvPr>
          <p:cNvSpPr>
            <a:spLocks noGrp="1"/>
          </p:cNvSpPr>
          <p:nvPr>
            <p:ph idx="1"/>
          </p:nvPr>
        </p:nvSpPr>
        <p:spPr/>
        <p:txBody>
          <a:bodyPr>
            <a:normAutofit/>
          </a:bodyPr>
          <a:lstStyle/>
          <a:p>
            <a:pPr marL="0" indent="0">
              <a:buNone/>
            </a:pPr>
            <a:r>
              <a:rPr lang="en-US" sz="1400" dirty="0">
                <a:solidFill>
                  <a:schemeClr val="accent1"/>
                </a:solidFill>
                <a:latin typeface="Timesnewroman"/>
              </a:rPr>
              <a:t>#include&lt;stdio.h&gt;</a:t>
            </a:r>
          </a:p>
          <a:p>
            <a:pPr marL="0" indent="0">
              <a:buNone/>
            </a:pPr>
            <a:r>
              <a:rPr lang="en-US" sz="1400" dirty="0">
                <a:solidFill>
                  <a:schemeClr val="accent1"/>
                </a:solidFill>
                <a:latin typeface="Timesnewroman"/>
              </a:rPr>
              <a:t>void main()</a:t>
            </a:r>
          </a:p>
          <a:p>
            <a:pPr marL="0" indent="0">
              <a:buNone/>
            </a:pPr>
            <a:r>
              <a:rPr lang="en-US" sz="1400" dirty="0">
                <a:solidFill>
                  <a:schemeClr val="accent1"/>
                </a:solidFill>
                <a:latin typeface="Timesnewroman"/>
              </a:rPr>
              <a:t>{</a:t>
            </a:r>
          </a:p>
          <a:p>
            <a:pPr marL="457200" lvl="1" indent="0">
              <a:buNone/>
            </a:pPr>
            <a:r>
              <a:rPr lang="en-US" sz="1400" dirty="0">
                <a:solidFill>
                  <a:schemeClr val="accent1"/>
                </a:solidFill>
                <a:latin typeface="Timesnewroman"/>
              </a:rPr>
              <a:t>int value; // declaration </a:t>
            </a:r>
          </a:p>
          <a:p>
            <a:pPr marL="457200" lvl="1" indent="0">
              <a:buNone/>
            </a:pPr>
            <a:r>
              <a:rPr lang="en-US" sz="1400" dirty="0">
                <a:solidFill>
                  <a:schemeClr val="accent1"/>
                </a:solidFill>
                <a:latin typeface="Timesnewroman"/>
              </a:rPr>
              <a:t>value = 100; // Initialization or Assigning </a:t>
            </a:r>
          </a:p>
          <a:p>
            <a:pPr marL="457200" lvl="1" indent="0">
              <a:buNone/>
            </a:pPr>
            <a:r>
              <a:rPr lang="en-US" sz="1400" dirty="0" err="1">
                <a:solidFill>
                  <a:schemeClr val="accent1"/>
                </a:solidFill>
                <a:latin typeface="Timesnewroman"/>
              </a:rPr>
              <a:t>Printf</a:t>
            </a:r>
            <a:r>
              <a:rPr lang="en-US" sz="1400" dirty="0">
                <a:solidFill>
                  <a:schemeClr val="accent1"/>
                </a:solidFill>
                <a:latin typeface="Timesnewroman"/>
              </a:rPr>
              <a:t>(“value:%d\</a:t>
            </a:r>
            <a:r>
              <a:rPr lang="en-US" sz="1400" dirty="0" err="1">
                <a:solidFill>
                  <a:schemeClr val="accent1"/>
                </a:solidFill>
                <a:latin typeface="Timesnewroman"/>
              </a:rPr>
              <a:t>n”,value</a:t>
            </a:r>
            <a:r>
              <a:rPr lang="en-US" sz="1400" dirty="0">
                <a:solidFill>
                  <a:schemeClr val="accent1"/>
                </a:solidFill>
                <a:latin typeface="Timesnewroman"/>
              </a:rPr>
              <a:t>);</a:t>
            </a:r>
          </a:p>
          <a:p>
            <a:pPr marL="0" indent="0">
              <a:buNone/>
            </a:pPr>
            <a:r>
              <a:rPr lang="en-US" sz="1400" dirty="0">
                <a:solidFill>
                  <a:schemeClr val="accent1"/>
                </a:solidFill>
                <a:latin typeface="Timesnewroman"/>
              </a:rPr>
              <a:t>}</a:t>
            </a:r>
          </a:p>
          <a:p>
            <a:pPr marL="0" indent="0">
              <a:buNone/>
            </a:pPr>
            <a:endParaRPr lang="en-US" sz="1800" dirty="0">
              <a:solidFill>
                <a:schemeClr val="accent1"/>
              </a:solidFill>
              <a:latin typeface="Timesnewroman"/>
            </a:endParaRPr>
          </a:p>
          <a:p>
            <a:pPr marL="0" indent="0">
              <a:buNone/>
            </a:pPr>
            <a:r>
              <a:rPr lang="en-US" sz="1400" dirty="0">
                <a:solidFill>
                  <a:srgbClr val="C00000"/>
                </a:solidFill>
                <a:latin typeface="Timesnewroman"/>
              </a:rPr>
              <a:t>Output: value:100</a:t>
            </a:r>
          </a:p>
          <a:p>
            <a:pPr marL="0" indent="0">
              <a:buNone/>
            </a:pPr>
            <a:endParaRPr lang="en-IN" sz="1800" dirty="0">
              <a:latin typeface="Timesnewroman"/>
            </a:endParaRPr>
          </a:p>
        </p:txBody>
      </p:sp>
    </p:spTree>
    <p:extLst>
      <p:ext uri="{BB962C8B-B14F-4D97-AF65-F5344CB8AC3E}">
        <p14:creationId xmlns:p14="http://schemas.microsoft.com/office/powerpoint/2010/main" val="1971083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EA19B6-231D-B7BD-5B51-8E4CE71F31E0}"/>
              </a:ext>
            </a:extLst>
          </p:cNvPr>
          <p:cNvSpPr>
            <a:spLocks noGrp="1"/>
          </p:cNvSpPr>
          <p:nvPr>
            <p:ph idx="1"/>
          </p:nvPr>
        </p:nvSpPr>
        <p:spPr/>
        <p:txBody>
          <a:bodyPr>
            <a:normAutofit/>
          </a:bodyPr>
          <a:lstStyle/>
          <a:p>
            <a:pPr>
              <a:lnSpc>
                <a:spcPct val="150000"/>
              </a:lnSpc>
            </a:pPr>
            <a:r>
              <a:rPr lang="en-US" sz="2400" b="0" i="0" dirty="0">
                <a:solidFill>
                  <a:srgbClr val="3A3A3A"/>
                </a:solidFill>
                <a:effectLst/>
                <a:latin typeface="Timesnewroman"/>
              </a:rPr>
              <a:t>If the condition specified in the if statement evaluates to true, the statements inside the if-block are executed .</a:t>
            </a:r>
          </a:p>
          <a:p>
            <a:pPr>
              <a:lnSpc>
                <a:spcPct val="150000"/>
              </a:lnSpc>
            </a:pPr>
            <a:r>
              <a:rPr lang="en-US" sz="2400" b="0" i="0" dirty="0">
                <a:solidFill>
                  <a:srgbClr val="3A3A3A"/>
                </a:solidFill>
                <a:effectLst/>
                <a:latin typeface="Timesnewroman"/>
              </a:rPr>
              <a:t> Even if the condition is false and no else-block is present, control gets transferred to the statement immediately after the if-block.</a:t>
            </a:r>
            <a:endParaRPr lang="en-IN" sz="2400" dirty="0">
              <a:latin typeface="Timesnewroman"/>
            </a:endParaRPr>
          </a:p>
        </p:txBody>
      </p:sp>
    </p:spTree>
    <p:extLst>
      <p:ext uri="{BB962C8B-B14F-4D97-AF65-F5344CB8AC3E}">
        <p14:creationId xmlns:p14="http://schemas.microsoft.com/office/powerpoint/2010/main" val="2717835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1FFC-DD11-7ACA-E1E7-F46D69792C3C}"/>
              </a:ext>
            </a:extLst>
          </p:cNvPr>
          <p:cNvSpPr>
            <a:spLocks noGrp="1"/>
          </p:cNvSpPr>
          <p:nvPr>
            <p:ph type="title"/>
          </p:nvPr>
        </p:nvSpPr>
        <p:spPr/>
        <p:txBody>
          <a:bodyPr>
            <a:normAutofit fontScale="90000"/>
          </a:bodyPr>
          <a:lstStyle/>
          <a:p>
            <a:br>
              <a:rPr lang="en-US" b="0" i="0" dirty="0">
                <a:solidFill>
                  <a:srgbClr val="262626"/>
                </a:solidFill>
                <a:effectLst/>
                <a:latin typeface="Timesnewroman"/>
              </a:rPr>
            </a:br>
            <a:r>
              <a:rPr lang="en-US" sz="3300" b="1" i="0" dirty="0">
                <a:solidFill>
                  <a:schemeClr val="bg1"/>
                </a:solidFill>
                <a:effectLst/>
                <a:latin typeface="Timesnewroman"/>
              </a:rPr>
              <a:t>Nested if and if-else Statements</a:t>
            </a:r>
            <a:br>
              <a:rPr lang="en-US" b="0" i="0" dirty="0">
                <a:solidFill>
                  <a:srgbClr val="262626"/>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C7FFB273-1E52-3490-9688-C5613586BDC1}"/>
              </a:ext>
            </a:extLst>
          </p:cNvPr>
          <p:cNvSpPr>
            <a:spLocks noGrp="1"/>
          </p:cNvSpPr>
          <p:nvPr>
            <p:ph idx="1"/>
          </p:nvPr>
        </p:nvSpPr>
        <p:spPr/>
        <p:txBody>
          <a:bodyPr>
            <a:normAutofit fontScale="25000" lnSpcReduction="20000"/>
          </a:bodyPr>
          <a:lstStyle/>
          <a:p>
            <a:pPr marL="0" indent="0">
              <a:buNone/>
            </a:pPr>
            <a:r>
              <a:rPr lang="en-IN" b="1" i="0" dirty="0">
                <a:solidFill>
                  <a:schemeClr val="accent1"/>
                </a:solidFill>
                <a:effectLst/>
                <a:latin typeface="Timesnewroman"/>
              </a:rPr>
              <a:t>if-else ladder</a:t>
            </a:r>
          </a:p>
          <a:p>
            <a:pPr marL="914400" lvl="2" indent="0">
              <a:buNone/>
            </a:pPr>
            <a:endParaRPr lang="en-US" dirty="0">
              <a:latin typeface="Timesnewroman"/>
            </a:endParaRPr>
          </a:p>
          <a:p>
            <a:pPr marL="914400" lvl="2" indent="0">
              <a:buNone/>
            </a:pPr>
            <a:r>
              <a:rPr lang="en-US" dirty="0">
                <a:latin typeface="Timesnewroman"/>
              </a:rPr>
              <a:t>if(condition1)</a:t>
            </a:r>
          </a:p>
          <a:p>
            <a:pPr marL="914400" lvl="2" indent="0">
              <a:buNone/>
            </a:pPr>
            <a:r>
              <a:rPr lang="en-US" dirty="0">
                <a:latin typeface="Timesnewroman"/>
              </a:rPr>
              <a:t>{</a:t>
            </a:r>
          </a:p>
          <a:p>
            <a:pPr marL="914400" lvl="2" indent="0">
              <a:buNone/>
            </a:pPr>
            <a:r>
              <a:rPr lang="en-US" dirty="0">
                <a:latin typeface="Timesnewroman"/>
              </a:rPr>
              <a:t>// statement(s);</a:t>
            </a:r>
          </a:p>
          <a:p>
            <a:pPr marL="914400" lvl="2" indent="0">
              <a:buNone/>
            </a:pPr>
            <a:r>
              <a:rPr lang="en-US" dirty="0">
                <a:latin typeface="Timesnewroman"/>
              </a:rPr>
              <a:t>}</a:t>
            </a:r>
          </a:p>
          <a:p>
            <a:pPr marL="914400" lvl="2" indent="0">
              <a:buNone/>
            </a:pPr>
            <a:r>
              <a:rPr lang="en-US" dirty="0">
                <a:latin typeface="Timesnewroman"/>
              </a:rPr>
              <a:t>else if(condition2)</a:t>
            </a:r>
          </a:p>
          <a:p>
            <a:pPr marL="914400" lvl="2" indent="0">
              <a:buNone/>
            </a:pPr>
            <a:r>
              <a:rPr lang="en-US" dirty="0">
                <a:latin typeface="Timesnewroman"/>
              </a:rPr>
              <a:t>{</a:t>
            </a:r>
          </a:p>
          <a:p>
            <a:pPr marL="914400" lvl="2" indent="0">
              <a:buNone/>
            </a:pPr>
            <a:r>
              <a:rPr lang="en-US" dirty="0">
                <a:latin typeface="Timesnewroman"/>
              </a:rPr>
              <a:t>//statement(s);</a:t>
            </a:r>
          </a:p>
          <a:p>
            <a:pPr marL="914400" lvl="2" indent="0">
              <a:buNone/>
            </a:pPr>
            <a:r>
              <a:rPr lang="en-US" dirty="0">
                <a:latin typeface="Timesnewroman"/>
              </a:rPr>
              <a:t>}</a:t>
            </a:r>
          </a:p>
          <a:p>
            <a:pPr marL="914400" lvl="2" indent="0">
              <a:buNone/>
            </a:pPr>
            <a:r>
              <a:rPr lang="en-US" dirty="0">
                <a:latin typeface="Timesnewroman"/>
              </a:rPr>
              <a:t>.</a:t>
            </a:r>
          </a:p>
          <a:p>
            <a:pPr marL="914400" lvl="2" indent="0">
              <a:buNone/>
            </a:pPr>
            <a:r>
              <a:rPr lang="en-US" dirty="0">
                <a:latin typeface="Timesnewroman"/>
              </a:rPr>
              <a:t>.</a:t>
            </a:r>
          </a:p>
          <a:p>
            <a:pPr marL="914400" lvl="2" indent="0">
              <a:buNone/>
            </a:pPr>
            <a:r>
              <a:rPr lang="en-US" dirty="0">
                <a:latin typeface="Timesnewroman"/>
              </a:rPr>
              <a:t>else if (</a:t>
            </a:r>
            <a:r>
              <a:rPr lang="en-US" dirty="0" err="1">
                <a:latin typeface="Timesnewroman"/>
              </a:rPr>
              <a:t>conditionN</a:t>
            </a:r>
            <a:r>
              <a:rPr lang="en-US" dirty="0">
                <a:latin typeface="Timesnewroman"/>
              </a:rPr>
              <a:t>)</a:t>
            </a:r>
          </a:p>
          <a:p>
            <a:pPr marL="914400" lvl="2" indent="0">
              <a:buNone/>
            </a:pPr>
            <a:r>
              <a:rPr lang="en-US" dirty="0">
                <a:latin typeface="Timesnewroman"/>
              </a:rPr>
              <a:t>{</a:t>
            </a:r>
          </a:p>
          <a:p>
            <a:pPr marL="914400" lvl="2" indent="0">
              <a:buNone/>
            </a:pPr>
            <a:r>
              <a:rPr lang="en-US" dirty="0">
                <a:latin typeface="Timesnewroman"/>
              </a:rPr>
              <a:t>//statement(s);</a:t>
            </a:r>
          </a:p>
          <a:p>
            <a:pPr marL="914400" lvl="2" indent="0">
              <a:buNone/>
            </a:pPr>
            <a:r>
              <a:rPr lang="en-US" dirty="0">
                <a:latin typeface="Timesnewroman"/>
              </a:rPr>
              <a:t>}</a:t>
            </a:r>
          </a:p>
          <a:p>
            <a:pPr marL="914400" lvl="2" indent="0">
              <a:buNone/>
            </a:pPr>
            <a:r>
              <a:rPr lang="en-US" dirty="0">
                <a:latin typeface="Timesnewroman"/>
              </a:rPr>
              <a:t>else</a:t>
            </a:r>
          </a:p>
          <a:p>
            <a:pPr marL="914400" lvl="2" indent="0">
              <a:buNone/>
            </a:pPr>
            <a:r>
              <a:rPr lang="en-US" dirty="0">
                <a:latin typeface="Timesnewroman"/>
              </a:rPr>
              <a:t>{</a:t>
            </a:r>
          </a:p>
          <a:p>
            <a:pPr marL="914400" lvl="2" indent="0">
              <a:buNone/>
            </a:pPr>
            <a:r>
              <a:rPr lang="en-US" dirty="0">
                <a:latin typeface="Timesnewroman"/>
              </a:rPr>
              <a:t>//statement(s);</a:t>
            </a:r>
          </a:p>
          <a:p>
            <a:pPr marL="914400" lvl="2" indent="0">
              <a:buNone/>
            </a:pPr>
            <a:r>
              <a:rPr lang="en-US" dirty="0">
                <a:latin typeface="Timesnewroman"/>
              </a:rPr>
              <a:t>}</a:t>
            </a:r>
          </a:p>
          <a:p>
            <a:pPr marL="0" indent="0">
              <a:buNone/>
            </a:pPr>
            <a:endParaRPr lang="en-IN" dirty="0"/>
          </a:p>
        </p:txBody>
      </p:sp>
    </p:spTree>
    <p:extLst>
      <p:ext uri="{BB962C8B-B14F-4D97-AF65-F5344CB8AC3E}">
        <p14:creationId xmlns:p14="http://schemas.microsoft.com/office/powerpoint/2010/main" val="21711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4763-C88F-9E0E-7CB6-B06AD30FD91D}"/>
              </a:ext>
            </a:extLst>
          </p:cNvPr>
          <p:cNvSpPr>
            <a:spLocks noGrp="1"/>
          </p:cNvSpPr>
          <p:nvPr>
            <p:ph type="title"/>
          </p:nvPr>
        </p:nvSpPr>
        <p:spPr/>
        <p:txBody>
          <a:bodyPr>
            <a:normAutofit fontScale="90000"/>
          </a:bodyPr>
          <a:lstStyle/>
          <a:p>
            <a:br>
              <a:rPr lang="en-US" sz="3100" b="1" i="0" dirty="0">
                <a:solidFill>
                  <a:srgbClr val="262626"/>
                </a:solidFill>
                <a:effectLst/>
                <a:latin typeface="Timesnewroman"/>
              </a:rPr>
            </a:br>
            <a:r>
              <a:rPr lang="en-US" sz="3300" b="1" i="0" dirty="0">
                <a:solidFill>
                  <a:schemeClr val="bg1"/>
                </a:solidFill>
                <a:effectLst/>
                <a:latin typeface="Timesnewroman"/>
              </a:rPr>
              <a:t>Selection Statement</a:t>
            </a:r>
            <a:r>
              <a:rPr lang="en-US" sz="3300" b="1" dirty="0">
                <a:solidFill>
                  <a:schemeClr val="bg1"/>
                </a:solidFill>
                <a:latin typeface="Timesnewroman"/>
              </a:rPr>
              <a:t> </a:t>
            </a:r>
            <a:r>
              <a:rPr lang="en-US" sz="3300" b="1" i="0" dirty="0">
                <a:solidFill>
                  <a:schemeClr val="bg1"/>
                </a:solidFill>
                <a:effectLst/>
                <a:latin typeface="Timesnewroman"/>
              </a:rPr>
              <a:t>the switch-case Statement</a:t>
            </a:r>
            <a:br>
              <a:rPr lang="en-US" b="1" i="0" dirty="0">
                <a:solidFill>
                  <a:srgbClr val="262626"/>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B4D853CC-6F3B-ECD1-FAA2-A575B25B142B}"/>
              </a:ext>
            </a:extLst>
          </p:cNvPr>
          <p:cNvSpPr>
            <a:spLocks noGrp="1"/>
          </p:cNvSpPr>
          <p:nvPr>
            <p:ph idx="1"/>
          </p:nvPr>
        </p:nvSpPr>
        <p:spPr/>
        <p:txBody>
          <a:bodyPr/>
          <a:lstStyle/>
          <a:p>
            <a:pPr>
              <a:lnSpc>
                <a:spcPct val="150000"/>
              </a:lnSpc>
            </a:pPr>
            <a:r>
              <a:rPr lang="en-US" sz="2400" b="0" i="0" dirty="0">
                <a:solidFill>
                  <a:srgbClr val="3A3A3A"/>
                </a:solidFill>
                <a:effectLst/>
                <a:latin typeface="Timesnewroman"/>
              </a:rPr>
              <a:t>A switch statement is used for </a:t>
            </a:r>
            <a:r>
              <a:rPr lang="en-US" sz="2400" b="1" i="0" dirty="0">
                <a:solidFill>
                  <a:srgbClr val="3A3A3A"/>
                </a:solidFill>
                <a:effectLst/>
                <a:latin typeface="Timesnewroman"/>
              </a:rPr>
              <a:t>multiple way selections</a:t>
            </a:r>
            <a:r>
              <a:rPr lang="en-US" sz="2400" b="0" i="0" dirty="0">
                <a:solidFill>
                  <a:srgbClr val="3A3A3A"/>
                </a:solidFill>
                <a:effectLst/>
                <a:latin typeface="Timesnewroman"/>
              </a:rPr>
              <a:t> that will branch into different code segments based on the value of a variable or expression</a:t>
            </a:r>
          </a:p>
          <a:p>
            <a:pPr marL="0" indent="0">
              <a:lnSpc>
                <a:spcPct val="150000"/>
              </a:lnSpc>
              <a:buNone/>
            </a:pPr>
            <a:endParaRPr lang="en-US" sz="2400" dirty="0">
              <a:solidFill>
                <a:srgbClr val="3A3A3A"/>
              </a:solidFill>
              <a:latin typeface="Timesnewroman"/>
              <a:ea typeface="Roboto" panose="02000000000000000000" pitchFamily="2" charset="0"/>
              <a:cs typeface="Roboto" panose="02000000000000000000" pitchFamily="2" charset="0"/>
            </a:endParaRPr>
          </a:p>
          <a:p>
            <a:pPr marL="0" indent="0">
              <a:buNone/>
            </a:pPr>
            <a:endParaRPr lang="en-IN" dirty="0"/>
          </a:p>
        </p:txBody>
      </p:sp>
    </p:spTree>
    <p:extLst>
      <p:ext uri="{BB962C8B-B14F-4D97-AF65-F5344CB8AC3E}">
        <p14:creationId xmlns:p14="http://schemas.microsoft.com/office/powerpoint/2010/main" val="96275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64C2-0CFA-0255-A41C-737BC94D51E4}"/>
              </a:ext>
            </a:extLst>
          </p:cNvPr>
          <p:cNvSpPr>
            <a:spLocks noGrp="1"/>
          </p:cNvSpPr>
          <p:nvPr>
            <p:ph type="title"/>
          </p:nvPr>
        </p:nvSpPr>
        <p:spPr>
          <a:xfrm>
            <a:off x="550334" y="973668"/>
            <a:ext cx="9366034" cy="706964"/>
          </a:xfrm>
        </p:spPr>
        <p:txBody>
          <a:bodyPr>
            <a:normAutofit fontScale="90000"/>
          </a:bodyPr>
          <a:lstStyle/>
          <a:p>
            <a:br>
              <a:rPr lang="en-IN" sz="2800" b="1" dirty="0">
                <a:solidFill>
                  <a:srgbClr val="3A3A3A"/>
                </a:solidFill>
                <a:latin typeface="Timesnewroman"/>
                <a:ea typeface="Roboto" panose="02000000000000000000" pitchFamily="2" charset="0"/>
                <a:cs typeface="Roboto" panose="02000000000000000000" pitchFamily="2" charset="0"/>
              </a:rPr>
            </a:br>
            <a:r>
              <a:rPr lang="en-IN" sz="3300" b="1" dirty="0">
                <a:solidFill>
                  <a:schemeClr val="bg1"/>
                </a:solidFill>
                <a:latin typeface="Timesnewroman"/>
                <a:ea typeface="Roboto" panose="02000000000000000000" pitchFamily="2" charset="0"/>
                <a:cs typeface="Roboto" panose="02000000000000000000" pitchFamily="2" charset="0"/>
              </a:rPr>
              <a:t>s</a:t>
            </a:r>
            <a:r>
              <a:rPr lang="en-IN" sz="3300" b="1" i="0" dirty="0">
                <a:solidFill>
                  <a:schemeClr val="bg1"/>
                </a:solidFill>
                <a:effectLst/>
                <a:latin typeface="Timesnewroman"/>
                <a:ea typeface="Roboto" panose="02000000000000000000" pitchFamily="2" charset="0"/>
                <a:cs typeface="Roboto" panose="02000000000000000000" pitchFamily="2" charset="0"/>
              </a:rPr>
              <a:t>yntax of switch statement</a:t>
            </a:r>
            <a:br>
              <a:rPr lang="en-IN" sz="4400" b="1" i="0" dirty="0">
                <a:solidFill>
                  <a:srgbClr val="3A3A3A"/>
                </a:solidFill>
                <a:effectLst/>
                <a:latin typeface="Timesnewroman"/>
                <a:ea typeface="Roboto" panose="02000000000000000000" pitchFamily="2" charset="0"/>
                <a:cs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AE244C1A-AD32-6AF0-2474-95FA7F370E7F}"/>
              </a:ext>
            </a:extLst>
          </p:cNvPr>
          <p:cNvSpPr>
            <a:spLocks noGrp="1"/>
          </p:cNvSpPr>
          <p:nvPr>
            <p:ph idx="1"/>
          </p:nvPr>
        </p:nvSpPr>
        <p:spPr>
          <a:xfrm>
            <a:off x="795868" y="2091267"/>
            <a:ext cx="9184746" cy="5020733"/>
          </a:xfrm>
        </p:spPr>
        <p:txBody>
          <a:bodyPr>
            <a:normAutofit fontScale="25000" lnSpcReduction="20000"/>
          </a:bodyPr>
          <a:lstStyle/>
          <a:p>
            <a:pPr marL="0" indent="0">
              <a:buNone/>
            </a:pPr>
            <a:r>
              <a:rPr lang="en-IN" sz="5600" b="0" dirty="0">
                <a:solidFill>
                  <a:srgbClr val="AF00DB"/>
                </a:solidFill>
                <a:effectLst/>
                <a:latin typeface="Timesnewroman"/>
              </a:rPr>
              <a:t>switch</a:t>
            </a:r>
            <a:r>
              <a:rPr lang="en-IN" sz="5600" b="0" dirty="0">
                <a:solidFill>
                  <a:srgbClr val="000000"/>
                </a:solidFill>
                <a:effectLst/>
                <a:latin typeface="Timesnewroman"/>
              </a:rPr>
              <a:t> (expression)</a:t>
            </a:r>
          </a:p>
          <a:p>
            <a:pPr marL="0" indent="0">
              <a:buNone/>
            </a:pPr>
            <a:r>
              <a:rPr lang="en-IN" sz="5600" b="0" dirty="0">
                <a:solidFill>
                  <a:srgbClr val="000000"/>
                </a:solidFill>
                <a:effectLst/>
                <a:latin typeface="Timesnewroman"/>
              </a:rPr>
              <a:t>{</a:t>
            </a:r>
          </a:p>
          <a:p>
            <a:pPr marL="0" indent="0">
              <a:buNone/>
            </a:pPr>
            <a:r>
              <a:rPr lang="en-IN" sz="5600" b="0" dirty="0">
                <a:solidFill>
                  <a:srgbClr val="000000"/>
                </a:solidFill>
                <a:effectLst/>
                <a:latin typeface="Timesnewroman"/>
              </a:rPr>
              <a:t>    </a:t>
            </a:r>
            <a:r>
              <a:rPr lang="en-IN" sz="5600" b="0" dirty="0">
                <a:solidFill>
                  <a:srgbClr val="AF00DB"/>
                </a:solidFill>
                <a:effectLst/>
                <a:latin typeface="Timesnewroman"/>
              </a:rPr>
              <a:t>case</a:t>
            </a:r>
            <a:r>
              <a:rPr lang="en-IN" sz="5600" b="0" dirty="0">
                <a:solidFill>
                  <a:srgbClr val="000000"/>
                </a:solidFill>
                <a:effectLst/>
                <a:latin typeface="Timesnewroman"/>
              </a:rPr>
              <a:t> value1:</a:t>
            </a:r>
          </a:p>
          <a:p>
            <a:pPr marL="0" indent="0">
              <a:buNone/>
            </a:pPr>
            <a:r>
              <a:rPr lang="en-IN" sz="5600" b="0" dirty="0">
                <a:solidFill>
                  <a:srgbClr val="000000"/>
                </a:solidFill>
                <a:effectLst/>
                <a:latin typeface="Timesnewroman"/>
              </a:rPr>
              <a:t>        code segment1;</a:t>
            </a:r>
          </a:p>
          <a:p>
            <a:pPr marL="0" indent="0">
              <a:buNone/>
            </a:pPr>
            <a:r>
              <a:rPr lang="en-IN" sz="5600" b="0" dirty="0">
                <a:solidFill>
                  <a:srgbClr val="000000"/>
                </a:solidFill>
                <a:effectLst/>
                <a:latin typeface="Timesnewroman"/>
              </a:rPr>
              <a:t>        </a:t>
            </a:r>
            <a:r>
              <a:rPr lang="en-IN" sz="5600" b="0" dirty="0">
                <a:solidFill>
                  <a:srgbClr val="AF00DB"/>
                </a:solidFill>
                <a:effectLst/>
                <a:latin typeface="Timesnewroman"/>
              </a:rPr>
              <a:t>break</a:t>
            </a:r>
            <a:r>
              <a:rPr lang="en-IN" sz="5600" b="0" dirty="0">
                <a:solidFill>
                  <a:srgbClr val="000000"/>
                </a:solidFill>
                <a:effectLst/>
                <a:latin typeface="Timesnewroman"/>
              </a:rPr>
              <a:t>;</a:t>
            </a:r>
          </a:p>
          <a:p>
            <a:pPr marL="0" indent="0">
              <a:buNone/>
            </a:pPr>
            <a:r>
              <a:rPr lang="en-IN" sz="5600" b="0" dirty="0">
                <a:solidFill>
                  <a:srgbClr val="000000"/>
                </a:solidFill>
                <a:effectLst/>
                <a:latin typeface="Timesnewroman"/>
              </a:rPr>
              <a:t>    </a:t>
            </a:r>
            <a:r>
              <a:rPr lang="en-IN" sz="5600" b="0" dirty="0">
                <a:solidFill>
                  <a:srgbClr val="AF00DB"/>
                </a:solidFill>
                <a:effectLst/>
                <a:latin typeface="Timesnewroman"/>
              </a:rPr>
              <a:t>case</a:t>
            </a:r>
            <a:r>
              <a:rPr lang="en-IN" sz="5600" b="0" dirty="0">
                <a:solidFill>
                  <a:srgbClr val="000000"/>
                </a:solidFill>
                <a:effectLst/>
                <a:latin typeface="Timesnewroman"/>
              </a:rPr>
              <a:t> value2:</a:t>
            </a:r>
          </a:p>
          <a:p>
            <a:pPr marL="0" indent="0">
              <a:buNone/>
            </a:pPr>
            <a:r>
              <a:rPr lang="en-IN" sz="5600" b="0" dirty="0">
                <a:solidFill>
                  <a:srgbClr val="000000"/>
                </a:solidFill>
                <a:effectLst/>
                <a:latin typeface="Timesnewroman"/>
              </a:rPr>
              <a:t>        code segment2;</a:t>
            </a:r>
          </a:p>
          <a:p>
            <a:pPr marL="0" indent="0">
              <a:buNone/>
            </a:pPr>
            <a:r>
              <a:rPr lang="en-IN" sz="5600" b="0" dirty="0">
                <a:solidFill>
                  <a:srgbClr val="000000"/>
                </a:solidFill>
                <a:effectLst/>
                <a:latin typeface="Timesnewroman"/>
              </a:rPr>
              <a:t>        </a:t>
            </a:r>
            <a:r>
              <a:rPr lang="en-IN" sz="5600" b="0" dirty="0">
                <a:solidFill>
                  <a:srgbClr val="AF00DB"/>
                </a:solidFill>
                <a:effectLst/>
                <a:latin typeface="Timesnewroman"/>
              </a:rPr>
              <a:t>break</a:t>
            </a:r>
            <a:r>
              <a:rPr lang="en-IN" sz="5600" b="0" dirty="0">
                <a:solidFill>
                  <a:srgbClr val="000000"/>
                </a:solidFill>
                <a:effectLst/>
                <a:latin typeface="Timesnewroman"/>
              </a:rPr>
              <a:t>;</a:t>
            </a:r>
          </a:p>
          <a:p>
            <a:pPr marL="0" indent="0">
              <a:buNone/>
            </a:pPr>
            <a:r>
              <a:rPr lang="en-IN" sz="5600" b="0" dirty="0">
                <a:solidFill>
                  <a:srgbClr val="000000"/>
                </a:solidFill>
                <a:effectLst/>
                <a:latin typeface="Timesnewroman"/>
              </a:rPr>
              <a:t>        .</a:t>
            </a:r>
          </a:p>
          <a:p>
            <a:pPr marL="0" indent="0">
              <a:buNone/>
            </a:pPr>
            <a:r>
              <a:rPr lang="en-IN" sz="5600" b="0" dirty="0">
                <a:solidFill>
                  <a:srgbClr val="000000"/>
                </a:solidFill>
                <a:effectLst/>
                <a:latin typeface="Timesnewroman"/>
              </a:rPr>
              <a:t>        .</a:t>
            </a:r>
          </a:p>
          <a:p>
            <a:pPr marL="0" indent="0">
              <a:buNone/>
            </a:pPr>
            <a:r>
              <a:rPr lang="en-IN" sz="5600" b="0" dirty="0">
                <a:solidFill>
                  <a:srgbClr val="000000"/>
                </a:solidFill>
                <a:effectLst/>
                <a:latin typeface="Timesnewroman"/>
              </a:rPr>
              <a:t>     </a:t>
            </a:r>
            <a:r>
              <a:rPr lang="en-IN" sz="5600" b="0" dirty="0">
                <a:solidFill>
                  <a:srgbClr val="AF00DB"/>
                </a:solidFill>
                <a:effectLst/>
                <a:latin typeface="Timesnewroman"/>
              </a:rPr>
              <a:t>case</a:t>
            </a:r>
            <a:r>
              <a:rPr lang="en-IN" sz="5600" b="0" dirty="0">
                <a:solidFill>
                  <a:srgbClr val="000000"/>
                </a:solidFill>
                <a:effectLst/>
                <a:latin typeface="Timesnewroman"/>
              </a:rPr>
              <a:t> </a:t>
            </a:r>
            <a:r>
              <a:rPr lang="en-IN" sz="5600" b="0" dirty="0" err="1">
                <a:solidFill>
                  <a:srgbClr val="000000"/>
                </a:solidFill>
                <a:effectLst/>
                <a:latin typeface="Timesnewroman"/>
              </a:rPr>
              <a:t>valueN</a:t>
            </a:r>
            <a:r>
              <a:rPr lang="en-IN" sz="5600" b="0" dirty="0">
                <a:solidFill>
                  <a:srgbClr val="000000"/>
                </a:solidFill>
                <a:effectLst/>
                <a:latin typeface="Timesnewroman"/>
              </a:rPr>
              <a:t>:</a:t>
            </a:r>
          </a:p>
          <a:p>
            <a:pPr marL="0" indent="0">
              <a:buNone/>
            </a:pPr>
            <a:r>
              <a:rPr lang="en-IN" sz="5600" b="0" dirty="0">
                <a:solidFill>
                  <a:srgbClr val="000000"/>
                </a:solidFill>
                <a:effectLst/>
                <a:latin typeface="Timesnewroman"/>
              </a:rPr>
              <a:t>        code </a:t>
            </a:r>
            <a:r>
              <a:rPr lang="en-IN" sz="5600" b="0" dirty="0" err="1">
                <a:solidFill>
                  <a:srgbClr val="000000"/>
                </a:solidFill>
                <a:effectLst/>
                <a:latin typeface="Timesnewroman"/>
              </a:rPr>
              <a:t>segmentN</a:t>
            </a:r>
            <a:r>
              <a:rPr lang="en-IN" sz="5600" b="0" dirty="0">
                <a:solidFill>
                  <a:srgbClr val="000000"/>
                </a:solidFill>
                <a:effectLst/>
                <a:latin typeface="Timesnewroman"/>
              </a:rPr>
              <a:t>;</a:t>
            </a:r>
          </a:p>
          <a:p>
            <a:pPr marL="0" indent="0">
              <a:buNone/>
            </a:pPr>
            <a:r>
              <a:rPr lang="en-IN" sz="5600" b="0" dirty="0">
                <a:solidFill>
                  <a:srgbClr val="000000"/>
                </a:solidFill>
                <a:effectLst/>
                <a:latin typeface="Timesnewroman"/>
              </a:rPr>
              <a:t>        </a:t>
            </a:r>
            <a:r>
              <a:rPr lang="en-IN" sz="5600" b="0" dirty="0">
                <a:solidFill>
                  <a:srgbClr val="AF00DB"/>
                </a:solidFill>
                <a:effectLst/>
                <a:latin typeface="Timesnewroman"/>
              </a:rPr>
              <a:t>break</a:t>
            </a:r>
            <a:r>
              <a:rPr lang="en-IN" sz="5600" b="0" dirty="0">
                <a:solidFill>
                  <a:srgbClr val="000000"/>
                </a:solidFill>
                <a:effectLst/>
                <a:latin typeface="Timesnewroman"/>
              </a:rPr>
              <a:t>;</a:t>
            </a:r>
          </a:p>
          <a:p>
            <a:pPr marL="0" indent="0">
              <a:buNone/>
            </a:pPr>
            <a:r>
              <a:rPr lang="en-IN" sz="5600" b="0" dirty="0">
                <a:solidFill>
                  <a:srgbClr val="000000"/>
                </a:solidFill>
                <a:effectLst/>
                <a:latin typeface="Timesnewroman"/>
              </a:rPr>
              <a:t>    </a:t>
            </a:r>
            <a:r>
              <a:rPr lang="en-IN" sz="5600" b="0" dirty="0">
                <a:solidFill>
                  <a:srgbClr val="AF00DB"/>
                </a:solidFill>
                <a:effectLst/>
                <a:latin typeface="Timesnewroman"/>
              </a:rPr>
              <a:t>default</a:t>
            </a:r>
            <a:r>
              <a:rPr lang="en-IN" sz="5600" b="0" dirty="0">
                <a:solidFill>
                  <a:srgbClr val="000000"/>
                </a:solidFill>
                <a:effectLst/>
                <a:latin typeface="Timesnewroman"/>
              </a:rPr>
              <a:t>:</a:t>
            </a:r>
          </a:p>
          <a:p>
            <a:pPr marL="0" indent="0">
              <a:buNone/>
            </a:pPr>
            <a:r>
              <a:rPr lang="en-IN" sz="5600" b="0" dirty="0">
                <a:solidFill>
                  <a:srgbClr val="000000"/>
                </a:solidFill>
                <a:effectLst/>
                <a:latin typeface="Timesnewroman"/>
              </a:rPr>
              <a:t>        </a:t>
            </a:r>
            <a:r>
              <a:rPr lang="en-IN" sz="5600" b="0" dirty="0">
                <a:solidFill>
                  <a:srgbClr val="AF00DB"/>
                </a:solidFill>
                <a:effectLst/>
                <a:latin typeface="Timesnewroman"/>
              </a:rPr>
              <a:t>default</a:t>
            </a:r>
            <a:r>
              <a:rPr lang="en-IN" sz="5600" b="0" dirty="0">
                <a:solidFill>
                  <a:srgbClr val="000000"/>
                </a:solidFill>
                <a:effectLst/>
                <a:latin typeface="Timesnewroman"/>
              </a:rPr>
              <a:t> code segment;</a:t>
            </a:r>
          </a:p>
          <a:p>
            <a:pPr marL="0" indent="0">
              <a:buNone/>
            </a:pPr>
            <a:r>
              <a:rPr lang="en-IN" sz="5600" b="0" dirty="0">
                <a:solidFill>
                  <a:srgbClr val="000000"/>
                </a:solidFill>
                <a:effectLst/>
                <a:latin typeface="Timesnewroman"/>
              </a:rPr>
              <a:t>}</a:t>
            </a:r>
          </a:p>
          <a:p>
            <a:pPr marL="0" indent="0">
              <a:buNone/>
            </a:pP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83145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BD6C-7CE8-D81E-BBF5-A0926C7A588D}"/>
              </a:ext>
            </a:extLst>
          </p:cNvPr>
          <p:cNvSpPr>
            <a:spLocks noGrp="1"/>
          </p:cNvSpPr>
          <p:nvPr>
            <p:ph type="title"/>
          </p:nvPr>
        </p:nvSpPr>
        <p:spPr/>
        <p:txBody>
          <a:bodyPr>
            <a:normAutofit/>
          </a:bodyPr>
          <a:lstStyle/>
          <a:p>
            <a:r>
              <a:rPr lang="en-US" sz="3000" b="1" dirty="0">
                <a:solidFill>
                  <a:schemeClr val="bg1"/>
                </a:solidFill>
                <a:latin typeface="Timesnewroman"/>
              </a:rPr>
              <a:t>Program</a:t>
            </a:r>
            <a:r>
              <a:rPr lang="en-US" sz="2800" dirty="0">
                <a:solidFill>
                  <a:schemeClr val="bg1"/>
                </a:solidFill>
                <a:latin typeface="Timesnewroman"/>
              </a:rPr>
              <a:t> </a:t>
            </a:r>
            <a:endParaRPr lang="en-IN" sz="2800" dirty="0">
              <a:solidFill>
                <a:schemeClr val="bg1"/>
              </a:solidFill>
              <a:latin typeface="Timesnewroman"/>
            </a:endParaRPr>
          </a:p>
        </p:txBody>
      </p:sp>
      <p:sp>
        <p:nvSpPr>
          <p:cNvPr id="3" name="Content Placeholder 2">
            <a:extLst>
              <a:ext uri="{FF2B5EF4-FFF2-40B4-BE49-F238E27FC236}">
                <a16:creationId xmlns:a16="http://schemas.microsoft.com/office/drawing/2014/main" id="{C7427770-A218-29AE-4B06-D5AFC9A9B4A0}"/>
              </a:ext>
            </a:extLst>
          </p:cNvPr>
          <p:cNvSpPr>
            <a:spLocks noGrp="1"/>
          </p:cNvSpPr>
          <p:nvPr>
            <p:ph idx="1"/>
          </p:nvPr>
        </p:nvSpPr>
        <p:spPr>
          <a:xfrm>
            <a:off x="694267" y="1435767"/>
            <a:ext cx="10659533" cy="5862500"/>
          </a:xfrm>
        </p:spPr>
        <p:txBody>
          <a:bodyPr>
            <a:normAutofit fontScale="25000" lnSpcReduction="20000"/>
          </a:bodyPr>
          <a:lstStyle/>
          <a:p>
            <a:pPr marL="1371600" lvl="3" indent="0">
              <a:buNone/>
            </a:pPr>
            <a:endParaRPr lang="en-US" sz="5400" b="0" dirty="0">
              <a:solidFill>
                <a:srgbClr val="AF00DB"/>
              </a:solidFill>
              <a:effectLst/>
              <a:latin typeface="Timesnewroman"/>
            </a:endParaRPr>
          </a:p>
          <a:p>
            <a:pPr marL="1371600" lvl="3" indent="0">
              <a:buNone/>
            </a:pPr>
            <a:endParaRPr lang="en-US" sz="5400" b="0" dirty="0">
              <a:solidFill>
                <a:srgbClr val="AF00DB"/>
              </a:solidFill>
              <a:effectLst/>
              <a:latin typeface="Timesnewroman"/>
            </a:endParaRPr>
          </a:p>
          <a:p>
            <a:pPr marL="1371600" lvl="3" indent="0">
              <a:buNone/>
            </a:pPr>
            <a:endParaRPr lang="en-US" sz="5400" b="0" dirty="0">
              <a:solidFill>
                <a:srgbClr val="AF00DB"/>
              </a:solidFill>
              <a:effectLst/>
              <a:latin typeface="Timesnewroman"/>
            </a:endParaRPr>
          </a:p>
          <a:p>
            <a:pPr marL="1371600" lvl="3" indent="0">
              <a:buNone/>
            </a:pPr>
            <a:r>
              <a:rPr lang="en-US" sz="5400" b="0" dirty="0">
                <a:solidFill>
                  <a:srgbClr val="AF00DB"/>
                </a:solidFill>
                <a:effectLst/>
                <a:latin typeface="Timesnewroman"/>
              </a:rPr>
              <a:t>##include</a:t>
            </a:r>
            <a:r>
              <a:rPr lang="en-US" sz="5400" b="0" dirty="0">
                <a:solidFill>
                  <a:srgbClr val="A31515"/>
                </a:solidFill>
                <a:effectLst/>
                <a:latin typeface="Timesnewroman"/>
              </a:rPr>
              <a:t>&lt;stdio.h&gt;</a:t>
            </a:r>
            <a:endParaRPr lang="en-US" sz="5400" b="0" dirty="0">
              <a:solidFill>
                <a:srgbClr val="000000"/>
              </a:solidFill>
              <a:effectLst/>
              <a:latin typeface="Timesnewroman"/>
            </a:endParaRPr>
          </a:p>
          <a:p>
            <a:pPr marL="1371600" lvl="3" indent="0">
              <a:buNone/>
            </a:pPr>
            <a:r>
              <a:rPr lang="en-US" sz="5400" b="0" dirty="0">
                <a:solidFill>
                  <a:srgbClr val="0000FF"/>
                </a:solidFill>
                <a:effectLst/>
                <a:latin typeface="Timesnewroman"/>
              </a:rPr>
              <a:t>int</a:t>
            </a:r>
            <a:r>
              <a:rPr lang="en-US" sz="5400" b="0" dirty="0">
                <a:solidFill>
                  <a:srgbClr val="000000"/>
                </a:solidFill>
                <a:effectLst/>
                <a:latin typeface="Timesnewroman"/>
              </a:rPr>
              <a:t> </a:t>
            </a:r>
            <a:r>
              <a:rPr lang="en-US" sz="5400" b="0" dirty="0">
                <a:solidFill>
                  <a:srgbClr val="795E26"/>
                </a:solidFill>
                <a:effectLst/>
                <a:latin typeface="Timesnewroman"/>
              </a:rPr>
              <a:t>main</a:t>
            </a:r>
            <a:r>
              <a:rPr lang="en-US" sz="5400" b="0" dirty="0">
                <a:solidFill>
                  <a:srgbClr val="000000"/>
                </a:solidFill>
                <a:effectLst/>
                <a:latin typeface="Timesnewroman"/>
              </a:rPr>
              <a:t>( ) </a:t>
            </a:r>
          </a:p>
          <a:p>
            <a:pPr marL="1371600" lvl="3" indent="0">
              <a:buNone/>
            </a:pP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0000FF"/>
                </a:solidFill>
                <a:effectLst/>
                <a:latin typeface="Timesnewroman"/>
              </a:rPr>
              <a:t>int</a:t>
            </a:r>
            <a:r>
              <a:rPr lang="en-US" sz="5400" b="0" dirty="0">
                <a:solidFill>
                  <a:srgbClr val="000000"/>
                </a:solidFill>
                <a:effectLst/>
                <a:latin typeface="Timesnewroman"/>
              </a:rPr>
              <a:t> day;</a:t>
            </a:r>
          </a:p>
          <a:p>
            <a:pPr marL="1371600" lvl="3" indent="0">
              <a:buNone/>
            </a:pPr>
            <a:r>
              <a:rPr lang="en-US" sz="5400" b="0" dirty="0">
                <a:solidFill>
                  <a:srgbClr val="000000"/>
                </a:solidFill>
                <a:effectLst/>
                <a:latin typeface="Timesnewroman"/>
              </a:rPr>
              <a:t>  </a:t>
            </a:r>
            <a:r>
              <a:rPr lang="en-US" sz="5400" b="0" dirty="0">
                <a:solidFill>
                  <a:srgbClr val="795E26"/>
                </a:solidFill>
                <a:effectLst/>
                <a:latin typeface="Timesnewroman"/>
              </a:rPr>
              <a:t>printf</a:t>
            </a:r>
            <a:r>
              <a:rPr lang="en-US" sz="5400" b="0" dirty="0">
                <a:solidFill>
                  <a:srgbClr val="000000"/>
                </a:solidFill>
                <a:effectLst/>
                <a:latin typeface="Timesnewroman"/>
              </a:rPr>
              <a:t>(</a:t>
            </a:r>
            <a:r>
              <a:rPr lang="en-US" sz="5400" b="0" dirty="0">
                <a:solidFill>
                  <a:srgbClr val="A31515"/>
                </a:solidFill>
                <a:effectLst/>
                <a:latin typeface="Timesnewroman"/>
              </a:rPr>
              <a:t>"</a:t>
            </a:r>
            <a:r>
              <a:rPr lang="en-US" sz="5400" b="0" dirty="0" err="1">
                <a:solidFill>
                  <a:srgbClr val="A31515"/>
                </a:solidFill>
                <a:effectLst/>
                <a:latin typeface="Timesnewroman"/>
              </a:rPr>
              <a:t>nEnter</a:t>
            </a:r>
            <a:r>
              <a:rPr lang="en-US" sz="5400" b="0" dirty="0">
                <a:solidFill>
                  <a:srgbClr val="A31515"/>
                </a:solidFill>
                <a:effectLst/>
                <a:latin typeface="Timesnewroman"/>
              </a:rPr>
              <a:t> the number of the day:"</a:t>
            </a:r>
            <a:r>
              <a:rPr lang="en-US" sz="5400" b="0" dirty="0">
                <a:solidFill>
                  <a:srgbClr val="000000"/>
                </a:solidFill>
                <a:effectLst/>
                <a:latin typeface="Timesnewroman"/>
              </a:rPr>
              <a:t>);</a:t>
            </a:r>
          </a:p>
          <a:p>
            <a:pPr marL="1371600" lvl="3" indent="0">
              <a:buNone/>
            </a:pPr>
            <a:r>
              <a:rPr lang="en-US" sz="5400" dirty="0">
                <a:solidFill>
                  <a:srgbClr val="000000"/>
                </a:solidFill>
                <a:latin typeface="Timesnewroman"/>
              </a:rPr>
              <a:t> </a:t>
            </a:r>
            <a:r>
              <a:rPr lang="en-US" sz="5400" b="0" dirty="0">
                <a:solidFill>
                  <a:srgbClr val="000000"/>
                </a:solidFill>
                <a:effectLst/>
                <a:latin typeface="Timesnewroman"/>
              </a:rPr>
              <a:t> </a:t>
            </a:r>
            <a:r>
              <a:rPr lang="en-US" sz="5400" b="0" dirty="0">
                <a:solidFill>
                  <a:srgbClr val="795E26"/>
                </a:solidFill>
                <a:effectLst/>
                <a:latin typeface="Timesnewroman"/>
              </a:rPr>
              <a:t>scanf</a:t>
            </a:r>
            <a:r>
              <a:rPr lang="en-US" sz="5400" b="0" dirty="0">
                <a:solidFill>
                  <a:srgbClr val="000000"/>
                </a:solidFill>
                <a:effectLst/>
                <a:latin typeface="Timesnewroman"/>
              </a:rPr>
              <a:t>(</a:t>
            </a:r>
            <a:r>
              <a:rPr lang="en-US" sz="5400" b="0" dirty="0">
                <a:solidFill>
                  <a:srgbClr val="A31515"/>
                </a:solidFill>
                <a:effectLst/>
                <a:latin typeface="Timesnewroman"/>
              </a:rPr>
              <a:t>"</a:t>
            </a:r>
            <a:r>
              <a:rPr lang="en-US" sz="5400" b="0" dirty="0">
                <a:solidFill>
                  <a:srgbClr val="001080"/>
                </a:solidFill>
                <a:effectLst/>
                <a:latin typeface="Timesnewroman"/>
              </a:rPr>
              <a:t>%</a:t>
            </a:r>
            <a:r>
              <a:rPr lang="en-US" sz="5400" b="0" dirty="0" err="1">
                <a:solidFill>
                  <a:srgbClr val="001080"/>
                </a:solidFill>
                <a:effectLst/>
                <a:latin typeface="Timesnewroman"/>
              </a:rPr>
              <a:t>d</a:t>
            </a:r>
            <a:r>
              <a:rPr lang="en-US" sz="5400" b="0" dirty="0" err="1">
                <a:solidFill>
                  <a:srgbClr val="A31515"/>
                </a:solidFill>
                <a:effectLst/>
                <a:latin typeface="Timesnewroman"/>
              </a:rPr>
              <a:t>"</a:t>
            </a:r>
            <a:r>
              <a:rPr lang="en-US" sz="5400" b="0" dirty="0" err="1">
                <a:solidFill>
                  <a:srgbClr val="000000"/>
                </a:solidFill>
                <a:effectLst/>
                <a:latin typeface="Timesnewroman"/>
              </a:rPr>
              <a:t>,&amp;day</a:t>
            </a:r>
            <a:r>
              <a:rPr lang="en-US" sz="5400" b="0" dirty="0">
                <a:solidFill>
                  <a:srgbClr val="000000"/>
                </a:solidFill>
                <a:effectLst/>
                <a:latin typeface="Timesnewroman"/>
              </a:rPr>
              <a:t>);</a:t>
            </a:r>
          </a:p>
          <a:p>
            <a:pPr marL="1371600" lvl="3" indent="0">
              <a:buNone/>
            </a:pPr>
            <a:br>
              <a:rPr lang="en-US" sz="5400" b="0" dirty="0">
                <a:solidFill>
                  <a:srgbClr val="000000"/>
                </a:solidFill>
                <a:effectLst/>
                <a:latin typeface="Timesnewroman"/>
              </a:rPr>
            </a:br>
            <a:r>
              <a:rPr lang="en-US" sz="5400" b="0" dirty="0">
                <a:solidFill>
                  <a:srgbClr val="000000"/>
                </a:solidFill>
                <a:effectLst/>
                <a:latin typeface="Timesnewroman"/>
              </a:rPr>
              <a:t>  </a:t>
            </a:r>
            <a:r>
              <a:rPr lang="en-US" sz="5400" b="0" dirty="0">
                <a:solidFill>
                  <a:srgbClr val="AF00DB"/>
                </a:solidFill>
                <a:effectLst/>
                <a:latin typeface="Timesnewroman"/>
              </a:rPr>
              <a:t>switch</a:t>
            </a:r>
            <a:r>
              <a:rPr lang="en-US" sz="5400" b="0" dirty="0">
                <a:solidFill>
                  <a:srgbClr val="000000"/>
                </a:solidFill>
                <a:effectLst/>
                <a:latin typeface="Timesnewroman"/>
              </a:rPr>
              <a:t>(day)</a:t>
            </a:r>
          </a:p>
          <a:p>
            <a:pPr marL="1371600" lvl="3" indent="0">
              <a:buNone/>
            </a:pPr>
            <a:r>
              <a:rPr lang="en-US" sz="5400" b="0" dirty="0">
                <a:solidFill>
                  <a:srgbClr val="000000"/>
                </a:solidFill>
                <a:effectLst/>
                <a:latin typeface="Timesnewroman"/>
              </a:rPr>
              <a:t>    {</a:t>
            </a:r>
          </a:p>
          <a:p>
            <a:pPr marL="1371600" lvl="3" indent="0">
              <a:buNone/>
            </a:pPr>
            <a:r>
              <a:rPr lang="en-US" sz="5400" b="0" dirty="0">
                <a:solidFill>
                  <a:srgbClr val="000000"/>
                </a:solidFill>
                <a:effectLst/>
                <a:latin typeface="Timesnewroman"/>
              </a:rPr>
              <a:t>        </a:t>
            </a:r>
            <a:r>
              <a:rPr lang="en-US" sz="5400" b="0" dirty="0">
                <a:solidFill>
                  <a:srgbClr val="AF00DB"/>
                </a:solidFill>
                <a:effectLst/>
                <a:latin typeface="Timesnewroman"/>
              </a:rPr>
              <a:t>case</a:t>
            </a:r>
            <a:r>
              <a:rPr lang="en-US" sz="5400" b="0" dirty="0">
                <a:solidFill>
                  <a:srgbClr val="000000"/>
                </a:solidFill>
                <a:effectLst/>
                <a:latin typeface="Timesnewroman"/>
              </a:rPr>
              <a:t> </a:t>
            </a:r>
            <a:r>
              <a:rPr lang="en-US" sz="5400" b="0" dirty="0">
                <a:solidFill>
                  <a:srgbClr val="098658"/>
                </a:solidFill>
                <a:effectLst/>
                <a:latin typeface="Timesnewroman"/>
              </a:rPr>
              <a:t>1</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795E26"/>
                </a:solidFill>
                <a:effectLst/>
                <a:latin typeface="Timesnewroman"/>
              </a:rPr>
              <a:t>printf</a:t>
            </a:r>
            <a:r>
              <a:rPr lang="en-US" sz="5400" b="0" dirty="0">
                <a:solidFill>
                  <a:srgbClr val="000000"/>
                </a:solidFill>
                <a:effectLst/>
                <a:latin typeface="Timesnewroman"/>
              </a:rPr>
              <a:t>(</a:t>
            </a:r>
            <a:r>
              <a:rPr lang="en-US" sz="5400" b="0" dirty="0">
                <a:solidFill>
                  <a:srgbClr val="A31515"/>
                </a:solidFill>
                <a:effectLst/>
                <a:latin typeface="Timesnewroman"/>
              </a:rPr>
              <a:t>"Sunday"</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AF00DB"/>
                </a:solidFill>
                <a:effectLst/>
                <a:latin typeface="Timesnewroman"/>
              </a:rPr>
              <a:t>break</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AF00DB"/>
                </a:solidFill>
                <a:effectLst/>
                <a:latin typeface="Timesnewroman"/>
              </a:rPr>
              <a:t>case</a:t>
            </a:r>
            <a:r>
              <a:rPr lang="en-US" sz="5400" b="0" dirty="0">
                <a:solidFill>
                  <a:srgbClr val="000000"/>
                </a:solidFill>
                <a:effectLst/>
                <a:latin typeface="Timesnewroman"/>
              </a:rPr>
              <a:t> </a:t>
            </a:r>
            <a:r>
              <a:rPr lang="en-US" sz="5400" b="0" dirty="0">
                <a:solidFill>
                  <a:srgbClr val="098658"/>
                </a:solidFill>
                <a:effectLst/>
                <a:latin typeface="Timesnewroman"/>
              </a:rPr>
              <a:t>2</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795E26"/>
                </a:solidFill>
                <a:effectLst/>
                <a:latin typeface="Timesnewroman"/>
              </a:rPr>
              <a:t>printf</a:t>
            </a:r>
            <a:r>
              <a:rPr lang="en-US" sz="5400" b="0" dirty="0">
                <a:solidFill>
                  <a:srgbClr val="000000"/>
                </a:solidFill>
                <a:effectLst/>
                <a:latin typeface="Timesnewroman"/>
              </a:rPr>
              <a:t>(</a:t>
            </a:r>
            <a:r>
              <a:rPr lang="en-US" sz="5400" b="0" dirty="0">
                <a:solidFill>
                  <a:srgbClr val="A31515"/>
                </a:solidFill>
                <a:effectLst/>
                <a:latin typeface="Timesnewroman"/>
              </a:rPr>
              <a:t>"Monday"</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AF00DB"/>
                </a:solidFill>
                <a:effectLst/>
                <a:latin typeface="Timesnewroman"/>
              </a:rPr>
              <a:t>break</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AF00DB"/>
                </a:solidFill>
                <a:effectLst/>
                <a:latin typeface="Timesnewroman"/>
              </a:rPr>
              <a:t>case</a:t>
            </a:r>
            <a:r>
              <a:rPr lang="en-US" sz="5400" b="0" dirty="0">
                <a:solidFill>
                  <a:srgbClr val="000000"/>
                </a:solidFill>
                <a:effectLst/>
                <a:latin typeface="Timesnewroman"/>
              </a:rPr>
              <a:t> </a:t>
            </a:r>
            <a:r>
              <a:rPr lang="en-US" sz="5400" b="0" dirty="0">
                <a:solidFill>
                  <a:srgbClr val="098658"/>
                </a:solidFill>
                <a:effectLst/>
                <a:latin typeface="Timesnewroman"/>
              </a:rPr>
              <a:t>3</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795E26"/>
                </a:solidFill>
                <a:effectLst/>
                <a:latin typeface="Timesnewroman"/>
              </a:rPr>
              <a:t>printf</a:t>
            </a:r>
            <a:r>
              <a:rPr lang="en-US" sz="5400" b="0" dirty="0">
                <a:solidFill>
                  <a:srgbClr val="000000"/>
                </a:solidFill>
                <a:effectLst/>
                <a:latin typeface="Timesnewroman"/>
              </a:rPr>
              <a:t>(</a:t>
            </a:r>
            <a:r>
              <a:rPr lang="en-US" sz="5400" b="0" dirty="0">
                <a:solidFill>
                  <a:srgbClr val="A31515"/>
                </a:solidFill>
                <a:effectLst/>
                <a:latin typeface="Timesnewroman"/>
              </a:rPr>
              <a:t>"Tuesday"</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AF00DB"/>
                </a:solidFill>
                <a:effectLst/>
                <a:latin typeface="Timesnewroman"/>
              </a:rPr>
              <a:t>break</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AF00DB"/>
                </a:solidFill>
                <a:effectLst/>
                <a:latin typeface="Timesnewroman"/>
              </a:rPr>
              <a:t>case</a:t>
            </a:r>
            <a:r>
              <a:rPr lang="en-US" sz="5400" b="0" dirty="0">
                <a:solidFill>
                  <a:srgbClr val="000000"/>
                </a:solidFill>
                <a:effectLst/>
                <a:latin typeface="Timesnewroman"/>
              </a:rPr>
              <a:t> </a:t>
            </a:r>
            <a:r>
              <a:rPr lang="en-US" sz="5400" b="0" dirty="0">
                <a:solidFill>
                  <a:srgbClr val="098658"/>
                </a:solidFill>
                <a:effectLst/>
                <a:latin typeface="Timesnewroman"/>
              </a:rPr>
              <a:t>4</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795E26"/>
                </a:solidFill>
                <a:effectLst/>
                <a:latin typeface="Timesnewroman"/>
              </a:rPr>
              <a:t>printf</a:t>
            </a:r>
            <a:r>
              <a:rPr lang="en-US" sz="5400" b="0" dirty="0">
                <a:solidFill>
                  <a:srgbClr val="000000"/>
                </a:solidFill>
                <a:effectLst/>
                <a:latin typeface="Timesnewroman"/>
              </a:rPr>
              <a:t>(</a:t>
            </a:r>
            <a:r>
              <a:rPr lang="en-US" sz="5400" b="0" dirty="0">
                <a:solidFill>
                  <a:srgbClr val="A31515"/>
                </a:solidFill>
                <a:effectLst/>
                <a:latin typeface="Timesnewroman"/>
              </a:rPr>
              <a:t>"Wednesday"</a:t>
            </a:r>
            <a:r>
              <a:rPr lang="en-US" sz="5400" b="0" dirty="0">
                <a:solidFill>
                  <a:srgbClr val="000000"/>
                </a:solidFill>
                <a:effectLst/>
                <a:latin typeface="Timesnewroman"/>
              </a:rPr>
              <a:t>);</a:t>
            </a:r>
          </a:p>
          <a:p>
            <a:pPr marL="1371600" lvl="3" indent="0">
              <a:buNone/>
            </a:pPr>
            <a:r>
              <a:rPr lang="en-US" sz="5400" b="0" dirty="0">
                <a:solidFill>
                  <a:srgbClr val="000000"/>
                </a:solidFill>
                <a:effectLst/>
                <a:latin typeface="Timesnewroman"/>
              </a:rPr>
              <a:t>            </a:t>
            </a:r>
            <a:r>
              <a:rPr lang="en-US" sz="5400" b="0" dirty="0">
                <a:solidFill>
                  <a:srgbClr val="AF00DB"/>
                </a:solidFill>
                <a:effectLst/>
                <a:latin typeface="Timesnewroman"/>
              </a:rPr>
              <a:t>break</a:t>
            </a:r>
            <a:r>
              <a:rPr lang="en-US" sz="5400" b="0" dirty="0">
                <a:solidFill>
                  <a:srgbClr val="000000"/>
                </a:solidFill>
                <a:effectLst/>
                <a:latin typeface="Timesnewroman"/>
              </a:rPr>
              <a:t>;</a:t>
            </a:r>
          </a:p>
          <a:p>
            <a:pPr marL="0" indent="0">
              <a:buNone/>
            </a:pP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223191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7F1D0-23E7-6142-4BA6-049E16B5E469}"/>
              </a:ext>
            </a:extLst>
          </p:cNvPr>
          <p:cNvSpPr>
            <a:spLocks noGrp="1"/>
          </p:cNvSpPr>
          <p:nvPr>
            <p:ph idx="1"/>
          </p:nvPr>
        </p:nvSpPr>
        <p:spPr>
          <a:xfrm>
            <a:off x="1117600" y="2235200"/>
            <a:ext cx="8863013" cy="3784600"/>
          </a:xfrm>
        </p:spPr>
        <p:txBody>
          <a:bodyPr>
            <a:normAutofit fontScale="62500" lnSpcReduction="20000"/>
          </a:bodyPr>
          <a:lstStyle/>
          <a:p>
            <a:pPr marL="0" indent="0">
              <a:buNone/>
            </a:pPr>
            <a:r>
              <a:rPr lang="en-US" b="0" dirty="0">
                <a:solidFill>
                  <a:srgbClr val="000000"/>
                </a:solidFill>
                <a:effectLst/>
                <a:latin typeface="Consolas" panose="020B0609020204030204" pitchFamily="49" charset="0"/>
              </a:rPr>
              <a:t>    </a:t>
            </a:r>
            <a:r>
              <a:rPr lang="en-US" b="0" dirty="0">
                <a:solidFill>
                  <a:srgbClr val="AF00DB"/>
                </a:solidFill>
                <a:effectLst/>
                <a:latin typeface="Timesnewroman"/>
              </a:rPr>
              <a:t>case</a:t>
            </a:r>
            <a:r>
              <a:rPr lang="en-US" b="0" dirty="0">
                <a:solidFill>
                  <a:srgbClr val="000000"/>
                </a:solidFill>
                <a:effectLst/>
                <a:latin typeface="Timesnewroman"/>
              </a:rPr>
              <a:t> </a:t>
            </a:r>
            <a:r>
              <a:rPr lang="en-US" b="0" dirty="0">
                <a:solidFill>
                  <a:srgbClr val="098658"/>
                </a:solidFill>
                <a:effectLst/>
                <a:latin typeface="Timesnewroman"/>
              </a:rPr>
              <a:t>5</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795E26"/>
                </a:solidFill>
                <a:effectLst/>
                <a:latin typeface="Timesnewroman"/>
              </a:rPr>
              <a:t>printf</a:t>
            </a:r>
            <a:r>
              <a:rPr lang="en-US" b="0" dirty="0">
                <a:solidFill>
                  <a:srgbClr val="000000"/>
                </a:solidFill>
                <a:effectLst/>
                <a:latin typeface="Timesnewroman"/>
              </a:rPr>
              <a:t>(</a:t>
            </a:r>
            <a:r>
              <a:rPr lang="en-US" b="0" dirty="0">
                <a:solidFill>
                  <a:srgbClr val="A31515"/>
                </a:solidFill>
                <a:effectLst/>
                <a:latin typeface="Timesnewroman"/>
              </a:rPr>
              <a:t>"Thursday"</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AF00DB"/>
                </a:solidFill>
                <a:effectLst/>
                <a:latin typeface="Timesnewroman"/>
              </a:rPr>
              <a:t>break</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AF00DB"/>
                </a:solidFill>
                <a:effectLst/>
                <a:latin typeface="Timesnewroman"/>
              </a:rPr>
              <a:t>case</a:t>
            </a:r>
            <a:r>
              <a:rPr lang="en-US" b="0" dirty="0">
                <a:solidFill>
                  <a:srgbClr val="000000"/>
                </a:solidFill>
                <a:effectLst/>
                <a:latin typeface="Timesnewroman"/>
              </a:rPr>
              <a:t> </a:t>
            </a:r>
            <a:r>
              <a:rPr lang="en-US" b="0" dirty="0">
                <a:solidFill>
                  <a:srgbClr val="098658"/>
                </a:solidFill>
                <a:effectLst/>
                <a:latin typeface="Timesnewroman"/>
              </a:rPr>
              <a:t>6</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795E26"/>
                </a:solidFill>
                <a:effectLst/>
                <a:latin typeface="Timesnewroman"/>
              </a:rPr>
              <a:t>printf</a:t>
            </a:r>
            <a:r>
              <a:rPr lang="en-US" b="0" dirty="0">
                <a:solidFill>
                  <a:srgbClr val="000000"/>
                </a:solidFill>
                <a:effectLst/>
                <a:latin typeface="Timesnewroman"/>
              </a:rPr>
              <a:t>(</a:t>
            </a:r>
            <a:r>
              <a:rPr lang="en-US" b="0" dirty="0">
                <a:solidFill>
                  <a:srgbClr val="A31515"/>
                </a:solidFill>
                <a:effectLst/>
                <a:latin typeface="Timesnewroman"/>
              </a:rPr>
              <a:t>"Friday"</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AF00DB"/>
                </a:solidFill>
                <a:effectLst/>
                <a:latin typeface="Timesnewroman"/>
              </a:rPr>
              <a:t>break</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AF00DB"/>
                </a:solidFill>
                <a:effectLst/>
                <a:latin typeface="Timesnewroman"/>
              </a:rPr>
              <a:t>case</a:t>
            </a:r>
            <a:r>
              <a:rPr lang="en-US" b="0" dirty="0">
                <a:solidFill>
                  <a:srgbClr val="000000"/>
                </a:solidFill>
                <a:effectLst/>
                <a:latin typeface="Timesnewroman"/>
              </a:rPr>
              <a:t> </a:t>
            </a:r>
            <a:r>
              <a:rPr lang="en-US" b="0" dirty="0">
                <a:solidFill>
                  <a:srgbClr val="098658"/>
                </a:solidFill>
                <a:effectLst/>
                <a:latin typeface="Timesnewroman"/>
              </a:rPr>
              <a:t>7</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795E26"/>
                </a:solidFill>
                <a:effectLst/>
                <a:latin typeface="Timesnewroman"/>
              </a:rPr>
              <a:t>printf</a:t>
            </a:r>
            <a:r>
              <a:rPr lang="en-US" b="0" dirty="0">
                <a:solidFill>
                  <a:srgbClr val="000000"/>
                </a:solidFill>
                <a:effectLst/>
                <a:latin typeface="Timesnewroman"/>
              </a:rPr>
              <a:t>(</a:t>
            </a:r>
            <a:r>
              <a:rPr lang="en-US" b="0" dirty="0">
                <a:solidFill>
                  <a:srgbClr val="A31515"/>
                </a:solidFill>
                <a:effectLst/>
                <a:latin typeface="Timesnewroman"/>
              </a:rPr>
              <a:t>"Saturday"</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AF00DB"/>
                </a:solidFill>
                <a:effectLst/>
                <a:latin typeface="Timesnewroman"/>
              </a:rPr>
              <a:t>break</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AF00DB"/>
                </a:solidFill>
                <a:effectLst/>
                <a:latin typeface="Timesnewroman"/>
              </a:rPr>
              <a:t>default</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r>
              <a:rPr lang="en-US" b="0" dirty="0">
                <a:solidFill>
                  <a:srgbClr val="795E26"/>
                </a:solidFill>
                <a:effectLst/>
                <a:latin typeface="Timesnewroman"/>
              </a:rPr>
              <a:t>printf</a:t>
            </a:r>
            <a:r>
              <a:rPr lang="en-US" b="0" dirty="0">
                <a:solidFill>
                  <a:srgbClr val="000000"/>
                </a:solidFill>
                <a:effectLst/>
                <a:latin typeface="Timesnewroman"/>
              </a:rPr>
              <a:t>(</a:t>
            </a:r>
            <a:r>
              <a:rPr lang="en-US" b="0" dirty="0">
                <a:solidFill>
                  <a:srgbClr val="A31515"/>
                </a:solidFill>
                <a:effectLst/>
                <a:latin typeface="Timesnewroman"/>
              </a:rPr>
              <a:t>"Invalid choice"</a:t>
            </a:r>
            <a:r>
              <a:rPr lang="en-US" b="0" dirty="0">
                <a:solidFill>
                  <a:srgbClr val="000000"/>
                </a:solidFill>
                <a:effectLst/>
                <a:latin typeface="Timesnewroman"/>
              </a:rPr>
              <a:t>);</a:t>
            </a:r>
          </a:p>
          <a:p>
            <a:pPr marL="0" indent="0">
              <a:buNone/>
            </a:pPr>
            <a:r>
              <a:rPr lang="en-US" b="0" dirty="0">
                <a:solidFill>
                  <a:srgbClr val="000000"/>
                </a:solidFill>
                <a:effectLst/>
                <a:latin typeface="Timesnewroman"/>
              </a:rPr>
              <a:t>      }</a:t>
            </a:r>
          </a:p>
          <a:p>
            <a:pPr marL="0" indent="0">
              <a:buNone/>
            </a:pPr>
            <a:br>
              <a:rPr lang="en-US" b="0" dirty="0">
                <a:solidFill>
                  <a:srgbClr val="000000"/>
                </a:solidFill>
                <a:effectLst/>
                <a:latin typeface="Timesnewroman"/>
              </a:rPr>
            </a:br>
            <a:r>
              <a:rPr lang="en-US" b="0" dirty="0">
                <a:solidFill>
                  <a:srgbClr val="000000"/>
                </a:solidFill>
                <a:effectLst/>
                <a:latin typeface="Timesnewroman"/>
              </a:rPr>
              <a:t>}</a:t>
            </a:r>
          </a:p>
          <a:p>
            <a:pPr marL="0" indent="0">
              <a:buNone/>
            </a:pPr>
            <a:endParaRPr lang="en-IN" dirty="0"/>
          </a:p>
        </p:txBody>
      </p:sp>
    </p:spTree>
    <p:extLst>
      <p:ext uri="{BB962C8B-B14F-4D97-AF65-F5344CB8AC3E}">
        <p14:creationId xmlns:p14="http://schemas.microsoft.com/office/powerpoint/2010/main" val="4984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51A8-CC96-D73B-1886-C78DD0B2DD5E}"/>
              </a:ext>
            </a:extLst>
          </p:cNvPr>
          <p:cNvSpPr>
            <a:spLocks noGrp="1"/>
          </p:cNvSpPr>
          <p:nvPr>
            <p:ph type="title"/>
          </p:nvPr>
        </p:nvSpPr>
        <p:spPr/>
        <p:txBody>
          <a:bodyPr>
            <a:normAutofit fontScale="90000"/>
          </a:bodyPr>
          <a:lstStyle/>
          <a:p>
            <a:br>
              <a:rPr lang="en-IN" sz="2800" b="1" i="0" dirty="0">
                <a:solidFill>
                  <a:srgbClr val="262626"/>
                </a:solidFill>
                <a:effectLst/>
                <a:latin typeface="Timesnewroman"/>
              </a:rPr>
            </a:br>
            <a:r>
              <a:rPr lang="en-IN" sz="3300" b="1" i="0" dirty="0">
                <a:solidFill>
                  <a:schemeClr val="bg1"/>
                </a:solidFill>
                <a:effectLst/>
                <a:latin typeface="Timesnewroman"/>
              </a:rPr>
              <a:t>Iteration Statements</a:t>
            </a:r>
            <a:br>
              <a:rPr lang="en-IN" b="1" i="0" dirty="0">
                <a:solidFill>
                  <a:srgbClr val="262626"/>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493C7B2D-1210-50CC-043A-708F5B223DE7}"/>
              </a:ext>
            </a:extLst>
          </p:cNvPr>
          <p:cNvSpPr>
            <a:spLocks noGrp="1"/>
          </p:cNvSpPr>
          <p:nvPr>
            <p:ph idx="1"/>
          </p:nvPr>
        </p:nvSpPr>
        <p:spPr/>
        <p:txBody>
          <a:bodyPr>
            <a:normAutofit fontScale="92500" lnSpcReduction="20000"/>
          </a:bodyPr>
          <a:lstStyle/>
          <a:p>
            <a:pPr algn="l">
              <a:lnSpc>
                <a:spcPct val="150000"/>
              </a:lnSpc>
            </a:pPr>
            <a:r>
              <a:rPr lang="en-US" sz="2400" b="0" i="0" dirty="0">
                <a:solidFill>
                  <a:srgbClr val="3A3A3A"/>
                </a:solidFill>
                <a:effectLst/>
                <a:latin typeface="Timesnewroman"/>
              </a:rPr>
              <a:t>Iteration statements are used to execute a particular set of instructions repeatedly until a particular condition is met or for a fixed number of iterations.</a:t>
            </a:r>
          </a:p>
          <a:p>
            <a:pPr marL="0" indent="0">
              <a:lnSpc>
                <a:spcPct val="150000"/>
              </a:lnSpc>
              <a:buNone/>
            </a:pPr>
            <a:r>
              <a:rPr lang="en-IN" sz="2600" b="0" i="0" dirty="0">
                <a:solidFill>
                  <a:srgbClr val="262626"/>
                </a:solidFill>
                <a:effectLst/>
                <a:latin typeface="Timesnewroman"/>
              </a:rPr>
              <a:t> </a:t>
            </a:r>
            <a:r>
              <a:rPr lang="en-IN" sz="2600" b="0" i="0" dirty="0">
                <a:solidFill>
                  <a:schemeClr val="accent1"/>
                </a:solidFill>
                <a:effectLst/>
                <a:latin typeface="Timesnewroman"/>
              </a:rPr>
              <a:t>The for statement</a:t>
            </a:r>
          </a:p>
          <a:p>
            <a:pPr>
              <a:lnSpc>
                <a:spcPct val="150000"/>
              </a:lnSpc>
            </a:pPr>
            <a:r>
              <a:rPr lang="en-US" sz="2400" b="0" i="0" dirty="0">
                <a:solidFill>
                  <a:srgbClr val="3A3A3A"/>
                </a:solidFill>
                <a:effectLst/>
                <a:latin typeface="Timesnewroman"/>
              </a:rPr>
              <a:t>The for statement or the for loop repeatedly executes the set of instructions that comprise the body of the for loop until a particular condition is satisfied.</a:t>
            </a:r>
            <a:endParaRPr lang="en-IN" sz="2400" dirty="0">
              <a:latin typeface="Timesnewroman"/>
            </a:endParaRPr>
          </a:p>
        </p:txBody>
      </p:sp>
    </p:spTree>
    <p:extLst>
      <p:ext uri="{BB962C8B-B14F-4D97-AF65-F5344CB8AC3E}">
        <p14:creationId xmlns:p14="http://schemas.microsoft.com/office/powerpoint/2010/main" val="2678649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7E2F7-E13A-C824-9DBA-8C988B39B597}"/>
              </a:ext>
            </a:extLst>
          </p:cNvPr>
          <p:cNvSpPr>
            <a:spLocks noGrp="1"/>
          </p:cNvSpPr>
          <p:nvPr>
            <p:ph idx="1"/>
          </p:nvPr>
        </p:nvSpPr>
        <p:spPr/>
        <p:txBody>
          <a:bodyPr>
            <a:normAutofit/>
          </a:bodyPr>
          <a:lstStyle/>
          <a:p>
            <a:pPr marL="0" indent="0">
              <a:buNone/>
            </a:pPr>
            <a:r>
              <a:rPr lang="en-US" sz="2400" b="1" dirty="0">
                <a:solidFill>
                  <a:schemeClr val="accent1"/>
                </a:solidFill>
                <a:latin typeface="Timesnewroman"/>
              </a:rPr>
              <a:t>Syntax</a:t>
            </a:r>
            <a:r>
              <a:rPr lang="en-US" sz="2400" dirty="0">
                <a:solidFill>
                  <a:schemeClr val="accent1"/>
                </a:solidFill>
                <a:latin typeface="Timesnewroman"/>
              </a:rPr>
              <a:t>:</a:t>
            </a:r>
          </a:p>
          <a:p>
            <a:pPr marL="457200" lvl="1" indent="0">
              <a:lnSpc>
                <a:spcPct val="150000"/>
              </a:lnSpc>
              <a:buNone/>
            </a:pPr>
            <a:endParaRPr lang="en-US" dirty="0">
              <a:latin typeface="Timesnewroman"/>
            </a:endParaRPr>
          </a:p>
          <a:p>
            <a:pPr marL="457200" lvl="1" indent="0">
              <a:lnSpc>
                <a:spcPct val="150000"/>
              </a:lnSpc>
              <a:buNone/>
            </a:pPr>
            <a:r>
              <a:rPr lang="en-US" dirty="0">
                <a:latin typeface="Timesnewroman"/>
              </a:rPr>
              <a:t>for(</a:t>
            </a:r>
            <a:r>
              <a:rPr lang="en-US" dirty="0">
                <a:solidFill>
                  <a:srgbClr val="C00000"/>
                </a:solidFill>
                <a:latin typeface="Timesnewroman"/>
              </a:rPr>
              <a:t>initialization</a:t>
            </a:r>
            <a:r>
              <a:rPr lang="en-US" dirty="0">
                <a:latin typeface="Timesnewroman"/>
              </a:rPr>
              <a:t>; </a:t>
            </a:r>
            <a:r>
              <a:rPr lang="en-US" dirty="0">
                <a:solidFill>
                  <a:srgbClr val="C00000"/>
                </a:solidFill>
                <a:latin typeface="Timesnewroman"/>
              </a:rPr>
              <a:t>condition or </a:t>
            </a:r>
            <a:r>
              <a:rPr lang="en-US" dirty="0">
                <a:solidFill>
                  <a:schemeClr val="accent1"/>
                </a:solidFill>
                <a:latin typeface="Timesnewroman"/>
              </a:rPr>
              <a:t>termination</a:t>
            </a:r>
            <a:r>
              <a:rPr lang="en-US" dirty="0">
                <a:latin typeface="Timesnewroman"/>
              </a:rPr>
              <a:t>; </a:t>
            </a:r>
            <a:r>
              <a:rPr lang="en-US" dirty="0">
                <a:solidFill>
                  <a:srgbClr val="C00000"/>
                </a:solidFill>
                <a:latin typeface="Timesnewroman"/>
              </a:rPr>
              <a:t>increment</a:t>
            </a:r>
            <a:r>
              <a:rPr lang="en-US" dirty="0">
                <a:latin typeface="Timesnewroman"/>
              </a:rPr>
              <a:t>/</a:t>
            </a:r>
            <a:r>
              <a:rPr lang="en-US" dirty="0">
                <a:solidFill>
                  <a:schemeClr val="accent1"/>
                </a:solidFill>
                <a:latin typeface="Timesnewroman"/>
              </a:rPr>
              <a:t>decrement</a:t>
            </a:r>
            <a:r>
              <a:rPr lang="en-US" dirty="0">
                <a:latin typeface="Timesnewroman"/>
              </a:rPr>
              <a:t>) </a:t>
            </a:r>
          </a:p>
          <a:p>
            <a:pPr marL="457200" lvl="1" indent="0">
              <a:lnSpc>
                <a:spcPct val="150000"/>
              </a:lnSpc>
              <a:buNone/>
            </a:pPr>
            <a:r>
              <a:rPr lang="en-US" dirty="0">
                <a:latin typeface="Timesnewroman"/>
              </a:rPr>
              <a:t>{ </a:t>
            </a:r>
          </a:p>
          <a:p>
            <a:pPr marL="457200" lvl="1" indent="0">
              <a:lnSpc>
                <a:spcPct val="150000"/>
              </a:lnSpc>
              <a:buNone/>
            </a:pPr>
            <a:r>
              <a:rPr lang="en-US" dirty="0">
                <a:latin typeface="Timesnewroman"/>
              </a:rPr>
              <a:t>//statements to be executed </a:t>
            </a:r>
          </a:p>
          <a:p>
            <a:pPr marL="457200" lvl="1" indent="0">
              <a:lnSpc>
                <a:spcPct val="150000"/>
              </a:lnSpc>
              <a:buNone/>
            </a:pPr>
            <a:r>
              <a:rPr lang="en-US" dirty="0">
                <a:latin typeface="Timesnewroman"/>
              </a:rPr>
              <a:t>}</a:t>
            </a:r>
            <a:endParaRPr lang="en-IN" dirty="0">
              <a:latin typeface="Timesnewroman"/>
            </a:endParaRPr>
          </a:p>
        </p:txBody>
      </p:sp>
    </p:spTree>
    <p:extLst>
      <p:ext uri="{BB962C8B-B14F-4D97-AF65-F5344CB8AC3E}">
        <p14:creationId xmlns:p14="http://schemas.microsoft.com/office/powerpoint/2010/main" val="47014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1F1D-DACB-9171-9B00-CB65C39680B4}"/>
              </a:ext>
            </a:extLst>
          </p:cNvPr>
          <p:cNvSpPr>
            <a:spLocks noGrp="1"/>
          </p:cNvSpPr>
          <p:nvPr>
            <p:ph type="title"/>
          </p:nvPr>
        </p:nvSpPr>
        <p:spPr/>
        <p:txBody>
          <a:bodyPr>
            <a:normAutofit/>
          </a:bodyPr>
          <a:lstStyle/>
          <a:p>
            <a:r>
              <a:rPr lang="en-US" sz="3000" b="1" i="0" dirty="0">
                <a:solidFill>
                  <a:schemeClr val="bg1"/>
                </a:solidFill>
                <a:effectLst/>
                <a:latin typeface="Timesnewroman"/>
              </a:rPr>
              <a:t>The for loop consists of three expressions</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114AB527-3696-150C-368C-3B520CDBE32D}"/>
              </a:ext>
            </a:extLst>
          </p:cNvPr>
          <p:cNvSpPr>
            <a:spLocks noGrp="1"/>
          </p:cNvSpPr>
          <p:nvPr>
            <p:ph idx="1"/>
          </p:nvPr>
        </p:nvSpPr>
        <p:spPr/>
        <p:txBody>
          <a:bodyPr>
            <a:normAutofit lnSpcReduction="10000"/>
          </a:bodyPr>
          <a:lstStyle/>
          <a:p>
            <a:pPr marL="0" indent="0">
              <a:buNone/>
            </a:pPr>
            <a:endParaRPr lang="en-US" b="0" i="0" dirty="0">
              <a:solidFill>
                <a:srgbClr val="3A3A3A"/>
              </a:solidFill>
              <a:effectLst/>
              <a:latin typeface="Roboto" panose="02000000000000000000" pitchFamily="2" charset="0"/>
            </a:endParaRPr>
          </a:p>
          <a:p>
            <a:pPr algn="l">
              <a:lnSpc>
                <a:spcPct val="150000"/>
              </a:lnSpc>
              <a:buFont typeface="Arial" panose="020B0604020202020204" pitchFamily="34" charset="0"/>
              <a:buChar char="•"/>
            </a:pPr>
            <a:r>
              <a:rPr lang="en-US" b="0" i="0" dirty="0">
                <a:solidFill>
                  <a:srgbClr val="3A3A3A"/>
                </a:solidFill>
                <a:effectLst/>
                <a:latin typeface="Timesnewroman"/>
              </a:rPr>
              <a:t>The </a:t>
            </a:r>
            <a:r>
              <a:rPr lang="en-US" b="1" i="0" dirty="0">
                <a:solidFill>
                  <a:srgbClr val="C00000"/>
                </a:solidFill>
                <a:effectLst/>
                <a:latin typeface="Timesnewroman"/>
              </a:rPr>
              <a:t>initialization expression</a:t>
            </a:r>
            <a:r>
              <a:rPr lang="en-US" b="0" i="0" dirty="0">
                <a:solidFill>
                  <a:srgbClr val="3A3A3A"/>
                </a:solidFill>
                <a:effectLst/>
                <a:latin typeface="Timesnewroman"/>
              </a:rPr>
              <a:t>, which initializes the </a:t>
            </a:r>
            <a:r>
              <a:rPr lang="en-US" b="1" i="0" dirty="0">
                <a:solidFill>
                  <a:srgbClr val="C00000"/>
                </a:solidFill>
                <a:effectLst/>
                <a:latin typeface="Timesnewroman"/>
              </a:rPr>
              <a:t>looping index</a:t>
            </a:r>
            <a:r>
              <a:rPr lang="en-US" b="0" i="0" dirty="0">
                <a:solidFill>
                  <a:srgbClr val="3A3A3A"/>
                </a:solidFill>
                <a:effectLst/>
                <a:latin typeface="Timesnewroman"/>
              </a:rPr>
              <a:t>. The looping index controls the looping action. The initialization expression is executed only once, when the loop begins.</a:t>
            </a:r>
          </a:p>
          <a:p>
            <a:pPr algn="l">
              <a:lnSpc>
                <a:spcPct val="150000"/>
              </a:lnSpc>
              <a:buFont typeface="Arial" panose="020B0604020202020204" pitchFamily="34" charset="0"/>
              <a:buChar char="•"/>
            </a:pPr>
            <a:r>
              <a:rPr lang="en-US" b="0" i="0" dirty="0">
                <a:solidFill>
                  <a:srgbClr val="3A3A3A"/>
                </a:solidFill>
                <a:effectLst/>
                <a:latin typeface="Timesnewroman"/>
              </a:rPr>
              <a:t>The </a:t>
            </a:r>
            <a:r>
              <a:rPr lang="en-US" b="1" i="0" dirty="0">
                <a:solidFill>
                  <a:srgbClr val="C00000"/>
                </a:solidFill>
                <a:effectLst/>
                <a:latin typeface="Timesnewroman"/>
              </a:rPr>
              <a:t>termination expression</a:t>
            </a:r>
            <a:r>
              <a:rPr lang="en-US" b="0" i="0" dirty="0">
                <a:solidFill>
                  <a:srgbClr val="3A3A3A"/>
                </a:solidFill>
                <a:effectLst/>
                <a:latin typeface="Timesnewroman"/>
              </a:rPr>
              <a:t>, which represents a condition that must be true for the loop to continue execution.</a:t>
            </a:r>
          </a:p>
          <a:p>
            <a:pPr algn="l">
              <a:lnSpc>
                <a:spcPct val="150000"/>
              </a:lnSpc>
              <a:buFont typeface="Arial" panose="020B0604020202020204" pitchFamily="34" charset="0"/>
              <a:buChar char="•"/>
            </a:pPr>
            <a:r>
              <a:rPr lang="en-US" b="0" i="0" dirty="0">
                <a:solidFill>
                  <a:srgbClr val="3A3A3A"/>
                </a:solidFill>
                <a:effectLst/>
                <a:latin typeface="Timesnewroman"/>
              </a:rPr>
              <a:t>The </a:t>
            </a:r>
            <a:r>
              <a:rPr lang="en-US" b="1" i="0" dirty="0">
                <a:solidFill>
                  <a:srgbClr val="C00000"/>
                </a:solidFill>
                <a:effectLst/>
                <a:latin typeface="Timesnewroman"/>
              </a:rPr>
              <a:t>increment/decrement expression</a:t>
            </a:r>
            <a:r>
              <a:rPr lang="en-US" b="0" i="0" dirty="0">
                <a:solidFill>
                  <a:srgbClr val="C00000"/>
                </a:solidFill>
                <a:effectLst/>
                <a:latin typeface="Timesnewroman"/>
              </a:rPr>
              <a:t> </a:t>
            </a:r>
            <a:r>
              <a:rPr lang="en-US" b="0" i="0" dirty="0">
                <a:solidFill>
                  <a:srgbClr val="3A3A3A"/>
                </a:solidFill>
                <a:effectLst/>
                <a:latin typeface="Timesnewroman"/>
              </a:rPr>
              <a:t>is executed after every iteration to update the value of the looping index.</a:t>
            </a:r>
          </a:p>
          <a:p>
            <a:endParaRPr lang="en-IN" dirty="0"/>
          </a:p>
        </p:txBody>
      </p:sp>
    </p:spTree>
    <p:extLst>
      <p:ext uri="{BB962C8B-B14F-4D97-AF65-F5344CB8AC3E}">
        <p14:creationId xmlns:p14="http://schemas.microsoft.com/office/powerpoint/2010/main" val="251361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2F45-D331-4434-72DC-0D98E401B12D}"/>
              </a:ext>
            </a:extLst>
          </p:cNvPr>
          <p:cNvSpPr>
            <a:spLocks noGrp="1"/>
          </p:cNvSpPr>
          <p:nvPr>
            <p:ph type="title"/>
          </p:nvPr>
        </p:nvSpPr>
        <p:spPr/>
        <p:txBody>
          <a:bodyPr>
            <a:normAutofit fontScale="90000"/>
          </a:bodyPr>
          <a:lstStyle/>
          <a:p>
            <a:br>
              <a:rPr lang="en-IN" sz="3100" b="0" i="0" dirty="0">
                <a:solidFill>
                  <a:srgbClr val="262626"/>
                </a:solidFill>
                <a:effectLst/>
                <a:latin typeface="Timesnewroman"/>
              </a:rPr>
            </a:br>
            <a:r>
              <a:rPr lang="en-IN" sz="3300" b="1" i="0" dirty="0">
                <a:solidFill>
                  <a:schemeClr val="bg1"/>
                </a:solidFill>
                <a:effectLst/>
                <a:latin typeface="Timesnewroman"/>
              </a:rPr>
              <a:t>The while statement</a:t>
            </a:r>
            <a:br>
              <a:rPr lang="en-IN" b="0" i="0" dirty="0">
                <a:solidFill>
                  <a:srgbClr val="262626"/>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4CFDCB52-3DC8-7ECD-9583-C25620847111}"/>
              </a:ext>
            </a:extLst>
          </p:cNvPr>
          <p:cNvSpPr>
            <a:spLocks noGrp="1"/>
          </p:cNvSpPr>
          <p:nvPr>
            <p:ph idx="1"/>
          </p:nvPr>
        </p:nvSpPr>
        <p:spPr/>
        <p:txBody>
          <a:bodyPr>
            <a:normAutofit fontScale="62500" lnSpcReduction="20000"/>
          </a:bodyPr>
          <a:lstStyle/>
          <a:p>
            <a:pPr>
              <a:lnSpc>
                <a:spcPct val="150000"/>
              </a:lnSpc>
            </a:pPr>
            <a:r>
              <a:rPr lang="en-US" sz="2400" b="0" i="0" dirty="0">
                <a:solidFill>
                  <a:srgbClr val="3A3A3A"/>
                </a:solidFill>
                <a:effectLst/>
                <a:latin typeface="Timesnewroman"/>
              </a:rPr>
              <a:t>The while statement executes a block of statements repeatedly when a particular condition is true.</a:t>
            </a:r>
          </a:p>
          <a:p>
            <a:pPr marL="0" indent="0">
              <a:lnSpc>
                <a:spcPct val="150000"/>
              </a:lnSpc>
              <a:buNone/>
            </a:pPr>
            <a:r>
              <a:rPr lang="en-US" sz="2400" b="1" dirty="0">
                <a:solidFill>
                  <a:schemeClr val="accent1"/>
                </a:solidFill>
                <a:latin typeface="Timesnewroman"/>
              </a:rPr>
              <a:t>Syntax:</a:t>
            </a:r>
          </a:p>
          <a:p>
            <a:pPr marL="0" indent="0">
              <a:lnSpc>
                <a:spcPct val="150000"/>
              </a:lnSpc>
              <a:buNone/>
            </a:pPr>
            <a:r>
              <a:rPr lang="en-US" sz="2400" dirty="0">
                <a:latin typeface="Timesnewroman"/>
              </a:rPr>
              <a:t>while (condition)  </a:t>
            </a:r>
          </a:p>
          <a:p>
            <a:pPr marL="0" indent="0">
              <a:lnSpc>
                <a:spcPct val="150000"/>
              </a:lnSpc>
              <a:buNone/>
            </a:pPr>
            <a:r>
              <a:rPr lang="en-US" sz="2400" dirty="0">
                <a:latin typeface="Timesnewroman"/>
              </a:rPr>
              <a:t>{</a:t>
            </a:r>
          </a:p>
          <a:p>
            <a:pPr marL="0" indent="0">
              <a:lnSpc>
                <a:spcPct val="150000"/>
              </a:lnSpc>
              <a:buNone/>
            </a:pPr>
            <a:r>
              <a:rPr lang="en-US" sz="2400" dirty="0">
                <a:latin typeface="Timesnewroman"/>
              </a:rPr>
              <a:t>  //statement(s) to be executed </a:t>
            </a:r>
          </a:p>
          <a:p>
            <a:pPr marL="0" indent="0">
              <a:lnSpc>
                <a:spcPct val="150000"/>
              </a:lnSpc>
              <a:buNone/>
            </a:pPr>
            <a:r>
              <a:rPr lang="en-US" sz="2400" dirty="0">
                <a:latin typeface="Timesnewroman"/>
              </a:rPr>
              <a:t>}</a:t>
            </a:r>
          </a:p>
          <a:p>
            <a:pPr marL="0" indent="0">
              <a:lnSpc>
                <a:spcPct val="150000"/>
              </a:lnSpc>
              <a:buNone/>
            </a:pPr>
            <a:r>
              <a:rPr lang="en-US" sz="2400" b="0" i="0" dirty="0">
                <a:solidFill>
                  <a:srgbClr val="3A3A3A"/>
                </a:solidFill>
                <a:effectLst/>
                <a:latin typeface="Timesnewroman"/>
              </a:rPr>
              <a:t>The statements are executed repeatedly until the condition is true.</a:t>
            </a:r>
            <a:endParaRPr lang="en-IN" sz="2400" dirty="0">
              <a:latin typeface="Timesnewroman"/>
            </a:endParaRPr>
          </a:p>
        </p:txBody>
      </p:sp>
    </p:spTree>
    <p:extLst>
      <p:ext uri="{BB962C8B-B14F-4D97-AF65-F5344CB8AC3E}">
        <p14:creationId xmlns:p14="http://schemas.microsoft.com/office/powerpoint/2010/main" val="3482592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AA6A-2D7A-0CCA-206C-41CA36CED395}"/>
              </a:ext>
            </a:extLst>
          </p:cNvPr>
          <p:cNvSpPr>
            <a:spLocks noGrp="1"/>
          </p:cNvSpPr>
          <p:nvPr>
            <p:ph type="title"/>
          </p:nvPr>
        </p:nvSpPr>
        <p:spPr/>
        <p:txBody>
          <a:bodyPr>
            <a:normAutofit/>
          </a:bodyPr>
          <a:lstStyle/>
          <a:p>
            <a:r>
              <a:rPr lang="en-IN" sz="3000" b="1" dirty="0">
                <a:solidFill>
                  <a:schemeClr val="bg1"/>
                </a:solidFill>
                <a:latin typeface="Timesnewroman"/>
              </a:rPr>
              <a:t>Operators and Expressions</a:t>
            </a:r>
          </a:p>
        </p:txBody>
      </p:sp>
      <p:sp>
        <p:nvSpPr>
          <p:cNvPr id="3" name="Content Placeholder 2">
            <a:extLst>
              <a:ext uri="{FF2B5EF4-FFF2-40B4-BE49-F238E27FC236}">
                <a16:creationId xmlns:a16="http://schemas.microsoft.com/office/drawing/2014/main" id="{F53B26E3-70A9-C0E1-8EE3-559741B26165}"/>
              </a:ext>
            </a:extLst>
          </p:cNvPr>
          <p:cNvSpPr>
            <a:spLocks noGrp="1"/>
          </p:cNvSpPr>
          <p:nvPr>
            <p:ph idx="1"/>
          </p:nvPr>
        </p:nvSpPr>
        <p:spPr/>
        <p:txBody>
          <a:bodyPr/>
          <a:lstStyle/>
          <a:p>
            <a:r>
              <a:rPr lang="en-US" sz="2400" b="0" i="0" dirty="0">
                <a:solidFill>
                  <a:srgbClr val="333333"/>
                </a:solidFill>
                <a:effectLst/>
                <a:latin typeface="Timesnewroman"/>
              </a:rPr>
              <a:t>A mathematical or logical expression is generally formed with the help of an operator.</a:t>
            </a:r>
          </a:p>
          <a:p>
            <a:r>
              <a:rPr lang="en-US" sz="2400" b="0" i="0" dirty="0">
                <a:solidFill>
                  <a:srgbClr val="333333"/>
                </a:solidFill>
                <a:effectLst/>
                <a:latin typeface="Timesnewroman"/>
              </a:rPr>
              <a:t>C programming offers a number of operators which are classified into 8 categories viz.</a:t>
            </a:r>
            <a:endParaRPr lang="en-US" sz="2400" dirty="0">
              <a:solidFill>
                <a:srgbClr val="333333"/>
              </a:solidFill>
              <a:latin typeface="Timesnewroman"/>
            </a:endParaRPr>
          </a:p>
          <a:p>
            <a:pPr marL="0" indent="0">
              <a:buNone/>
            </a:pPr>
            <a:endParaRPr lang="en-IN" dirty="0"/>
          </a:p>
        </p:txBody>
      </p:sp>
    </p:spTree>
    <p:extLst>
      <p:ext uri="{BB962C8B-B14F-4D97-AF65-F5344CB8AC3E}">
        <p14:creationId xmlns:p14="http://schemas.microsoft.com/office/powerpoint/2010/main" val="784619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F2AB-7B02-2C25-685B-3ED10B36BAF9}"/>
              </a:ext>
            </a:extLst>
          </p:cNvPr>
          <p:cNvSpPr>
            <a:spLocks noGrp="1"/>
          </p:cNvSpPr>
          <p:nvPr>
            <p:ph type="title"/>
          </p:nvPr>
        </p:nvSpPr>
        <p:spPr/>
        <p:txBody>
          <a:bodyPr>
            <a:normAutofit fontScale="90000"/>
          </a:bodyPr>
          <a:lstStyle/>
          <a:p>
            <a:br>
              <a:rPr lang="en-IN" sz="2800" b="0" i="0" dirty="0">
                <a:solidFill>
                  <a:srgbClr val="262626"/>
                </a:solidFill>
                <a:effectLst/>
                <a:latin typeface="Timesnewroman"/>
              </a:rPr>
            </a:br>
            <a:r>
              <a:rPr lang="en-IN" sz="3300" b="1" i="0" dirty="0">
                <a:solidFill>
                  <a:schemeClr val="bg1"/>
                </a:solidFill>
                <a:effectLst/>
                <a:latin typeface="Timesnewroman"/>
              </a:rPr>
              <a:t>The do-while loop</a:t>
            </a:r>
            <a:br>
              <a:rPr lang="en-IN" b="0" i="0" dirty="0">
                <a:solidFill>
                  <a:srgbClr val="262626"/>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87AD24D6-5179-31B9-B0EE-5B6AA489B781}"/>
              </a:ext>
            </a:extLst>
          </p:cNvPr>
          <p:cNvSpPr>
            <a:spLocks noGrp="1"/>
          </p:cNvSpPr>
          <p:nvPr>
            <p:ph idx="1"/>
          </p:nvPr>
        </p:nvSpPr>
        <p:spPr/>
        <p:txBody>
          <a:bodyPr>
            <a:noAutofit/>
          </a:bodyPr>
          <a:lstStyle/>
          <a:p>
            <a:pPr>
              <a:lnSpc>
                <a:spcPct val="170000"/>
              </a:lnSpc>
            </a:pPr>
            <a:r>
              <a:rPr lang="en-US" sz="2400" b="0" i="0" dirty="0">
                <a:solidFill>
                  <a:srgbClr val="3A3A3A"/>
                </a:solidFill>
                <a:effectLst/>
                <a:latin typeface="Timesnewroman"/>
              </a:rPr>
              <a:t>The do-while statement evaluates the condition at the end of the loop after executing the block of statements at least once. </a:t>
            </a:r>
          </a:p>
          <a:p>
            <a:pPr>
              <a:lnSpc>
                <a:spcPct val="170000"/>
              </a:lnSpc>
            </a:pPr>
            <a:r>
              <a:rPr lang="en-US" sz="2400" b="0" i="0" dirty="0">
                <a:solidFill>
                  <a:srgbClr val="3A3A3A"/>
                </a:solidFill>
                <a:effectLst/>
                <a:latin typeface="Timesnewroman"/>
              </a:rPr>
              <a:t>If the condition is true the loop continues, else it terminates after the first iteration.</a:t>
            </a:r>
          </a:p>
          <a:p>
            <a:pPr marL="0" indent="0">
              <a:lnSpc>
                <a:spcPct val="170000"/>
              </a:lnSpc>
              <a:buNone/>
            </a:pPr>
            <a:br>
              <a:rPr lang="en-IN" sz="2400" dirty="0">
                <a:latin typeface="Timesnewroman"/>
              </a:rPr>
            </a:br>
            <a:endParaRPr lang="en-IN" sz="2400" dirty="0">
              <a:latin typeface="Timesnewroman"/>
            </a:endParaRPr>
          </a:p>
        </p:txBody>
      </p:sp>
    </p:spTree>
    <p:extLst>
      <p:ext uri="{BB962C8B-B14F-4D97-AF65-F5344CB8AC3E}">
        <p14:creationId xmlns:p14="http://schemas.microsoft.com/office/powerpoint/2010/main" val="1585501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36B8D-9E85-DE74-F893-59912B8EC244}"/>
              </a:ext>
            </a:extLst>
          </p:cNvPr>
          <p:cNvSpPr>
            <a:spLocks noGrp="1"/>
          </p:cNvSpPr>
          <p:nvPr>
            <p:ph idx="1"/>
          </p:nvPr>
        </p:nvSpPr>
        <p:spPr/>
        <p:txBody>
          <a:bodyPr>
            <a:normAutofit fontScale="92500" lnSpcReduction="10000"/>
          </a:bodyPr>
          <a:lstStyle/>
          <a:p>
            <a:pPr marL="0" indent="0" algn="l">
              <a:lnSpc>
                <a:spcPct val="170000"/>
              </a:lnSpc>
              <a:buNone/>
            </a:pPr>
            <a:r>
              <a:rPr lang="en-IN" sz="2400" b="1" i="0" dirty="0">
                <a:solidFill>
                  <a:schemeClr val="accent1"/>
                </a:solidFill>
                <a:effectLst/>
                <a:latin typeface="Timesnewroman"/>
              </a:rPr>
              <a:t>Syntax:</a:t>
            </a:r>
            <a:endParaRPr lang="en-IN" sz="2400" b="0" i="0" dirty="0">
              <a:solidFill>
                <a:schemeClr val="accent1"/>
              </a:solidFill>
              <a:effectLst/>
              <a:latin typeface="Timesnewroman"/>
            </a:endParaRPr>
          </a:p>
          <a:p>
            <a:pPr marL="0" indent="0">
              <a:lnSpc>
                <a:spcPct val="170000"/>
              </a:lnSpc>
              <a:buNone/>
            </a:pPr>
            <a:r>
              <a:rPr lang="en-US" sz="2400" dirty="0">
                <a:solidFill>
                  <a:srgbClr val="C00000"/>
                </a:solidFill>
                <a:latin typeface="Timesnewroman"/>
              </a:rPr>
              <a:t>do</a:t>
            </a:r>
            <a:r>
              <a:rPr lang="en-US" sz="2400" dirty="0">
                <a:latin typeface="Timesnewroman"/>
              </a:rPr>
              <a:t> </a:t>
            </a:r>
          </a:p>
          <a:p>
            <a:pPr marL="0" indent="0">
              <a:lnSpc>
                <a:spcPct val="170000"/>
              </a:lnSpc>
              <a:buNone/>
            </a:pPr>
            <a:r>
              <a:rPr lang="en-US" sz="2400" dirty="0">
                <a:latin typeface="Timesnewroman"/>
              </a:rPr>
              <a:t>{ </a:t>
            </a:r>
          </a:p>
          <a:p>
            <a:pPr marL="0" indent="0">
              <a:lnSpc>
                <a:spcPct val="170000"/>
              </a:lnSpc>
              <a:buNone/>
            </a:pPr>
            <a:r>
              <a:rPr lang="en-US" sz="2400" dirty="0">
                <a:latin typeface="Timesnewroman"/>
              </a:rPr>
              <a:t>  //statements to be executed;  </a:t>
            </a:r>
          </a:p>
          <a:p>
            <a:pPr marL="0" indent="0">
              <a:lnSpc>
                <a:spcPct val="170000"/>
              </a:lnSpc>
              <a:buNone/>
            </a:pPr>
            <a:r>
              <a:rPr lang="en-US" sz="2400" dirty="0">
                <a:latin typeface="Timesnewroman"/>
              </a:rPr>
              <a:t>} </a:t>
            </a:r>
            <a:r>
              <a:rPr lang="en-US" sz="2400" dirty="0">
                <a:solidFill>
                  <a:srgbClr val="C00000"/>
                </a:solidFill>
                <a:latin typeface="Timesnewroman"/>
              </a:rPr>
              <a:t>while</a:t>
            </a:r>
            <a:r>
              <a:rPr lang="en-US" sz="2400" dirty="0">
                <a:latin typeface="Timesnewroman"/>
              </a:rPr>
              <a:t>(</a:t>
            </a:r>
            <a:r>
              <a:rPr lang="en-US" sz="2400" dirty="0">
                <a:solidFill>
                  <a:srgbClr val="0070C0"/>
                </a:solidFill>
                <a:latin typeface="Timesnewroman"/>
              </a:rPr>
              <a:t>condition</a:t>
            </a:r>
            <a:r>
              <a:rPr lang="en-US" sz="2400" dirty="0">
                <a:latin typeface="Timesnewroman"/>
              </a:rPr>
              <a:t>);</a:t>
            </a:r>
          </a:p>
          <a:p>
            <a:endParaRPr lang="en-IN" dirty="0"/>
          </a:p>
        </p:txBody>
      </p:sp>
    </p:spTree>
    <p:extLst>
      <p:ext uri="{BB962C8B-B14F-4D97-AF65-F5344CB8AC3E}">
        <p14:creationId xmlns:p14="http://schemas.microsoft.com/office/powerpoint/2010/main" val="2660382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026D-0F0D-26EA-1A82-62BDE986CAFD}"/>
              </a:ext>
            </a:extLst>
          </p:cNvPr>
          <p:cNvSpPr>
            <a:spLocks noGrp="1"/>
          </p:cNvSpPr>
          <p:nvPr>
            <p:ph type="title"/>
          </p:nvPr>
        </p:nvSpPr>
        <p:spPr/>
        <p:txBody>
          <a:bodyPr>
            <a:normAutofit/>
          </a:bodyPr>
          <a:lstStyle/>
          <a:p>
            <a:r>
              <a:rPr lang="en-US" sz="3000" b="1" dirty="0">
                <a:solidFill>
                  <a:schemeClr val="bg1"/>
                </a:solidFill>
                <a:latin typeface="Timesnewroman"/>
              </a:rPr>
              <a:t>goto</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881CF803-AC22-EA46-4E60-10242628EFD5}"/>
              </a:ext>
            </a:extLst>
          </p:cNvPr>
          <p:cNvSpPr>
            <a:spLocks noGrp="1"/>
          </p:cNvSpPr>
          <p:nvPr>
            <p:ph idx="1"/>
          </p:nvPr>
        </p:nvSpPr>
        <p:spPr/>
        <p:txBody>
          <a:bodyPr>
            <a:normAutofit fontScale="25000" lnSpcReduction="20000"/>
          </a:bodyPr>
          <a:lstStyle/>
          <a:p>
            <a:pPr>
              <a:lnSpc>
                <a:spcPct val="170000"/>
              </a:lnSpc>
            </a:pPr>
            <a:r>
              <a:rPr lang="en-US" sz="7400" dirty="0">
                <a:latin typeface="Timesnewroman"/>
              </a:rPr>
              <a:t>The goto statement allows us to transfer control of the program to the specified label.</a:t>
            </a:r>
          </a:p>
          <a:p>
            <a:pPr marL="0" indent="0">
              <a:lnSpc>
                <a:spcPct val="170000"/>
              </a:lnSpc>
              <a:buNone/>
            </a:pPr>
            <a:r>
              <a:rPr lang="en-IN" sz="7400" b="1" i="0" dirty="0">
                <a:solidFill>
                  <a:schemeClr val="accent1"/>
                </a:solidFill>
                <a:effectLst/>
                <a:latin typeface="Timesnewroman"/>
              </a:rPr>
              <a:t>Syntax of goto Statement</a:t>
            </a:r>
          </a:p>
          <a:p>
            <a:pPr marL="0" indent="0">
              <a:lnSpc>
                <a:spcPct val="170000"/>
              </a:lnSpc>
              <a:buNone/>
            </a:pPr>
            <a:r>
              <a:rPr lang="en-IN" sz="7400" dirty="0">
                <a:solidFill>
                  <a:srgbClr val="C00000"/>
                </a:solidFill>
                <a:latin typeface="Timesnewroman"/>
              </a:rPr>
              <a:t>goto label;</a:t>
            </a:r>
          </a:p>
          <a:p>
            <a:pPr marL="0" indent="0">
              <a:lnSpc>
                <a:spcPct val="170000"/>
              </a:lnSpc>
              <a:buNone/>
            </a:pPr>
            <a:r>
              <a:rPr lang="en-IN" sz="7400" dirty="0">
                <a:latin typeface="Timesnewroman"/>
              </a:rPr>
              <a:t>... .. ...</a:t>
            </a:r>
          </a:p>
          <a:p>
            <a:pPr marL="0" indent="0">
              <a:lnSpc>
                <a:spcPct val="170000"/>
              </a:lnSpc>
              <a:buNone/>
            </a:pPr>
            <a:r>
              <a:rPr lang="en-IN" sz="7400" dirty="0">
                <a:latin typeface="Timesnewroman"/>
              </a:rPr>
              <a:t>... .. ...</a:t>
            </a:r>
          </a:p>
          <a:p>
            <a:pPr marL="0" indent="0">
              <a:lnSpc>
                <a:spcPct val="170000"/>
              </a:lnSpc>
              <a:buNone/>
            </a:pPr>
            <a:r>
              <a:rPr lang="en-IN" sz="7400" dirty="0">
                <a:solidFill>
                  <a:schemeClr val="accent1"/>
                </a:solidFill>
                <a:latin typeface="Timesnewroman"/>
              </a:rPr>
              <a:t>label: </a:t>
            </a:r>
          </a:p>
          <a:p>
            <a:pPr marL="0" indent="0">
              <a:lnSpc>
                <a:spcPct val="170000"/>
              </a:lnSpc>
              <a:buNone/>
            </a:pPr>
            <a:r>
              <a:rPr lang="en-IN" sz="7400" dirty="0">
                <a:latin typeface="Timesnewroman"/>
              </a:rPr>
              <a:t>statement;</a:t>
            </a:r>
          </a:p>
          <a:p>
            <a:pPr marL="0" indent="0">
              <a:lnSpc>
                <a:spcPct val="170000"/>
              </a:lnSpc>
              <a:buNone/>
            </a:pPr>
            <a:r>
              <a:rPr lang="en-IN" sz="7400" dirty="0">
                <a:latin typeface="Timesnewroman"/>
              </a:rPr>
              <a:t>Note: goto scope with in the function Block</a:t>
            </a:r>
          </a:p>
          <a:p>
            <a:endParaRPr lang="en-IN" dirty="0"/>
          </a:p>
        </p:txBody>
      </p:sp>
    </p:spTree>
    <p:extLst>
      <p:ext uri="{BB962C8B-B14F-4D97-AF65-F5344CB8AC3E}">
        <p14:creationId xmlns:p14="http://schemas.microsoft.com/office/powerpoint/2010/main" val="4160560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6660-10A9-E53F-7812-9BDEA047CE50}"/>
              </a:ext>
            </a:extLst>
          </p:cNvPr>
          <p:cNvSpPr>
            <a:spLocks noGrp="1"/>
          </p:cNvSpPr>
          <p:nvPr>
            <p:ph type="title"/>
          </p:nvPr>
        </p:nvSpPr>
        <p:spPr/>
        <p:txBody>
          <a:bodyPr>
            <a:normAutofit/>
          </a:bodyPr>
          <a:lstStyle/>
          <a:p>
            <a:r>
              <a:rPr lang="en-US" sz="3000" b="1" dirty="0">
                <a:solidFill>
                  <a:schemeClr val="bg1"/>
                </a:solidFill>
                <a:latin typeface="Timesnewroman"/>
              </a:rPr>
              <a:t>continue</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53458508-B62E-2079-4DAF-78DF3C99A9F5}"/>
              </a:ext>
            </a:extLst>
          </p:cNvPr>
          <p:cNvSpPr>
            <a:spLocks noGrp="1"/>
          </p:cNvSpPr>
          <p:nvPr>
            <p:ph idx="1"/>
          </p:nvPr>
        </p:nvSpPr>
        <p:spPr/>
        <p:txBody>
          <a:bodyPr>
            <a:normAutofit fontScale="92500" lnSpcReduction="10000"/>
          </a:bodyPr>
          <a:lstStyle/>
          <a:p>
            <a:pPr>
              <a:lnSpc>
                <a:spcPct val="150000"/>
              </a:lnSpc>
            </a:pPr>
            <a:r>
              <a:rPr lang="en-US" sz="2400" dirty="0">
                <a:latin typeface="Timesnewroman"/>
              </a:rPr>
              <a:t>The continue statement is used inside loops. this is used to skip one iteration at a time with respect to condition.</a:t>
            </a:r>
          </a:p>
          <a:p>
            <a:pPr marL="0" indent="0">
              <a:lnSpc>
                <a:spcPct val="150000"/>
              </a:lnSpc>
              <a:buNone/>
            </a:pPr>
            <a:r>
              <a:rPr lang="en-IN" sz="2400" b="1" i="0" dirty="0">
                <a:solidFill>
                  <a:schemeClr val="accent1"/>
                </a:solidFill>
                <a:effectLst/>
                <a:latin typeface="Timesnewroman"/>
              </a:rPr>
              <a:t>Syntax</a:t>
            </a:r>
          </a:p>
          <a:p>
            <a:pPr marL="0" indent="0">
              <a:lnSpc>
                <a:spcPct val="150000"/>
              </a:lnSpc>
              <a:buNone/>
            </a:pPr>
            <a:r>
              <a:rPr lang="en-US" sz="2400" dirty="0">
                <a:latin typeface="Timesnewroman"/>
              </a:rPr>
              <a:t>// loop statement ...</a:t>
            </a:r>
          </a:p>
          <a:p>
            <a:pPr marL="0" indent="0">
              <a:lnSpc>
                <a:spcPct val="150000"/>
              </a:lnSpc>
              <a:buNone/>
            </a:pPr>
            <a:r>
              <a:rPr lang="en-US" sz="2400" dirty="0">
                <a:latin typeface="Timesnewroman"/>
              </a:rPr>
              <a:t>continue;</a:t>
            </a:r>
          </a:p>
          <a:p>
            <a:pPr marL="0" indent="0">
              <a:lnSpc>
                <a:spcPct val="150000"/>
              </a:lnSpc>
              <a:buNone/>
            </a:pPr>
            <a:r>
              <a:rPr lang="en-US" sz="2400" dirty="0">
                <a:latin typeface="Timesnewroman"/>
              </a:rPr>
              <a:t>// some code instructions inside the loop will be skipped</a:t>
            </a:r>
          </a:p>
          <a:p>
            <a:pPr marL="0" indent="0">
              <a:buNone/>
            </a:pPr>
            <a:endParaRPr lang="en-IN" dirty="0"/>
          </a:p>
        </p:txBody>
      </p:sp>
    </p:spTree>
    <p:extLst>
      <p:ext uri="{BB962C8B-B14F-4D97-AF65-F5344CB8AC3E}">
        <p14:creationId xmlns:p14="http://schemas.microsoft.com/office/powerpoint/2010/main" val="3910100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2FDF-51EE-C917-38C0-F5DDD6EF60A1}"/>
              </a:ext>
            </a:extLst>
          </p:cNvPr>
          <p:cNvSpPr>
            <a:spLocks noGrp="1"/>
          </p:cNvSpPr>
          <p:nvPr>
            <p:ph type="title"/>
          </p:nvPr>
        </p:nvSpPr>
        <p:spPr/>
        <p:txBody>
          <a:bodyPr/>
          <a:lstStyle/>
          <a:p>
            <a:r>
              <a:rPr lang="en-US" sz="3000" b="1" dirty="0">
                <a:solidFill>
                  <a:schemeClr val="bg1"/>
                </a:solidFill>
                <a:latin typeface="Timesnewroman"/>
              </a:rPr>
              <a:t>summaries</a:t>
            </a:r>
            <a:r>
              <a:rPr lang="en-US" b="1" dirty="0">
                <a:solidFill>
                  <a:schemeClr val="bg1"/>
                </a:solidFill>
                <a:latin typeface="Timesnewroman"/>
              </a:rPr>
              <a:t> </a:t>
            </a:r>
            <a:endParaRPr lang="en-IN" b="1" dirty="0">
              <a:solidFill>
                <a:schemeClr val="bg1"/>
              </a:solidFill>
              <a:latin typeface="Timesnewroman"/>
            </a:endParaRPr>
          </a:p>
        </p:txBody>
      </p:sp>
      <p:sp>
        <p:nvSpPr>
          <p:cNvPr id="3" name="Content Placeholder 2">
            <a:extLst>
              <a:ext uri="{FF2B5EF4-FFF2-40B4-BE49-F238E27FC236}">
                <a16:creationId xmlns:a16="http://schemas.microsoft.com/office/drawing/2014/main" id="{A8156958-26AA-B0BF-4ED6-43D3F1B35E43}"/>
              </a:ext>
            </a:extLst>
          </p:cNvPr>
          <p:cNvSpPr>
            <a:spLocks noGrp="1"/>
          </p:cNvSpPr>
          <p:nvPr>
            <p:ph idx="1"/>
          </p:nvPr>
        </p:nvSpPr>
        <p:spPr/>
        <p:txBody>
          <a:bodyPr/>
          <a:lstStyle/>
          <a:p>
            <a:r>
              <a:rPr lang="en-US" dirty="0">
                <a:latin typeface="Timesnewroman"/>
              </a:rPr>
              <a:t>printf() and scanf() functions</a:t>
            </a:r>
          </a:p>
          <a:p>
            <a:r>
              <a:rPr lang="en-US" dirty="0">
                <a:latin typeface="Timesnewroman"/>
              </a:rPr>
              <a:t>Operators </a:t>
            </a:r>
          </a:p>
          <a:p>
            <a:r>
              <a:rPr lang="en-US" dirty="0">
                <a:latin typeface="Timesnewroman"/>
              </a:rPr>
              <a:t>Data Types</a:t>
            </a:r>
          </a:p>
          <a:p>
            <a:r>
              <a:rPr lang="en-US" dirty="0">
                <a:latin typeface="Timesnewroman"/>
              </a:rPr>
              <a:t>Typecasting </a:t>
            </a:r>
          </a:p>
          <a:p>
            <a:r>
              <a:rPr lang="en-US" dirty="0">
                <a:latin typeface="Timesnewroman"/>
              </a:rPr>
              <a:t>Control Statements </a:t>
            </a:r>
          </a:p>
          <a:p>
            <a:pPr marL="0" indent="0">
              <a:buNone/>
            </a:pPr>
            <a:endParaRPr lang="en-US" dirty="0">
              <a:latin typeface="Timesnewroman"/>
            </a:endParaRPr>
          </a:p>
          <a:p>
            <a:endParaRPr lang="en-US" dirty="0"/>
          </a:p>
          <a:p>
            <a:endParaRPr lang="en-US" dirty="0"/>
          </a:p>
          <a:p>
            <a:endParaRPr lang="en-IN" dirty="0"/>
          </a:p>
        </p:txBody>
      </p:sp>
    </p:spTree>
    <p:extLst>
      <p:ext uri="{BB962C8B-B14F-4D97-AF65-F5344CB8AC3E}">
        <p14:creationId xmlns:p14="http://schemas.microsoft.com/office/powerpoint/2010/main" val="1075622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1893-A52C-6E97-4A21-C3E670B3AFA4}"/>
              </a:ext>
            </a:extLst>
          </p:cNvPr>
          <p:cNvSpPr>
            <a:spLocks noGrp="1"/>
          </p:cNvSpPr>
          <p:nvPr>
            <p:ph type="title"/>
          </p:nvPr>
        </p:nvSpPr>
        <p:spPr/>
        <p:txBody>
          <a:bodyPr>
            <a:normAutofit/>
          </a:bodyPr>
          <a:lstStyle/>
          <a:p>
            <a:r>
              <a:rPr lang="en-US" sz="3000" b="1" dirty="0">
                <a:solidFill>
                  <a:schemeClr val="bg1"/>
                </a:solidFill>
                <a:latin typeface="Timesnewroman"/>
              </a:rPr>
              <a:t>Types of operators</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A9AAA41A-6BD4-A1EE-778D-6F3954E42744}"/>
              </a:ext>
            </a:extLst>
          </p:cNvPr>
          <p:cNvSpPr>
            <a:spLocks noGrp="1"/>
          </p:cNvSpPr>
          <p:nvPr>
            <p:ph idx="1"/>
          </p:nvPr>
        </p:nvSpPr>
        <p:spPr/>
        <p:txBody>
          <a:bodyPr>
            <a:normAutofit fontScale="92500" lnSpcReduction="10000"/>
          </a:bodyPr>
          <a:lstStyle/>
          <a:p>
            <a:r>
              <a:rPr lang="en-IN" sz="2400" b="0" i="0" strike="noStrike" dirty="0">
                <a:solidFill>
                  <a:schemeClr val="accent1"/>
                </a:solidFill>
                <a:effectLst/>
                <a:latin typeface="Timesnewroman"/>
              </a:rPr>
              <a:t>Arithmetic operators</a:t>
            </a:r>
            <a:endParaRPr lang="en-IN" sz="2400" b="0" i="0" dirty="0">
              <a:solidFill>
                <a:schemeClr val="accent1"/>
              </a:solidFill>
              <a:effectLst/>
              <a:latin typeface="Timesnewroman"/>
            </a:endParaRPr>
          </a:p>
          <a:p>
            <a:r>
              <a:rPr lang="en-IN" sz="2400" b="0" i="0" strike="noStrike" dirty="0">
                <a:solidFill>
                  <a:schemeClr val="accent1"/>
                </a:solidFill>
                <a:effectLst/>
                <a:latin typeface="Timesnewroman"/>
              </a:rPr>
              <a:t>Relational operators</a:t>
            </a:r>
            <a:endParaRPr lang="en-IN" sz="2400" b="0" i="0" dirty="0">
              <a:solidFill>
                <a:schemeClr val="accent1"/>
              </a:solidFill>
              <a:effectLst/>
              <a:latin typeface="Timesnewroman"/>
            </a:endParaRPr>
          </a:p>
          <a:p>
            <a:r>
              <a:rPr lang="en-IN" sz="2400" b="0" i="0" strike="noStrike" dirty="0">
                <a:solidFill>
                  <a:schemeClr val="accent1"/>
                </a:solidFill>
                <a:effectLst/>
                <a:latin typeface="Timesnewroman"/>
              </a:rPr>
              <a:t>Logical operators</a:t>
            </a:r>
            <a:endParaRPr lang="en-IN" sz="2400" b="0" i="0" dirty="0">
              <a:solidFill>
                <a:schemeClr val="accent1"/>
              </a:solidFill>
              <a:effectLst/>
              <a:latin typeface="Timesnewroman"/>
            </a:endParaRPr>
          </a:p>
          <a:p>
            <a:r>
              <a:rPr lang="en-IN" sz="2400" b="0" i="0" strike="noStrike" dirty="0">
                <a:solidFill>
                  <a:schemeClr val="accent1"/>
                </a:solidFill>
                <a:effectLst/>
                <a:latin typeface="Timesnewroman"/>
              </a:rPr>
              <a:t>Assignment operators</a:t>
            </a:r>
            <a:endParaRPr lang="en-IN" sz="2400" b="0" i="0" dirty="0">
              <a:solidFill>
                <a:schemeClr val="accent1"/>
              </a:solidFill>
              <a:effectLst/>
              <a:latin typeface="Timesnewroman"/>
            </a:endParaRPr>
          </a:p>
          <a:p>
            <a:r>
              <a:rPr lang="en-IN" sz="2400" b="0" i="0" strike="noStrike" dirty="0">
                <a:solidFill>
                  <a:schemeClr val="accent1"/>
                </a:solidFill>
                <a:effectLst/>
                <a:latin typeface="Timesnewroman"/>
              </a:rPr>
              <a:t>Increment and Decrement operators</a:t>
            </a:r>
            <a:endParaRPr lang="en-IN" sz="2400" b="0" i="0" dirty="0">
              <a:solidFill>
                <a:schemeClr val="accent1"/>
              </a:solidFill>
              <a:effectLst/>
              <a:latin typeface="Timesnewroman"/>
            </a:endParaRPr>
          </a:p>
          <a:p>
            <a:r>
              <a:rPr lang="en-IN" sz="2400" b="0" i="0" strike="noStrike" dirty="0">
                <a:solidFill>
                  <a:schemeClr val="accent1"/>
                </a:solidFill>
                <a:effectLst/>
                <a:latin typeface="Timesnewroman"/>
              </a:rPr>
              <a:t>Conditional operators</a:t>
            </a:r>
            <a:endParaRPr lang="en-IN" sz="2400" b="0" i="0" dirty="0">
              <a:solidFill>
                <a:schemeClr val="accent1"/>
              </a:solidFill>
              <a:effectLst/>
              <a:latin typeface="Timesnewroman"/>
            </a:endParaRPr>
          </a:p>
          <a:p>
            <a:r>
              <a:rPr lang="en-IN" sz="2400" b="0" i="0" strike="noStrike" dirty="0">
                <a:solidFill>
                  <a:schemeClr val="accent1"/>
                </a:solidFill>
                <a:effectLst/>
                <a:latin typeface="Timesnewroman"/>
              </a:rPr>
              <a:t>Bitwise operators</a:t>
            </a:r>
            <a:endParaRPr lang="en-IN" sz="2400" b="0" i="0" dirty="0">
              <a:solidFill>
                <a:schemeClr val="accent1"/>
              </a:solidFill>
              <a:effectLst/>
              <a:latin typeface="Timesnewroman"/>
            </a:endParaRPr>
          </a:p>
          <a:p>
            <a:r>
              <a:rPr lang="en-IN" sz="2400" b="0" i="0" strike="noStrike" dirty="0">
                <a:solidFill>
                  <a:schemeClr val="accent1"/>
                </a:solidFill>
                <a:effectLst/>
                <a:latin typeface="Timesnewroman"/>
              </a:rPr>
              <a:t>Special operators</a:t>
            </a:r>
            <a:endParaRPr lang="en-IN" sz="2400" b="0" i="0" dirty="0">
              <a:solidFill>
                <a:schemeClr val="accent1"/>
              </a:solidFill>
              <a:effectLst/>
              <a:latin typeface="Timesnewroman"/>
            </a:endParaRPr>
          </a:p>
          <a:p>
            <a:endParaRPr lang="en-IN" dirty="0"/>
          </a:p>
        </p:txBody>
      </p:sp>
    </p:spTree>
    <p:extLst>
      <p:ext uri="{BB962C8B-B14F-4D97-AF65-F5344CB8AC3E}">
        <p14:creationId xmlns:p14="http://schemas.microsoft.com/office/powerpoint/2010/main" val="2055069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46DA-82E1-C9A2-04D2-6F6DE05A61C4}"/>
              </a:ext>
            </a:extLst>
          </p:cNvPr>
          <p:cNvSpPr>
            <a:spLocks noGrp="1"/>
          </p:cNvSpPr>
          <p:nvPr>
            <p:ph type="title"/>
          </p:nvPr>
        </p:nvSpPr>
        <p:spPr/>
        <p:txBody>
          <a:bodyPr>
            <a:normAutofit fontScale="90000"/>
          </a:bodyPr>
          <a:lstStyle/>
          <a:p>
            <a:r>
              <a:rPr lang="en-IN" sz="3000" b="1" i="0" u="none" strike="noStrike" dirty="0">
                <a:solidFill>
                  <a:schemeClr val="bg1"/>
                </a:solidFill>
                <a:effectLst/>
                <a:latin typeface="Timesnewroman"/>
              </a:rPr>
              <a:t>Arithmetic Operators</a:t>
            </a:r>
            <a:br>
              <a:rPr lang="en-IN" sz="2400" b="0" i="0" dirty="0">
                <a:solidFill>
                  <a:srgbClr val="333333"/>
                </a:solidFill>
                <a:effectLst/>
                <a:latin typeface="Timesnewroman"/>
              </a:rPr>
            </a:br>
            <a:endParaRPr lang="en-IN" sz="2400" dirty="0">
              <a:latin typeface="Timesnewroman"/>
            </a:endParaRPr>
          </a:p>
        </p:txBody>
      </p:sp>
      <p:sp>
        <p:nvSpPr>
          <p:cNvPr id="3" name="Content Placeholder 2">
            <a:extLst>
              <a:ext uri="{FF2B5EF4-FFF2-40B4-BE49-F238E27FC236}">
                <a16:creationId xmlns:a16="http://schemas.microsoft.com/office/drawing/2014/main" id="{FED49BA5-56DB-00E9-7F83-8944FA0E2428}"/>
              </a:ext>
            </a:extLst>
          </p:cNvPr>
          <p:cNvSpPr>
            <a:spLocks noGrp="1"/>
          </p:cNvSpPr>
          <p:nvPr>
            <p:ph idx="1"/>
          </p:nvPr>
        </p:nvSpPr>
        <p:spPr/>
        <p:txBody>
          <a:bodyPr/>
          <a:lstStyle/>
          <a:p>
            <a:r>
              <a:rPr lang="en-US" sz="2400" b="0" i="0" dirty="0">
                <a:solidFill>
                  <a:srgbClr val="333333"/>
                </a:solidFill>
                <a:effectLst/>
                <a:latin typeface="Timesnewroman"/>
              </a:rPr>
              <a:t>C programming language provides all basic arithmetic operators: +, -, *, / and %.</a:t>
            </a:r>
          </a:p>
          <a:p>
            <a:pPr marL="0" indent="0">
              <a:buNone/>
            </a:pPr>
            <a:endParaRPr lang="en-US" b="0" i="0" dirty="0">
              <a:solidFill>
                <a:srgbClr val="333333"/>
              </a:solidFill>
              <a:effectLst/>
              <a:latin typeface="Roboto" panose="02000000000000000000" pitchFamily="2" charset="0"/>
            </a:endParaRPr>
          </a:p>
        </p:txBody>
      </p:sp>
      <p:graphicFrame>
        <p:nvGraphicFramePr>
          <p:cNvPr id="4" name="Table 4">
            <a:extLst>
              <a:ext uri="{FF2B5EF4-FFF2-40B4-BE49-F238E27FC236}">
                <a16:creationId xmlns:a16="http://schemas.microsoft.com/office/drawing/2014/main" id="{0CC4A3E3-3021-B0CA-9072-097B59D2443E}"/>
              </a:ext>
            </a:extLst>
          </p:cNvPr>
          <p:cNvGraphicFramePr>
            <a:graphicFrameLocks noGrp="1"/>
          </p:cNvGraphicFramePr>
          <p:nvPr>
            <p:extLst>
              <p:ext uri="{D42A27DB-BD31-4B8C-83A1-F6EECF244321}">
                <p14:modId xmlns:p14="http://schemas.microsoft.com/office/powerpoint/2010/main" val="2175221971"/>
              </p:ext>
            </p:extLst>
          </p:nvPr>
        </p:nvGraphicFramePr>
        <p:xfrm>
          <a:off x="1205831" y="2687053"/>
          <a:ext cx="8812464" cy="3184356"/>
        </p:xfrm>
        <a:graphic>
          <a:graphicData uri="http://schemas.openxmlformats.org/drawingml/2006/table">
            <a:tbl>
              <a:tblPr firstRow="1" bandRow="1">
                <a:tableStyleId>{5C22544A-7EE6-4342-B048-85BDC9FD1C3A}</a:tableStyleId>
              </a:tblPr>
              <a:tblGrid>
                <a:gridCol w="4406232">
                  <a:extLst>
                    <a:ext uri="{9D8B030D-6E8A-4147-A177-3AD203B41FA5}">
                      <a16:colId xmlns:a16="http://schemas.microsoft.com/office/drawing/2014/main" val="3687125003"/>
                    </a:ext>
                  </a:extLst>
                </a:gridCol>
                <a:gridCol w="4406232">
                  <a:extLst>
                    <a:ext uri="{9D8B030D-6E8A-4147-A177-3AD203B41FA5}">
                      <a16:colId xmlns:a16="http://schemas.microsoft.com/office/drawing/2014/main" val="4158730815"/>
                    </a:ext>
                  </a:extLst>
                </a:gridCol>
              </a:tblGrid>
              <a:tr h="530726">
                <a:tc>
                  <a:txBody>
                    <a:bodyPr/>
                    <a:lstStyle/>
                    <a:p>
                      <a:r>
                        <a:rPr lang="en-US" dirty="0"/>
                        <a:t>Operators</a:t>
                      </a:r>
                      <a:endParaRPr lang="en-IN" dirty="0"/>
                    </a:p>
                  </a:txBody>
                  <a:tcPr/>
                </a:tc>
                <a:tc>
                  <a:txBody>
                    <a:bodyPr/>
                    <a:lstStyle/>
                    <a:p>
                      <a:r>
                        <a:rPr lang="en-US" dirty="0"/>
                        <a:t>Definition</a:t>
                      </a:r>
                      <a:endParaRPr lang="en-IN" dirty="0"/>
                    </a:p>
                  </a:txBody>
                  <a:tcPr/>
                </a:tc>
                <a:extLst>
                  <a:ext uri="{0D108BD9-81ED-4DB2-BD59-A6C34878D82A}">
                    <a16:rowId xmlns:a16="http://schemas.microsoft.com/office/drawing/2014/main" val="3035663352"/>
                  </a:ext>
                </a:extLst>
              </a:tr>
              <a:tr h="530726">
                <a:tc>
                  <a:txBody>
                    <a:bodyPr/>
                    <a:lstStyle/>
                    <a:p>
                      <a:r>
                        <a:rPr lang="en-US" dirty="0"/>
                        <a:t>+</a:t>
                      </a:r>
                      <a:endParaRPr lang="en-IN" dirty="0"/>
                    </a:p>
                  </a:txBody>
                  <a:tcPr/>
                </a:tc>
                <a:tc>
                  <a:txBody>
                    <a:bodyPr/>
                    <a:lstStyle/>
                    <a:p>
                      <a:r>
                        <a:rPr lang="en-US" dirty="0"/>
                        <a:t>Addition or Unary Plus</a:t>
                      </a:r>
                      <a:endParaRPr lang="en-IN" dirty="0"/>
                    </a:p>
                  </a:txBody>
                  <a:tcPr/>
                </a:tc>
                <a:extLst>
                  <a:ext uri="{0D108BD9-81ED-4DB2-BD59-A6C34878D82A}">
                    <a16:rowId xmlns:a16="http://schemas.microsoft.com/office/drawing/2014/main" val="1192662759"/>
                  </a:ext>
                </a:extLst>
              </a:tr>
              <a:tr h="530726">
                <a:tc>
                  <a:txBody>
                    <a:bodyPr/>
                    <a:lstStyle/>
                    <a:p>
                      <a:r>
                        <a:rPr lang="en-US" dirty="0"/>
                        <a:t>-</a:t>
                      </a:r>
                      <a:endParaRPr lang="en-IN" dirty="0"/>
                    </a:p>
                  </a:txBody>
                  <a:tcPr/>
                </a:tc>
                <a:tc>
                  <a:txBody>
                    <a:bodyPr/>
                    <a:lstStyle/>
                    <a:p>
                      <a:r>
                        <a:rPr lang="en-US" dirty="0"/>
                        <a:t>Subtraction or Unary Minus </a:t>
                      </a:r>
                      <a:endParaRPr lang="en-IN" dirty="0"/>
                    </a:p>
                  </a:txBody>
                  <a:tcPr/>
                </a:tc>
                <a:extLst>
                  <a:ext uri="{0D108BD9-81ED-4DB2-BD59-A6C34878D82A}">
                    <a16:rowId xmlns:a16="http://schemas.microsoft.com/office/drawing/2014/main" val="2559524115"/>
                  </a:ext>
                </a:extLst>
              </a:tr>
              <a:tr h="530726">
                <a:tc>
                  <a:txBody>
                    <a:bodyPr/>
                    <a:lstStyle/>
                    <a:p>
                      <a:r>
                        <a:rPr lang="en-US" dirty="0"/>
                        <a:t>*</a:t>
                      </a:r>
                      <a:endParaRPr lang="en-IN" dirty="0"/>
                    </a:p>
                  </a:txBody>
                  <a:tcPr/>
                </a:tc>
                <a:tc>
                  <a:txBody>
                    <a:bodyPr/>
                    <a:lstStyle/>
                    <a:p>
                      <a:r>
                        <a:rPr lang="en-US" dirty="0"/>
                        <a:t>Multiplication</a:t>
                      </a:r>
                      <a:endParaRPr lang="en-IN" dirty="0"/>
                    </a:p>
                  </a:txBody>
                  <a:tcPr/>
                </a:tc>
                <a:extLst>
                  <a:ext uri="{0D108BD9-81ED-4DB2-BD59-A6C34878D82A}">
                    <a16:rowId xmlns:a16="http://schemas.microsoft.com/office/drawing/2014/main" val="119632385"/>
                  </a:ext>
                </a:extLst>
              </a:tr>
              <a:tr h="530726">
                <a:tc>
                  <a:txBody>
                    <a:bodyPr/>
                    <a:lstStyle/>
                    <a:p>
                      <a:r>
                        <a:rPr lang="en-US" dirty="0"/>
                        <a:t>/</a:t>
                      </a:r>
                      <a:endParaRPr lang="en-IN" dirty="0"/>
                    </a:p>
                  </a:txBody>
                  <a:tcPr/>
                </a:tc>
                <a:tc>
                  <a:txBody>
                    <a:bodyPr/>
                    <a:lstStyle/>
                    <a:p>
                      <a:r>
                        <a:rPr lang="en-US" dirty="0"/>
                        <a:t>Division</a:t>
                      </a:r>
                      <a:endParaRPr lang="en-IN" dirty="0"/>
                    </a:p>
                  </a:txBody>
                  <a:tcPr/>
                </a:tc>
                <a:extLst>
                  <a:ext uri="{0D108BD9-81ED-4DB2-BD59-A6C34878D82A}">
                    <a16:rowId xmlns:a16="http://schemas.microsoft.com/office/drawing/2014/main" val="1967146479"/>
                  </a:ext>
                </a:extLst>
              </a:tr>
              <a:tr h="530726">
                <a:tc>
                  <a:txBody>
                    <a:bodyPr/>
                    <a:lstStyle/>
                    <a:p>
                      <a:r>
                        <a:rPr lang="en-US" dirty="0"/>
                        <a:t>%</a:t>
                      </a:r>
                      <a:endParaRPr lang="en-IN" dirty="0"/>
                    </a:p>
                  </a:txBody>
                  <a:tcPr/>
                </a:tc>
                <a:tc>
                  <a:txBody>
                    <a:bodyPr/>
                    <a:lstStyle/>
                    <a:p>
                      <a:r>
                        <a:rPr lang="en-US" dirty="0"/>
                        <a:t>Modulo Division</a:t>
                      </a:r>
                      <a:endParaRPr lang="en-IN" dirty="0"/>
                    </a:p>
                  </a:txBody>
                  <a:tcPr/>
                </a:tc>
                <a:extLst>
                  <a:ext uri="{0D108BD9-81ED-4DB2-BD59-A6C34878D82A}">
                    <a16:rowId xmlns:a16="http://schemas.microsoft.com/office/drawing/2014/main" val="180122544"/>
                  </a:ext>
                </a:extLst>
              </a:tr>
            </a:tbl>
          </a:graphicData>
        </a:graphic>
      </p:graphicFrame>
    </p:spTree>
    <p:extLst>
      <p:ext uri="{BB962C8B-B14F-4D97-AF65-F5344CB8AC3E}">
        <p14:creationId xmlns:p14="http://schemas.microsoft.com/office/powerpoint/2010/main" val="3445372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021B-062D-183D-3331-F6EBD9890F46}"/>
              </a:ext>
            </a:extLst>
          </p:cNvPr>
          <p:cNvSpPr>
            <a:spLocks noGrp="1"/>
          </p:cNvSpPr>
          <p:nvPr>
            <p:ph type="title"/>
          </p:nvPr>
        </p:nvSpPr>
        <p:spPr/>
        <p:txBody>
          <a:bodyPr>
            <a:normAutofit/>
          </a:bodyPr>
          <a:lstStyle/>
          <a:p>
            <a:r>
              <a:rPr lang="en-US" sz="3000" b="1" dirty="0">
                <a:solidFill>
                  <a:schemeClr val="bg1"/>
                </a:solidFill>
                <a:latin typeface="Timesnewroman"/>
              </a:rPr>
              <a:t>E</a:t>
            </a:r>
            <a:r>
              <a:rPr lang="en-US" sz="3000" b="1" i="0" dirty="0">
                <a:solidFill>
                  <a:schemeClr val="bg1"/>
                </a:solidFill>
                <a:effectLst/>
                <a:latin typeface="Timesnewroman"/>
              </a:rPr>
              <a:t>xamples of arithmetic operators</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E3986648-A871-6D0F-3145-9D0BE2C223BD}"/>
              </a:ext>
            </a:extLst>
          </p:cNvPr>
          <p:cNvSpPr>
            <a:spLocks noGrp="1"/>
          </p:cNvSpPr>
          <p:nvPr>
            <p:ph idx="1"/>
          </p:nvPr>
        </p:nvSpPr>
        <p:spPr/>
        <p:txBody>
          <a:bodyPr>
            <a:normAutofit fontScale="92500" lnSpcReduction="10000"/>
          </a:bodyPr>
          <a:lstStyle/>
          <a:p>
            <a:r>
              <a:rPr lang="en-US" sz="2400" dirty="0">
                <a:latin typeface="Timesnewroman"/>
              </a:rPr>
              <a:t>a + b</a:t>
            </a:r>
          </a:p>
          <a:p>
            <a:r>
              <a:rPr lang="en-US" sz="2400" dirty="0">
                <a:latin typeface="Timesnewroman"/>
              </a:rPr>
              <a:t>a – b</a:t>
            </a:r>
          </a:p>
          <a:p>
            <a:r>
              <a:rPr lang="en-US" sz="2400" dirty="0">
                <a:latin typeface="Timesnewroman"/>
              </a:rPr>
              <a:t>a * b</a:t>
            </a:r>
          </a:p>
          <a:p>
            <a:r>
              <a:rPr lang="en-US" sz="2400" dirty="0">
                <a:latin typeface="Timesnewroman"/>
              </a:rPr>
              <a:t>a / b</a:t>
            </a:r>
          </a:p>
          <a:p>
            <a:r>
              <a:rPr lang="en-US" sz="2400" dirty="0">
                <a:latin typeface="Timesnewroman"/>
              </a:rPr>
              <a:t>a % b</a:t>
            </a:r>
          </a:p>
          <a:p>
            <a:pPr marL="0" indent="0">
              <a:buNone/>
            </a:pPr>
            <a:r>
              <a:rPr lang="en-US" sz="2400" b="0" dirty="0">
                <a:solidFill>
                  <a:srgbClr val="333333"/>
                </a:solidFill>
                <a:effectLst/>
                <a:latin typeface="Timesnewroman"/>
              </a:rPr>
              <a:t>a and b are variables and also called as operands.</a:t>
            </a:r>
          </a:p>
          <a:p>
            <a:pPr marL="0" indent="0">
              <a:buNone/>
            </a:pPr>
            <a:endParaRPr lang="en-US" sz="2400" b="1" dirty="0">
              <a:solidFill>
                <a:srgbClr val="333333"/>
              </a:solidFill>
              <a:effectLst/>
              <a:latin typeface="Timesnewroman"/>
            </a:endParaRPr>
          </a:p>
          <a:p>
            <a:pPr marL="0" indent="0">
              <a:buNone/>
            </a:pPr>
            <a:r>
              <a:rPr lang="en-US" sz="2400" b="1" dirty="0">
                <a:solidFill>
                  <a:schemeClr val="accent1"/>
                </a:solidFill>
                <a:effectLst/>
                <a:highlight>
                  <a:srgbClr val="FFFF00"/>
                </a:highlight>
                <a:latin typeface="Timesnewroman"/>
              </a:rPr>
              <a:t>Note: ‘%’ cannot be used on floating data type.</a:t>
            </a:r>
            <a:endParaRPr lang="en-IN" sz="2400" dirty="0">
              <a:solidFill>
                <a:schemeClr val="accent1"/>
              </a:solidFill>
              <a:highlight>
                <a:srgbClr val="FFFF00"/>
              </a:highlight>
              <a:latin typeface="Timesnewroman"/>
            </a:endParaRPr>
          </a:p>
        </p:txBody>
      </p:sp>
    </p:spTree>
    <p:extLst>
      <p:ext uri="{BB962C8B-B14F-4D97-AF65-F5344CB8AC3E}">
        <p14:creationId xmlns:p14="http://schemas.microsoft.com/office/powerpoint/2010/main" val="3840544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F0B00-A2AA-97C6-D13F-027AE67E3E18}"/>
              </a:ext>
            </a:extLst>
          </p:cNvPr>
          <p:cNvSpPr>
            <a:spLocks noGrp="1"/>
          </p:cNvSpPr>
          <p:nvPr>
            <p:ph type="title"/>
          </p:nvPr>
        </p:nvSpPr>
        <p:spPr/>
        <p:txBody>
          <a:bodyPr>
            <a:normAutofit/>
          </a:bodyPr>
          <a:lstStyle/>
          <a:p>
            <a:r>
              <a:rPr lang="en-IN" sz="3000" b="1" i="0" u="none" strike="noStrike" dirty="0">
                <a:solidFill>
                  <a:schemeClr val="bg1"/>
                </a:solidFill>
                <a:effectLst/>
                <a:latin typeface="Timesnewroman"/>
              </a:rPr>
              <a:t>Relational Operators</a:t>
            </a:r>
            <a:endParaRPr lang="en-IN" sz="3000" b="1" dirty="0">
              <a:solidFill>
                <a:schemeClr val="bg1"/>
              </a:solidFill>
              <a:latin typeface="Timesnewroman"/>
            </a:endParaRPr>
          </a:p>
        </p:txBody>
      </p:sp>
      <p:sp>
        <p:nvSpPr>
          <p:cNvPr id="3" name="Content Placeholder 2">
            <a:extLst>
              <a:ext uri="{FF2B5EF4-FFF2-40B4-BE49-F238E27FC236}">
                <a16:creationId xmlns:a16="http://schemas.microsoft.com/office/drawing/2014/main" id="{D4721E14-092D-4627-ABEF-EC9DF5F1290F}"/>
              </a:ext>
            </a:extLst>
          </p:cNvPr>
          <p:cNvSpPr>
            <a:spLocks noGrp="1"/>
          </p:cNvSpPr>
          <p:nvPr>
            <p:ph idx="1"/>
          </p:nvPr>
        </p:nvSpPr>
        <p:spPr/>
        <p:txBody>
          <a:bodyPr/>
          <a:lstStyle/>
          <a:p>
            <a:r>
              <a:rPr lang="en-US" sz="2400" b="0" i="0" dirty="0">
                <a:solidFill>
                  <a:srgbClr val="333333"/>
                </a:solidFill>
                <a:effectLst/>
                <a:latin typeface="Timesnewroman"/>
              </a:rPr>
              <a:t>Relational operators are used when we have to make comparisons</a:t>
            </a:r>
          </a:p>
          <a:p>
            <a:pPr marL="0" indent="0">
              <a:buNone/>
            </a:pPr>
            <a:endParaRPr lang="en-IN" dirty="0"/>
          </a:p>
        </p:txBody>
      </p:sp>
      <p:graphicFrame>
        <p:nvGraphicFramePr>
          <p:cNvPr id="4" name="Table 4">
            <a:extLst>
              <a:ext uri="{FF2B5EF4-FFF2-40B4-BE49-F238E27FC236}">
                <a16:creationId xmlns:a16="http://schemas.microsoft.com/office/drawing/2014/main" id="{7F1BF472-2023-1F5E-048D-5013B095B544}"/>
              </a:ext>
            </a:extLst>
          </p:cNvPr>
          <p:cNvGraphicFramePr>
            <a:graphicFrameLocks noGrp="1"/>
          </p:cNvGraphicFramePr>
          <p:nvPr>
            <p:extLst>
              <p:ext uri="{D42A27DB-BD31-4B8C-83A1-F6EECF244321}">
                <p14:modId xmlns:p14="http://schemas.microsoft.com/office/powerpoint/2010/main" val="3240035576"/>
              </p:ext>
            </p:extLst>
          </p:nvPr>
        </p:nvGraphicFramePr>
        <p:xfrm>
          <a:off x="1454485" y="3117960"/>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05335112"/>
                    </a:ext>
                  </a:extLst>
                </a:gridCol>
                <a:gridCol w="4064000">
                  <a:extLst>
                    <a:ext uri="{9D8B030D-6E8A-4147-A177-3AD203B41FA5}">
                      <a16:colId xmlns:a16="http://schemas.microsoft.com/office/drawing/2014/main" val="3401531135"/>
                    </a:ext>
                  </a:extLst>
                </a:gridCol>
              </a:tblGrid>
              <a:tr h="370840">
                <a:tc>
                  <a:txBody>
                    <a:bodyPr/>
                    <a:lstStyle/>
                    <a:p>
                      <a:r>
                        <a:rPr lang="en-US" dirty="0">
                          <a:latin typeface="Timesnewroman"/>
                        </a:rPr>
                        <a:t>Operators</a:t>
                      </a:r>
                      <a:endParaRPr lang="en-IN" dirty="0">
                        <a:latin typeface="Timesnewroman"/>
                      </a:endParaRPr>
                    </a:p>
                  </a:txBody>
                  <a:tcPr/>
                </a:tc>
                <a:tc>
                  <a:txBody>
                    <a:bodyPr/>
                    <a:lstStyle/>
                    <a:p>
                      <a:r>
                        <a:rPr lang="en-US" dirty="0">
                          <a:latin typeface="Timesnewroman"/>
                        </a:rPr>
                        <a:t>Definitions</a:t>
                      </a:r>
                      <a:endParaRPr lang="en-IN" dirty="0">
                        <a:latin typeface="Timesnewroman"/>
                      </a:endParaRPr>
                    </a:p>
                  </a:txBody>
                  <a:tcPr/>
                </a:tc>
                <a:extLst>
                  <a:ext uri="{0D108BD9-81ED-4DB2-BD59-A6C34878D82A}">
                    <a16:rowId xmlns:a16="http://schemas.microsoft.com/office/drawing/2014/main" val="3288736155"/>
                  </a:ext>
                </a:extLst>
              </a:tr>
              <a:tr h="370840">
                <a:tc>
                  <a:txBody>
                    <a:bodyPr/>
                    <a:lstStyle/>
                    <a:p>
                      <a:r>
                        <a:rPr lang="en-US" dirty="0"/>
                        <a:t>&lt;</a:t>
                      </a:r>
                      <a:endParaRPr lang="en-IN" dirty="0"/>
                    </a:p>
                  </a:txBody>
                  <a:tcPr/>
                </a:tc>
                <a:tc>
                  <a:txBody>
                    <a:bodyPr/>
                    <a:lstStyle/>
                    <a:p>
                      <a:r>
                        <a:rPr lang="en-US" dirty="0">
                          <a:latin typeface="Timesnewroman"/>
                        </a:rPr>
                        <a:t>Is less than</a:t>
                      </a:r>
                      <a:endParaRPr lang="en-IN" dirty="0">
                        <a:latin typeface="Timesnewroman"/>
                      </a:endParaRPr>
                    </a:p>
                  </a:txBody>
                  <a:tcPr/>
                </a:tc>
                <a:extLst>
                  <a:ext uri="{0D108BD9-81ED-4DB2-BD59-A6C34878D82A}">
                    <a16:rowId xmlns:a16="http://schemas.microsoft.com/office/drawing/2014/main" val="1897072459"/>
                  </a:ext>
                </a:extLst>
              </a:tr>
              <a:tr h="370840">
                <a:tc>
                  <a:txBody>
                    <a:bodyPr/>
                    <a:lstStyle/>
                    <a:p>
                      <a:r>
                        <a:rPr lang="en-US" dirty="0"/>
                        <a:t>&lt;=</a:t>
                      </a:r>
                      <a:endParaRPr lang="en-IN" dirty="0"/>
                    </a:p>
                  </a:txBody>
                  <a:tcPr/>
                </a:tc>
                <a:tc>
                  <a:txBody>
                    <a:bodyPr/>
                    <a:lstStyle/>
                    <a:p>
                      <a:r>
                        <a:rPr lang="en-US" dirty="0">
                          <a:latin typeface="Timesnewroman"/>
                        </a:rPr>
                        <a:t>Is less than or Equal</a:t>
                      </a:r>
                      <a:endParaRPr lang="en-IN" dirty="0">
                        <a:latin typeface="Timesnewroman"/>
                      </a:endParaRPr>
                    </a:p>
                  </a:txBody>
                  <a:tcPr/>
                </a:tc>
                <a:extLst>
                  <a:ext uri="{0D108BD9-81ED-4DB2-BD59-A6C34878D82A}">
                    <a16:rowId xmlns:a16="http://schemas.microsoft.com/office/drawing/2014/main" val="1380647074"/>
                  </a:ext>
                </a:extLst>
              </a:tr>
              <a:tr h="370840">
                <a:tc>
                  <a:txBody>
                    <a:bodyPr/>
                    <a:lstStyle/>
                    <a:p>
                      <a:r>
                        <a:rPr lang="en-US" dirty="0"/>
                        <a:t>&gt;</a:t>
                      </a:r>
                      <a:endParaRPr lang="en-IN" dirty="0"/>
                    </a:p>
                  </a:txBody>
                  <a:tcPr/>
                </a:tc>
                <a:tc>
                  <a:txBody>
                    <a:bodyPr/>
                    <a:lstStyle/>
                    <a:p>
                      <a:r>
                        <a:rPr lang="en-US" dirty="0">
                          <a:latin typeface="Timesnewroman"/>
                        </a:rPr>
                        <a:t>Greater than</a:t>
                      </a:r>
                      <a:endParaRPr lang="en-IN" dirty="0">
                        <a:latin typeface="Timesnewroman"/>
                      </a:endParaRPr>
                    </a:p>
                  </a:txBody>
                  <a:tcPr/>
                </a:tc>
                <a:extLst>
                  <a:ext uri="{0D108BD9-81ED-4DB2-BD59-A6C34878D82A}">
                    <a16:rowId xmlns:a16="http://schemas.microsoft.com/office/drawing/2014/main" val="121317721"/>
                  </a:ext>
                </a:extLst>
              </a:tr>
              <a:tr h="370840">
                <a:tc>
                  <a:txBody>
                    <a:bodyPr/>
                    <a:lstStyle/>
                    <a:p>
                      <a:r>
                        <a:rPr lang="en-US" dirty="0"/>
                        <a:t>&gt;=</a:t>
                      </a:r>
                      <a:endParaRPr lang="en-IN" dirty="0"/>
                    </a:p>
                  </a:txBody>
                  <a:tcPr/>
                </a:tc>
                <a:tc>
                  <a:txBody>
                    <a:bodyPr/>
                    <a:lstStyle/>
                    <a:p>
                      <a:r>
                        <a:rPr lang="en-US" dirty="0">
                          <a:latin typeface="Timesnewroman"/>
                        </a:rPr>
                        <a:t>Greater than or Equal</a:t>
                      </a:r>
                      <a:endParaRPr lang="en-IN" dirty="0">
                        <a:latin typeface="Timesnewroman"/>
                      </a:endParaRPr>
                    </a:p>
                  </a:txBody>
                  <a:tcPr/>
                </a:tc>
                <a:extLst>
                  <a:ext uri="{0D108BD9-81ED-4DB2-BD59-A6C34878D82A}">
                    <a16:rowId xmlns:a16="http://schemas.microsoft.com/office/drawing/2014/main" val="612715153"/>
                  </a:ext>
                </a:extLst>
              </a:tr>
              <a:tr h="370840">
                <a:tc>
                  <a:txBody>
                    <a:bodyPr/>
                    <a:lstStyle/>
                    <a:p>
                      <a:r>
                        <a:rPr lang="en-US" dirty="0"/>
                        <a:t>==</a:t>
                      </a:r>
                      <a:endParaRPr lang="en-IN" dirty="0"/>
                    </a:p>
                  </a:txBody>
                  <a:tcPr/>
                </a:tc>
                <a:tc>
                  <a:txBody>
                    <a:bodyPr/>
                    <a:lstStyle/>
                    <a:p>
                      <a:r>
                        <a:rPr lang="en-US" dirty="0">
                          <a:latin typeface="Timesnewroman"/>
                        </a:rPr>
                        <a:t>Is Equal to</a:t>
                      </a:r>
                      <a:endParaRPr lang="en-IN" dirty="0">
                        <a:latin typeface="Timesnewroman"/>
                      </a:endParaRPr>
                    </a:p>
                  </a:txBody>
                  <a:tcPr/>
                </a:tc>
                <a:extLst>
                  <a:ext uri="{0D108BD9-81ED-4DB2-BD59-A6C34878D82A}">
                    <a16:rowId xmlns:a16="http://schemas.microsoft.com/office/drawing/2014/main" val="3796816676"/>
                  </a:ext>
                </a:extLst>
              </a:tr>
              <a:tr h="370840">
                <a:tc>
                  <a:txBody>
                    <a:bodyPr/>
                    <a:lstStyle/>
                    <a:p>
                      <a:r>
                        <a:rPr lang="en-US" dirty="0"/>
                        <a:t>!= </a:t>
                      </a:r>
                      <a:endParaRPr lang="en-IN" dirty="0"/>
                    </a:p>
                  </a:txBody>
                  <a:tcPr/>
                </a:tc>
                <a:tc>
                  <a:txBody>
                    <a:bodyPr/>
                    <a:lstStyle/>
                    <a:p>
                      <a:r>
                        <a:rPr lang="en-US" dirty="0">
                          <a:latin typeface="Timesnewroman"/>
                        </a:rPr>
                        <a:t>Is Not Equal to</a:t>
                      </a:r>
                      <a:endParaRPr lang="en-IN" dirty="0">
                        <a:latin typeface="Timesnewroman"/>
                      </a:endParaRPr>
                    </a:p>
                  </a:txBody>
                  <a:tcPr/>
                </a:tc>
                <a:extLst>
                  <a:ext uri="{0D108BD9-81ED-4DB2-BD59-A6C34878D82A}">
                    <a16:rowId xmlns:a16="http://schemas.microsoft.com/office/drawing/2014/main" val="1759315031"/>
                  </a:ext>
                </a:extLst>
              </a:tr>
            </a:tbl>
          </a:graphicData>
        </a:graphic>
      </p:graphicFrame>
    </p:spTree>
    <p:extLst>
      <p:ext uri="{BB962C8B-B14F-4D97-AF65-F5344CB8AC3E}">
        <p14:creationId xmlns:p14="http://schemas.microsoft.com/office/powerpoint/2010/main" val="298084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1640</TotalTime>
  <Words>2396</Words>
  <Application>Microsoft Office PowerPoint</Application>
  <PresentationFormat>Widescreen</PresentationFormat>
  <Paragraphs>514</Paragraphs>
  <Slides>54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Calibri</vt:lpstr>
      <vt:lpstr>Century Gothic</vt:lpstr>
      <vt:lpstr>Consolas</vt:lpstr>
      <vt:lpstr>erdana</vt:lpstr>
      <vt:lpstr>Heebo</vt:lpstr>
      <vt:lpstr>Roboto</vt:lpstr>
      <vt:lpstr>Timesnewroman</vt:lpstr>
      <vt:lpstr>Wingdings 3</vt:lpstr>
      <vt:lpstr>Ion Boardroom</vt:lpstr>
      <vt:lpstr>Syllabus of C programming</vt:lpstr>
      <vt:lpstr>PowerPoint Presentation</vt:lpstr>
      <vt:lpstr>PowerPoint Presentation</vt:lpstr>
      <vt:lpstr>Basic C Programs</vt:lpstr>
      <vt:lpstr>Operators and Expressions</vt:lpstr>
      <vt:lpstr>Types of operators</vt:lpstr>
      <vt:lpstr>Arithmetic Operators </vt:lpstr>
      <vt:lpstr>Examples of arithmetic operators</vt:lpstr>
      <vt:lpstr>Relational Operators</vt:lpstr>
      <vt:lpstr>Some simple relational expressions are</vt:lpstr>
      <vt:lpstr>  Logical Operators </vt:lpstr>
      <vt:lpstr>Examples of Logical Operators</vt:lpstr>
      <vt:lpstr>  Assignment Operators </vt:lpstr>
      <vt:lpstr>  Increment and Decrement Operators  </vt:lpstr>
      <vt:lpstr>Example's of Increment Operators</vt:lpstr>
      <vt:lpstr>Decrement Operator</vt:lpstr>
      <vt:lpstr> Conditional Operator </vt:lpstr>
      <vt:lpstr>Bitwise Operator</vt:lpstr>
      <vt:lpstr> Special Operators </vt:lpstr>
      <vt:lpstr>Program of Expression x = (a = 2, b = 4, a+b) </vt:lpstr>
      <vt:lpstr> Sizeof() operator</vt:lpstr>
      <vt:lpstr>operator precedence and order of evaluation</vt:lpstr>
      <vt:lpstr>PowerPoint Presentation</vt:lpstr>
      <vt:lpstr>Examples of operators priority </vt:lpstr>
      <vt:lpstr> Data Types </vt:lpstr>
      <vt:lpstr>Types of Data types</vt:lpstr>
      <vt:lpstr>Primary Data Types</vt:lpstr>
      <vt:lpstr>PowerPoint Presentation</vt:lpstr>
      <vt:lpstr>Derived Data Types </vt:lpstr>
      <vt:lpstr>User Defined Data Types</vt:lpstr>
      <vt:lpstr>PowerPoint Presentation</vt:lpstr>
      <vt:lpstr>Type Casting</vt:lpstr>
      <vt:lpstr>Types of conversion</vt:lpstr>
      <vt:lpstr> Explicit Type Conversion </vt:lpstr>
      <vt:lpstr>Rules of conversion</vt:lpstr>
      <vt:lpstr> scanf() and printf() Functions </vt:lpstr>
      <vt:lpstr>scanf()</vt:lpstr>
      <vt:lpstr>Control Statements</vt:lpstr>
      <vt:lpstr>Decision Making Statement</vt:lpstr>
      <vt:lpstr>PowerPoint Presentation</vt:lpstr>
      <vt:lpstr> Nested if and if-else Statements </vt:lpstr>
      <vt:lpstr> Selection Statement the switch-case Statement </vt:lpstr>
      <vt:lpstr> syntax of switch statement </vt:lpstr>
      <vt:lpstr>Program </vt:lpstr>
      <vt:lpstr>PowerPoint Presentation</vt:lpstr>
      <vt:lpstr> Iteration Statements </vt:lpstr>
      <vt:lpstr>PowerPoint Presentation</vt:lpstr>
      <vt:lpstr>The for loop consists of three expressions</vt:lpstr>
      <vt:lpstr> The while statement </vt:lpstr>
      <vt:lpstr> The do-while loop </vt:lpstr>
      <vt:lpstr>PowerPoint Presentation</vt:lpstr>
      <vt:lpstr>goto</vt:lpstr>
      <vt:lpstr>continue</vt:lpstr>
      <vt:lpstr>summaries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Syllabus of C programming</dc:title>
  <dc:creator>KARIKALAN K</dc:creator>
  <cp:lastModifiedBy>karikalan karunanidhi</cp:lastModifiedBy>
  <cp:revision>486</cp:revision>
  <dcterms:created xsi:type="dcterms:W3CDTF">2023-04-03T07:56:16Z</dcterms:created>
  <dcterms:modified xsi:type="dcterms:W3CDTF">2024-12-24T10:00:44Z</dcterms:modified>
</cp:coreProperties>
</file>