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7FA3F93-1B70-489B-9566-02F0CA52D0A9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3D7983B-DD55-4C73-9EAD-7FBA1FDA1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64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3F93-1B70-489B-9566-02F0CA52D0A9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983B-DD55-4C73-9EAD-7FBA1FDA1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06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3F93-1B70-489B-9566-02F0CA52D0A9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983B-DD55-4C73-9EAD-7FBA1FDA1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476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3F93-1B70-489B-9566-02F0CA52D0A9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983B-DD55-4C73-9EAD-7FBA1FDA1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977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3F93-1B70-489B-9566-02F0CA52D0A9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983B-DD55-4C73-9EAD-7FBA1FDA1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512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3F93-1B70-489B-9566-02F0CA52D0A9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983B-DD55-4C73-9EAD-7FBA1FDA1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801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3F93-1B70-489B-9566-02F0CA52D0A9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983B-DD55-4C73-9EAD-7FBA1FDA1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35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7FA3F93-1B70-489B-9566-02F0CA52D0A9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983B-DD55-4C73-9EAD-7FBA1FDA1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131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7FA3F93-1B70-489B-9566-02F0CA52D0A9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983B-DD55-4C73-9EAD-7FBA1FDA1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01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3F93-1B70-489B-9566-02F0CA52D0A9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983B-DD55-4C73-9EAD-7FBA1FDA1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89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3F93-1B70-489B-9566-02F0CA52D0A9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983B-DD55-4C73-9EAD-7FBA1FDA1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97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3F93-1B70-489B-9566-02F0CA52D0A9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983B-DD55-4C73-9EAD-7FBA1FDA1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28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3F93-1B70-489B-9566-02F0CA52D0A9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983B-DD55-4C73-9EAD-7FBA1FDA1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52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3F93-1B70-489B-9566-02F0CA52D0A9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983B-DD55-4C73-9EAD-7FBA1FDA1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79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3F93-1B70-489B-9566-02F0CA52D0A9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983B-DD55-4C73-9EAD-7FBA1FDA1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22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3F93-1B70-489B-9566-02F0CA52D0A9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983B-DD55-4C73-9EAD-7FBA1FDA1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22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3F93-1B70-489B-9566-02F0CA52D0A9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983B-DD55-4C73-9EAD-7FBA1FDA1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32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7FA3F93-1B70-489B-9566-02F0CA52D0A9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3D7983B-DD55-4C73-9EAD-7FBA1FDA1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30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FC04-D15E-34C3-CFAE-AE96D15F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77E09-C9D1-A7E1-586C-FAE75E52B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The command line arguments are simple parameters passing through command prompt instead of hard code values of the variables.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command line inputs are also called as load time input.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all the command line input are considering as string.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195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1746-B78D-2D34-914A-04AEE479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Example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9E3E-2AFA-40C8-530B-2C19A4642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94021"/>
            <a:ext cx="8825659" cy="428324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macro definition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MAX_LIMIT </a:t>
            </a:r>
            <a:r>
              <a:rPr lang="en-IN" sz="5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5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(i = </a:t>
            </a:r>
            <a:r>
              <a:rPr lang="en-IN" sz="5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MAX_LIMIT; i++) 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Note: There is no semi-colon (;) at the end of the macro definition. Macro definitions do not need a semi-colon to end.</a:t>
            </a:r>
            <a:b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3254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79B3-706F-CF5F-4AF8-583EB34F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Predefined 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3E6E5-E2A7-369A-23E4-511535897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Program of Predefined Macro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h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"File :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__FILE__ 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"Date :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__DATE__ 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"Time :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__TIME__ 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"Line :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__LINE__ 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2165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572D-AF42-52E6-DA0A-D41AE65B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The Macro Continuation (\)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F1EED-A46E-1F7C-1F80-350257457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A macro is normally confined to a single line. The macro continuation operator (\) is used to continue a macro that is too long for a single line.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6657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952C-A48C-5136-BE7C-93635951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Example Program of Continuation Operator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83136-F779-D2B2-FF72-C795F836E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,y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func(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mod_function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(x, y)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mod_function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y=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x, y);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7748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D919-AA0E-8A48-5E99-8C6614447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Macros With Arguments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BCA3C-2484-AB84-8423-DD1FF92F2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macro with parameter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AREA(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 (l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b)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l1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l2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area;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area =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(l1, l2);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"Area of rectangle is: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area);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5172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41F1-83B6-3512-5D8A-0981294B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File Inclusion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288A-C496-ACB7-DCE9-4AF38221A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This type of preprocessor directive tells the compiler to include a file in the source code program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There are two types of files that can be included by the user in the program</a:t>
            </a:r>
            <a:r>
              <a:rPr lang="en-IN" dirty="0">
                <a:latin typeface="Timesnewroman"/>
              </a:rPr>
              <a:t> such </a:t>
            </a:r>
            <a:r>
              <a:rPr lang="en-US" dirty="0">
                <a:latin typeface="Timesnewroman"/>
              </a:rPr>
              <a:t>as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Timesnewroman"/>
              </a:rPr>
              <a:t>Header files </a:t>
            </a:r>
            <a:r>
              <a:rPr lang="en-US" dirty="0">
                <a:latin typeface="Timesnewroman"/>
              </a:rPr>
              <a:t>and </a:t>
            </a:r>
            <a:r>
              <a:rPr lang="en-US" dirty="0">
                <a:solidFill>
                  <a:srgbClr val="FF0000"/>
                </a:solidFill>
                <a:latin typeface="Timesnewroman"/>
              </a:rPr>
              <a:t>Standard files</a:t>
            </a:r>
            <a:endParaRPr lang="en-IN" dirty="0">
              <a:solidFill>
                <a:srgbClr val="FF0000"/>
              </a:solidFill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1217282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DBF1-66BC-071A-97D5-C6330BE8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Example of  Header file include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0D2D0-D6D6-8867-A6C5-43D833624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b="1" dirty="0">
                <a:solidFill>
                  <a:schemeClr val="accent1"/>
                </a:solidFill>
                <a:latin typeface="Timesnewroman"/>
              </a:rPr>
              <a:t>Syntax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Timesnewroman"/>
              </a:rPr>
              <a:t>#include&lt;stdio.h&gt; </a:t>
            </a:r>
            <a:r>
              <a:rPr lang="en-US" dirty="0">
                <a:latin typeface="Timesnewroman"/>
              </a:rPr>
              <a:t>which is having printf, scanf pre-defined library functions.</a:t>
            </a:r>
            <a:endParaRPr lang="en-IN" dirty="0">
              <a:latin typeface="Timesnewroman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User-defined include files </a:t>
            </a:r>
            <a:r>
              <a:rPr lang="en-US" dirty="0">
                <a:solidFill>
                  <a:srgbClr val="FF0000"/>
                </a:solidFill>
                <a:latin typeface="Timesnewroman"/>
              </a:rPr>
              <a:t>#include "input_declaration.h"</a:t>
            </a:r>
            <a:endParaRPr lang="en-IN" dirty="0">
              <a:solidFill>
                <a:srgbClr val="FF0000"/>
              </a:solidFill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2788977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6AB5-CD14-7FF6-60B0-59BFD215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Example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91430-3C20-15BF-904C-A624B95AC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Program.c</a:t>
            </a:r>
          </a:p>
          <a:p>
            <a:pPr marL="0" indent="0">
              <a:buNone/>
            </a:pPr>
            <a:endParaRPr lang="pt-BR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"input_declaration.h"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num1 =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num2 =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"num1: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num2: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,num1,num2);   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2375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121F5-C084-61DA-7367-6AED3429E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b="0" dirty="0"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input_declaration.h</a:t>
            </a:r>
          </a:p>
          <a:p>
            <a:pPr marL="0" indent="0">
              <a:buNone/>
            </a:pPr>
            <a:br>
              <a:rPr lang="sv-S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sv-S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v-S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num1;</a:t>
            </a:r>
          </a:p>
          <a:p>
            <a:pPr marL="0" indent="0">
              <a:buNone/>
            </a:pPr>
            <a:r>
              <a:rPr lang="sv-S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v-S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462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12D37-E16D-87D8-9A79-3A2AC236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Conditional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486F0-F9C2-AAED-2825-05F3D8376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Conditional Compilation directives are a type of directive that helps to compile a specific portion of the program or to skip the compilation of some specific part of the program based on some conditions.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This can be done with the help of the two preprocessing commands ‘ifdef‘ and ‘endif‘.</a:t>
            </a: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367993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D8F2-80E5-5267-5A51-5DCB9C246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b="1" dirty="0">
                <a:solidFill>
                  <a:schemeClr val="accent1"/>
                </a:solidFill>
                <a:latin typeface="Timesnewroman"/>
              </a:rPr>
              <a:t>Syntax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Timesnewroman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Timesnewroman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Timesnewroman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Timesnewroman"/>
              </a:rPr>
              <a:t>argc</a:t>
            </a: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latin typeface="Timesnewroman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 *</a:t>
            </a:r>
            <a:r>
              <a:rPr lang="en-IN" b="0" dirty="0">
                <a:solidFill>
                  <a:srgbClr val="001080"/>
                </a:solidFill>
                <a:effectLst/>
                <a:latin typeface="Timesnewroman"/>
              </a:rPr>
              <a:t>argv</a:t>
            </a:r>
            <a:r>
              <a:rPr lang="en-IN" b="0" dirty="0">
                <a:solidFill>
                  <a:srgbClr val="0000FF"/>
                </a:solidFill>
                <a:effectLst/>
                <a:latin typeface="Timesnewroman"/>
              </a:rPr>
              <a:t>[]</a:t>
            </a: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argc denotes the number of arguments given to the command prompt. </a:t>
            </a:r>
            <a:endParaRPr lang="en-IN" dirty="0">
              <a:latin typeface="Timesnewroman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argv[] is a pointer array pointing to each parameter passed to the program.</a:t>
            </a: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1249993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90B15-D981-6F16-CE81-05F7E569C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  <a:latin typeface="Timesnewroman"/>
              </a:rPr>
              <a:t>Syntax</a:t>
            </a:r>
          </a:p>
          <a:p>
            <a:pPr marL="914400" lvl="2" indent="0">
              <a:lnSpc>
                <a:spcPct val="160000"/>
              </a:lnSpc>
              <a:buNone/>
            </a:pPr>
            <a:r>
              <a:rPr lang="en-US" sz="1600" dirty="0">
                <a:latin typeface="Timesnewroman"/>
              </a:rPr>
              <a:t>#ifdef macro_name</a:t>
            </a:r>
          </a:p>
          <a:p>
            <a:pPr marL="914400" lvl="2" indent="0">
              <a:lnSpc>
                <a:spcPct val="160000"/>
              </a:lnSpc>
              <a:buNone/>
            </a:pPr>
            <a:r>
              <a:rPr lang="en-US" sz="1600" dirty="0">
                <a:latin typeface="Timesnewroman"/>
              </a:rPr>
              <a:t>        statement1;</a:t>
            </a:r>
          </a:p>
          <a:p>
            <a:pPr marL="914400" lvl="2" indent="0">
              <a:lnSpc>
                <a:spcPct val="160000"/>
              </a:lnSpc>
              <a:buNone/>
            </a:pPr>
            <a:r>
              <a:rPr lang="en-US" sz="1600" dirty="0">
                <a:latin typeface="Timesnewroman"/>
              </a:rPr>
              <a:t>        statement2;</a:t>
            </a:r>
          </a:p>
          <a:p>
            <a:pPr marL="914400" lvl="2" indent="0">
              <a:lnSpc>
                <a:spcPct val="160000"/>
              </a:lnSpc>
              <a:buNone/>
            </a:pPr>
            <a:r>
              <a:rPr lang="en-US" sz="1600" dirty="0">
                <a:latin typeface="Timesnewroman"/>
              </a:rPr>
              <a:t>        statement3;</a:t>
            </a:r>
          </a:p>
          <a:p>
            <a:pPr marL="914400" lvl="2" indent="0">
              <a:lnSpc>
                <a:spcPct val="160000"/>
              </a:lnSpc>
              <a:buNone/>
            </a:pPr>
            <a:r>
              <a:rPr lang="en-US" sz="1600" dirty="0">
                <a:latin typeface="Timesnewroman"/>
              </a:rPr>
              <a:t>        .</a:t>
            </a:r>
          </a:p>
          <a:p>
            <a:pPr marL="914400" lvl="2" indent="0">
              <a:lnSpc>
                <a:spcPct val="160000"/>
              </a:lnSpc>
              <a:buNone/>
            </a:pPr>
            <a:r>
              <a:rPr lang="en-US" sz="1600" dirty="0">
                <a:latin typeface="Timesnewroman"/>
              </a:rPr>
              <a:t>        .</a:t>
            </a:r>
          </a:p>
          <a:p>
            <a:pPr marL="914400" lvl="2" indent="0">
              <a:lnSpc>
                <a:spcPct val="160000"/>
              </a:lnSpc>
              <a:buNone/>
            </a:pPr>
            <a:r>
              <a:rPr lang="en-US" sz="1600" dirty="0">
                <a:latin typeface="Timesnewroman"/>
              </a:rPr>
              <a:t>        .</a:t>
            </a:r>
          </a:p>
          <a:p>
            <a:pPr marL="914400" lvl="2" indent="0">
              <a:lnSpc>
                <a:spcPct val="160000"/>
              </a:lnSpc>
              <a:buNone/>
            </a:pPr>
            <a:r>
              <a:rPr lang="en-US" sz="1600" dirty="0">
                <a:latin typeface="Timesnewroman"/>
              </a:rPr>
              <a:t>        statementN;</a:t>
            </a:r>
          </a:p>
          <a:p>
            <a:pPr marL="914400" lvl="2" indent="0">
              <a:lnSpc>
                <a:spcPct val="160000"/>
              </a:lnSpc>
              <a:buNone/>
            </a:pPr>
            <a:r>
              <a:rPr lang="en-US" sz="1600" dirty="0">
                <a:latin typeface="Timesnewroman"/>
              </a:rPr>
              <a:t>    #endif</a:t>
            </a:r>
            <a:endParaRPr lang="en-IN" sz="1600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4134187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0809-5855-C185-EE4F-922E60ED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Example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28610-5E7B-FA8E-3AF4-E4041C6E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FLAG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#ifdef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FLAG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"Dispaly Flag status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#elif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 Flag status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"default: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5025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86D3-E813-BF0E-EE9A-57838AE3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Other Pre-Processor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15384-A8DE-8CDC-BF91-251D5310F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#pragma Directive: This directive is a special purpose directive and is used to turn on or off some features.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This type of directives are compiler-specific, i.e., they vary from compiler to compiler.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959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A0AF-6D06-EB89-120D-24BA1C21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Program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29737-6985-4DF3-6863-3333E39ED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 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iOS  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#undef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iOS  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 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#if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defined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(iOS)  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 Love Apple Devices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#else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"Macro iOS has been undefined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#endif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defined  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Note:-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#pragma pack(1) // This would be used to avoid structure padding will discuss later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8403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69F1-894D-1526-7571-E1922E2AD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Summaries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80FD9-F5F3-E203-60B5-54F94575D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Command Line Argument</a:t>
            </a:r>
          </a:p>
          <a:p>
            <a:pPr>
              <a:lnSpc>
                <a:spcPct val="150000"/>
              </a:lnSpc>
            </a:pPr>
            <a:r>
              <a:rPr lang="en-US" dirty="0"/>
              <a:t>Pre-processor Directives</a:t>
            </a:r>
          </a:p>
          <a:p>
            <a:pPr>
              <a:lnSpc>
                <a:spcPct val="150000"/>
              </a:lnSpc>
            </a:pPr>
            <a:r>
              <a:rPr lang="en-US" dirty="0"/>
              <a:t>Macros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66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4AC9-6A6D-E9C4-4EBB-4152D67B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Program 1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68E1-958E-2729-743A-BBEFCCE95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"argc: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argv: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argc,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764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C536-E73F-1C27-C7CE-0A850E7F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Program 2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8B269-B93D-30E7-EAD8-89CD565F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num =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atoi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"argc: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num: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argc, num);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atoi – It is used to convert ascii to integer 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688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CDA7-3C08-4413-23C7-5550B6A3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Pre-processor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8A63-45B1-256C-0CA6-FECE82F66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305"/>
            <a:ext cx="10515600" cy="478054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newroman"/>
              </a:rPr>
              <a:t>Preprocessors are programs that process our source code before compilation.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newroman"/>
              </a:rPr>
              <a:t>Preprocessor programs provide preprocessor directives that tell the compiler to preprocess the source code before compiling.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newroman"/>
              </a:rPr>
              <a:t>All of these preprocessor directives begin with a ‘#’ (hash) symbol.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newroman"/>
              </a:rPr>
              <a:t>The ‘#’ symbol indicates that whatever statement starts with a ‘#’ will go to the preprocessor to get executed.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newroman"/>
              </a:rPr>
              <a:t>Examples of some preprocessor directives are such as  #include, #define, #ifndef etc.</a:t>
            </a:r>
            <a:endParaRPr lang="en-IN" sz="2400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2968657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E22F16E-7408-B5BE-EFA6-30E9572A21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2488179"/>
              </p:ext>
            </p:extLst>
          </p:nvPr>
        </p:nvGraphicFramePr>
        <p:xfrm>
          <a:off x="934453" y="1852863"/>
          <a:ext cx="10515597" cy="358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505">
                  <a:extLst>
                    <a:ext uri="{9D8B030D-6E8A-4147-A177-3AD203B41FA5}">
                      <a16:colId xmlns:a16="http://schemas.microsoft.com/office/drawing/2014/main" val="1268499218"/>
                    </a:ext>
                  </a:extLst>
                </a:gridCol>
                <a:gridCol w="3673642">
                  <a:extLst>
                    <a:ext uri="{9D8B030D-6E8A-4147-A177-3AD203B41FA5}">
                      <a16:colId xmlns:a16="http://schemas.microsoft.com/office/drawing/2014/main" val="2424562503"/>
                    </a:ext>
                  </a:extLst>
                </a:gridCol>
                <a:gridCol w="5506450">
                  <a:extLst>
                    <a:ext uri="{9D8B030D-6E8A-4147-A177-3AD203B41FA5}">
                      <a16:colId xmlns:a16="http://schemas.microsoft.com/office/drawing/2014/main" val="524366311"/>
                    </a:ext>
                  </a:extLst>
                </a:gridCol>
              </a:tblGrid>
              <a:tr h="448177">
                <a:tc>
                  <a:txBody>
                    <a:bodyPr/>
                    <a:lstStyle/>
                    <a:p>
                      <a:r>
                        <a:rPr lang="en-IN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Pre-processor Directive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870752"/>
                  </a:ext>
                </a:extLst>
              </a:tr>
              <a:tr h="448177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#define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Substitutes a pre-processor macro.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574178"/>
                  </a:ext>
                </a:extLst>
              </a:tr>
              <a:tr h="448177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#include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Inserts a particular header from another file.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9289"/>
                  </a:ext>
                </a:extLst>
              </a:tr>
              <a:tr h="448177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#undef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Undefines a pre-processor macro.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503327"/>
                  </a:ext>
                </a:extLst>
              </a:tr>
              <a:tr h="448177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#ifdef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this macro is defined.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683856"/>
                  </a:ext>
                </a:extLst>
              </a:tr>
              <a:tr h="448177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#ifndef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this macro is not defined.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826951"/>
                  </a:ext>
                </a:extLst>
              </a:tr>
              <a:tr h="448177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Tests if a compile time condition is true.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027175"/>
                  </a:ext>
                </a:extLst>
              </a:tr>
              <a:tr h="448177">
                <a:tc>
                  <a:txBody>
                    <a:bodyPr/>
                    <a:lstStyle/>
                    <a:p>
                      <a:r>
                        <a:rPr lang="en-US" dirty="0"/>
                        <a:t>7.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 alternative for #if.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26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66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9AB42B-F8D7-11B2-F3FA-79F1E8786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358557"/>
              </p:ext>
            </p:extLst>
          </p:nvPr>
        </p:nvGraphicFramePr>
        <p:xfrm>
          <a:off x="838203" y="2319020"/>
          <a:ext cx="10515597" cy="285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737">
                  <a:extLst>
                    <a:ext uri="{9D8B030D-6E8A-4147-A177-3AD203B41FA5}">
                      <a16:colId xmlns:a16="http://schemas.microsoft.com/office/drawing/2014/main" val="1517429477"/>
                    </a:ext>
                  </a:extLst>
                </a:gridCol>
                <a:gridCol w="3256547">
                  <a:extLst>
                    <a:ext uri="{9D8B030D-6E8A-4147-A177-3AD203B41FA5}">
                      <a16:colId xmlns:a16="http://schemas.microsoft.com/office/drawing/2014/main" val="2768398745"/>
                    </a:ext>
                  </a:extLst>
                </a:gridCol>
                <a:gridCol w="5835313">
                  <a:extLst>
                    <a:ext uri="{9D8B030D-6E8A-4147-A177-3AD203B41FA5}">
                      <a16:colId xmlns:a16="http://schemas.microsoft.com/office/drawing/2014/main" val="31091244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Pre-processor Directive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44545"/>
                  </a:ext>
                </a:extLst>
              </a:tr>
              <a:tr h="659999">
                <a:tc>
                  <a:txBody>
                    <a:bodyPr/>
                    <a:lstStyle/>
                    <a:p>
                      <a:r>
                        <a:rPr lang="en-US" dirty="0"/>
                        <a:t>8.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#elif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#else and #if in one statement.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57129"/>
                  </a:ext>
                </a:extLst>
              </a:tr>
              <a:tr h="618022">
                <a:tc>
                  <a:txBody>
                    <a:bodyPr/>
                    <a:lstStyle/>
                    <a:p>
                      <a:r>
                        <a:rPr lang="en-US" dirty="0"/>
                        <a:t>9.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#endif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Ends pre-processor conditional.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464892"/>
                  </a:ext>
                </a:extLst>
              </a:tr>
              <a:tr h="568024">
                <a:tc>
                  <a:txBody>
                    <a:bodyPr/>
                    <a:lstStyle/>
                    <a:p>
                      <a:r>
                        <a:rPr lang="en-US" dirty="0"/>
                        <a:t>10.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Prints error message on stderr.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9079"/>
                  </a:ext>
                </a:extLst>
              </a:tr>
              <a:tr h="638342">
                <a:tc>
                  <a:txBody>
                    <a:bodyPr/>
                    <a:lstStyle/>
                    <a:p>
                      <a:r>
                        <a:rPr lang="en-US" dirty="0"/>
                        <a:t>11.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#pragma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Issues special commands to the compiler, using a standardized method.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19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829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72C2-A1E0-4D6E-B8BF-D51D2FDE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Types of Pre-Processor Directive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35FDE-3049-85AF-7568-3A158CCE2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There are 4 Main Types of Preprocessor Directives such as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Macros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File Inclusion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Conditional Compilation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Other directives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095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A0405-6555-21C6-9F8E-532C3FB8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64EB6-10E9-EBBA-46E7-320590CCB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Macros are pieces of code in a program that is given some name.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Whenever this name is encountered by the compiler, the compiler replaces the name with the actual piece of code.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Macro Name will be replaced by macro body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The ‘#define’ is a preprocessor directive used to define a macro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484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59</TotalTime>
  <Words>1247</Words>
  <Application>Microsoft Office PowerPoint</Application>
  <PresentationFormat>Widescreen</PresentationFormat>
  <Paragraphs>199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Century Gothic</vt:lpstr>
      <vt:lpstr>Consolas</vt:lpstr>
      <vt:lpstr>Timesnewroman</vt:lpstr>
      <vt:lpstr>Wingdings 3</vt:lpstr>
      <vt:lpstr>Ion Boardroom</vt:lpstr>
      <vt:lpstr>Command Line Arguments</vt:lpstr>
      <vt:lpstr>PowerPoint Presentation</vt:lpstr>
      <vt:lpstr>Program 1</vt:lpstr>
      <vt:lpstr>Program 2</vt:lpstr>
      <vt:lpstr>Pre-processor</vt:lpstr>
      <vt:lpstr>PowerPoint Presentation</vt:lpstr>
      <vt:lpstr>PowerPoint Presentation</vt:lpstr>
      <vt:lpstr>Types of Pre-Processor Directive</vt:lpstr>
      <vt:lpstr>Macros</vt:lpstr>
      <vt:lpstr>Example Program</vt:lpstr>
      <vt:lpstr>Predefined Macros</vt:lpstr>
      <vt:lpstr>The Macro Continuation (\) Operator</vt:lpstr>
      <vt:lpstr>Example Program of Continuation Operator</vt:lpstr>
      <vt:lpstr>Macros With Arguments Program</vt:lpstr>
      <vt:lpstr>File Inclusion</vt:lpstr>
      <vt:lpstr>Example of  Header file include</vt:lpstr>
      <vt:lpstr>Example Program</vt:lpstr>
      <vt:lpstr>PowerPoint Presentation</vt:lpstr>
      <vt:lpstr>Conditional Compilation</vt:lpstr>
      <vt:lpstr>PowerPoint Presentation</vt:lpstr>
      <vt:lpstr>Example Program</vt:lpstr>
      <vt:lpstr>Other Pre-Processor Directives</vt:lpstr>
      <vt:lpstr>Program</vt:lpstr>
      <vt:lpstr>Summaries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KARIKALAN K</dc:creator>
  <cp:lastModifiedBy>KARIKALAN K</cp:lastModifiedBy>
  <cp:revision>85</cp:revision>
  <dcterms:created xsi:type="dcterms:W3CDTF">2023-05-14T18:13:49Z</dcterms:created>
  <dcterms:modified xsi:type="dcterms:W3CDTF">2023-05-14T19:13:00Z</dcterms:modified>
</cp:coreProperties>
</file>