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80" r:id="rId3"/>
    <p:sldId id="281" r:id="rId4"/>
    <p:sldId id="279" r:id="rId5"/>
    <p:sldId id="282" r:id="rId6"/>
    <p:sldId id="283" r:id="rId7"/>
    <p:sldId id="286" r:id="rId8"/>
    <p:sldId id="284" r:id="rId9"/>
    <p:sldId id="287" r:id="rId10"/>
    <p:sldId id="285" r:id="rId11"/>
    <p:sldId id="288" r:id="rId12"/>
    <p:sldId id="289" r:id="rId13"/>
    <p:sldId id="292" r:id="rId14"/>
    <p:sldId id="291" r:id="rId15"/>
    <p:sldId id="290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  <p:sldId id="315" r:id="rId38"/>
    <p:sldId id="316" r:id="rId39"/>
    <p:sldId id="317" r:id="rId40"/>
    <p:sldId id="318" r:id="rId41"/>
    <p:sldId id="319" r:id="rId42"/>
    <p:sldId id="320" r:id="rId43"/>
    <p:sldId id="321" r:id="rId44"/>
    <p:sldId id="322" r:id="rId45"/>
    <p:sldId id="323" r:id="rId46"/>
    <p:sldId id="324" r:id="rId47"/>
    <p:sldId id="325" r:id="rId48"/>
    <p:sldId id="326" r:id="rId49"/>
    <p:sldId id="327" r:id="rId50"/>
    <p:sldId id="328" r:id="rId51"/>
    <p:sldId id="26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491555-ED46-01C3-199F-E853D2CADADA}" name="karikalan karunanidhi" initials="kk" userId="4fe894b78eb8166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8/10/relationships/authors" Target="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7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6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8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7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7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7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487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1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29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5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4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AADD-36C0-2862-CF42-4C94B8FB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Data Structures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875F-4326-8C88-7383-D07BC0DA4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74232"/>
            <a:ext cx="11109158" cy="42832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 data structure is a storage that is used to store and organize data.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Timesnewroman"/>
              </a:rPr>
              <a:t>It is also used for processing, retrieving, and storing data.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b="0" dirty="0">
                <a:solidFill>
                  <a:srgbClr val="0000FF"/>
                </a:solidFill>
                <a:effectLst/>
                <a:latin typeface="Timesnewroman"/>
              </a:rPr>
              <a:t>	</a:t>
            </a:r>
            <a:r>
              <a:rPr lang="sv-SE" b="0" dirty="0">
                <a:solidFill>
                  <a:schemeClr val="tx1"/>
                </a:solidFill>
                <a:effectLst/>
                <a:latin typeface="Timesnewroman"/>
              </a:rPr>
              <a:t>Types of Data </a:t>
            </a:r>
            <a:r>
              <a:rPr lang="sv-SE" dirty="0">
                <a:solidFill>
                  <a:schemeClr val="tx1"/>
                </a:solidFill>
                <a:latin typeface="Timesnewroman"/>
              </a:rPr>
              <a:t>Structures</a:t>
            </a:r>
            <a:endParaRPr lang="sv-SE" b="0" dirty="0">
              <a:solidFill>
                <a:schemeClr val="tx1"/>
              </a:solidFill>
              <a:effectLst/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Timesnewroman"/>
              </a:rPr>
              <a:t>	</a:t>
            </a:r>
            <a:r>
              <a:rPr lang="en-IN" dirty="0">
                <a:solidFill>
                  <a:schemeClr val="tx1"/>
                </a:solidFill>
                <a:latin typeface="Timesnewroman"/>
              </a:rPr>
              <a:t>1.  </a:t>
            </a:r>
            <a:r>
              <a:rPr lang="en-IN" dirty="0">
                <a:solidFill>
                  <a:schemeClr val="accent1"/>
                </a:solidFill>
                <a:latin typeface="Timesnewroman"/>
              </a:rPr>
              <a:t>Linked Lists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Timesnewroman"/>
              </a:rPr>
              <a:t>	</a:t>
            </a:r>
            <a:r>
              <a:rPr lang="en-IN" dirty="0">
                <a:solidFill>
                  <a:schemeClr val="tx1"/>
                </a:solidFill>
                <a:latin typeface="Timesnewroman"/>
              </a:rPr>
              <a:t>2.  </a:t>
            </a:r>
            <a:r>
              <a:rPr lang="en-IN" dirty="0">
                <a:solidFill>
                  <a:schemeClr val="accent1"/>
                </a:solidFill>
                <a:latin typeface="Timesnewroman"/>
              </a:rPr>
              <a:t>Stack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chemeClr val="tx1"/>
                </a:solidFill>
                <a:effectLst/>
                <a:latin typeface="Timesnewroman"/>
              </a:rPr>
              <a:t>	3.  </a:t>
            </a:r>
            <a:r>
              <a:rPr lang="en-IN" b="0" dirty="0">
                <a:solidFill>
                  <a:schemeClr val="accent1"/>
                </a:solidFill>
                <a:effectLst/>
                <a:latin typeface="Timesnewroman"/>
              </a:rPr>
              <a:t>Queue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chemeClr val="tx1"/>
                </a:solidFill>
                <a:latin typeface="Timesnewroman"/>
              </a:rPr>
              <a:t>	4.  </a:t>
            </a:r>
            <a:r>
              <a:rPr lang="en-IN" dirty="0">
                <a:solidFill>
                  <a:schemeClr val="accent1"/>
                </a:solidFill>
                <a:latin typeface="Timesnewroman"/>
              </a:rPr>
              <a:t>Binary Search Tree</a:t>
            </a:r>
            <a:endParaRPr lang="en-IN" b="0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51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812C-D42B-7B2E-485B-A0B4CAFA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5D70B-74FA-55B6-8149-A9F58BCE1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302041"/>
            <a:ext cx="11173326" cy="3986463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(ptr)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 is: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ptr=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851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86E0-5B34-778A-E2E9-3AC81DF3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239" y="952839"/>
            <a:ext cx="876141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Doubly Linked List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A646A-61E8-4E85-9295-E3DE57D2D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54" y="2318084"/>
            <a:ext cx="11181346" cy="406667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Doubly Linked List In each node has two field for storing previous node and next node address.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It can traverse from forward direction and backward direction while compare to Singly Linked List.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				</a:t>
            </a:r>
            <a:r>
              <a:rPr lang="en-IN" b="1" dirty="0">
                <a:solidFill>
                  <a:srgbClr val="FF0000"/>
                </a:solidFill>
                <a:latin typeface="Timesnewroman"/>
              </a:rPr>
              <a:t>Head pointer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solidFill>
                <a:srgbClr val="FF0000"/>
              </a:solidFill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dirty="0">
              <a:solidFill>
                <a:srgbClr val="FF0000"/>
              </a:solidFill>
              <a:latin typeface="Timesnewroman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FF0000"/>
                </a:solidFill>
                <a:latin typeface="Timesnewroman"/>
              </a:rPr>
              <a:t>						     </a:t>
            </a:r>
            <a:r>
              <a:rPr lang="en-IN" b="1" dirty="0">
                <a:solidFill>
                  <a:srgbClr val="0070C0"/>
                </a:solidFill>
                <a:latin typeface="Timesnewroman"/>
              </a:rPr>
              <a:t>Node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DAC42A-7898-93CA-F490-EC188B5CEC3D}"/>
              </a:ext>
            </a:extLst>
          </p:cNvPr>
          <p:cNvSpPr/>
          <p:nvPr/>
        </p:nvSpPr>
        <p:spPr>
          <a:xfrm>
            <a:off x="2542672" y="4523869"/>
            <a:ext cx="970548" cy="449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Prev</a:t>
            </a:r>
            <a:endParaRPr lang="en-IN" b="1" dirty="0">
              <a:latin typeface="Timesnewroman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B2DD3DE-36AC-6BD7-8319-F718F3E6EA54}"/>
              </a:ext>
            </a:extLst>
          </p:cNvPr>
          <p:cNvSpPr/>
          <p:nvPr/>
        </p:nvSpPr>
        <p:spPr>
          <a:xfrm>
            <a:off x="3513219" y="4523870"/>
            <a:ext cx="970548" cy="449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Data</a:t>
            </a:r>
            <a:endParaRPr lang="en-IN" b="1" dirty="0">
              <a:latin typeface="Timesnewroman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5ACF28-4E37-C927-B35E-F86836CB6C2C}"/>
              </a:ext>
            </a:extLst>
          </p:cNvPr>
          <p:cNvSpPr/>
          <p:nvPr/>
        </p:nvSpPr>
        <p:spPr>
          <a:xfrm>
            <a:off x="4447672" y="4523869"/>
            <a:ext cx="970548" cy="4491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newroman"/>
              </a:rPr>
              <a:t>Next</a:t>
            </a:r>
            <a:endParaRPr lang="en-IN" b="1" dirty="0">
              <a:latin typeface="Timesnewroman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8F3DA604-1F7E-94C4-7075-59013227FD74}"/>
              </a:ext>
            </a:extLst>
          </p:cNvPr>
          <p:cNvSpPr/>
          <p:nvPr/>
        </p:nvSpPr>
        <p:spPr>
          <a:xfrm>
            <a:off x="2907630" y="3914271"/>
            <a:ext cx="240631" cy="60959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822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E478-5246-6CF0-307B-D987D967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973668"/>
            <a:ext cx="943510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Syntax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880EA-81BC-B518-4F83-6BFE4C398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274" y="2269958"/>
            <a:ext cx="11221452" cy="4114800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Self Referential Structure Pointer of previous node*/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Data Member*/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Self Referential Structure Pointer of Next node*/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9621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6823-54C8-6DA4-8ADF-D163A6C3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Logical Diagram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BD27-CF99-2A65-9AA8-A1ABD576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430379"/>
            <a:ext cx="11237495" cy="3793957"/>
          </a:xfrm>
        </p:spPr>
        <p:txBody>
          <a:bodyPr/>
          <a:lstStyle/>
          <a:p>
            <a:r>
              <a:rPr lang="en-US" dirty="0"/>
              <a:t>Head Pointer 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5BCFEA-3FAA-4D64-841A-19062DA377B4}"/>
              </a:ext>
            </a:extLst>
          </p:cNvPr>
          <p:cNvSpPr/>
          <p:nvPr/>
        </p:nvSpPr>
        <p:spPr>
          <a:xfrm>
            <a:off x="1155962" y="3236495"/>
            <a:ext cx="1058779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3F0A783-D99E-98EB-0391-0907197F6437}"/>
              </a:ext>
            </a:extLst>
          </p:cNvPr>
          <p:cNvSpPr/>
          <p:nvPr/>
        </p:nvSpPr>
        <p:spPr>
          <a:xfrm>
            <a:off x="1581077" y="2992520"/>
            <a:ext cx="208547" cy="2205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12D455-D8DA-E843-042B-FC30A62EC29D}"/>
              </a:ext>
            </a:extLst>
          </p:cNvPr>
          <p:cNvSpPr/>
          <p:nvPr/>
        </p:nvSpPr>
        <p:spPr>
          <a:xfrm>
            <a:off x="1335517" y="4406902"/>
            <a:ext cx="681790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7DD75D-560C-5B2A-2B54-65120AC4F63C}"/>
              </a:ext>
            </a:extLst>
          </p:cNvPr>
          <p:cNvSpPr/>
          <p:nvPr/>
        </p:nvSpPr>
        <p:spPr>
          <a:xfrm>
            <a:off x="2017307" y="4406912"/>
            <a:ext cx="649702" cy="38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F44FEB-1CA4-14F8-CFBA-5018562B7C89}"/>
              </a:ext>
            </a:extLst>
          </p:cNvPr>
          <p:cNvSpPr/>
          <p:nvPr/>
        </p:nvSpPr>
        <p:spPr>
          <a:xfrm>
            <a:off x="4080714" y="4389526"/>
            <a:ext cx="700841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36436E-E61C-1BD6-19FC-F50573CB3700}"/>
              </a:ext>
            </a:extLst>
          </p:cNvPr>
          <p:cNvSpPr/>
          <p:nvPr/>
        </p:nvSpPr>
        <p:spPr>
          <a:xfrm>
            <a:off x="4793594" y="4389526"/>
            <a:ext cx="741942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991CAE-0701-F9EF-8BC5-4307C4AAFDF1}"/>
              </a:ext>
            </a:extLst>
          </p:cNvPr>
          <p:cNvSpPr/>
          <p:nvPr/>
        </p:nvSpPr>
        <p:spPr>
          <a:xfrm>
            <a:off x="7173731" y="4389526"/>
            <a:ext cx="689807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4B9BD4-52D3-21EF-A4BE-B03282FAE811}"/>
              </a:ext>
            </a:extLst>
          </p:cNvPr>
          <p:cNvSpPr/>
          <p:nvPr/>
        </p:nvSpPr>
        <p:spPr>
          <a:xfrm>
            <a:off x="7860618" y="4389527"/>
            <a:ext cx="689807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10C281-BA17-1AD3-3472-BB0CA9330A87}"/>
              </a:ext>
            </a:extLst>
          </p:cNvPr>
          <p:cNvSpPr/>
          <p:nvPr/>
        </p:nvSpPr>
        <p:spPr>
          <a:xfrm>
            <a:off x="9788443" y="4398547"/>
            <a:ext cx="616947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1E653B-FE46-AEC3-5162-9806034FC3C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64378" y="3662943"/>
            <a:ext cx="12034" cy="743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6DB498-2ABA-1A00-D959-CFAC0D79667D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 flipV="1">
            <a:off x="2667009" y="4593857"/>
            <a:ext cx="725895" cy="5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427D6C-2EA0-25C4-657A-1B2C4B035787}"/>
              </a:ext>
            </a:extLst>
          </p:cNvPr>
          <p:cNvCxnSpPr>
            <a:cxnSpLocks/>
            <a:stCxn id="9" idx="3"/>
            <a:endCxn id="59" idx="1"/>
          </p:cNvCxnSpPr>
          <p:nvPr/>
        </p:nvCxnSpPr>
        <p:spPr>
          <a:xfrm>
            <a:off x="5535536" y="4590719"/>
            <a:ext cx="8873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04309E-CA74-CED5-6800-88835564186E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8550425" y="4586709"/>
            <a:ext cx="651726" cy="12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FF86D-CD7D-3997-823C-41B2B494373D}"/>
              </a:ext>
            </a:extLst>
          </p:cNvPr>
          <p:cNvCxnSpPr/>
          <p:nvPr/>
        </p:nvCxnSpPr>
        <p:spPr>
          <a:xfrm>
            <a:off x="1676412" y="4783224"/>
            <a:ext cx="0" cy="54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B0090B5-45E2-5250-3BF6-E469DC3CF06E}"/>
              </a:ext>
            </a:extLst>
          </p:cNvPr>
          <p:cNvSpPr/>
          <p:nvPr/>
        </p:nvSpPr>
        <p:spPr>
          <a:xfrm>
            <a:off x="1410624" y="5341020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7723D0-B505-D1DC-AF57-5129EE0CB766}"/>
              </a:ext>
            </a:extLst>
          </p:cNvPr>
          <p:cNvCxnSpPr/>
          <p:nvPr/>
        </p:nvCxnSpPr>
        <p:spPr>
          <a:xfrm>
            <a:off x="4409483" y="4727077"/>
            <a:ext cx="0" cy="59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7B34CEB-32A6-4247-622C-95C9E43893F9}"/>
              </a:ext>
            </a:extLst>
          </p:cNvPr>
          <p:cNvSpPr/>
          <p:nvPr/>
        </p:nvSpPr>
        <p:spPr>
          <a:xfrm>
            <a:off x="4144789" y="5341020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17E7EE-DF65-7417-6452-A3ED6A0DA45A}"/>
              </a:ext>
            </a:extLst>
          </p:cNvPr>
          <p:cNvSpPr/>
          <p:nvPr/>
        </p:nvSpPr>
        <p:spPr>
          <a:xfrm>
            <a:off x="7318101" y="5406856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9E6B2D-EA77-5B6F-FDE8-AE98A0DA3BAC}"/>
              </a:ext>
            </a:extLst>
          </p:cNvPr>
          <p:cNvCxnSpPr/>
          <p:nvPr/>
        </p:nvCxnSpPr>
        <p:spPr>
          <a:xfrm>
            <a:off x="7563849" y="4783224"/>
            <a:ext cx="0" cy="62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D41875-7B47-23FE-31DF-1E708784EA8A}"/>
              </a:ext>
            </a:extLst>
          </p:cNvPr>
          <p:cNvSpPr/>
          <p:nvPr/>
        </p:nvSpPr>
        <p:spPr>
          <a:xfrm>
            <a:off x="669775" y="4406902"/>
            <a:ext cx="681790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080924E-7A42-88DA-F4B3-4A8EFB41359B}"/>
              </a:ext>
            </a:extLst>
          </p:cNvPr>
          <p:cNvSpPr/>
          <p:nvPr/>
        </p:nvSpPr>
        <p:spPr>
          <a:xfrm>
            <a:off x="3392904" y="4395801"/>
            <a:ext cx="700841" cy="3961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CFDBFEA-33EE-215A-EA79-B4869D54F3C9}"/>
              </a:ext>
            </a:extLst>
          </p:cNvPr>
          <p:cNvSpPr/>
          <p:nvPr/>
        </p:nvSpPr>
        <p:spPr>
          <a:xfrm>
            <a:off x="6422857" y="4398214"/>
            <a:ext cx="741942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DDD83348-4ABF-A397-9681-6876FF3317EF}"/>
              </a:ext>
            </a:extLst>
          </p:cNvPr>
          <p:cNvSpPr/>
          <p:nvPr/>
        </p:nvSpPr>
        <p:spPr>
          <a:xfrm>
            <a:off x="9202151" y="4406902"/>
            <a:ext cx="586292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6E00D73-4C81-37C0-0570-BF2919E8C198}"/>
              </a:ext>
            </a:extLst>
          </p:cNvPr>
          <p:cNvSpPr/>
          <p:nvPr/>
        </p:nvSpPr>
        <p:spPr>
          <a:xfrm>
            <a:off x="10405390" y="4413590"/>
            <a:ext cx="539498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A9311AC-7239-696A-CA02-65C5EAD09889}"/>
              </a:ext>
            </a:extLst>
          </p:cNvPr>
          <p:cNvSpPr/>
          <p:nvPr/>
        </p:nvSpPr>
        <p:spPr>
          <a:xfrm>
            <a:off x="9875803" y="5406856"/>
            <a:ext cx="450923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N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707FAD-7AE9-BE18-8F46-304DBC2B30D2}"/>
              </a:ext>
            </a:extLst>
          </p:cNvPr>
          <p:cNvCxnSpPr>
            <a:cxnSpLocks/>
            <a:stCxn id="16" idx="2"/>
            <a:endCxn id="77" idx="0"/>
          </p:cNvCxnSpPr>
          <p:nvPr/>
        </p:nvCxnSpPr>
        <p:spPr>
          <a:xfrm>
            <a:off x="10096917" y="4800933"/>
            <a:ext cx="4348" cy="60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0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3095-1A74-515A-21D3-68CFAB7B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4FA6-0692-5FFF-E503-DF53D65B6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269958"/>
            <a:ext cx="11189368" cy="3749842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27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DF53B-C82C-2F06-D0FB-0FDBB1E3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403A-A15A-82E5-F850-C515A32E7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45895"/>
            <a:ext cx="11173327" cy="39463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 you want add one more node Yes: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3069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6853-881B-4377-674D-741821B2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7F8D-0CEB-CD36-A003-B7069BA05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277979"/>
            <a:ext cx="11221452" cy="38982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addend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Data: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169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6DCB-9076-3008-C6C3-E026D9A1F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76B84-CF25-A3FB-4F32-B525CBFA2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285999"/>
            <a:ext cx="11189369" cy="390625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prev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1047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2F8B-F21B-CB61-82D3-1AE6AF2A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FC49-F55F-7297-37B8-BA46F58F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26105"/>
            <a:ext cx="11237495" cy="36936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"Data: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08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B2AE-2C4C-02E0-1994-5CE94AEE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973668"/>
            <a:ext cx="943510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Circular Linked List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64B9C-846E-8CF7-CAC9-E9614CF99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4" y="2269957"/>
            <a:ext cx="11189368" cy="393833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newroman"/>
              </a:rPr>
              <a:t>Circular Linked List is a type of linked list in which first and last node holding the same address. There is no NULL at the End of the node.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  <a:latin typeface="Timesnewroman"/>
              </a:rPr>
              <a:t>Head Pointer</a:t>
            </a:r>
            <a:endParaRPr lang="en-US" dirty="0">
              <a:latin typeface="Timesnewroman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dirty="0">
              <a:latin typeface="Timesnewroman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454877F-4E36-F1DD-2C90-DB10720AFD1E}"/>
              </a:ext>
            </a:extLst>
          </p:cNvPr>
          <p:cNvSpPr/>
          <p:nvPr/>
        </p:nvSpPr>
        <p:spPr>
          <a:xfrm>
            <a:off x="1748589" y="4090737"/>
            <a:ext cx="505327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6346B2-3CFE-B890-67D7-FC566797B904}"/>
              </a:ext>
            </a:extLst>
          </p:cNvPr>
          <p:cNvSpPr/>
          <p:nvPr/>
        </p:nvSpPr>
        <p:spPr>
          <a:xfrm>
            <a:off x="2261937" y="4090737"/>
            <a:ext cx="505327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F6847B1-849A-22C4-4616-D40EB7EC6CFA}"/>
              </a:ext>
            </a:extLst>
          </p:cNvPr>
          <p:cNvSpPr/>
          <p:nvPr/>
        </p:nvSpPr>
        <p:spPr>
          <a:xfrm>
            <a:off x="3593432" y="4090737"/>
            <a:ext cx="505327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3C5324-ABB1-DF14-9A05-182A9D979AE6}"/>
              </a:ext>
            </a:extLst>
          </p:cNvPr>
          <p:cNvSpPr/>
          <p:nvPr/>
        </p:nvSpPr>
        <p:spPr>
          <a:xfrm>
            <a:off x="4098759" y="4090737"/>
            <a:ext cx="505327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B1602F-7A19-3082-9222-1BBF6F24B281}"/>
              </a:ext>
            </a:extLst>
          </p:cNvPr>
          <p:cNvSpPr/>
          <p:nvPr/>
        </p:nvSpPr>
        <p:spPr>
          <a:xfrm>
            <a:off x="5550568" y="4090737"/>
            <a:ext cx="609600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32C78A-AC82-E304-B976-7B9C75362EE7}"/>
              </a:ext>
            </a:extLst>
          </p:cNvPr>
          <p:cNvSpPr/>
          <p:nvPr/>
        </p:nvSpPr>
        <p:spPr>
          <a:xfrm>
            <a:off x="6160168" y="4090737"/>
            <a:ext cx="537411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FEFD953-7776-A4DB-443C-71BAAB18D9EC}"/>
              </a:ext>
            </a:extLst>
          </p:cNvPr>
          <p:cNvSpPr/>
          <p:nvPr/>
        </p:nvSpPr>
        <p:spPr>
          <a:xfrm>
            <a:off x="7507705" y="4090737"/>
            <a:ext cx="537411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4E1F46-D957-9C31-BEA9-22890F28A347}"/>
              </a:ext>
            </a:extLst>
          </p:cNvPr>
          <p:cNvSpPr/>
          <p:nvPr/>
        </p:nvSpPr>
        <p:spPr>
          <a:xfrm>
            <a:off x="8045116" y="4090737"/>
            <a:ext cx="537411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8889FB-0DA1-9F2F-15E4-7A6DD4A55639}"/>
              </a:ext>
            </a:extLst>
          </p:cNvPr>
          <p:cNvSpPr/>
          <p:nvPr/>
        </p:nvSpPr>
        <p:spPr>
          <a:xfrm>
            <a:off x="9160042" y="4090737"/>
            <a:ext cx="537411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757805A-CF85-6E1D-7ADA-F480797E1DC9}"/>
              </a:ext>
            </a:extLst>
          </p:cNvPr>
          <p:cNvSpPr/>
          <p:nvPr/>
        </p:nvSpPr>
        <p:spPr>
          <a:xfrm>
            <a:off x="9697453" y="4090737"/>
            <a:ext cx="457200" cy="320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A4EBFE0D-CCEF-3021-199F-76218E9ABECA}"/>
              </a:ext>
            </a:extLst>
          </p:cNvPr>
          <p:cNvSpPr/>
          <p:nvPr/>
        </p:nvSpPr>
        <p:spPr>
          <a:xfrm>
            <a:off x="2205789" y="3777916"/>
            <a:ext cx="56148" cy="3128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8173B2-C368-2426-25C6-ECA955C7A9BF}"/>
              </a:ext>
            </a:extLst>
          </p:cNvPr>
          <p:cNvSpPr/>
          <p:nvPr/>
        </p:nvSpPr>
        <p:spPr>
          <a:xfrm>
            <a:off x="2037347" y="5013158"/>
            <a:ext cx="385010" cy="224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7A965F-9FE3-8ED4-92CF-7EFF4A832227}"/>
              </a:ext>
            </a:extLst>
          </p:cNvPr>
          <p:cNvSpPr/>
          <p:nvPr/>
        </p:nvSpPr>
        <p:spPr>
          <a:xfrm>
            <a:off x="3898232" y="5013158"/>
            <a:ext cx="385010" cy="224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4107A3-A6E0-CB00-D436-45D35525B708}"/>
              </a:ext>
            </a:extLst>
          </p:cNvPr>
          <p:cNvSpPr/>
          <p:nvPr/>
        </p:nvSpPr>
        <p:spPr>
          <a:xfrm>
            <a:off x="6031832" y="5013158"/>
            <a:ext cx="385010" cy="224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F3DCE43-0CE7-772F-4127-3339BB610BC2}"/>
              </a:ext>
            </a:extLst>
          </p:cNvPr>
          <p:cNvSpPr/>
          <p:nvPr/>
        </p:nvSpPr>
        <p:spPr>
          <a:xfrm>
            <a:off x="7868653" y="5013157"/>
            <a:ext cx="385010" cy="224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ED2EEA0-EF1A-6B98-344B-57AC28014583}"/>
              </a:ext>
            </a:extLst>
          </p:cNvPr>
          <p:cNvSpPr/>
          <p:nvPr/>
        </p:nvSpPr>
        <p:spPr>
          <a:xfrm>
            <a:off x="9569116" y="5013157"/>
            <a:ext cx="347251" cy="2245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B86336-B29A-0B53-5A74-A21E91F8EEB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229852" y="4411579"/>
            <a:ext cx="0" cy="60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46A87C-6B69-C2EF-CC92-35049B40FBA0}"/>
              </a:ext>
            </a:extLst>
          </p:cNvPr>
          <p:cNvCxnSpPr>
            <a:endCxn id="16" idx="0"/>
          </p:cNvCxnSpPr>
          <p:nvPr/>
        </p:nvCxnSpPr>
        <p:spPr>
          <a:xfrm flipH="1">
            <a:off x="4090737" y="4411579"/>
            <a:ext cx="8022" cy="60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58FE4AC-5651-80BF-6826-D32F091328BB}"/>
              </a:ext>
            </a:extLst>
          </p:cNvPr>
          <p:cNvCxnSpPr>
            <a:cxnSpLocks/>
          </p:cNvCxnSpPr>
          <p:nvPr/>
        </p:nvCxnSpPr>
        <p:spPr>
          <a:xfrm flipH="1">
            <a:off x="6200273" y="4411579"/>
            <a:ext cx="8021" cy="601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153FB7A-9424-7EF9-C42B-145D1B93D834}"/>
              </a:ext>
            </a:extLst>
          </p:cNvPr>
          <p:cNvCxnSpPr>
            <a:endCxn id="18" idx="0"/>
          </p:cNvCxnSpPr>
          <p:nvPr/>
        </p:nvCxnSpPr>
        <p:spPr>
          <a:xfrm>
            <a:off x="8045116" y="4411579"/>
            <a:ext cx="16042" cy="6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AFA43A-3F89-BBED-10EE-3F3B49D5DFA5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742741" y="4411579"/>
            <a:ext cx="1" cy="60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5A71767-643C-6BDD-6E8E-010C842F3808}"/>
              </a:ext>
            </a:extLst>
          </p:cNvPr>
          <p:cNvCxnSpPr>
            <a:endCxn id="5" idx="0"/>
          </p:cNvCxnSpPr>
          <p:nvPr/>
        </p:nvCxnSpPr>
        <p:spPr>
          <a:xfrm>
            <a:off x="2514600" y="3777916"/>
            <a:ext cx="1" cy="31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0EC7A5-E8B8-C159-4B3D-ACA01B2C3965}"/>
              </a:ext>
            </a:extLst>
          </p:cNvPr>
          <p:cNvCxnSpPr/>
          <p:nvPr/>
        </p:nvCxnSpPr>
        <p:spPr>
          <a:xfrm>
            <a:off x="2514600" y="3777916"/>
            <a:ext cx="7401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545CA48-C05A-70B8-F0C7-1292CDC81355}"/>
              </a:ext>
            </a:extLst>
          </p:cNvPr>
          <p:cNvCxnSpPr/>
          <p:nvPr/>
        </p:nvCxnSpPr>
        <p:spPr>
          <a:xfrm>
            <a:off x="9916367" y="3777916"/>
            <a:ext cx="0" cy="31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678702-2BB5-3FFA-152C-E54E5C0C2CFB}"/>
              </a:ext>
            </a:extLst>
          </p:cNvPr>
          <p:cNvCxnSpPr/>
          <p:nvPr/>
        </p:nvCxnSpPr>
        <p:spPr>
          <a:xfrm>
            <a:off x="2767264" y="4251158"/>
            <a:ext cx="826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B7C2051-3571-DE7F-3F73-58F95D00D206}"/>
              </a:ext>
            </a:extLst>
          </p:cNvPr>
          <p:cNvCxnSpPr>
            <a:endCxn id="8" idx="1"/>
          </p:cNvCxnSpPr>
          <p:nvPr/>
        </p:nvCxnSpPr>
        <p:spPr>
          <a:xfrm>
            <a:off x="4604086" y="4251158"/>
            <a:ext cx="94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05AEE9-726F-6E57-1BA2-E8D7A273257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697579" y="4251158"/>
            <a:ext cx="8101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217268-FFA5-C90E-F1D8-652FA407BE30}"/>
              </a:ext>
            </a:extLst>
          </p:cNvPr>
          <p:cNvCxnSpPr>
            <a:stCxn id="11" idx="3"/>
          </p:cNvCxnSpPr>
          <p:nvPr/>
        </p:nvCxnSpPr>
        <p:spPr>
          <a:xfrm>
            <a:off x="8582527" y="4251158"/>
            <a:ext cx="5775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1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96A4-044C-3865-5681-417A842B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Linked Lists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D123-7D0B-26A5-9F70-7A00F53C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502568"/>
            <a:ext cx="11189369" cy="35172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effectLst/>
                <a:latin typeface="Timesnewroman"/>
              </a:rPr>
              <a:t>Linked List</a:t>
            </a:r>
            <a:r>
              <a:rPr lang="en-US" b="0" dirty="0">
                <a:solidFill>
                  <a:srgbClr val="0070C0"/>
                </a:solidFill>
                <a:effectLst/>
                <a:latin typeface="Timesnewroman"/>
              </a:rPr>
              <a:t> </a:t>
            </a:r>
            <a:r>
              <a:rPr lang="en-US" b="0" dirty="0">
                <a:solidFill>
                  <a:srgbClr val="273239"/>
                </a:solidFill>
                <a:effectLst/>
                <a:latin typeface="Timesnewroman"/>
              </a:rPr>
              <a:t>is a linear data structure each elements are not stored like continuous or contiguous memory location.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273239"/>
                </a:solidFill>
                <a:effectLst/>
                <a:latin typeface="Timesnewroman"/>
              </a:rPr>
              <a:t> Each elements are stored from different memory location and they are linked as contiguous using pointer.</a:t>
            </a:r>
            <a:endParaRPr lang="en-US" dirty="0">
              <a:latin typeface="Timesnewroman"/>
            </a:endParaRPr>
          </a:p>
          <a:p>
            <a:r>
              <a:rPr lang="en-US" dirty="0">
                <a:latin typeface="Timesnewroman"/>
              </a:rPr>
              <a:t>Types of Linked Lists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1. </a:t>
            </a:r>
            <a:r>
              <a:rPr lang="en-US" dirty="0">
                <a:solidFill>
                  <a:schemeClr val="accent1"/>
                </a:solidFill>
                <a:latin typeface="Timesnewroman"/>
              </a:rPr>
              <a:t>Singly Linked List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2. </a:t>
            </a:r>
            <a:r>
              <a:rPr lang="en-US" dirty="0">
                <a:solidFill>
                  <a:schemeClr val="accent1"/>
                </a:solidFill>
                <a:latin typeface="Timesnewroman"/>
              </a:rPr>
              <a:t>Doubly Linked List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newroman"/>
              </a:rPr>
              <a:t>	3. </a:t>
            </a:r>
            <a:r>
              <a:rPr lang="en-US" dirty="0">
                <a:solidFill>
                  <a:schemeClr val="accent1"/>
                </a:solidFill>
                <a:latin typeface="Timesnewroman"/>
              </a:rPr>
              <a:t>Circular Linked List</a:t>
            </a:r>
            <a:endParaRPr lang="en-IN" dirty="0">
              <a:solidFill>
                <a:schemeClr val="accent1"/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71869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95886-9922-130B-794A-0D9238C46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Logic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BD3AD-F395-9EF7-E57A-D186BE97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94021"/>
            <a:ext cx="11181348" cy="399448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3038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86E7-238D-A68F-A644-226427DF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Stack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FEB60-A5F1-4E8E-8F25-5424379A8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531" y="2334126"/>
            <a:ext cx="11125121" cy="36856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A Stack is a linear data structure that follows the </a:t>
            </a:r>
            <a:r>
              <a:rPr lang="en-US" b="1" i="0" dirty="0">
                <a:solidFill>
                  <a:srgbClr val="333333"/>
                </a:solidFill>
                <a:effectLst/>
                <a:latin typeface="Timesnewroman"/>
              </a:rPr>
              <a:t>LIFO (Last-In-First-Out)</a:t>
            </a:r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 principle.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Whenever an element is added in the stack, it is added on the top of the stack</a:t>
            </a:r>
            <a:r>
              <a:rPr lang="en-IN" b="0" i="0" dirty="0">
                <a:solidFill>
                  <a:srgbClr val="333333"/>
                </a:solidFill>
                <a:effectLst/>
                <a:latin typeface="Timesnewroman"/>
              </a:rPr>
              <a:t>.</a:t>
            </a:r>
          </a:p>
          <a:p>
            <a:r>
              <a:rPr lang="en-US" dirty="0">
                <a:solidFill>
                  <a:srgbClr val="333333"/>
                </a:solidFill>
                <a:latin typeface="Timesnewroman"/>
              </a:rPr>
              <a:t>T</a:t>
            </a:r>
            <a:r>
              <a:rPr lang="en-US" b="0" i="0" dirty="0">
                <a:solidFill>
                  <a:srgbClr val="333333"/>
                </a:solidFill>
                <a:effectLst/>
                <a:latin typeface="Timesnewroman"/>
              </a:rPr>
              <a:t>he element can be deleted only from the top of the stack.</a:t>
            </a:r>
            <a:endParaRPr lang="en-US" dirty="0">
              <a:solidFill>
                <a:srgbClr val="333333"/>
              </a:solidFill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3769892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85450-2E54-EAE1-6E32-F6EAF1FC5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r>
              <a:rPr lang="en-IN" sz="3000" b="1" i="0" dirty="0">
                <a:solidFill>
                  <a:schemeClr val="bg1"/>
                </a:solidFill>
                <a:effectLst/>
                <a:latin typeface="Timesnewroman"/>
              </a:rPr>
              <a:t>Standard Stack Operations</a:t>
            </a:r>
            <a:br>
              <a:rPr lang="en-IN" b="0" i="0" dirty="0">
                <a:solidFill>
                  <a:srgbClr val="610B4B"/>
                </a:solidFill>
                <a:effectLst/>
                <a:latin typeface="erdan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B792E-7D6A-FC9E-EC3E-D5DD852A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18084"/>
            <a:ext cx="11213432" cy="37017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b="1" i="0" dirty="0">
                <a:solidFill>
                  <a:srgbClr val="0070C0"/>
                </a:solidFill>
                <a:effectLst/>
                <a:latin typeface="inter-bold"/>
              </a:rPr>
              <a:t>push() </a:t>
            </a: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–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Insert Element top of the stack.</a:t>
            </a:r>
            <a:endParaRPr lang="en-IN" b="1" i="0" dirty="0">
              <a:solidFill>
                <a:srgbClr val="000000"/>
              </a:solidFill>
              <a:effectLst/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IN" b="1" i="0" dirty="0">
                <a:solidFill>
                  <a:srgbClr val="0070C0"/>
                </a:solidFill>
                <a:effectLst/>
                <a:latin typeface="inter-bold"/>
              </a:rPr>
              <a:t>pop()  </a:t>
            </a: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-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Delete Element from the stack.</a:t>
            </a:r>
            <a:r>
              <a:rPr lang="en-IN" b="1" i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endParaRPr lang="en-IN" b="1" dirty="0">
              <a:solidFill>
                <a:srgbClr val="000000"/>
              </a:solidFill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IN" b="1" i="0" dirty="0">
                <a:solidFill>
                  <a:srgbClr val="0070C0"/>
                </a:solidFill>
                <a:effectLst/>
                <a:latin typeface="inter-bold"/>
              </a:rPr>
              <a:t>isEmpty() </a:t>
            </a: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-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It determines whether stack is empty or not.</a:t>
            </a:r>
          </a:p>
          <a:p>
            <a:pPr>
              <a:lnSpc>
                <a:spcPct val="150000"/>
              </a:lnSpc>
            </a:pPr>
            <a:r>
              <a:rPr lang="en-IN" b="1" i="0" dirty="0">
                <a:solidFill>
                  <a:srgbClr val="0070C0"/>
                </a:solidFill>
                <a:effectLst/>
                <a:latin typeface="inter-bold"/>
              </a:rPr>
              <a:t>isFull() </a:t>
            </a: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–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It</a:t>
            </a:r>
            <a:r>
              <a:rPr lang="en-IN" b="1" i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determines</a:t>
            </a:r>
            <a:r>
              <a:rPr lang="en-IN" b="1" i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whether</a:t>
            </a:r>
            <a:r>
              <a:rPr lang="en-IN" b="1" i="0" dirty="0">
                <a:solidFill>
                  <a:srgbClr val="000000"/>
                </a:solidFill>
                <a:effectLst/>
                <a:latin typeface="Timesnewroman"/>
              </a:rPr>
              <a:t> </a:t>
            </a:r>
            <a:r>
              <a:rPr lang="en-IN" i="0" dirty="0">
                <a:solidFill>
                  <a:srgbClr val="000000"/>
                </a:solidFill>
                <a:effectLst/>
                <a:latin typeface="Timesnewroman"/>
              </a:rPr>
              <a:t>stack is full or not. </a:t>
            </a:r>
            <a:endParaRPr lang="en-IN" dirty="0">
              <a:solidFill>
                <a:srgbClr val="000000"/>
              </a:solidFill>
              <a:latin typeface="Timesnewroman"/>
            </a:endParaRPr>
          </a:p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0070C0"/>
                </a:solidFill>
                <a:latin typeface="inter-bold"/>
              </a:rPr>
              <a:t>d</a:t>
            </a:r>
            <a:r>
              <a:rPr lang="en-IN" b="1" i="0" dirty="0">
                <a:solidFill>
                  <a:srgbClr val="0070C0"/>
                </a:solidFill>
                <a:effectLst/>
                <a:latin typeface="inter-bold"/>
              </a:rPr>
              <a:t>isplay() </a:t>
            </a:r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- </a:t>
            </a:r>
            <a:r>
              <a:rPr lang="en-US" b="0" i="0" dirty="0">
                <a:solidFill>
                  <a:srgbClr val="000000"/>
                </a:solidFill>
                <a:effectLst/>
                <a:latin typeface="Timesnewroman"/>
              </a:rPr>
              <a:t>It prints all the elements available in the stack.</a:t>
            </a:r>
          </a:p>
        </p:txBody>
      </p:sp>
    </p:spTree>
    <p:extLst>
      <p:ext uri="{BB962C8B-B14F-4D97-AF65-F5344CB8AC3E}">
        <p14:creationId xmlns:p14="http://schemas.microsoft.com/office/powerpoint/2010/main" val="2860717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FFE0-B975-748E-AA53-A5922931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Push Operation</a:t>
            </a:r>
            <a:endParaRPr lang="en-IN" sz="3000" b="1" dirty="0">
              <a:latin typeface="Timesnewroman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801679-EAD4-5D5F-4003-F073DE6F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7509565"/>
              </p:ext>
            </p:extLst>
          </p:nvPr>
        </p:nvGraphicFramePr>
        <p:xfrm>
          <a:off x="545429" y="2374233"/>
          <a:ext cx="1411707" cy="288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7">
                  <a:extLst>
                    <a:ext uri="{9D8B030D-6E8A-4147-A177-3AD203B41FA5}">
                      <a16:colId xmlns:a16="http://schemas.microsoft.com/office/drawing/2014/main" val="752761209"/>
                    </a:ext>
                  </a:extLst>
                </a:gridCol>
              </a:tblGrid>
              <a:tr h="57647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89506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28526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44382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95057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040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1C9404-F85C-9F2F-A6EB-ACA191867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8999"/>
              </p:ext>
            </p:extLst>
          </p:nvPr>
        </p:nvGraphicFramePr>
        <p:xfrm>
          <a:off x="2935704" y="2374233"/>
          <a:ext cx="1411707" cy="288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7">
                  <a:extLst>
                    <a:ext uri="{9D8B030D-6E8A-4147-A177-3AD203B41FA5}">
                      <a16:colId xmlns:a16="http://schemas.microsoft.com/office/drawing/2014/main" val="1788231801"/>
                    </a:ext>
                  </a:extLst>
                </a:gridCol>
              </a:tblGrid>
              <a:tr h="613681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43302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68177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79373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02392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402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0B4C43-FBAB-4532-9A92-B70C0C975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775714"/>
              </p:ext>
            </p:extLst>
          </p:nvPr>
        </p:nvGraphicFramePr>
        <p:xfrm>
          <a:off x="5325979" y="2374233"/>
          <a:ext cx="1411706" cy="288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3432292807"/>
                    </a:ext>
                  </a:extLst>
                </a:gridCol>
              </a:tblGrid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3716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64534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1099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0164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22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16E7C7-3747-2708-1B46-BC3C398A5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4473"/>
              </p:ext>
            </p:extLst>
          </p:nvPr>
        </p:nvGraphicFramePr>
        <p:xfrm>
          <a:off x="7780420" y="2374233"/>
          <a:ext cx="1411707" cy="288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7">
                  <a:extLst>
                    <a:ext uri="{9D8B030D-6E8A-4147-A177-3AD203B41FA5}">
                      <a16:colId xmlns:a16="http://schemas.microsoft.com/office/drawing/2014/main" val="172497525"/>
                    </a:ext>
                  </a:extLst>
                </a:gridCol>
              </a:tblGrid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199065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0562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1606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3441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2834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CBC108-FBF5-9378-8C48-C20B5C47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956637"/>
              </p:ext>
            </p:extLst>
          </p:nvPr>
        </p:nvGraphicFramePr>
        <p:xfrm>
          <a:off x="9916368" y="2374232"/>
          <a:ext cx="1459832" cy="288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32">
                  <a:extLst>
                    <a:ext uri="{9D8B030D-6E8A-4147-A177-3AD203B41FA5}">
                      <a16:colId xmlns:a16="http://schemas.microsoft.com/office/drawing/2014/main" val="3367638816"/>
                    </a:ext>
                  </a:extLst>
                </a:gridCol>
              </a:tblGrid>
              <a:tr h="57751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39841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45838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99499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0580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77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1E5AE5-DD54-C331-2B01-809E3F56A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637866"/>
              </p:ext>
            </p:extLst>
          </p:nvPr>
        </p:nvGraphicFramePr>
        <p:xfrm>
          <a:off x="545429" y="5686926"/>
          <a:ext cx="1339515" cy="50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15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01100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30BB73-7351-9D99-ABC6-D93D3BBF6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975197"/>
              </p:ext>
            </p:extLst>
          </p:nvPr>
        </p:nvGraphicFramePr>
        <p:xfrm>
          <a:off x="2935704" y="5691826"/>
          <a:ext cx="1339515" cy="50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15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01100">
                <a:tc>
                  <a:txBody>
                    <a:bodyPr/>
                    <a:lstStyle/>
                    <a:p>
                      <a:r>
                        <a:rPr lang="en-US" dirty="0"/>
                        <a:t>Push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5129A8-1122-D3D5-3B35-E7A3A7310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192798"/>
              </p:ext>
            </p:extLst>
          </p:nvPr>
        </p:nvGraphicFramePr>
        <p:xfrm>
          <a:off x="9976526" y="5686926"/>
          <a:ext cx="1399674" cy="5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674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06000">
                <a:tc>
                  <a:txBody>
                    <a:bodyPr/>
                    <a:lstStyle/>
                    <a:p>
                      <a:r>
                        <a:rPr lang="en-US" dirty="0"/>
                        <a:t>Push 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F49758-D28A-8960-B712-9666B7F4F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580657"/>
              </p:ext>
            </p:extLst>
          </p:nvPr>
        </p:nvGraphicFramePr>
        <p:xfrm>
          <a:off x="7820529" y="5672488"/>
          <a:ext cx="1331496" cy="515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496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15538">
                <a:tc>
                  <a:txBody>
                    <a:bodyPr/>
                    <a:lstStyle/>
                    <a:p>
                      <a:r>
                        <a:rPr lang="en-US" dirty="0"/>
                        <a:t>Push 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6823A4-A9E8-31BE-2CBA-F029C6D13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13318"/>
              </p:ext>
            </p:extLst>
          </p:nvPr>
        </p:nvGraphicFramePr>
        <p:xfrm>
          <a:off x="5325980" y="5701452"/>
          <a:ext cx="1411706" cy="4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491474">
                <a:tc>
                  <a:txBody>
                    <a:bodyPr/>
                    <a:lstStyle/>
                    <a:p>
                      <a:r>
                        <a:rPr lang="en-US" dirty="0"/>
                        <a:t>Push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A2AC4BB-E4F7-A4CE-C6C5-127FF17EBE11}"/>
              </a:ext>
            </a:extLst>
          </p:cNvPr>
          <p:cNvCxnSpPr/>
          <p:nvPr/>
        </p:nvCxnSpPr>
        <p:spPr>
          <a:xfrm>
            <a:off x="2302042" y="4876800"/>
            <a:ext cx="633662" cy="152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01820CF-98CE-85A1-0918-50984854C6B2}"/>
              </a:ext>
            </a:extLst>
          </p:cNvPr>
          <p:cNvCxnSpPr/>
          <p:nvPr/>
        </p:nvCxnSpPr>
        <p:spPr>
          <a:xfrm>
            <a:off x="4772526" y="4267200"/>
            <a:ext cx="553453" cy="200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79E023-1C3F-CE1A-35B2-AB03A0A79D44}"/>
              </a:ext>
            </a:extLst>
          </p:cNvPr>
          <p:cNvCxnSpPr>
            <a:endCxn id="11" idx="1"/>
          </p:cNvCxnSpPr>
          <p:nvPr/>
        </p:nvCxnSpPr>
        <p:spPr>
          <a:xfrm>
            <a:off x="7106653" y="3673642"/>
            <a:ext cx="673767" cy="1443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0F801F5-1AC2-A19E-317F-C23634E83B7D}"/>
              </a:ext>
            </a:extLst>
          </p:cNvPr>
          <p:cNvCxnSpPr/>
          <p:nvPr/>
        </p:nvCxnSpPr>
        <p:spPr>
          <a:xfrm>
            <a:off x="9384632" y="3023937"/>
            <a:ext cx="531736" cy="2005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86090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FFE0-B975-748E-AA53-A5922931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Pop Operation</a:t>
            </a:r>
            <a:endParaRPr lang="en-IN" sz="3000" b="1" dirty="0">
              <a:latin typeface="Timesnewroman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0801679-EAD4-5D5F-4003-F073DE6F8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677278"/>
              </p:ext>
            </p:extLst>
          </p:nvPr>
        </p:nvGraphicFramePr>
        <p:xfrm>
          <a:off x="9976526" y="2374233"/>
          <a:ext cx="1411707" cy="2791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7">
                  <a:extLst>
                    <a:ext uri="{9D8B030D-6E8A-4147-A177-3AD203B41FA5}">
                      <a16:colId xmlns:a16="http://schemas.microsoft.com/office/drawing/2014/main" val="752761209"/>
                    </a:ext>
                  </a:extLst>
                </a:gridCol>
              </a:tblGrid>
              <a:tr h="48022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289506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028526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044382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095057"/>
                  </a:ext>
                </a:extLst>
              </a:tr>
              <a:tr h="57777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0409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71C9404-F85C-9F2F-A6EB-ACA191867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870882"/>
              </p:ext>
            </p:extLst>
          </p:nvPr>
        </p:nvGraphicFramePr>
        <p:xfrm>
          <a:off x="7820529" y="2372227"/>
          <a:ext cx="1411707" cy="28875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7">
                  <a:extLst>
                    <a:ext uri="{9D8B030D-6E8A-4147-A177-3AD203B41FA5}">
                      <a16:colId xmlns:a16="http://schemas.microsoft.com/office/drawing/2014/main" val="1788231801"/>
                    </a:ext>
                  </a:extLst>
                </a:gridCol>
              </a:tblGrid>
              <a:tr h="613681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43302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768177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679373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902392"/>
                  </a:ext>
                </a:extLst>
              </a:tr>
              <a:tr h="56847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3402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0B4C43-FBAB-4532-9A92-B70C0C975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69582"/>
              </p:ext>
            </p:extLst>
          </p:nvPr>
        </p:nvGraphicFramePr>
        <p:xfrm>
          <a:off x="5307592" y="2414333"/>
          <a:ext cx="1411706" cy="284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3432292807"/>
                    </a:ext>
                  </a:extLst>
                </a:gridCol>
              </a:tblGrid>
              <a:tr h="5374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3716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264534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591099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80164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22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916E7C7-3747-2708-1B46-BC3C398A5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700932"/>
              </p:ext>
            </p:extLst>
          </p:nvPr>
        </p:nvGraphicFramePr>
        <p:xfrm>
          <a:off x="2940548" y="2374233"/>
          <a:ext cx="1411707" cy="2887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7">
                  <a:extLst>
                    <a:ext uri="{9D8B030D-6E8A-4147-A177-3AD203B41FA5}">
                      <a16:colId xmlns:a16="http://schemas.microsoft.com/office/drawing/2014/main" val="172497525"/>
                    </a:ext>
                  </a:extLst>
                </a:gridCol>
              </a:tblGrid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199065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40562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631606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863441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402834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3CBC108-FBF5-9378-8C48-C20B5C471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080771"/>
              </p:ext>
            </p:extLst>
          </p:nvPr>
        </p:nvGraphicFramePr>
        <p:xfrm>
          <a:off x="525379" y="2370223"/>
          <a:ext cx="1459832" cy="2891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832">
                  <a:extLst>
                    <a:ext uri="{9D8B030D-6E8A-4147-A177-3AD203B41FA5}">
                      <a16:colId xmlns:a16="http://schemas.microsoft.com/office/drawing/2014/main" val="3367638816"/>
                    </a:ext>
                  </a:extLst>
                </a:gridCol>
              </a:tblGrid>
              <a:tr h="58152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439841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345838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799499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05802"/>
                  </a:ext>
                </a:extLst>
              </a:tr>
              <a:tr h="577516">
                <a:tc>
                  <a:txBody>
                    <a:bodyPr/>
                    <a:lstStyle/>
                    <a:p>
                      <a:r>
                        <a:rPr lang="en-US" dirty="0"/>
                        <a:t>       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10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77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91E5AE5-DD54-C331-2B01-809E3F56A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349413"/>
              </p:ext>
            </p:extLst>
          </p:nvPr>
        </p:nvGraphicFramePr>
        <p:xfrm>
          <a:off x="545429" y="5686926"/>
          <a:ext cx="1339515" cy="50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15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01100">
                <a:tc>
                  <a:txBody>
                    <a:bodyPr/>
                    <a:lstStyle/>
                    <a:p>
                      <a:r>
                        <a:rPr lang="en-US" dirty="0"/>
                        <a:t>Pop 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630BB73-7351-9D99-ABC6-D93D3BBF6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265583"/>
              </p:ext>
            </p:extLst>
          </p:nvPr>
        </p:nvGraphicFramePr>
        <p:xfrm>
          <a:off x="2935704" y="5691826"/>
          <a:ext cx="1339515" cy="50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515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01100">
                <a:tc>
                  <a:txBody>
                    <a:bodyPr/>
                    <a:lstStyle/>
                    <a:p>
                      <a:r>
                        <a:rPr lang="en-US" dirty="0"/>
                        <a:t>Pop 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5129A8-1122-D3D5-3B35-E7A3A7310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582224"/>
              </p:ext>
            </p:extLst>
          </p:nvPr>
        </p:nvGraphicFramePr>
        <p:xfrm>
          <a:off x="9976526" y="5686926"/>
          <a:ext cx="1399674" cy="5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674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06000">
                <a:tc>
                  <a:txBody>
                    <a:bodyPr/>
                    <a:lstStyle/>
                    <a:p>
                      <a:r>
                        <a:rPr lang="en-US" dirty="0"/>
                        <a:t>Empty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F49758-D28A-8960-B712-9666B7F4F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89983"/>
              </p:ext>
            </p:extLst>
          </p:nvPr>
        </p:nvGraphicFramePr>
        <p:xfrm>
          <a:off x="7820529" y="5672488"/>
          <a:ext cx="1331496" cy="515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496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515538">
                <a:tc>
                  <a:txBody>
                    <a:bodyPr/>
                    <a:lstStyle/>
                    <a:p>
                      <a:r>
                        <a:rPr lang="en-US" dirty="0"/>
                        <a:t>Pop 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6823A4-A9E8-31BE-2CBA-F029C6D13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99954"/>
              </p:ext>
            </p:extLst>
          </p:nvPr>
        </p:nvGraphicFramePr>
        <p:xfrm>
          <a:off x="5325980" y="5701452"/>
          <a:ext cx="1411706" cy="491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1706">
                  <a:extLst>
                    <a:ext uri="{9D8B030D-6E8A-4147-A177-3AD203B41FA5}">
                      <a16:colId xmlns:a16="http://schemas.microsoft.com/office/drawing/2014/main" val="3515803508"/>
                    </a:ext>
                  </a:extLst>
                </a:gridCol>
              </a:tblGrid>
              <a:tr h="491474">
                <a:tc>
                  <a:txBody>
                    <a:bodyPr/>
                    <a:lstStyle/>
                    <a:p>
                      <a:r>
                        <a:rPr lang="en-US" dirty="0"/>
                        <a:t>Pop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49928"/>
                  </a:ext>
                </a:extLst>
              </a:tr>
            </a:tbl>
          </a:graphicData>
        </a:graphic>
      </p:graphicFrame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A2AC4BB-E4F7-A4CE-C6C5-127FF17EBE11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54795" y="3023937"/>
            <a:ext cx="712203" cy="2250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01820CF-98CE-85A1-0918-50984854C6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318659" y="3614394"/>
            <a:ext cx="565481" cy="2136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0F801F5-1AC2-A19E-317F-C23634E83B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9232236" y="4708361"/>
            <a:ext cx="441157" cy="2807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1B26106-F0FC-9D94-CEE7-38E6FA1FF2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08441" y="4106779"/>
            <a:ext cx="603923" cy="304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837978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BADAD-D10C-5622-9E57-20E72988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3604-73FA-4941-0B7F-0B6E3780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5" y="2286000"/>
            <a:ext cx="11197389" cy="38741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037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1E56-EE72-6504-D520-D85104FA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1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55ED8-D25C-1C44-17CF-BC4607E55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277979"/>
            <a:ext cx="11157284" cy="45800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dirty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IN" sz="48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"which option you need:1)push 2)pop 3)print 4)exit</a:t>
            </a:r>
            <a:r>
              <a:rPr lang="en-IN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232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9037-356B-F22A-CCF7-3879CD87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5C47C-E54A-1AA2-506F-6CC158C4C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277979"/>
            <a:ext cx="11221452" cy="4580021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number: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276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04C3-3791-FB46-4192-3B4F3F2BA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CAF1-7322-AE2E-E3F8-9677F5119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94021"/>
            <a:ext cx="11149263" cy="38340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pPr marL="0" indent="0">
              <a:buNone/>
            </a:pPr>
            <a:r>
              <a:rPr lang="en-IN" sz="48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	 </a:t>
            </a:r>
            <a:r>
              <a:rPr lang="en-IN" sz="48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"stack is overflow:</a:t>
            </a:r>
            <a:r>
              <a:rPr lang="en-US" sz="48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665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51A5-7D73-512E-16D6-48D7905C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68E82-B614-37CB-5251-B3246B6BC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261936"/>
            <a:ext cx="11149264" cy="45960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((*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)!=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4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71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D64F-5C2A-9A56-22AC-E1BC1F3AA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Singly Linked List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048CE-3690-DD5B-10C0-B94896282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273239"/>
                </a:solidFill>
                <a:effectLst/>
                <a:latin typeface="Timesnewroman"/>
              </a:rPr>
              <a:t>In a singly linked list, each node contains a reference to the next node in the sequence.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273239"/>
                </a:solidFill>
                <a:latin typeface="Timesnewroman"/>
              </a:rPr>
              <a:t>Singly Liked List traversing forward direction.</a:t>
            </a:r>
            <a:endParaRPr lang="en-US" b="0" i="0" dirty="0">
              <a:solidFill>
                <a:srgbClr val="273239"/>
              </a:solidFill>
              <a:effectLst/>
              <a:latin typeface="Timesnew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63435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CF22-BED3-A56F-3C65-A3C55275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78568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C2DE8-9391-821B-4738-4BBD4591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269958"/>
            <a:ext cx="11213432" cy="3749842"/>
          </a:xfrm>
        </p:spPr>
        <p:txBody>
          <a:bodyPr/>
          <a:lstStyle/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"stack is underflow:</a:t>
            </a:r>
            <a:r>
              <a:rPr lang="en-US" sz="14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396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6599-8A34-F2B8-209A-5D88B71F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CD03-32D4-BCEF-1057-188F4256B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326105"/>
            <a:ext cx="11189369" cy="3810000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395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954A-D14B-81E7-F3AE-7B742A39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2" y="957625"/>
            <a:ext cx="876141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Queue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3B7D0-5E40-B6DB-3820-D59609181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2" y="2294021"/>
            <a:ext cx="11109156" cy="436345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273239"/>
                </a:solidFill>
                <a:effectLst/>
                <a:latin typeface="Timesnewroman"/>
              </a:rPr>
              <a:t>A </a:t>
            </a:r>
            <a:r>
              <a:rPr lang="en-US" b="1" dirty="0">
                <a:solidFill>
                  <a:srgbClr val="0070C0"/>
                </a:solidFill>
                <a:effectLst/>
                <a:latin typeface="Timesnewroman"/>
              </a:rPr>
              <a:t>Queue</a:t>
            </a:r>
            <a:r>
              <a:rPr lang="en-US" b="0" dirty="0">
                <a:solidFill>
                  <a:srgbClr val="273239"/>
                </a:solidFill>
                <a:effectLst/>
                <a:latin typeface="Timesnewroman"/>
              </a:rPr>
              <a:t> is defined as a linear data structure which is performing FIFO(First In First Out) Principle.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newroman"/>
              </a:rPr>
              <a:t>Enqueue</a:t>
            </a:r>
            <a:r>
              <a:rPr lang="en-US" dirty="0">
                <a:solidFill>
                  <a:srgbClr val="273239"/>
                </a:solidFill>
                <a:latin typeface="Timesnewroman"/>
              </a:rPr>
              <a:t> - Inserting an Element in Rear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newroman"/>
              </a:rPr>
              <a:t>Dequeue</a:t>
            </a:r>
            <a:r>
              <a:rPr lang="en-US" dirty="0">
                <a:solidFill>
                  <a:srgbClr val="273239"/>
                </a:solidFill>
                <a:latin typeface="Timesnewroman"/>
              </a:rPr>
              <a:t> – Deleting an Element in Front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																																			Dequeue (</a:t>
            </a:r>
            <a:r>
              <a:rPr lang="en-IN" dirty="0">
                <a:solidFill>
                  <a:schemeClr val="accent1"/>
                </a:solidFill>
                <a:latin typeface="Timesnewroman"/>
              </a:rPr>
              <a:t>Deletion</a:t>
            </a:r>
            <a:r>
              <a:rPr lang="en-IN" dirty="0">
                <a:latin typeface="Timesnewroman"/>
              </a:rPr>
              <a:t>)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  Enqueue(</a:t>
            </a:r>
            <a:r>
              <a:rPr lang="en-IN" dirty="0">
                <a:solidFill>
                  <a:schemeClr val="accent1"/>
                </a:solidFill>
                <a:latin typeface="Timesnewroman"/>
              </a:rPr>
              <a:t>Insertion</a:t>
            </a:r>
            <a:r>
              <a:rPr lang="en-IN" dirty="0">
                <a:latin typeface="Timesnewroman"/>
              </a:rPr>
              <a:t>)     </a:t>
            </a:r>
          </a:p>
          <a:p>
            <a:pPr marL="2286000" lvl="5" indent="0">
              <a:lnSpc>
                <a:spcPct val="150000"/>
              </a:lnSpc>
              <a:buNone/>
            </a:pPr>
            <a:r>
              <a:rPr lang="en-IN" dirty="0">
                <a:latin typeface="Timesnewroman"/>
              </a:rPr>
              <a:t> </a:t>
            </a:r>
          </a:p>
          <a:p>
            <a:pPr marL="2286000" lvl="5" indent="0">
              <a:lnSpc>
                <a:spcPct val="150000"/>
              </a:lnSpc>
              <a:buNone/>
            </a:pPr>
            <a:r>
              <a:rPr lang="en-IN" sz="1400" b="1" dirty="0">
                <a:solidFill>
                  <a:srgbClr val="0070C0"/>
                </a:solidFill>
                <a:latin typeface="Timesnewroman"/>
              </a:rPr>
              <a:t>Rear</a:t>
            </a:r>
            <a:r>
              <a:rPr lang="en-IN" b="1" dirty="0">
                <a:solidFill>
                  <a:srgbClr val="0070C0"/>
                </a:solidFill>
                <a:latin typeface="Timesnewroman"/>
              </a:rPr>
              <a:t>	</a:t>
            </a:r>
            <a:r>
              <a:rPr lang="en-IN" dirty="0">
                <a:latin typeface="Timesnewroman"/>
              </a:rPr>
              <a:t>				         </a:t>
            </a:r>
            <a:r>
              <a:rPr lang="en-IN" sz="1400" b="1" dirty="0">
                <a:solidFill>
                  <a:srgbClr val="0070C0"/>
                </a:solidFill>
                <a:latin typeface="Timesnewroman"/>
              </a:rPr>
              <a:t>Front</a:t>
            </a:r>
            <a:r>
              <a:rPr lang="en-IN" b="1" dirty="0">
                <a:solidFill>
                  <a:srgbClr val="0070C0"/>
                </a:solidFill>
                <a:latin typeface="Timesnewroman"/>
              </a:rPr>
              <a:t>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46BC9D-3FD3-8017-66F1-DE003161C6E9}"/>
              </a:ext>
            </a:extLst>
          </p:cNvPr>
          <p:cNvSpPr/>
          <p:nvPr/>
        </p:nvSpPr>
        <p:spPr>
          <a:xfrm>
            <a:off x="2907631" y="4515851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C5C46C-EEEC-E224-5B18-6EECE2E4F1D5}"/>
              </a:ext>
            </a:extLst>
          </p:cNvPr>
          <p:cNvSpPr/>
          <p:nvPr/>
        </p:nvSpPr>
        <p:spPr>
          <a:xfrm>
            <a:off x="3312695" y="4515852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5BB766-3FC8-B32A-99DE-2D9C24978D74}"/>
              </a:ext>
            </a:extLst>
          </p:cNvPr>
          <p:cNvSpPr/>
          <p:nvPr/>
        </p:nvSpPr>
        <p:spPr>
          <a:xfrm>
            <a:off x="3721769" y="4515852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F27341-56A2-142D-6BD7-659A1EA2E592}"/>
              </a:ext>
            </a:extLst>
          </p:cNvPr>
          <p:cNvSpPr/>
          <p:nvPr/>
        </p:nvSpPr>
        <p:spPr>
          <a:xfrm>
            <a:off x="4130843" y="4515852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IN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852675F-1455-5808-6C5C-D557F0457391}"/>
              </a:ext>
            </a:extLst>
          </p:cNvPr>
          <p:cNvSpPr/>
          <p:nvPr/>
        </p:nvSpPr>
        <p:spPr>
          <a:xfrm>
            <a:off x="4539917" y="4515852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  <a:endParaRPr lang="en-IN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220587-C4F9-D6F5-5661-9A98ED773DB4}"/>
              </a:ext>
            </a:extLst>
          </p:cNvPr>
          <p:cNvSpPr/>
          <p:nvPr/>
        </p:nvSpPr>
        <p:spPr>
          <a:xfrm>
            <a:off x="4948991" y="4515852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6</a:t>
            </a:r>
            <a:endParaRPr lang="en-IN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8486DD3-B0DA-3B4D-14FE-E43F440C9FB9}"/>
              </a:ext>
            </a:extLst>
          </p:cNvPr>
          <p:cNvSpPr/>
          <p:nvPr/>
        </p:nvSpPr>
        <p:spPr>
          <a:xfrm>
            <a:off x="5358065" y="4515852"/>
            <a:ext cx="409074" cy="9063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D4B032-0ED1-6BF6-D002-9E819B16ED78}"/>
              </a:ext>
            </a:extLst>
          </p:cNvPr>
          <p:cNvCxnSpPr/>
          <p:nvPr/>
        </p:nvCxnSpPr>
        <p:spPr>
          <a:xfrm>
            <a:off x="2358189" y="4900863"/>
            <a:ext cx="5454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51296A-5838-88D3-2E7E-4F82E19E3DD9}"/>
              </a:ext>
            </a:extLst>
          </p:cNvPr>
          <p:cNvCxnSpPr>
            <a:stCxn id="11" idx="3"/>
          </p:cNvCxnSpPr>
          <p:nvPr/>
        </p:nvCxnSpPr>
        <p:spPr>
          <a:xfrm>
            <a:off x="5767139" y="4969042"/>
            <a:ext cx="489282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CF2869-9FA2-8454-504E-1C8FA167E7D6}"/>
              </a:ext>
            </a:extLst>
          </p:cNvPr>
          <p:cNvCxnSpPr/>
          <p:nvPr/>
        </p:nvCxnSpPr>
        <p:spPr>
          <a:xfrm>
            <a:off x="3104147" y="5422231"/>
            <a:ext cx="0" cy="336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724391-540C-FDF1-C4E3-0A0BB30003FD}"/>
              </a:ext>
            </a:extLst>
          </p:cNvPr>
          <p:cNvCxnSpPr/>
          <p:nvPr/>
        </p:nvCxnSpPr>
        <p:spPr>
          <a:xfrm>
            <a:off x="5574632" y="5422231"/>
            <a:ext cx="0" cy="28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443806C-EE35-B29F-2097-724FCCE38A11}"/>
              </a:ext>
            </a:extLst>
          </p:cNvPr>
          <p:cNvSpPr/>
          <p:nvPr/>
        </p:nvSpPr>
        <p:spPr>
          <a:xfrm>
            <a:off x="1419725" y="5638800"/>
            <a:ext cx="585535" cy="4411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7547D3-C7D8-1255-94DD-E6DBFBD34D7F}"/>
              </a:ext>
            </a:extLst>
          </p:cNvPr>
          <p:cNvSpPr/>
          <p:nvPr/>
        </p:nvSpPr>
        <p:spPr>
          <a:xfrm>
            <a:off x="7050504" y="5205663"/>
            <a:ext cx="633663" cy="4331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74633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F0E2-DA30-C557-E61F-F80CB868B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272AC-82C1-10AE-B309-0B79ED6A4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94021"/>
            <a:ext cx="11189369" cy="420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607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D511-C9CE-BD32-8E38-DFF26F16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1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41293-D607-6993-6817-D5064024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277979"/>
            <a:ext cx="11173326" cy="397844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7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IN" sz="1700" b="0" dirty="0">
                <a:solidFill>
                  <a:schemeClr val="accent5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nt</a:t>
            </a:r>
            <a:r>
              <a:rPr lang="en-IN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main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"which option you need:1)enqueue 2)dequeue 3)print 4)exit</a:t>
            </a:r>
            <a:r>
              <a:rPr lang="en-IN" sz="1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enqueue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1767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2F10-0563-DEE3-BFA7-8C3227F1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1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BE61F-B98D-3896-BD3D-1F836A610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8" y="2261937"/>
            <a:ext cx="11133220" cy="42270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op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2383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FE93-4A96-56A0-4873-410F4BEC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ADADD-5384-6296-0FFE-9E74F679A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261937"/>
            <a:ext cx="11157285" cy="4090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enque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number:</a:t>
            </a:r>
            <a:r>
              <a:rPr lang="en-US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432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11A2-A706-A543-8730-1310E0195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8" y="973668"/>
            <a:ext cx="939499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9CF8D-7F94-3DB5-A343-9B7930D43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261937"/>
            <a:ext cx="11173327" cy="42511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  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temp1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9377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06325-5942-8403-5E8F-6DC907EF5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973668"/>
            <a:ext cx="9435104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07FBA-BF5C-A829-1C17-8E7E2D3AD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3" y="2277979"/>
            <a:ext cx="11213431" cy="4002505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"queue is overflow: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2663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FBB1-773B-2F59-B729-029E3DC8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2" y="973668"/>
            <a:ext cx="944312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B3CA-480D-E713-FDA3-0740EEB6E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261937"/>
            <a:ext cx="11149263" cy="37578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dequeue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6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6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sz="6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=(*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6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free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6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6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079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6823-54C8-6DA4-8ADF-D163A6C3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8" y="973668"/>
            <a:ext cx="9403020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Singly Linked List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3BD27-CF99-2A65-9AA8-A1ABD576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2430379"/>
            <a:ext cx="11237495" cy="379395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Head Pointer 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5BCFEA-3FAA-4D64-841A-19062DA377B4}"/>
              </a:ext>
            </a:extLst>
          </p:cNvPr>
          <p:cNvSpPr/>
          <p:nvPr/>
        </p:nvSpPr>
        <p:spPr>
          <a:xfrm>
            <a:off x="1275348" y="3236495"/>
            <a:ext cx="1058779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23F0A783-D99E-98EB-0391-0907197F6437}"/>
              </a:ext>
            </a:extLst>
          </p:cNvPr>
          <p:cNvSpPr/>
          <p:nvPr/>
        </p:nvSpPr>
        <p:spPr>
          <a:xfrm>
            <a:off x="1676412" y="2974478"/>
            <a:ext cx="208547" cy="2205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812D455-D8DA-E843-042B-FC30A62EC29D}"/>
              </a:ext>
            </a:extLst>
          </p:cNvPr>
          <p:cNvSpPr/>
          <p:nvPr/>
        </p:nvSpPr>
        <p:spPr>
          <a:xfrm>
            <a:off x="1335517" y="4406902"/>
            <a:ext cx="681790" cy="385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7DD75D-560C-5B2A-2B54-65120AC4F63C}"/>
              </a:ext>
            </a:extLst>
          </p:cNvPr>
          <p:cNvSpPr/>
          <p:nvPr/>
        </p:nvSpPr>
        <p:spPr>
          <a:xfrm>
            <a:off x="2017307" y="4406912"/>
            <a:ext cx="649702" cy="38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CF44FEB-1CA4-14F8-CFBA-5018562B7C89}"/>
              </a:ext>
            </a:extLst>
          </p:cNvPr>
          <p:cNvSpPr/>
          <p:nvPr/>
        </p:nvSpPr>
        <p:spPr>
          <a:xfrm>
            <a:off x="3164308" y="4397547"/>
            <a:ext cx="641678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336436E-E61C-1BD6-19FC-F50573CB3700}"/>
              </a:ext>
            </a:extLst>
          </p:cNvPr>
          <p:cNvSpPr/>
          <p:nvPr/>
        </p:nvSpPr>
        <p:spPr>
          <a:xfrm>
            <a:off x="3816030" y="4406902"/>
            <a:ext cx="741942" cy="4023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991CAE-0701-F9EF-8BC5-4307C4AAFDF1}"/>
              </a:ext>
            </a:extLst>
          </p:cNvPr>
          <p:cNvSpPr/>
          <p:nvPr/>
        </p:nvSpPr>
        <p:spPr>
          <a:xfrm>
            <a:off x="5163565" y="4397547"/>
            <a:ext cx="689807" cy="4471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30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4B9BD4-52D3-21EF-A4BE-B03282FAE811}"/>
              </a:ext>
            </a:extLst>
          </p:cNvPr>
          <p:cNvSpPr/>
          <p:nvPr/>
        </p:nvSpPr>
        <p:spPr>
          <a:xfrm>
            <a:off x="5853372" y="4397547"/>
            <a:ext cx="689807" cy="4471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10C281-BA17-1AD3-3472-BB0CA9330A87}"/>
              </a:ext>
            </a:extLst>
          </p:cNvPr>
          <p:cNvSpPr/>
          <p:nvPr/>
        </p:nvSpPr>
        <p:spPr>
          <a:xfrm>
            <a:off x="7114670" y="4406912"/>
            <a:ext cx="625642" cy="4378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AC0D4F-6FE0-82B8-3801-BC1CEB37FF33}"/>
              </a:ext>
            </a:extLst>
          </p:cNvPr>
          <p:cNvSpPr/>
          <p:nvPr/>
        </p:nvSpPr>
        <p:spPr>
          <a:xfrm>
            <a:off x="7760363" y="4406912"/>
            <a:ext cx="673769" cy="437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B4E9E0-7340-8BBB-067C-B829156720AC}"/>
              </a:ext>
            </a:extLst>
          </p:cNvPr>
          <p:cNvSpPr/>
          <p:nvPr/>
        </p:nvSpPr>
        <p:spPr>
          <a:xfrm>
            <a:off x="8907377" y="4406912"/>
            <a:ext cx="585543" cy="437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1720715-B4A5-73A8-7801-6668857BF864}"/>
              </a:ext>
            </a:extLst>
          </p:cNvPr>
          <p:cNvSpPr/>
          <p:nvPr/>
        </p:nvSpPr>
        <p:spPr>
          <a:xfrm>
            <a:off x="9512971" y="4406912"/>
            <a:ext cx="689807" cy="4378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3AD06E2-6710-3BB2-D43C-E534D5454EBE}"/>
              </a:ext>
            </a:extLst>
          </p:cNvPr>
          <p:cNvSpPr/>
          <p:nvPr/>
        </p:nvSpPr>
        <p:spPr>
          <a:xfrm>
            <a:off x="10483516" y="4406903"/>
            <a:ext cx="561471" cy="4378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CA6D039-059D-CB41-5B33-525165E2D623}"/>
              </a:ext>
            </a:extLst>
          </p:cNvPr>
          <p:cNvSpPr/>
          <p:nvPr/>
        </p:nvSpPr>
        <p:spPr>
          <a:xfrm>
            <a:off x="11044987" y="4406902"/>
            <a:ext cx="585543" cy="4378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61E653B-FE46-AEC3-5162-9806034FC3C6}"/>
              </a:ext>
            </a:extLst>
          </p:cNvPr>
          <p:cNvCxnSpPr>
            <a:stCxn id="4" idx="2"/>
          </p:cNvCxnSpPr>
          <p:nvPr/>
        </p:nvCxnSpPr>
        <p:spPr>
          <a:xfrm flipH="1">
            <a:off x="1780685" y="3621505"/>
            <a:ext cx="24053" cy="70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46DB498-2ABA-1A00-D959-CFAC0D79667D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2667009" y="4598740"/>
            <a:ext cx="497299" cy="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9427D6C-2EA0-25C4-657A-1B2C4B035787}"/>
              </a:ext>
            </a:extLst>
          </p:cNvPr>
          <p:cNvCxnSpPr>
            <a:stCxn id="9" idx="3"/>
            <a:endCxn id="14" idx="1"/>
          </p:cNvCxnSpPr>
          <p:nvPr/>
        </p:nvCxnSpPr>
        <p:spPr>
          <a:xfrm>
            <a:off x="4557972" y="4608095"/>
            <a:ext cx="605593" cy="1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C01F9C-6DB0-4ED5-04CF-471CB4944EA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543179" y="4621132"/>
            <a:ext cx="571491" cy="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04309E-CA74-CED5-6800-88835564186E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8434132" y="4625814"/>
            <a:ext cx="473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99C1A6-FF10-3BA1-FED5-CDB712F37C5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10202778" y="4625809"/>
            <a:ext cx="280738" cy="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0FF86D-CD7D-3997-823C-41B2B494373D}"/>
              </a:ext>
            </a:extLst>
          </p:cNvPr>
          <p:cNvCxnSpPr/>
          <p:nvPr/>
        </p:nvCxnSpPr>
        <p:spPr>
          <a:xfrm>
            <a:off x="2017307" y="4809288"/>
            <a:ext cx="0" cy="540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B0090B5-45E2-5250-3BF6-E469DC3CF06E}"/>
              </a:ext>
            </a:extLst>
          </p:cNvPr>
          <p:cNvSpPr/>
          <p:nvPr/>
        </p:nvSpPr>
        <p:spPr>
          <a:xfrm>
            <a:off x="1804737" y="5406189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7723D0-B505-D1DC-AF57-5129EE0CB766}"/>
              </a:ext>
            </a:extLst>
          </p:cNvPr>
          <p:cNvCxnSpPr/>
          <p:nvPr/>
        </p:nvCxnSpPr>
        <p:spPr>
          <a:xfrm>
            <a:off x="3805986" y="4809288"/>
            <a:ext cx="0" cy="596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7B34CEB-32A6-4247-622C-95C9E43893F9}"/>
              </a:ext>
            </a:extLst>
          </p:cNvPr>
          <p:cNvSpPr/>
          <p:nvPr/>
        </p:nvSpPr>
        <p:spPr>
          <a:xfrm>
            <a:off x="3564359" y="5415544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FF40FB4-352E-975A-1489-EEAB51FA8CFB}"/>
              </a:ext>
            </a:extLst>
          </p:cNvPr>
          <p:cNvCxnSpPr/>
          <p:nvPr/>
        </p:nvCxnSpPr>
        <p:spPr>
          <a:xfrm>
            <a:off x="5853372" y="4799933"/>
            <a:ext cx="0" cy="60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81F825A-BA7A-0BD2-BCA5-CE48169C568D}"/>
              </a:ext>
            </a:extLst>
          </p:cNvPr>
          <p:cNvSpPr/>
          <p:nvPr/>
        </p:nvSpPr>
        <p:spPr>
          <a:xfrm>
            <a:off x="5565608" y="5406189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17E7EE-DF65-7417-6452-A3ED6A0DA45A}"/>
              </a:ext>
            </a:extLst>
          </p:cNvPr>
          <p:cNvSpPr/>
          <p:nvPr/>
        </p:nvSpPr>
        <p:spPr>
          <a:xfrm>
            <a:off x="7475617" y="5415544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19E6B2D-EA77-5B6F-FDE8-AE98A0DA3BAC}"/>
              </a:ext>
            </a:extLst>
          </p:cNvPr>
          <p:cNvCxnSpPr/>
          <p:nvPr/>
        </p:nvCxnSpPr>
        <p:spPr>
          <a:xfrm>
            <a:off x="7740312" y="4791912"/>
            <a:ext cx="0" cy="62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CB43353-694A-9839-129A-2EB9D1BBDE57}"/>
              </a:ext>
            </a:extLst>
          </p:cNvPr>
          <p:cNvCxnSpPr/>
          <p:nvPr/>
        </p:nvCxnSpPr>
        <p:spPr>
          <a:xfrm>
            <a:off x="9512971" y="4791912"/>
            <a:ext cx="0" cy="62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7DEA5E5-C5D2-2295-05AE-B14DC2125956}"/>
              </a:ext>
            </a:extLst>
          </p:cNvPr>
          <p:cNvSpPr/>
          <p:nvPr/>
        </p:nvSpPr>
        <p:spPr>
          <a:xfrm>
            <a:off x="9248276" y="5415544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N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B7C33BB-EDD9-3905-4808-D7A9E9A5AC61}"/>
              </a:ext>
            </a:extLst>
          </p:cNvPr>
          <p:cNvSpPr/>
          <p:nvPr/>
        </p:nvSpPr>
        <p:spPr>
          <a:xfrm>
            <a:off x="10756240" y="5450083"/>
            <a:ext cx="529389" cy="2887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N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C898B7-57F7-D88F-FEC2-2DDADCD86465}"/>
              </a:ext>
            </a:extLst>
          </p:cNvPr>
          <p:cNvCxnSpPr/>
          <p:nvPr/>
        </p:nvCxnSpPr>
        <p:spPr>
          <a:xfrm>
            <a:off x="11044987" y="4809288"/>
            <a:ext cx="0" cy="659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295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9BCE1-FB47-3A88-DBD2-4EF14D4E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2" y="973668"/>
            <a:ext cx="945114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BC586-3B56-E333-5223-1CD002D86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22" y="2285999"/>
            <a:ext cx="11205410" cy="3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"queue is underflow:</a:t>
            </a:r>
            <a:r>
              <a:rPr lang="en-US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742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43B5F-6223-E865-B7ED-00CCBF1F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9" y="981689"/>
            <a:ext cx="87773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3824-6A19-652B-23C1-7648994B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286000"/>
            <a:ext cx="11173327" cy="3733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60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A4F7-AE62-C61F-137F-C4875F96A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BST(Binary Search</a:t>
            </a:r>
            <a:r>
              <a:rPr lang="en-US" sz="3000" dirty="0">
                <a:latin typeface="Timesnewroman"/>
              </a:rPr>
              <a:t> </a:t>
            </a:r>
            <a:r>
              <a:rPr lang="en-US" sz="3000" b="1" dirty="0">
                <a:latin typeface="Timesnewroman"/>
              </a:rPr>
              <a:t>Tree)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171B5-71E2-AE68-0B86-CB27B6639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94021"/>
            <a:ext cx="11157285" cy="4267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Tree is a non linear data structure which is used to store and link collection of nodes together in a hierarchical form.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BST(Binary Search Tree) follows some order to arrange the elements such as,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value of left node must be smaller than parent node.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The value of right node must be greater than parent node. </a:t>
            </a:r>
          </a:p>
          <a:p>
            <a:r>
              <a:rPr lang="en-US" dirty="0">
                <a:latin typeface="Timesnewroman"/>
              </a:rPr>
              <a:t>Example of following Input Data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00DBD6-C259-9A09-1430-E546717D8BC1}"/>
              </a:ext>
            </a:extLst>
          </p:cNvPr>
          <p:cNvSpPr/>
          <p:nvPr/>
        </p:nvSpPr>
        <p:spPr>
          <a:xfrm>
            <a:off x="3433011" y="5117432"/>
            <a:ext cx="617621" cy="352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3B6E0E-2485-9BF6-1D9B-11A8A4EBD6CC}"/>
              </a:ext>
            </a:extLst>
          </p:cNvPr>
          <p:cNvSpPr/>
          <p:nvPr/>
        </p:nvSpPr>
        <p:spPr>
          <a:xfrm>
            <a:off x="4050632" y="5117432"/>
            <a:ext cx="689810" cy="352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C86063-FC04-4753-17DC-22A00E62B917}"/>
              </a:ext>
            </a:extLst>
          </p:cNvPr>
          <p:cNvSpPr/>
          <p:nvPr/>
        </p:nvSpPr>
        <p:spPr>
          <a:xfrm>
            <a:off x="4740442" y="5117432"/>
            <a:ext cx="617621" cy="352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3A1CB6B-D0EA-BDAB-61AA-BFBE35BCBCB4}"/>
              </a:ext>
            </a:extLst>
          </p:cNvPr>
          <p:cNvSpPr/>
          <p:nvPr/>
        </p:nvSpPr>
        <p:spPr>
          <a:xfrm>
            <a:off x="5358063" y="5117432"/>
            <a:ext cx="753978" cy="34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3E23F6-6040-0D82-7C61-70A71B2EA593}"/>
              </a:ext>
            </a:extLst>
          </p:cNvPr>
          <p:cNvSpPr/>
          <p:nvPr/>
        </p:nvSpPr>
        <p:spPr>
          <a:xfrm>
            <a:off x="6112041" y="5117432"/>
            <a:ext cx="617621" cy="34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4A0EA9-E56F-E443-8382-25E14746C7C0}"/>
              </a:ext>
            </a:extLst>
          </p:cNvPr>
          <p:cNvSpPr/>
          <p:nvPr/>
        </p:nvSpPr>
        <p:spPr>
          <a:xfrm>
            <a:off x="6729662" y="5117432"/>
            <a:ext cx="617621" cy="352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45ACA33-C0DF-E7A6-8F58-538535A40BBB}"/>
              </a:ext>
            </a:extLst>
          </p:cNvPr>
          <p:cNvSpPr/>
          <p:nvPr/>
        </p:nvSpPr>
        <p:spPr>
          <a:xfrm>
            <a:off x="7347283" y="5117432"/>
            <a:ext cx="617621" cy="3529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FB724A-0D5A-B095-275A-833C48FEC485}"/>
              </a:ext>
            </a:extLst>
          </p:cNvPr>
          <p:cNvSpPr/>
          <p:nvPr/>
        </p:nvSpPr>
        <p:spPr>
          <a:xfrm>
            <a:off x="7964904" y="5117432"/>
            <a:ext cx="617621" cy="34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6126393-C915-80D5-962A-DC875FC9956F}"/>
              </a:ext>
            </a:extLst>
          </p:cNvPr>
          <p:cNvSpPr/>
          <p:nvPr/>
        </p:nvSpPr>
        <p:spPr>
          <a:xfrm>
            <a:off x="8582525" y="5117432"/>
            <a:ext cx="617621" cy="34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56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F5578FF-77CF-5676-AB01-C6BEBA74F70A}"/>
              </a:ext>
            </a:extLst>
          </p:cNvPr>
          <p:cNvSpPr/>
          <p:nvPr/>
        </p:nvSpPr>
        <p:spPr>
          <a:xfrm>
            <a:off x="9200146" y="5117432"/>
            <a:ext cx="617621" cy="34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86451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8D76-0792-7861-D8E7-BCC39129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42" y="973668"/>
            <a:ext cx="944312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Logical Diagram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EB352-A661-61D8-0588-74ACD637C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2294021"/>
            <a:ext cx="11189368" cy="4154905"/>
          </a:xfrm>
        </p:spPr>
        <p:txBody>
          <a:bodyPr/>
          <a:lstStyle/>
          <a:p>
            <a:pPr marL="3657600" lvl="8" indent="0">
              <a:buNone/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latin typeface="Timesnewroman"/>
              </a:rPr>
              <a:t>Root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C0BCC85-3567-669F-6E75-8767FBAA94AB}"/>
              </a:ext>
            </a:extLst>
          </p:cNvPr>
          <p:cNvSpPr/>
          <p:nvPr/>
        </p:nvSpPr>
        <p:spPr>
          <a:xfrm>
            <a:off x="4796589" y="2510589"/>
            <a:ext cx="641685" cy="3183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45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53E9E2-B2BD-361A-9166-3592DAEF05B5}"/>
              </a:ext>
            </a:extLst>
          </p:cNvPr>
          <p:cNvSpPr/>
          <p:nvPr/>
        </p:nvSpPr>
        <p:spPr>
          <a:xfrm>
            <a:off x="3842083" y="3641557"/>
            <a:ext cx="649706" cy="3689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183067-5F26-7256-1122-5E7556F2AE3E}"/>
              </a:ext>
            </a:extLst>
          </p:cNvPr>
          <p:cNvSpPr/>
          <p:nvPr/>
        </p:nvSpPr>
        <p:spPr>
          <a:xfrm>
            <a:off x="5791201" y="3641557"/>
            <a:ext cx="657726" cy="3689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51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8DF68E-DF0E-B181-4C01-59B607CF9D75}"/>
              </a:ext>
            </a:extLst>
          </p:cNvPr>
          <p:cNvSpPr/>
          <p:nvPr/>
        </p:nvSpPr>
        <p:spPr>
          <a:xfrm>
            <a:off x="4616115" y="4686746"/>
            <a:ext cx="641685" cy="39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A32581-53F0-B3FE-151B-CEBE92086AA3}"/>
              </a:ext>
            </a:extLst>
          </p:cNvPr>
          <p:cNvSpPr/>
          <p:nvPr/>
        </p:nvSpPr>
        <p:spPr>
          <a:xfrm>
            <a:off x="3886199" y="5852248"/>
            <a:ext cx="729916" cy="368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14381E-A2E8-4AA3-2C00-380896F78E38}"/>
              </a:ext>
            </a:extLst>
          </p:cNvPr>
          <p:cNvSpPr/>
          <p:nvPr/>
        </p:nvSpPr>
        <p:spPr>
          <a:xfrm>
            <a:off x="7267073" y="4686744"/>
            <a:ext cx="641685" cy="390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72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30E050-25EE-2AC0-2D2F-BCDD1AA9C549}"/>
              </a:ext>
            </a:extLst>
          </p:cNvPr>
          <p:cNvSpPr/>
          <p:nvPr/>
        </p:nvSpPr>
        <p:spPr>
          <a:xfrm>
            <a:off x="8398043" y="5755995"/>
            <a:ext cx="665747" cy="368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98</a:t>
            </a:r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40DF5E-26FB-C05C-44A9-07CC1B777F0B}"/>
              </a:ext>
            </a:extLst>
          </p:cNvPr>
          <p:cNvSpPr/>
          <p:nvPr/>
        </p:nvSpPr>
        <p:spPr>
          <a:xfrm>
            <a:off x="3015916" y="4686744"/>
            <a:ext cx="641685" cy="39058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N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CA92EA-1E76-CF94-0C1D-BCF5BB71134F}"/>
              </a:ext>
            </a:extLst>
          </p:cNvPr>
          <p:cNvSpPr/>
          <p:nvPr/>
        </p:nvSpPr>
        <p:spPr>
          <a:xfrm>
            <a:off x="6557210" y="5755995"/>
            <a:ext cx="649706" cy="3689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56</a:t>
            </a:r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C6AC24-558A-288F-AE67-D684A412804D}"/>
              </a:ext>
            </a:extLst>
          </p:cNvPr>
          <p:cNvSpPr/>
          <p:nvPr/>
        </p:nvSpPr>
        <p:spPr>
          <a:xfrm>
            <a:off x="5438275" y="5843116"/>
            <a:ext cx="657726" cy="3781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3B8420-686F-4484-C6E8-0E4A36727962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4166936" y="2782355"/>
            <a:ext cx="723626" cy="8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A2658C-6527-EC04-A6C6-71376C8AD2D7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5344301" y="2782355"/>
            <a:ext cx="775763" cy="859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FF7334-70ED-4C56-F44A-09BA2DC24A34}"/>
              </a:ext>
            </a:extLst>
          </p:cNvPr>
          <p:cNvCxnSpPr>
            <a:stCxn id="5" idx="3"/>
            <a:endCxn id="11" idx="0"/>
          </p:cNvCxnSpPr>
          <p:nvPr/>
        </p:nvCxnSpPr>
        <p:spPr>
          <a:xfrm flipH="1">
            <a:off x="3336759" y="3956490"/>
            <a:ext cx="600471" cy="730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605A74-94E8-B82D-BA1B-AC6F36AB9042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4396642" y="3956490"/>
            <a:ext cx="540316" cy="73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40F72E-F632-4028-76A8-897803E3EC6C}"/>
              </a:ext>
            </a:extLst>
          </p:cNvPr>
          <p:cNvCxnSpPr>
            <a:stCxn id="7" idx="3"/>
            <a:endCxn id="8" idx="0"/>
          </p:cNvCxnSpPr>
          <p:nvPr/>
        </p:nvCxnSpPr>
        <p:spPr>
          <a:xfrm flipH="1">
            <a:off x="4251157" y="5020129"/>
            <a:ext cx="458931" cy="832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9EC13DC-3522-D218-CCD3-47E4DD6603F0}"/>
              </a:ext>
            </a:extLst>
          </p:cNvPr>
          <p:cNvCxnSpPr>
            <a:stCxn id="7" idx="5"/>
            <a:endCxn id="13" idx="0"/>
          </p:cNvCxnSpPr>
          <p:nvPr/>
        </p:nvCxnSpPr>
        <p:spPr>
          <a:xfrm>
            <a:off x="5163827" y="5020129"/>
            <a:ext cx="603311" cy="82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9F86C5-8EA5-E2E6-6698-65B5797D3619}"/>
              </a:ext>
            </a:extLst>
          </p:cNvPr>
          <p:cNvCxnSpPr>
            <a:stCxn id="9" idx="3"/>
            <a:endCxn id="12" idx="0"/>
          </p:cNvCxnSpPr>
          <p:nvPr/>
        </p:nvCxnSpPr>
        <p:spPr>
          <a:xfrm flipH="1">
            <a:off x="6882063" y="5020127"/>
            <a:ext cx="478983" cy="73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CD5C7D-32C9-3444-866A-5051198D127B}"/>
              </a:ext>
            </a:extLst>
          </p:cNvPr>
          <p:cNvCxnSpPr>
            <a:stCxn id="9" idx="5"/>
            <a:endCxn id="10" idx="1"/>
          </p:cNvCxnSpPr>
          <p:nvPr/>
        </p:nvCxnSpPr>
        <p:spPr>
          <a:xfrm>
            <a:off x="7814785" y="5020127"/>
            <a:ext cx="680754" cy="789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5BFB9D-C4C3-2EE1-BE3C-0E682A05DF37}"/>
              </a:ext>
            </a:extLst>
          </p:cNvPr>
          <p:cNvCxnSpPr>
            <a:stCxn id="6" idx="6"/>
            <a:endCxn id="9" idx="1"/>
          </p:cNvCxnSpPr>
          <p:nvPr/>
        </p:nvCxnSpPr>
        <p:spPr>
          <a:xfrm>
            <a:off x="6448927" y="3826041"/>
            <a:ext cx="912119" cy="9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955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44AAD-4D84-31BD-4217-88E28ACC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973668"/>
            <a:ext cx="9411041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4B0B6-7CAB-45AA-C296-72617CE7A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261937"/>
            <a:ext cx="11173327" cy="42992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**,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pre_order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post_order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in_order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735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FE9A-3F27-DCC4-A6F3-518F535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B8F00-975A-D436-2029-008F5DCB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261937"/>
            <a:ext cx="11205411" cy="414688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dirty="0">
                <a:solidFill>
                  <a:srgbClr val="795E26"/>
                </a:solidFill>
                <a:latin typeface="Consolas" panose="020B0609020204030204" pitchFamily="49" charset="0"/>
              </a:rPr>
              <a:t>i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nt main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number: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add_tree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 you want to add number yes:(Y) no:(N)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7958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78CC3-9131-0E6D-056B-914799B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9D6D-D274-49F1-8130-B9567176C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286000"/>
            <a:ext cx="11125199" cy="4098758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"pre order: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 order: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 order: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110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C34BE-277F-D8F1-BA68-953DC7ED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973668"/>
            <a:ext cx="943510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D022-1BC0-8BFD-9A4E-AA1CE22A1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4" y="2294021"/>
            <a:ext cx="11221452" cy="430730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add_tree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18418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40D6-1194-EC10-06BA-CA51C4975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86" y="973668"/>
            <a:ext cx="9435181" cy="706964"/>
          </a:xfrm>
        </p:spPr>
        <p:txBody>
          <a:bodyPr/>
          <a:lstStyle/>
          <a:p>
            <a:r>
              <a:rPr lang="en-US" sz="3600" b="1" dirty="0">
                <a:latin typeface="Timesnewroman"/>
              </a:rPr>
              <a:t>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9F08-4710-C224-D88E-1AC8FC12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2245895"/>
            <a:ext cx="11149263" cy="4507831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0138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D1E8-6A25-AEA2-A4D6-D57E1768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973668"/>
            <a:ext cx="9435104" cy="706964"/>
          </a:xfrm>
        </p:spPr>
        <p:txBody>
          <a:bodyPr/>
          <a:lstStyle/>
          <a:p>
            <a:r>
              <a:rPr lang="en-US" sz="3600" b="1" dirty="0">
                <a:latin typeface="Timesnewroman"/>
              </a:rPr>
              <a:t>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0101-90A7-3C1D-298E-47757A3CD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264" y="2269957"/>
            <a:ext cx="11205410" cy="4443663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post_order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35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4F9B-247B-CD78-3671-589BC384C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06" y="973668"/>
            <a:ext cx="9419062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Syntax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81E86-9155-6030-634F-B2E79777A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6" y="2294021"/>
            <a:ext cx="11197389" cy="3866147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Member Variable*/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*next; </a:t>
            </a:r>
            <a:r>
              <a:rPr lang="en-IN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Self Referential structure pointer*/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}Var;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94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499"/>
    </mc:Choice>
    <mc:Fallback xmlns="">
      <p:transition spd="slow" advTm="61499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0CED-DD80-D5AA-26C1-72C7D7503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600" b="1" dirty="0">
                <a:latin typeface="Timesnewroman"/>
              </a:rPr>
              <a:t>Cont..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52B5-0A9F-83E8-B19B-D027268B5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253916"/>
            <a:ext cx="11181348" cy="4235116"/>
          </a:xfrm>
        </p:spPr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TREE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in_order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44790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1C40-1FF0-70CD-7618-EEFE8ADB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308F-8254-E517-AE01-13747BD53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2302042"/>
            <a:ext cx="11165305" cy="319237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Singly Linked List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Doubly Linked List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Circular Linked List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Stack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Queue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2337629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482F-7B95-79DD-9EFC-A0612425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845D-7864-FEFB-C695-E867BB4B6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294021"/>
            <a:ext cx="11149263" cy="385010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4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&lt;stdlib.h&gt;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addend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(ST**);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(ST*);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num;</a:t>
            </a:r>
            <a:r>
              <a:rPr lang="en-US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Member Variable*/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*next;</a:t>
            </a:r>
            <a:r>
              <a:rPr lang="en-US" sz="4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Self Referential structure pointer*/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 *hptr=</a:t>
            </a:r>
            <a:r>
              <a:rPr lang="en-IN" sz="4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pos, nth;</a:t>
            </a:r>
          </a:p>
          <a:p>
            <a:pPr marL="0" indent="0">
              <a:buNone/>
            </a:pP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4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393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889"/>
    </mc:Choice>
    <mc:Fallback xmlns="">
      <p:transition spd="slow" advTm="1048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97011-E710-DAD7-62EB-819C1490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12ABC-D235-C17A-76C6-90A4CEB06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addend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(&amp;hptr);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 you want to add one more node yes/No (Y/N)</a:t>
            </a:r>
            <a:r>
              <a:rPr lang="en-IN" sz="1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%c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&amp;ch);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r>
              <a:rPr lang="en-I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(ch==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|| ch==</a:t>
            </a:r>
            <a:r>
              <a:rPr lang="en-I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'Y’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I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(hptr);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90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92"/>
    </mc:Choice>
    <mc:Fallback xmlns="">
      <p:transition spd="slow" advTm="204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270A-1742-63F4-FE71-FB9CE9D0A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73668"/>
            <a:ext cx="9459167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A688-A4C7-8A78-E98F-C5EE71141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02042"/>
            <a:ext cx="11205411" cy="39463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addend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 **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 *temp;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 *lastnode;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temp=(ST*)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malloc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(ST));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number:</a:t>
            </a:r>
            <a:r>
              <a:rPr lang="en-IN" sz="56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sz="5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5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(*ptr==</a:t>
            </a:r>
            <a:r>
              <a:rPr lang="en-IN" sz="5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5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=*ptr;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*ptr=temp;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lastnode = *ptr;</a:t>
            </a:r>
          </a:p>
          <a:p>
            <a:pPr marL="0" indent="0">
              <a:buNone/>
            </a:pP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IN" sz="5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IN" sz="5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414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2"/>
    </mc:Choice>
    <mc:Fallback xmlns="">
      <p:transition spd="slow" advTm="145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1D767-DB7C-CAFF-63F5-FBBF52CB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284" y="973668"/>
            <a:ext cx="9427083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C2A8-96BF-61CB-3BF8-8ED312A27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2326105"/>
            <a:ext cx="11205411" cy="3693695"/>
          </a:xfrm>
        </p:spPr>
        <p:txBody>
          <a:bodyPr/>
          <a:lstStyle/>
          <a:p>
            <a:pPr marL="0" indent="0">
              <a:buNone/>
            </a:pPr>
            <a:r>
              <a:rPr lang="en-IN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lastnode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=temp;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lastnode=temp;</a:t>
            </a:r>
          </a:p>
          <a:p>
            <a:pPr marL="0" indent="0">
              <a:buNone/>
            </a:pPr>
            <a:r>
              <a:rPr lang="en-IN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528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1957</TotalTime>
  <Words>2723</Words>
  <Application>Microsoft Office PowerPoint</Application>
  <PresentationFormat>Widescreen</PresentationFormat>
  <Paragraphs>593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Century Gothic</vt:lpstr>
      <vt:lpstr>Consolas</vt:lpstr>
      <vt:lpstr>erdana</vt:lpstr>
      <vt:lpstr>inter-bold</vt:lpstr>
      <vt:lpstr>Timesnewroman</vt:lpstr>
      <vt:lpstr>Wingdings</vt:lpstr>
      <vt:lpstr>Wingdings 3</vt:lpstr>
      <vt:lpstr>Ion Boardroom</vt:lpstr>
      <vt:lpstr>Data Structures</vt:lpstr>
      <vt:lpstr>Linked Lists</vt:lpstr>
      <vt:lpstr>Singly Linked List</vt:lpstr>
      <vt:lpstr>Singly Linked List</vt:lpstr>
      <vt:lpstr>Syntax</vt:lpstr>
      <vt:lpstr>Program</vt:lpstr>
      <vt:lpstr>Cont..</vt:lpstr>
      <vt:lpstr>Cont..</vt:lpstr>
      <vt:lpstr>Cont..</vt:lpstr>
      <vt:lpstr>Cont..</vt:lpstr>
      <vt:lpstr>Doubly Linked List</vt:lpstr>
      <vt:lpstr>Syntax</vt:lpstr>
      <vt:lpstr>Logical Diagram</vt:lpstr>
      <vt:lpstr>Program</vt:lpstr>
      <vt:lpstr>Cont..</vt:lpstr>
      <vt:lpstr>Cont..</vt:lpstr>
      <vt:lpstr>Cont..</vt:lpstr>
      <vt:lpstr>Cont..</vt:lpstr>
      <vt:lpstr>Circular Linked List</vt:lpstr>
      <vt:lpstr>Logic</vt:lpstr>
      <vt:lpstr>Stack</vt:lpstr>
      <vt:lpstr> Standard Stack Operations </vt:lpstr>
      <vt:lpstr>Push Operation</vt:lpstr>
      <vt:lpstr>Pop Operation</vt:lpstr>
      <vt:lpstr>Program</vt:lpstr>
      <vt:lpstr>Cont..</vt:lpstr>
      <vt:lpstr>Cont..</vt:lpstr>
      <vt:lpstr>Cont..</vt:lpstr>
      <vt:lpstr>Cont..</vt:lpstr>
      <vt:lpstr>Cont..</vt:lpstr>
      <vt:lpstr>Cont..</vt:lpstr>
      <vt:lpstr>Queue</vt:lpstr>
      <vt:lpstr>Program</vt:lpstr>
      <vt:lpstr>Cont..</vt:lpstr>
      <vt:lpstr>Cont..</vt:lpstr>
      <vt:lpstr>Cont..</vt:lpstr>
      <vt:lpstr>Cont..</vt:lpstr>
      <vt:lpstr>Cont..</vt:lpstr>
      <vt:lpstr>Cont..</vt:lpstr>
      <vt:lpstr>Cont..</vt:lpstr>
      <vt:lpstr>Cont..</vt:lpstr>
      <vt:lpstr>BST(Binary Search Tree)</vt:lpstr>
      <vt:lpstr>Logical Diagram</vt:lpstr>
      <vt:lpstr>Program</vt:lpstr>
      <vt:lpstr>Cont..</vt:lpstr>
      <vt:lpstr>Cont..</vt:lpstr>
      <vt:lpstr>Cont..</vt:lpstr>
      <vt:lpstr>Cont..</vt:lpstr>
      <vt:lpstr>Cont..</vt:lpstr>
      <vt:lpstr>Cont..</vt:lpstr>
      <vt:lpstr>Summaries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Libraries </dc:title>
  <dc:creator>KARIKALAN K</dc:creator>
  <cp:lastModifiedBy>karikalan karunanidhi</cp:lastModifiedBy>
  <cp:revision>289</cp:revision>
  <dcterms:created xsi:type="dcterms:W3CDTF">2023-05-23T05:23:32Z</dcterms:created>
  <dcterms:modified xsi:type="dcterms:W3CDTF">2024-05-13T04:11:02Z</dcterms:modified>
</cp:coreProperties>
</file>