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18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419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833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96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81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910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080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60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69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75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2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1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4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68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58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A192FE5-382E-4011-AD08-218414177455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E7BB304-7F01-42A1-9F49-F526F48F0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19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0D6D-815C-140C-FA31-DD162BA7B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Files in c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421BE-02D4-5B04-E3D5-7F87539B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newroman"/>
              </a:rPr>
              <a:t>File handing in C is the process in which we create, open, read, write, and close operations through programming.</a:t>
            </a:r>
            <a:endParaRPr lang="en-IN" b="0" i="0" dirty="0">
              <a:solidFill>
                <a:srgbClr val="273239"/>
              </a:solidFill>
              <a:effectLst/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newroman"/>
              </a:rPr>
              <a:t>A file can be classified into two types based on the way the file stores the data.</a:t>
            </a:r>
          </a:p>
          <a:p>
            <a:pPr lvl="1" fontAlgn="base">
              <a:lnSpc>
                <a:spcPct val="150000"/>
              </a:lnSpc>
            </a:pPr>
            <a:r>
              <a:rPr lang="en-IN" b="1" i="0" dirty="0">
                <a:solidFill>
                  <a:srgbClr val="273239"/>
                </a:solidFill>
                <a:effectLst/>
                <a:latin typeface="Timesnewroman"/>
              </a:rPr>
              <a:t>Text Files</a:t>
            </a:r>
            <a:endParaRPr lang="en-IN" dirty="0">
              <a:solidFill>
                <a:srgbClr val="273239"/>
              </a:solidFill>
              <a:latin typeface="Timesnewroman"/>
            </a:endParaRPr>
          </a:p>
          <a:p>
            <a:pPr lvl="1" fontAlgn="base">
              <a:lnSpc>
                <a:spcPct val="150000"/>
              </a:lnSpc>
            </a:pPr>
            <a:r>
              <a:rPr lang="en-IN" b="1" i="0" dirty="0">
                <a:solidFill>
                  <a:srgbClr val="273239"/>
                </a:solidFill>
                <a:effectLst/>
                <a:latin typeface="Timesnewroman"/>
              </a:rPr>
              <a:t>Binary Files</a:t>
            </a:r>
            <a:endParaRPr lang="en-IN" b="0" i="0" dirty="0">
              <a:solidFill>
                <a:srgbClr val="273239"/>
              </a:solidFill>
              <a:effectLst/>
              <a:latin typeface="Timesnewroman"/>
            </a:endParaRPr>
          </a:p>
          <a:p>
            <a:pPr>
              <a:lnSpc>
                <a:spcPct val="150000"/>
              </a:lnSpc>
            </a:pPr>
            <a:endParaRPr lang="en-US" b="0" i="0" dirty="0">
              <a:solidFill>
                <a:srgbClr val="273239"/>
              </a:solidFill>
              <a:effectLst/>
              <a:latin typeface="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428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115A-FC7D-9A0F-A831-D6619F6C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30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write Multiple characters into the file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98A6C-343F-3F44-8B29-B2177F85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2326105"/>
            <a:ext cx="11181348" cy="445168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"Karikalan"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sz="4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"temp.txt"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4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 == </a:t>
            </a:r>
            <a:r>
              <a:rPr lang="en-IN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4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Error:</a:t>
            </a:r>
            <a:r>
              <a:rPr lang="en-IN" sz="4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while</a:t>
            </a:r>
            <a:r>
              <a:rPr lang="en-IN" sz="4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4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IN" sz="4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[i])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		</a:t>
            </a:r>
            <a:r>
              <a:rPr lang="en-IN" sz="44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fputc</a:t>
            </a:r>
            <a:r>
              <a:rPr lang="en-IN" sz="4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(ch, fptr);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		i++;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IN" sz="4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fputc=</a:t>
            </a:r>
            <a:r>
              <a:rPr lang="en-IN" sz="4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IN" sz="4400" b="0" dirty="0">
                <a:solidFill>
                  <a:srgbClr val="EE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IN" sz="4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IN" sz="4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IN" sz="4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6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38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6E19-467A-3922-8FFE-80F5F14F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Read Multiple characters from the file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A6B6-96B4-7FEB-5A3D-07E5CBBB9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"temp.txt"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 ==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Error: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((ch=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fgetc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(fptr))!=EOF)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ch);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3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3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124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7973-AD30-41C3-CEF6-C496170C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write file using </a:t>
            </a:r>
            <a:r>
              <a:rPr lang="en-IN" sz="3000" b="1" dirty="0">
                <a:solidFill>
                  <a:srgbClr val="FF0000"/>
                </a:solidFill>
                <a:latin typeface="Timesnewroman"/>
              </a:rPr>
              <a:t>fprintf()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7235-85D0-208F-F889-945A3D6A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6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6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</a:t>
            </a: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Love You</a:t>
            </a:r>
            <a:r>
              <a:rPr lang="en-IN" sz="6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sz="6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"temp.txt"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6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 == </a:t>
            </a:r>
            <a:r>
              <a:rPr lang="en-IN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6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Error:</a:t>
            </a:r>
            <a:r>
              <a:rPr lang="en-IN" sz="6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6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fprintf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(fptr, 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6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ch);</a:t>
            </a:r>
          </a:p>
          <a:p>
            <a:pPr marL="0" indent="0">
              <a:buNone/>
            </a:pPr>
            <a:b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6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06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1F10-DC3F-6D9C-CE04-4C43D90F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243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Read file using </a:t>
            </a:r>
            <a:r>
              <a:rPr lang="en-IN" sz="3000" b="1" dirty="0">
                <a:solidFill>
                  <a:srgbClr val="FF0000"/>
                </a:solidFill>
                <a:latin typeface="Timesnewroman"/>
              </a:rPr>
              <a:t>fscanf()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CB8A0-93A1-1657-43DB-0E7B2BE7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147"/>
            <a:ext cx="10515600" cy="48126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sz="5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txt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if(fptr == NULL)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{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        printf("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 Error:\n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");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fscanf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(fptr, 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", ch);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Note:- fscanf - If It has space in string and it will terminate reading after space 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6046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633A-9E77-A105-E581-92CDECC8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Write line to file </a:t>
            </a:r>
            <a:r>
              <a:rPr lang="en-US" sz="3000" b="1" dirty="0">
                <a:solidFill>
                  <a:srgbClr val="FF0000"/>
                </a:solidFill>
                <a:latin typeface="Timesnewroman"/>
              </a:rPr>
              <a:t>fputs()</a:t>
            </a:r>
            <a:endParaRPr lang="en-IN" sz="3000" b="1" dirty="0">
              <a:solidFill>
                <a:srgbClr val="FF0000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91B6C-4581-6E55-4041-44D02058C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Love You India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"temp.txt"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 ==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Error: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fputs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(ch, fptr);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755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D74E-1C56-92A6-A8AB-AA2AF8DA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Read line from file using </a:t>
            </a:r>
            <a:r>
              <a:rPr lang="en-US" sz="3000" b="1" dirty="0">
                <a:solidFill>
                  <a:srgbClr val="FF0000"/>
                </a:solidFill>
                <a:latin typeface="Timesnewroman"/>
              </a:rPr>
              <a:t>fgets()</a:t>
            </a:r>
            <a:endParaRPr lang="en-IN" sz="3000" b="1" dirty="0">
              <a:solidFill>
                <a:srgbClr val="FF0000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EEF5-EDCB-90D3-504F-0175E8651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"temp.txt"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 ==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Error: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fgets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,fptr);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ch);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9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E058-4E55-E6D0-EBD9-527B6A58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fseek() and ftell()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C8DA1-6CEB-C3ED-7DE8-6C34A598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318084"/>
            <a:ext cx="11085093" cy="44516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   fp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"temp.txt"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Moving pointer to end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fseek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(fp,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SEEK_SET);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%ld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ftell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rewind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Printing position of pointer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%ld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ftell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(fp));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0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1AB4-0DF0-53BB-C9E7-0F8A8556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0328"/>
          </a:xfrm>
        </p:spPr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latin typeface="Timesnewroman"/>
              </a:rPr>
              <a:t>rewind() and close()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22DDB-E791-91D9-86A6-0B924838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126"/>
            <a:ext cx="10515600" cy="499711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"file.txt"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Love India"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fputc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[i],fptr);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i++;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(ch=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fgetc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(fptr)!=EOF)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[i++]=ch;</a:t>
            </a:r>
          </a:p>
          <a:p>
            <a:pPr marL="0" indent="0">
              <a:buNone/>
            </a:pPr>
            <a:endParaRPr lang="en-IN" sz="5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6483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E02D-E7B7-B3D9-0BD6-E6001D78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"str=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buf);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rewind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(ch=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fgetc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(fptr)!=EOF)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[i++]=ch;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"str=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buf);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fclose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(fptr);</a:t>
            </a:r>
          </a:p>
          <a:p>
            <a:pPr marL="0" indent="0">
              <a:buNone/>
            </a:pPr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82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22F8-DF6D-7B14-6125-F5183F76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Filename using command line argument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2A17-D15B-5F00-817F-1363A987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FILE *fptr;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fptr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 Love My Country"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fputc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[i],fptr);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i++;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  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08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37A2-A010-0433-509C-F9069880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Timesnewroman"/>
              </a:rPr>
              <a:t>T</a:t>
            </a:r>
            <a:r>
              <a:rPr lang="en-US" sz="3000" b="1" dirty="0">
                <a:solidFill>
                  <a:schemeClr val="bg1"/>
                </a:solidFill>
                <a:effectLst/>
                <a:latin typeface="Timesnewroman"/>
              </a:rPr>
              <a:t>ext file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8DBE-C25B-7AE0-D7F7-8CEA5103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A text file contains data in the form of ASCII characters used to store a stream of characters.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Each line in a text file ends with a new line character (‘\n’).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It can be read or written by any text editor. for example vi and nano editor etc.,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They are generally stored with .txt file extension.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Text files can also used to store the source code.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668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C4D3C-6D2E-9912-E406-505F6DBA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Summaries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0AF2-09CB-9A53-F8D5-D0DBB4C75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Types of files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File handling functions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Modes of Operations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Write File content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Read File content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64704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4482-B19A-EC51-1833-1F15C79C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Binary Files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C5EEE-2B8C-00BA-8238-7C46B5A4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A binary file contains data in binary form (i.e. 0’s and 1’s) instead of ASCII characters.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The binary files can be created only from within a program and it's contents can only read by program.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More secure as they are not easily readable.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They are generally stored with .bin file extension.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12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545C-0278-CE38-12D4-1EAFF7CA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69" y="597736"/>
            <a:ext cx="10515600" cy="1054601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File handling functions</a:t>
            </a:r>
            <a:endParaRPr lang="en-IN" sz="3000" b="1" dirty="0">
              <a:latin typeface="Timesnew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BF67A3-6CFE-EDA8-50E4-BB9EB1147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72255"/>
              </p:ext>
            </p:extLst>
          </p:nvPr>
        </p:nvGraphicFramePr>
        <p:xfrm>
          <a:off x="605590" y="2318084"/>
          <a:ext cx="10515600" cy="453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1168">
                  <a:extLst>
                    <a:ext uri="{9D8B030D-6E8A-4147-A177-3AD203B41FA5}">
                      <a16:colId xmlns:a16="http://schemas.microsoft.com/office/drawing/2014/main" val="2075014166"/>
                    </a:ext>
                  </a:extLst>
                </a:gridCol>
                <a:gridCol w="7784432">
                  <a:extLst>
                    <a:ext uri="{9D8B030D-6E8A-4147-A177-3AD203B41FA5}">
                      <a16:colId xmlns:a16="http://schemas.microsoft.com/office/drawing/2014/main" val="3816509635"/>
                    </a:ext>
                  </a:extLst>
                </a:gridCol>
              </a:tblGrid>
              <a:tr h="453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Functions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545724"/>
                  </a:ext>
                </a:extLst>
              </a:tr>
              <a:tr h="453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fopen()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create a file or to open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426952"/>
                  </a:ext>
                </a:extLst>
              </a:tr>
              <a:tr h="453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fclose()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close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101470"/>
                  </a:ext>
                </a:extLst>
              </a:tr>
              <a:tr h="453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fgets()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read a line from the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786416"/>
                  </a:ext>
                </a:extLst>
              </a:tr>
              <a:tr h="453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fputs()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Prints the whole line in the file upto newline at the end.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293751"/>
                  </a:ext>
                </a:extLst>
              </a:tr>
              <a:tr h="453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fprintf()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write output stream data into the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660577"/>
                  </a:ext>
                </a:extLst>
              </a:tr>
              <a:tr h="453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fscanf()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read blocks of data of input stream from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06487"/>
                  </a:ext>
                </a:extLst>
              </a:tr>
              <a:tr h="453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read a single character to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197774"/>
                  </a:ext>
                </a:extLst>
              </a:tr>
              <a:tr h="453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putc()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write a single character to a file.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04795"/>
                  </a:ext>
                </a:extLst>
              </a:tr>
              <a:tr h="4539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fseek()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set the position of a file pointer to a mentioned location.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52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7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56DA81-B2F7-CB63-A433-30800015F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983238"/>
              </p:ext>
            </p:extLst>
          </p:nvPr>
        </p:nvGraphicFramePr>
        <p:xfrm>
          <a:off x="537411" y="2558716"/>
          <a:ext cx="11165305" cy="402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8047">
                  <a:extLst>
                    <a:ext uri="{9D8B030D-6E8A-4147-A177-3AD203B41FA5}">
                      <a16:colId xmlns:a16="http://schemas.microsoft.com/office/drawing/2014/main" val="3246094081"/>
                    </a:ext>
                  </a:extLst>
                </a:gridCol>
                <a:gridCol w="8197258">
                  <a:extLst>
                    <a:ext uri="{9D8B030D-6E8A-4147-A177-3AD203B41FA5}">
                      <a16:colId xmlns:a16="http://schemas.microsoft.com/office/drawing/2014/main" val="1415110804"/>
                    </a:ext>
                  </a:extLst>
                </a:gridCol>
              </a:tblGrid>
              <a:tr h="478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ftell()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return the current position of a file pointer.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622429236"/>
                  </a:ext>
                </a:extLst>
              </a:tr>
              <a:tr h="709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rewind()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set the file pointer to the beginning of a file.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424893293"/>
                  </a:ext>
                </a:extLst>
              </a:tr>
              <a:tr h="709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putw()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write an integer to a file.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85127963"/>
                  </a:ext>
                </a:extLst>
              </a:tr>
              <a:tr h="709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getw()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read an integer from a file.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088596679"/>
                  </a:ext>
                </a:extLst>
              </a:tr>
              <a:tr h="709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fwrite()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functions write the specified amount of bytes to the binary file.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825623463"/>
                  </a:ext>
                </a:extLst>
              </a:tr>
              <a:tr h="7095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fread()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Reads the specified bytes of data from a binary file.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43544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56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DCDF2-B0AC-5FEB-E436-74BD2BEAD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Mode and operations of the files</a:t>
            </a:r>
            <a:endParaRPr lang="en-IN" sz="3000" b="1" dirty="0">
              <a:latin typeface="Timesnewroman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F19916-F0E1-21C4-7D9E-74DA7A2CD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502141"/>
              </p:ext>
            </p:extLst>
          </p:nvPr>
        </p:nvGraphicFramePr>
        <p:xfrm>
          <a:off x="449178" y="1042736"/>
          <a:ext cx="11149263" cy="5722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626">
                  <a:extLst>
                    <a:ext uri="{9D8B030D-6E8A-4147-A177-3AD203B41FA5}">
                      <a16:colId xmlns:a16="http://schemas.microsoft.com/office/drawing/2014/main" val="4093944960"/>
                    </a:ext>
                  </a:extLst>
                </a:gridCol>
                <a:gridCol w="3920528">
                  <a:extLst>
                    <a:ext uri="{9D8B030D-6E8A-4147-A177-3AD203B41FA5}">
                      <a16:colId xmlns:a16="http://schemas.microsoft.com/office/drawing/2014/main" val="3419646053"/>
                    </a:ext>
                  </a:extLst>
                </a:gridCol>
                <a:gridCol w="5532109">
                  <a:extLst>
                    <a:ext uri="{9D8B030D-6E8A-4147-A177-3AD203B41FA5}">
                      <a16:colId xmlns:a16="http://schemas.microsoft.com/office/drawing/2014/main" val="2326592102"/>
                    </a:ext>
                  </a:extLst>
                </a:gridCol>
              </a:tblGrid>
              <a:tr h="461458"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</a:rPr>
                        <a:t>Meaning of Mode</a:t>
                      </a:r>
                    </a:p>
                  </a:txBody>
                  <a:tcPr marL="153477" marR="153477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 states of the existence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4098715562"/>
                  </a:ext>
                </a:extLst>
              </a:tr>
              <a:tr h="646042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r</a:t>
                      </a:r>
                    </a:p>
                  </a:txBody>
                  <a:tcPr marL="153477" marR="153477" marT="91440" marB="91440" anchor="ctr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reading.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 or present,  </a:t>
                      </a:r>
                      <a:r>
                        <a:rPr lang="en-US" dirty="0"/>
                        <a:t>fopen()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returns NULL.</a:t>
                      </a:r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540499211"/>
                  </a:ext>
                </a:extLst>
              </a:tr>
              <a:tr h="64604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reading in binary mode.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 or present ,  </a:t>
                      </a:r>
                      <a:r>
                        <a:rPr lang="en-US" dirty="0"/>
                        <a:t>fopen()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returns NULL.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856410740"/>
                  </a:ext>
                </a:extLst>
              </a:tr>
              <a:tr h="119979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writing.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exists or present, its contents are overwritten.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 or present, it will be created.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202084416"/>
                  </a:ext>
                </a:extLst>
              </a:tr>
              <a:tr h="64604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wb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writing in binary mode.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exists, its contents are overwritten.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it will be created.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284530336"/>
                  </a:ext>
                </a:extLst>
              </a:tr>
              <a:tr h="922917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append. 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added to the end of the file.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it will be created.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3131758853"/>
                  </a:ext>
                </a:extLst>
              </a:tr>
              <a:tr h="1199792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append in binary mode.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is added to the end of the file.</a:t>
                      </a:r>
                      <a:endParaRPr lang="en-IN" dirty="0"/>
                    </a:p>
                  </a:txBody>
                  <a:tcPr marL="76738" marR="76738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it will be created.</a:t>
                      </a:r>
                      <a:endParaRPr lang="en-IN" dirty="0"/>
                    </a:p>
                  </a:txBody>
                  <a:tcPr marL="76738" marR="76738"/>
                </a:tc>
                <a:extLst>
                  <a:ext uri="{0D108BD9-81ED-4DB2-BD59-A6C34878D82A}">
                    <a16:rowId xmlns:a16="http://schemas.microsoft.com/office/drawing/2014/main" val="40756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86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1D6F670-A53B-E25E-8B67-A6677FE6D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856515"/>
              </p:ext>
            </p:extLst>
          </p:nvPr>
        </p:nvGraphicFramePr>
        <p:xfrm>
          <a:off x="573507" y="1127793"/>
          <a:ext cx="10515597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788">
                  <a:extLst>
                    <a:ext uri="{9D8B030D-6E8A-4147-A177-3AD203B41FA5}">
                      <a16:colId xmlns:a16="http://schemas.microsoft.com/office/drawing/2014/main" val="1822710398"/>
                    </a:ext>
                  </a:extLst>
                </a:gridCol>
                <a:gridCol w="5133473">
                  <a:extLst>
                    <a:ext uri="{9D8B030D-6E8A-4147-A177-3AD203B41FA5}">
                      <a16:colId xmlns:a16="http://schemas.microsoft.com/office/drawing/2014/main" val="1867092688"/>
                    </a:ext>
                  </a:extLst>
                </a:gridCol>
                <a:gridCol w="4319336">
                  <a:extLst>
                    <a:ext uri="{9D8B030D-6E8A-4147-A177-3AD203B41FA5}">
                      <a16:colId xmlns:a16="http://schemas.microsoft.com/office/drawing/2014/main" val="121778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both reading and writing.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fopen()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NULL.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53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rb+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both reading and writing in binary mode.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fopen()</a:t>
                      </a:r>
                      <a:r>
                        <a:rPr lang="en-US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NULL.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8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w+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both reading and writing.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exists, its contents are overwritten.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it will be created.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85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wb+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both reading and writing in binary mode.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exists, its contents are overwritten.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it will be created.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8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a+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both reading and appending.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it will be created.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588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ab+</a:t>
                      </a:r>
                    </a:p>
                  </a:txBody>
                  <a:tcPr marL="182880" marR="182880" marT="91440" marB="9144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for both reading and appending in binary mode.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the file does not exist, it will be created.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448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4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40DBC-C1D7-6800-7291-F875216D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30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write character into the file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FC78F-A511-47C9-A786-3CAA9908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350168"/>
            <a:ext cx="11133221" cy="432334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  #include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3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ch=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'K'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sz="3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"temp.txt"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 == </a:t>
            </a:r>
            <a:r>
              <a:rPr lang="en-IN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3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Error:</a:t>
            </a:r>
            <a:r>
              <a:rPr lang="en-IN" sz="3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3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fputc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(ch, fptr);</a:t>
            </a:r>
          </a:p>
          <a:p>
            <a:pPr marL="0" indent="0">
              <a:buNone/>
            </a:pP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3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fputc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3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3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fptr);</a:t>
            </a:r>
          </a:p>
          <a:p>
            <a:pPr marL="0" indent="0">
              <a:buNone/>
            </a:pPr>
            <a:b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IN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3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36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40E3-3822-AF7D-B80C-BAB83FA0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Read character from the file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A614-27C3-706D-976A-68B6CEB8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51" y="2302041"/>
            <a:ext cx="11117101" cy="43233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FILE *fptr;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fptr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"temp.txt"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 ==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 Error: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ch =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fgetc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ch);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894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556</TotalTime>
  <Words>1804</Words>
  <Application>Microsoft Office PowerPoint</Application>
  <PresentationFormat>Widescreen</PresentationFormat>
  <Paragraphs>290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Consolas</vt:lpstr>
      <vt:lpstr>Timesnewroman</vt:lpstr>
      <vt:lpstr>Wingdings 3</vt:lpstr>
      <vt:lpstr>Ion Boardroom</vt:lpstr>
      <vt:lpstr>Files in c</vt:lpstr>
      <vt:lpstr>Text file</vt:lpstr>
      <vt:lpstr>Binary Files</vt:lpstr>
      <vt:lpstr>File handling functions</vt:lpstr>
      <vt:lpstr>PowerPoint Presentation</vt:lpstr>
      <vt:lpstr>Mode and operations of the files</vt:lpstr>
      <vt:lpstr>PowerPoint Presentation</vt:lpstr>
      <vt:lpstr>write character into the file</vt:lpstr>
      <vt:lpstr>Read character from the file</vt:lpstr>
      <vt:lpstr>write Multiple characters into the file</vt:lpstr>
      <vt:lpstr>Read Multiple characters from the file</vt:lpstr>
      <vt:lpstr>write file using fprintf()</vt:lpstr>
      <vt:lpstr>Read file using fscanf()</vt:lpstr>
      <vt:lpstr>Write line to file fputs()</vt:lpstr>
      <vt:lpstr>Read line from file using fgets()</vt:lpstr>
      <vt:lpstr>fseek() and ftell()</vt:lpstr>
      <vt:lpstr>rewind() and close()</vt:lpstr>
      <vt:lpstr>PowerPoint Presentation</vt:lpstr>
      <vt:lpstr>Filename using command line argument</vt:lpstr>
      <vt:lpstr>Summaries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77</cp:revision>
  <dcterms:created xsi:type="dcterms:W3CDTF">2023-05-15T08:20:08Z</dcterms:created>
  <dcterms:modified xsi:type="dcterms:W3CDTF">2024-05-13T03:09:48Z</dcterms:modified>
</cp:coreProperties>
</file>