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0" r:id="rId1"/>
  </p:sldMasterIdLst>
  <p:sldIdLst>
    <p:sldId id="257" r:id="rId2"/>
    <p:sldId id="258" r:id="rId3"/>
    <p:sldId id="259" r:id="rId4"/>
    <p:sldId id="277" r:id="rId5"/>
    <p:sldId id="305" r:id="rId6"/>
    <p:sldId id="304" r:id="rId7"/>
    <p:sldId id="278" r:id="rId8"/>
    <p:sldId id="279" r:id="rId9"/>
    <p:sldId id="261" r:id="rId10"/>
    <p:sldId id="262" r:id="rId11"/>
    <p:sldId id="260" r:id="rId12"/>
    <p:sldId id="263" r:id="rId13"/>
    <p:sldId id="267" r:id="rId14"/>
    <p:sldId id="306" r:id="rId15"/>
    <p:sldId id="307" r:id="rId16"/>
    <p:sldId id="266" r:id="rId17"/>
    <p:sldId id="265" r:id="rId18"/>
    <p:sldId id="308" r:id="rId19"/>
    <p:sldId id="264" r:id="rId20"/>
    <p:sldId id="268" r:id="rId21"/>
    <p:sldId id="276" r:id="rId22"/>
    <p:sldId id="274" r:id="rId23"/>
    <p:sldId id="273" r:id="rId24"/>
    <p:sldId id="272" r:id="rId25"/>
    <p:sldId id="271" r:id="rId26"/>
    <p:sldId id="270" r:id="rId27"/>
    <p:sldId id="269" r:id="rId28"/>
    <p:sldId id="281" r:id="rId29"/>
    <p:sldId id="282" r:id="rId30"/>
    <p:sldId id="283" r:id="rId31"/>
    <p:sldId id="284" r:id="rId32"/>
    <p:sldId id="285" r:id="rId33"/>
    <p:sldId id="287" r:id="rId34"/>
    <p:sldId id="288" r:id="rId35"/>
    <p:sldId id="289" r:id="rId36"/>
    <p:sldId id="291" r:id="rId37"/>
    <p:sldId id="292" r:id="rId38"/>
    <p:sldId id="294" r:id="rId39"/>
    <p:sldId id="295" r:id="rId40"/>
    <p:sldId id="296" r:id="rId41"/>
    <p:sldId id="297" r:id="rId42"/>
    <p:sldId id="298" r:id="rId43"/>
    <p:sldId id="30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5" d="100"/>
          <a:sy n="95" d="100"/>
        </p:scale>
        <p:origin x="2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AD0A7-14EB-EA1D-DB57-416E9B02BD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8A1736-9FC0-CFE8-AB74-3D6E137FD1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9D54465-7160-D4C2-D904-2BE18EB523CE}"/>
              </a:ext>
            </a:extLst>
          </p:cNvPr>
          <p:cNvSpPr>
            <a:spLocks noGrp="1"/>
          </p:cNvSpPr>
          <p:nvPr>
            <p:ph type="dt" sz="half" idx="10"/>
          </p:nvPr>
        </p:nvSpPr>
        <p:spPr/>
        <p:txBody>
          <a:bodyPr/>
          <a:lstStyle/>
          <a:p>
            <a:fld id="{FCC1CA1A-9AB4-4899-8DFD-FED4EE7247DD}" type="datetimeFigureOut">
              <a:rPr lang="en-IN" smtClean="0"/>
              <a:t>25-07-2023</a:t>
            </a:fld>
            <a:endParaRPr lang="en-IN"/>
          </a:p>
        </p:txBody>
      </p:sp>
      <p:sp>
        <p:nvSpPr>
          <p:cNvPr id="5" name="Footer Placeholder 4">
            <a:extLst>
              <a:ext uri="{FF2B5EF4-FFF2-40B4-BE49-F238E27FC236}">
                <a16:creationId xmlns:a16="http://schemas.microsoft.com/office/drawing/2014/main" id="{805D7B58-EE17-EC2B-5B95-341CEA0147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B428D2-B065-9B9E-0C9B-8058FECEFF22}"/>
              </a:ext>
            </a:extLst>
          </p:cNvPr>
          <p:cNvSpPr>
            <a:spLocks noGrp="1"/>
          </p:cNvSpPr>
          <p:nvPr>
            <p:ph type="sldNum" sz="quarter" idx="12"/>
          </p:nvPr>
        </p:nvSpPr>
        <p:spPr/>
        <p:txBody>
          <a:bodyPr/>
          <a:lstStyle/>
          <a:p>
            <a:fld id="{316C588C-FAED-498D-BED2-EF160A234C33}" type="slidenum">
              <a:rPr lang="en-IN" smtClean="0"/>
              <a:t>‹#›</a:t>
            </a:fld>
            <a:endParaRPr lang="en-IN"/>
          </a:p>
        </p:txBody>
      </p:sp>
    </p:spTree>
    <p:extLst>
      <p:ext uri="{BB962C8B-B14F-4D97-AF65-F5344CB8AC3E}">
        <p14:creationId xmlns:p14="http://schemas.microsoft.com/office/powerpoint/2010/main" val="120219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DE3DB-D1AC-69D4-BF3D-3A95CF7BD32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7623E3-193A-8534-A3F3-7F7FFDE9C5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1714B4-E3CE-8442-CC3A-4C3A4A0C011E}"/>
              </a:ext>
            </a:extLst>
          </p:cNvPr>
          <p:cNvSpPr>
            <a:spLocks noGrp="1"/>
          </p:cNvSpPr>
          <p:nvPr>
            <p:ph type="dt" sz="half" idx="10"/>
          </p:nvPr>
        </p:nvSpPr>
        <p:spPr/>
        <p:txBody>
          <a:bodyPr/>
          <a:lstStyle/>
          <a:p>
            <a:fld id="{FCC1CA1A-9AB4-4899-8DFD-FED4EE7247DD}" type="datetimeFigureOut">
              <a:rPr lang="en-IN" smtClean="0"/>
              <a:t>25-07-2023</a:t>
            </a:fld>
            <a:endParaRPr lang="en-IN"/>
          </a:p>
        </p:txBody>
      </p:sp>
      <p:sp>
        <p:nvSpPr>
          <p:cNvPr id="5" name="Footer Placeholder 4">
            <a:extLst>
              <a:ext uri="{FF2B5EF4-FFF2-40B4-BE49-F238E27FC236}">
                <a16:creationId xmlns:a16="http://schemas.microsoft.com/office/drawing/2014/main" id="{CB7AB413-8E50-7AB5-E088-850EBE7E50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D6D2A2-72CD-49D0-BEBC-C3B15798FEC1}"/>
              </a:ext>
            </a:extLst>
          </p:cNvPr>
          <p:cNvSpPr>
            <a:spLocks noGrp="1"/>
          </p:cNvSpPr>
          <p:nvPr>
            <p:ph type="sldNum" sz="quarter" idx="12"/>
          </p:nvPr>
        </p:nvSpPr>
        <p:spPr/>
        <p:txBody>
          <a:bodyPr/>
          <a:lstStyle/>
          <a:p>
            <a:fld id="{316C588C-FAED-498D-BED2-EF160A234C33}" type="slidenum">
              <a:rPr lang="en-IN" smtClean="0"/>
              <a:t>‹#›</a:t>
            </a:fld>
            <a:endParaRPr lang="en-IN"/>
          </a:p>
        </p:txBody>
      </p:sp>
    </p:spTree>
    <p:extLst>
      <p:ext uri="{BB962C8B-B14F-4D97-AF65-F5344CB8AC3E}">
        <p14:creationId xmlns:p14="http://schemas.microsoft.com/office/powerpoint/2010/main" val="1690975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976FEE-A3AC-9BC9-E0DE-168D258C5E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76660F-73B3-7094-2CDD-6214BE2363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1A9103-9517-D4B1-FA57-B45BDAC1746D}"/>
              </a:ext>
            </a:extLst>
          </p:cNvPr>
          <p:cNvSpPr>
            <a:spLocks noGrp="1"/>
          </p:cNvSpPr>
          <p:nvPr>
            <p:ph type="dt" sz="half" idx="10"/>
          </p:nvPr>
        </p:nvSpPr>
        <p:spPr/>
        <p:txBody>
          <a:bodyPr/>
          <a:lstStyle/>
          <a:p>
            <a:fld id="{FCC1CA1A-9AB4-4899-8DFD-FED4EE7247DD}" type="datetimeFigureOut">
              <a:rPr lang="en-IN" smtClean="0"/>
              <a:t>25-07-2023</a:t>
            </a:fld>
            <a:endParaRPr lang="en-IN"/>
          </a:p>
        </p:txBody>
      </p:sp>
      <p:sp>
        <p:nvSpPr>
          <p:cNvPr id="5" name="Footer Placeholder 4">
            <a:extLst>
              <a:ext uri="{FF2B5EF4-FFF2-40B4-BE49-F238E27FC236}">
                <a16:creationId xmlns:a16="http://schemas.microsoft.com/office/drawing/2014/main" id="{0864FD0F-F69B-846E-B11C-ECFCA80CE7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1242F8-3188-9F0E-6D92-8120C9DD8A5E}"/>
              </a:ext>
            </a:extLst>
          </p:cNvPr>
          <p:cNvSpPr>
            <a:spLocks noGrp="1"/>
          </p:cNvSpPr>
          <p:nvPr>
            <p:ph type="sldNum" sz="quarter" idx="12"/>
          </p:nvPr>
        </p:nvSpPr>
        <p:spPr/>
        <p:txBody>
          <a:bodyPr/>
          <a:lstStyle/>
          <a:p>
            <a:fld id="{316C588C-FAED-498D-BED2-EF160A234C33}" type="slidenum">
              <a:rPr lang="en-IN" smtClean="0"/>
              <a:t>‹#›</a:t>
            </a:fld>
            <a:endParaRPr lang="en-IN"/>
          </a:p>
        </p:txBody>
      </p:sp>
    </p:spTree>
    <p:extLst>
      <p:ext uri="{BB962C8B-B14F-4D97-AF65-F5344CB8AC3E}">
        <p14:creationId xmlns:p14="http://schemas.microsoft.com/office/powerpoint/2010/main" val="2258150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80116-5D2F-0478-EECE-D64505B8D6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41EFC0-FA42-9CE2-F732-070994A957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37A13D-E27C-D5DB-6182-CD752A4B4D84}"/>
              </a:ext>
            </a:extLst>
          </p:cNvPr>
          <p:cNvSpPr>
            <a:spLocks noGrp="1"/>
          </p:cNvSpPr>
          <p:nvPr>
            <p:ph type="dt" sz="half" idx="10"/>
          </p:nvPr>
        </p:nvSpPr>
        <p:spPr/>
        <p:txBody>
          <a:bodyPr/>
          <a:lstStyle/>
          <a:p>
            <a:fld id="{FCC1CA1A-9AB4-4899-8DFD-FED4EE7247DD}" type="datetimeFigureOut">
              <a:rPr lang="en-IN" smtClean="0"/>
              <a:t>25-07-2023</a:t>
            </a:fld>
            <a:endParaRPr lang="en-IN"/>
          </a:p>
        </p:txBody>
      </p:sp>
      <p:sp>
        <p:nvSpPr>
          <p:cNvPr id="5" name="Footer Placeholder 4">
            <a:extLst>
              <a:ext uri="{FF2B5EF4-FFF2-40B4-BE49-F238E27FC236}">
                <a16:creationId xmlns:a16="http://schemas.microsoft.com/office/drawing/2014/main" id="{C36339E8-18FE-1812-4CF8-40644C2D28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7C35D3-5E8A-82E5-203F-331C9C28F217}"/>
              </a:ext>
            </a:extLst>
          </p:cNvPr>
          <p:cNvSpPr>
            <a:spLocks noGrp="1"/>
          </p:cNvSpPr>
          <p:nvPr>
            <p:ph type="sldNum" sz="quarter" idx="12"/>
          </p:nvPr>
        </p:nvSpPr>
        <p:spPr/>
        <p:txBody>
          <a:bodyPr/>
          <a:lstStyle/>
          <a:p>
            <a:fld id="{316C588C-FAED-498D-BED2-EF160A234C33}" type="slidenum">
              <a:rPr lang="en-IN" smtClean="0"/>
              <a:t>‹#›</a:t>
            </a:fld>
            <a:endParaRPr lang="en-IN"/>
          </a:p>
        </p:txBody>
      </p:sp>
    </p:spTree>
    <p:extLst>
      <p:ext uri="{BB962C8B-B14F-4D97-AF65-F5344CB8AC3E}">
        <p14:creationId xmlns:p14="http://schemas.microsoft.com/office/powerpoint/2010/main" val="996785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6897C-EE30-1248-2993-F6879C6430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4B8F045-36F2-6C79-F662-071079BFF4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3B667A-C59C-7828-67E0-A7DF996AA2EF}"/>
              </a:ext>
            </a:extLst>
          </p:cNvPr>
          <p:cNvSpPr>
            <a:spLocks noGrp="1"/>
          </p:cNvSpPr>
          <p:nvPr>
            <p:ph type="dt" sz="half" idx="10"/>
          </p:nvPr>
        </p:nvSpPr>
        <p:spPr/>
        <p:txBody>
          <a:bodyPr/>
          <a:lstStyle/>
          <a:p>
            <a:fld id="{FCC1CA1A-9AB4-4899-8DFD-FED4EE7247DD}" type="datetimeFigureOut">
              <a:rPr lang="en-IN" smtClean="0"/>
              <a:t>25-07-2023</a:t>
            </a:fld>
            <a:endParaRPr lang="en-IN"/>
          </a:p>
        </p:txBody>
      </p:sp>
      <p:sp>
        <p:nvSpPr>
          <p:cNvPr id="5" name="Footer Placeholder 4">
            <a:extLst>
              <a:ext uri="{FF2B5EF4-FFF2-40B4-BE49-F238E27FC236}">
                <a16:creationId xmlns:a16="http://schemas.microsoft.com/office/drawing/2014/main" id="{CE59D228-8CAE-A9BD-CE44-558C838A41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698764-C482-45E9-0E64-8595435ECB87}"/>
              </a:ext>
            </a:extLst>
          </p:cNvPr>
          <p:cNvSpPr>
            <a:spLocks noGrp="1"/>
          </p:cNvSpPr>
          <p:nvPr>
            <p:ph type="sldNum" sz="quarter" idx="12"/>
          </p:nvPr>
        </p:nvSpPr>
        <p:spPr/>
        <p:txBody>
          <a:bodyPr/>
          <a:lstStyle/>
          <a:p>
            <a:fld id="{316C588C-FAED-498D-BED2-EF160A234C33}" type="slidenum">
              <a:rPr lang="en-IN" smtClean="0"/>
              <a:t>‹#›</a:t>
            </a:fld>
            <a:endParaRPr lang="en-IN"/>
          </a:p>
        </p:txBody>
      </p:sp>
    </p:spTree>
    <p:extLst>
      <p:ext uri="{BB962C8B-B14F-4D97-AF65-F5344CB8AC3E}">
        <p14:creationId xmlns:p14="http://schemas.microsoft.com/office/powerpoint/2010/main" val="939189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35CDE-2672-BA4F-A7C7-9BCDD751F5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6431C3-7365-B176-185A-EB690B2226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EA0B55B-990D-E375-D3C7-FBC41F867F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3383CE4-F7EB-69A4-52B1-58FFD4FC4EDE}"/>
              </a:ext>
            </a:extLst>
          </p:cNvPr>
          <p:cNvSpPr>
            <a:spLocks noGrp="1"/>
          </p:cNvSpPr>
          <p:nvPr>
            <p:ph type="dt" sz="half" idx="10"/>
          </p:nvPr>
        </p:nvSpPr>
        <p:spPr/>
        <p:txBody>
          <a:bodyPr/>
          <a:lstStyle/>
          <a:p>
            <a:fld id="{FCC1CA1A-9AB4-4899-8DFD-FED4EE7247DD}" type="datetimeFigureOut">
              <a:rPr lang="en-IN" smtClean="0"/>
              <a:t>25-07-2023</a:t>
            </a:fld>
            <a:endParaRPr lang="en-IN"/>
          </a:p>
        </p:txBody>
      </p:sp>
      <p:sp>
        <p:nvSpPr>
          <p:cNvPr id="6" name="Footer Placeholder 5">
            <a:extLst>
              <a:ext uri="{FF2B5EF4-FFF2-40B4-BE49-F238E27FC236}">
                <a16:creationId xmlns:a16="http://schemas.microsoft.com/office/drawing/2014/main" id="{3FD227B3-AC3F-9AE6-61FA-88F3D640CA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355F04-B788-BB78-27DC-A7B63884751E}"/>
              </a:ext>
            </a:extLst>
          </p:cNvPr>
          <p:cNvSpPr>
            <a:spLocks noGrp="1"/>
          </p:cNvSpPr>
          <p:nvPr>
            <p:ph type="sldNum" sz="quarter" idx="12"/>
          </p:nvPr>
        </p:nvSpPr>
        <p:spPr/>
        <p:txBody>
          <a:bodyPr/>
          <a:lstStyle/>
          <a:p>
            <a:fld id="{316C588C-FAED-498D-BED2-EF160A234C33}" type="slidenum">
              <a:rPr lang="en-IN" smtClean="0"/>
              <a:t>‹#›</a:t>
            </a:fld>
            <a:endParaRPr lang="en-IN"/>
          </a:p>
        </p:txBody>
      </p:sp>
    </p:spTree>
    <p:extLst>
      <p:ext uri="{BB962C8B-B14F-4D97-AF65-F5344CB8AC3E}">
        <p14:creationId xmlns:p14="http://schemas.microsoft.com/office/powerpoint/2010/main" val="183122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68B6D-6879-09B5-5531-97E92020553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E4E8B6-85FB-8FC3-90FB-5C0336FDA6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053E9-A902-2B04-F426-FFCFC7B396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64CE701-EA53-00D3-C74C-BFEBFA3D83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E2FDCB-5AD1-B0B0-EA48-FC40EADD8B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72081BA-C23A-C436-E8A9-8115233B85E3}"/>
              </a:ext>
            </a:extLst>
          </p:cNvPr>
          <p:cNvSpPr>
            <a:spLocks noGrp="1"/>
          </p:cNvSpPr>
          <p:nvPr>
            <p:ph type="dt" sz="half" idx="10"/>
          </p:nvPr>
        </p:nvSpPr>
        <p:spPr/>
        <p:txBody>
          <a:bodyPr/>
          <a:lstStyle/>
          <a:p>
            <a:fld id="{FCC1CA1A-9AB4-4899-8DFD-FED4EE7247DD}" type="datetimeFigureOut">
              <a:rPr lang="en-IN" smtClean="0"/>
              <a:t>25-07-2023</a:t>
            </a:fld>
            <a:endParaRPr lang="en-IN"/>
          </a:p>
        </p:txBody>
      </p:sp>
      <p:sp>
        <p:nvSpPr>
          <p:cNvPr id="8" name="Footer Placeholder 7">
            <a:extLst>
              <a:ext uri="{FF2B5EF4-FFF2-40B4-BE49-F238E27FC236}">
                <a16:creationId xmlns:a16="http://schemas.microsoft.com/office/drawing/2014/main" id="{70663712-0E70-A1E1-B6EE-D80DD972FF2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A30B1C7-8AD3-9B3F-C031-29EB01EB9718}"/>
              </a:ext>
            </a:extLst>
          </p:cNvPr>
          <p:cNvSpPr>
            <a:spLocks noGrp="1"/>
          </p:cNvSpPr>
          <p:nvPr>
            <p:ph type="sldNum" sz="quarter" idx="12"/>
          </p:nvPr>
        </p:nvSpPr>
        <p:spPr/>
        <p:txBody>
          <a:bodyPr/>
          <a:lstStyle/>
          <a:p>
            <a:fld id="{316C588C-FAED-498D-BED2-EF160A234C33}" type="slidenum">
              <a:rPr lang="en-IN" smtClean="0"/>
              <a:t>‹#›</a:t>
            </a:fld>
            <a:endParaRPr lang="en-IN"/>
          </a:p>
        </p:txBody>
      </p:sp>
    </p:spTree>
    <p:extLst>
      <p:ext uri="{BB962C8B-B14F-4D97-AF65-F5344CB8AC3E}">
        <p14:creationId xmlns:p14="http://schemas.microsoft.com/office/powerpoint/2010/main" val="3221306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3C4D0-EFEE-B96D-1792-E1BA292F44D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2E10901-FDD0-50B2-EDDA-0C95EE81266D}"/>
              </a:ext>
            </a:extLst>
          </p:cNvPr>
          <p:cNvSpPr>
            <a:spLocks noGrp="1"/>
          </p:cNvSpPr>
          <p:nvPr>
            <p:ph type="dt" sz="half" idx="10"/>
          </p:nvPr>
        </p:nvSpPr>
        <p:spPr/>
        <p:txBody>
          <a:bodyPr/>
          <a:lstStyle/>
          <a:p>
            <a:fld id="{FCC1CA1A-9AB4-4899-8DFD-FED4EE7247DD}" type="datetimeFigureOut">
              <a:rPr lang="en-IN" smtClean="0"/>
              <a:t>25-07-2023</a:t>
            </a:fld>
            <a:endParaRPr lang="en-IN"/>
          </a:p>
        </p:txBody>
      </p:sp>
      <p:sp>
        <p:nvSpPr>
          <p:cNvPr id="4" name="Footer Placeholder 3">
            <a:extLst>
              <a:ext uri="{FF2B5EF4-FFF2-40B4-BE49-F238E27FC236}">
                <a16:creationId xmlns:a16="http://schemas.microsoft.com/office/drawing/2014/main" id="{DB2B7F11-48C9-B9D7-87B7-C8232C4AF3D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D73851C-A93F-F070-120C-C246BA634355}"/>
              </a:ext>
            </a:extLst>
          </p:cNvPr>
          <p:cNvSpPr>
            <a:spLocks noGrp="1"/>
          </p:cNvSpPr>
          <p:nvPr>
            <p:ph type="sldNum" sz="quarter" idx="12"/>
          </p:nvPr>
        </p:nvSpPr>
        <p:spPr/>
        <p:txBody>
          <a:bodyPr/>
          <a:lstStyle/>
          <a:p>
            <a:fld id="{316C588C-FAED-498D-BED2-EF160A234C33}" type="slidenum">
              <a:rPr lang="en-IN" smtClean="0"/>
              <a:t>‹#›</a:t>
            </a:fld>
            <a:endParaRPr lang="en-IN"/>
          </a:p>
        </p:txBody>
      </p:sp>
    </p:spTree>
    <p:extLst>
      <p:ext uri="{BB962C8B-B14F-4D97-AF65-F5344CB8AC3E}">
        <p14:creationId xmlns:p14="http://schemas.microsoft.com/office/powerpoint/2010/main" val="1139377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5E5255-EFD5-54E8-6A5C-68FC5402F07A}"/>
              </a:ext>
            </a:extLst>
          </p:cNvPr>
          <p:cNvSpPr>
            <a:spLocks noGrp="1"/>
          </p:cNvSpPr>
          <p:nvPr>
            <p:ph type="dt" sz="half" idx="10"/>
          </p:nvPr>
        </p:nvSpPr>
        <p:spPr/>
        <p:txBody>
          <a:bodyPr/>
          <a:lstStyle/>
          <a:p>
            <a:fld id="{FCC1CA1A-9AB4-4899-8DFD-FED4EE7247DD}" type="datetimeFigureOut">
              <a:rPr lang="en-IN" smtClean="0"/>
              <a:t>25-07-2023</a:t>
            </a:fld>
            <a:endParaRPr lang="en-IN"/>
          </a:p>
        </p:txBody>
      </p:sp>
      <p:sp>
        <p:nvSpPr>
          <p:cNvPr id="3" name="Footer Placeholder 2">
            <a:extLst>
              <a:ext uri="{FF2B5EF4-FFF2-40B4-BE49-F238E27FC236}">
                <a16:creationId xmlns:a16="http://schemas.microsoft.com/office/drawing/2014/main" id="{0EB4220A-A0BE-67DF-D75F-8815B74A281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2ECEC54-9E4E-06F2-36F3-B0CA9135C66C}"/>
              </a:ext>
            </a:extLst>
          </p:cNvPr>
          <p:cNvSpPr>
            <a:spLocks noGrp="1"/>
          </p:cNvSpPr>
          <p:nvPr>
            <p:ph type="sldNum" sz="quarter" idx="12"/>
          </p:nvPr>
        </p:nvSpPr>
        <p:spPr/>
        <p:txBody>
          <a:bodyPr/>
          <a:lstStyle/>
          <a:p>
            <a:fld id="{316C588C-FAED-498D-BED2-EF160A234C33}" type="slidenum">
              <a:rPr lang="en-IN" smtClean="0"/>
              <a:t>‹#›</a:t>
            </a:fld>
            <a:endParaRPr lang="en-IN"/>
          </a:p>
        </p:txBody>
      </p:sp>
    </p:spTree>
    <p:extLst>
      <p:ext uri="{BB962C8B-B14F-4D97-AF65-F5344CB8AC3E}">
        <p14:creationId xmlns:p14="http://schemas.microsoft.com/office/powerpoint/2010/main" val="1790555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FA51F-311B-0B15-BA4C-71B5BBCA1A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95B894-B8F1-BB82-6267-A0A948B969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84EA07-DBA4-5CE8-3812-6334B4940E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D530CF-22FC-706A-572A-295C135D5B63}"/>
              </a:ext>
            </a:extLst>
          </p:cNvPr>
          <p:cNvSpPr>
            <a:spLocks noGrp="1"/>
          </p:cNvSpPr>
          <p:nvPr>
            <p:ph type="dt" sz="half" idx="10"/>
          </p:nvPr>
        </p:nvSpPr>
        <p:spPr/>
        <p:txBody>
          <a:bodyPr/>
          <a:lstStyle/>
          <a:p>
            <a:fld id="{FCC1CA1A-9AB4-4899-8DFD-FED4EE7247DD}" type="datetimeFigureOut">
              <a:rPr lang="en-IN" smtClean="0"/>
              <a:t>25-07-2023</a:t>
            </a:fld>
            <a:endParaRPr lang="en-IN"/>
          </a:p>
        </p:txBody>
      </p:sp>
      <p:sp>
        <p:nvSpPr>
          <p:cNvPr id="6" name="Footer Placeholder 5">
            <a:extLst>
              <a:ext uri="{FF2B5EF4-FFF2-40B4-BE49-F238E27FC236}">
                <a16:creationId xmlns:a16="http://schemas.microsoft.com/office/drawing/2014/main" id="{F21C41C3-01FB-E87A-F47C-E0334DDDFF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5198BF-F525-E43E-BF3D-B453DD425AF0}"/>
              </a:ext>
            </a:extLst>
          </p:cNvPr>
          <p:cNvSpPr>
            <a:spLocks noGrp="1"/>
          </p:cNvSpPr>
          <p:nvPr>
            <p:ph type="sldNum" sz="quarter" idx="12"/>
          </p:nvPr>
        </p:nvSpPr>
        <p:spPr/>
        <p:txBody>
          <a:bodyPr/>
          <a:lstStyle/>
          <a:p>
            <a:fld id="{316C588C-FAED-498D-BED2-EF160A234C33}" type="slidenum">
              <a:rPr lang="en-IN" smtClean="0"/>
              <a:t>‹#›</a:t>
            </a:fld>
            <a:endParaRPr lang="en-IN"/>
          </a:p>
        </p:txBody>
      </p:sp>
    </p:spTree>
    <p:extLst>
      <p:ext uri="{BB962C8B-B14F-4D97-AF65-F5344CB8AC3E}">
        <p14:creationId xmlns:p14="http://schemas.microsoft.com/office/powerpoint/2010/main" val="988984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FDEF3-0D20-65B1-B82E-D5AF3D544F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27718B8-A49A-3337-3537-DE43F28166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4F75856-7D1E-6D04-84CC-204B854A46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318939-B0C0-E33F-AFFB-F911416B6155}"/>
              </a:ext>
            </a:extLst>
          </p:cNvPr>
          <p:cNvSpPr>
            <a:spLocks noGrp="1"/>
          </p:cNvSpPr>
          <p:nvPr>
            <p:ph type="dt" sz="half" idx="10"/>
          </p:nvPr>
        </p:nvSpPr>
        <p:spPr/>
        <p:txBody>
          <a:bodyPr/>
          <a:lstStyle/>
          <a:p>
            <a:fld id="{FCC1CA1A-9AB4-4899-8DFD-FED4EE7247DD}" type="datetimeFigureOut">
              <a:rPr lang="en-IN" smtClean="0"/>
              <a:t>25-07-2023</a:t>
            </a:fld>
            <a:endParaRPr lang="en-IN"/>
          </a:p>
        </p:txBody>
      </p:sp>
      <p:sp>
        <p:nvSpPr>
          <p:cNvPr id="6" name="Footer Placeholder 5">
            <a:extLst>
              <a:ext uri="{FF2B5EF4-FFF2-40B4-BE49-F238E27FC236}">
                <a16:creationId xmlns:a16="http://schemas.microsoft.com/office/drawing/2014/main" id="{C7FC6EFA-A401-4C1A-7A1B-29FF2E6CF9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C31648-872B-F837-E4B2-3EF7EE4A9CE7}"/>
              </a:ext>
            </a:extLst>
          </p:cNvPr>
          <p:cNvSpPr>
            <a:spLocks noGrp="1"/>
          </p:cNvSpPr>
          <p:nvPr>
            <p:ph type="sldNum" sz="quarter" idx="12"/>
          </p:nvPr>
        </p:nvSpPr>
        <p:spPr/>
        <p:txBody>
          <a:bodyPr/>
          <a:lstStyle/>
          <a:p>
            <a:fld id="{316C588C-FAED-498D-BED2-EF160A234C33}" type="slidenum">
              <a:rPr lang="en-IN" smtClean="0"/>
              <a:t>‹#›</a:t>
            </a:fld>
            <a:endParaRPr lang="en-IN"/>
          </a:p>
        </p:txBody>
      </p:sp>
    </p:spTree>
    <p:extLst>
      <p:ext uri="{BB962C8B-B14F-4D97-AF65-F5344CB8AC3E}">
        <p14:creationId xmlns:p14="http://schemas.microsoft.com/office/powerpoint/2010/main" val="4205590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9D0BD1-28CF-0BE1-2670-CDA8B2D1C7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7D606F-F2E7-A417-97CE-662DC93F3A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B6E16B-565C-24E8-BBBE-A27DB28CB8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C1CA1A-9AB4-4899-8DFD-FED4EE7247DD}" type="datetimeFigureOut">
              <a:rPr lang="en-IN" smtClean="0"/>
              <a:t>25-07-2023</a:t>
            </a:fld>
            <a:endParaRPr lang="en-IN"/>
          </a:p>
        </p:txBody>
      </p:sp>
      <p:sp>
        <p:nvSpPr>
          <p:cNvPr id="5" name="Footer Placeholder 4">
            <a:extLst>
              <a:ext uri="{FF2B5EF4-FFF2-40B4-BE49-F238E27FC236}">
                <a16:creationId xmlns:a16="http://schemas.microsoft.com/office/drawing/2014/main" id="{757BF533-684F-64F8-938C-AE490FC3FA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59C3A75-4227-9C75-2616-49BCEC1DE6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6C588C-FAED-498D-BED2-EF160A234C33}" type="slidenum">
              <a:rPr lang="en-IN" smtClean="0"/>
              <a:t>‹#›</a:t>
            </a:fld>
            <a:endParaRPr lang="en-IN"/>
          </a:p>
        </p:txBody>
      </p:sp>
    </p:spTree>
    <p:extLst>
      <p:ext uri="{BB962C8B-B14F-4D97-AF65-F5344CB8AC3E}">
        <p14:creationId xmlns:p14="http://schemas.microsoft.com/office/powerpoint/2010/main" val="3632325418"/>
      </p:ext>
    </p:extLst>
  </p:cSld>
  <p:clrMap bg1="lt1" tx1="dk1" bg2="lt2" tx2="dk2" accent1="accent1" accent2="accent2" accent3="accent3" accent4="accent4" accent5="accent5" accent6="accent6" hlink="hlink" folHlink="folHlink"/>
  <p:sldLayoutIdLst>
    <p:sldLayoutId id="2147483941" r:id="rId1"/>
    <p:sldLayoutId id="2147483942" r:id="rId2"/>
    <p:sldLayoutId id="2147483943" r:id="rId3"/>
    <p:sldLayoutId id="2147483944" r:id="rId4"/>
    <p:sldLayoutId id="2147483945" r:id="rId5"/>
    <p:sldLayoutId id="2147483946" r:id="rId6"/>
    <p:sldLayoutId id="2147483947" r:id="rId7"/>
    <p:sldLayoutId id="2147483948" r:id="rId8"/>
    <p:sldLayoutId id="2147483949" r:id="rId9"/>
    <p:sldLayoutId id="2147483950" r:id="rId10"/>
    <p:sldLayoutId id="21474839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javatpoint.com/linux-pwd"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javatpoint.com/linux-mkdir"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javatpoint.com/linux-rmdir"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javatpoint.com/linux-l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javatpoint.com/linux-cd"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javatpoint.com/linux-touch"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javatpoint.com/linux-ca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2773C-910C-AFB2-A7B1-B49848154FA8}"/>
              </a:ext>
            </a:extLst>
          </p:cNvPr>
          <p:cNvSpPr>
            <a:spLocks noGrp="1"/>
          </p:cNvSpPr>
          <p:nvPr>
            <p:ph type="title"/>
          </p:nvPr>
        </p:nvSpPr>
        <p:spPr/>
        <p:txBody>
          <a:bodyPr>
            <a:normAutofit/>
          </a:bodyPr>
          <a:lstStyle/>
          <a:p>
            <a:r>
              <a:rPr lang="en-IN" sz="2800" b="1" dirty="0">
                <a:solidFill>
                  <a:schemeClr val="accent1"/>
                </a:solidFill>
                <a:latin typeface="Timesnewroman"/>
              </a:rPr>
              <a:t>Types of Operating Systems</a:t>
            </a:r>
          </a:p>
        </p:txBody>
      </p:sp>
      <p:pic>
        <p:nvPicPr>
          <p:cNvPr id="4" name="Content Placeholder 3" descr="Operating Systems — What every application programmer must know | by Vijay  Bala | Medium">
            <a:extLst>
              <a:ext uri="{FF2B5EF4-FFF2-40B4-BE49-F238E27FC236}">
                <a16:creationId xmlns:a16="http://schemas.microsoft.com/office/drawing/2014/main" id="{73B83823-D897-8E06-6B7B-9BBF67DB01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3198136" y="1825625"/>
            <a:ext cx="5795727" cy="4351338"/>
          </a:xfrm>
          <a:prstGeom prst="rect">
            <a:avLst/>
          </a:prstGeom>
          <a:noFill/>
          <a:ln>
            <a:noFill/>
          </a:ln>
        </p:spPr>
      </p:pic>
    </p:spTree>
    <p:extLst>
      <p:ext uri="{BB962C8B-B14F-4D97-AF65-F5344CB8AC3E}">
        <p14:creationId xmlns:p14="http://schemas.microsoft.com/office/powerpoint/2010/main" val="5365177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AFEFA-1FB6-E79E-EB43-5E38B795FB61}"/>
              </a:ext>
            </a:extLst>
          </p:cNvPr>
          <p:cNvSpPr>
            <a:spLocks noGrp="1"/>
          </p:cNvSpPr>
          <p:nvPr>
            <p:ph type="title"/>
          </p:nvPr>
        </p:nvSpPr>
        <p:spPr/>
        <p:txBody>
          <a:bodyPr>
            <a:normAutofit/>
          </a:bodyPr>
          <a:lstStyle/>
          <a:p>
            <a:r>
              <a:rPr lang="en-IN" sz="2800" b="1" dirty="0">
                <a:solidFill>
                  <a:schemeClr val="accent1"/>
                </a:solidFill>
                <a:latin typeface="Timesnewroman"/>
              </a:rPr>
              <a:t>Files System Trees</a:t>
            </a:r>
          </a:p>
        </p:txBody>
      </p:sp>
      <p:pic>
        <p:nvPicPr>
          <p:cNvPr id="4" name="Content Placeholder 3">
            <a:extLst>
              <a:ext uri="{FF2B5EF4-FFF2-40B4-BE49-F238E27FC236}">
                <a16:creationId xmlns:a16="http://schemas.microsoft.com/office/drawing/2014/main" id="{41E45B43-050D-33B6-CF64-B60A379F3C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816352" y="2002536"/>
            <a:ext cx="6236207" cy="3099815"/>
          </a:xfrm>
          <a:prstGeom prst="rect">
            <a:avLst/>
          </a:prstGeom>
          <a:noFill/>
          <a:ln>
            <a:noFill/>
          </a:ln>
        </p:spPr>
      </p:pic>
    </p:spTree>
    <p:extLst>
      <p:ext uri="{BB962C8B-B14F-4D97-AF65-F5344CB8AC3E}">
        <p14:creationId xmlns:p14="http://schemas.microsoft.com/office/powerpoint/2010/main" val="23447020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CB0C4-EA6A-1C18-FD05-CCAEA8EE684B}"/>
              </a:ext>
            </a:extLst>
          </p:cNvPr>
          <p:cNvSpPr>
            <a:spLocks noGrp="1"/>
          </p:cNvSpPr>
          <p:nvPr>
            <p:ph type="title"/>
          </p:nvPr>
        </p:nvSpPr>
        <p:spPr/>
        <p:txBody>
          <a:bodyPr>
            <a:normAutofit/>
          </a:bodyPr>
          <a:lstStyle/>
          <a:p>
            <a:r>
              <a:rPr lang="en-IN" sz="2800" b="1" dirty="0">
                <a:solidFill>
                  <a:schemeClr val="accent1"/>
                </a:solidFill>
                <a:latin typeface="Timesnewroman"/>
              </a:rPr>
              <a:t>Types of Linux Commands</a:t>
            </a:r>
          </a:p>
        </p:txBody>
      </p:sp>
      <p:sp>
        <p:nvSpPr>
          <p:cNvPr id="3" name="Content Placeholder 2">
            <a:extLst>
              <a:ext uri="{FF2B5EF4-FFF2-40B4-BE49-F238E27FC236}">
                <a16:creationId xmlns:a16="http://schemas.microsoft.com/office/drawing/2014/main" id="{6DFC1511-65F8-1899-CB16-E9370593E646}"/>
              </a:ext>
            </a:extLst>
          </p:cNvPr>
          <p:cNvSpPr>
            <a:spLocks noGrp="1"/>
          </p:cNvSpPr>
          <p:nvPr>
            <p:ph idx="1"/>
          </p:nvPr>
        </p:nvSpPr>
        <p:spPr/>
        <p:txBody>
          <a:bodyPr>
            <a:normAutofit/>
          </a:bodyPr>
          <a:lstStyle/>
          <a:p>
            <a:pPr>
              <a:lnSpc>
                <a:spcPct val="150000"/>
              </a:lnSpc>
            </a:pPr>
            <a:r>
              <a:rPr lang="en-IN" sz="2000" dirty="0">
                <a:latin typeface="Timesnewroman"/>
              </a:rPr>
              <a:t>Linux Directory Commands</a:t>
            </a:r>
          </a:p>
          <a:p>
            <a:pPr>
              <a:lnSpc>
                <a:spcPct val="150000"/>
              </a:lnSpc>
            </a:pPr>
            <a:r>
              <a:rPr lang="en-IN" sz="2000" dirty="0">
                <a:latin typeface="Timesnewroman"/>
              </a:rPr>
              <a:t>Linux File Commands</a:t>
            </a:r>
          </a:p>
          <a:p>
            <a:pPr>
              <a:lnSpc>
                <a:spcPct val="150000"/>
              </a:lnSpc>
            </a:pPr>
            <a:r>
              <a:rPr lang="en-IN" sz="2000" dirty="0">
                <a:latin typeface="Timesnewroman"/>
              </a:rPr>
              <a:t>Linux File Content Commands</a:t>
            </a:r>
          </a:p>
          <a:p>
            <a:pPr>
              <a:lnSpc>
                <a:spcPct val="150000"/>
              </a:lnSpc>
            </a:pPr>
            <a:r>
              <a:rPr lang="en-IN" sz="2000" dirty="0">
                <a:latin typeface="Timesnewroman"/>
              </a:rPr>
              <a:t>Linux User Commands</a:t>
            </a:r>
          </a:p>
          <a:p>
            <a:pPr>
              <a:lnSpc>
                <a:spcPct val="150000"/>
              </a:lnSpc>
            </a:pPr>
            <a:r>
              <a:rPr lang="en-IN" sz="2000" dirty="0">
                <a:latin typeface="Timesnewroman"/>
              </a:rPr>
              <a:t>Linux Filter Commands</a:t>
            </a:r>
          </a:p>
          <a:p>
            <a:pPr>
              <a:lnSpc>
                <a:spcPct val="150000"/>
              </a:lnSpc>
            </a:pPr>
            <a:r>
              <a:rPr lang="en-IN" sz="2000" dirty="0">
                <a:latin typeface="Timesnewroman"/>
              </a:rPr>
              <a:t>Linux Utility Commands</a:t>
            </a:r>
          </a:p>
          <a:p>
            <a:pPr>
              <a:lnSpc>
                <a:spcPct val="150000"/>
              </a:lnSpc>
            </a:pPr>
            <a:r>
              <a:rPr lang="en-IN" sz="2000" dirty="0">
                <a:latin typeface="Timesnewroman"/>
              </a:rPr>
              <a:t>Linux Networking Command</a:t>
            </a:r>
          </a:p>
          <a:p>
            <a:endParaRPr lang="en-IN" dirty="0"/>
          </a:p>
        </p:txBody>
      </p:sp>
    </p:spTree>
    <p:extLst>
      <p:ext uri="{BB962C8B-B14F-4D97-AF65-F5344CB8AC3E}">
        <p14:creationId xmlns:p14="http://schemas.microsoft.com/office/powerpoint/2010/main" val="26673211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B81A0-A0CD-B8DD-B2D3-4EB4888F9C78}"/>
              </a:ext>
            </a:extLst>
          </p:cNvPr>
          <p:cNvSpPr>
            <a:spLocks noGrp="1"/>
          </p:cNvSpPr>
          <p:nvPr>
            <p:ph type="title"/>
          </p:nvPr>
        </p:nvSpPr>
        <p:spPr/>
        <p:txBody>
          <a:bodyPr>
            <a:normAutofit/>
          </a:bodyPr>
          <a:lstStyle/>
          <a:p>
            <a:r>
              <a:rPr lang="en-IN" sz="2800" b="1" dirty="0">
                <a:solidFill>
                  <a:schemeClr val="accent1"/>
                </a:solidFill>
                <a:latin typeface="Timesnewroman"/>
              </a:rPr>
              <a:t>Linux Directory Commands</a:t>
            </a:r>
          </a:p>
        </p:txBody>
      </p:sp>
      <p:sp>
        <p:nvSpPr>
          <p:cNvPr id="3" name="Content Placeholder 2">
            <a:extLst>
              <a:ext uri="{FF2B5EF4-FFF2-40B4-BE49-F238E27FC236}">
                <a16:creationId xmlns:a16="http://schemas.microsoft.com/office/drawing/2014/main" id="{DA1915D6-F595-704E-22AB-C3D80B388790}"/>
              </a:ext>
            </a:extLst>
          </p:cNvPr>
          <p:cNvSpPr>
            <a:spLocks noGrp="1"/>
          </p:cNvSpPr>
          <p:nvPr>
            <p:ph idx="1"/>
          </p:nvPr>
        </p:nvSpPr>
        <p:spPr/>
        <p:txBody>
          <a:bodyPr/>
          <a:lstStyle/>
          <a:p>
            <a:pPr marL="0" indent="0">
              <a:lnSpc>
                <a:spcPct val="150000"/>
              </a:lnSpc>
              <a:buNone/>
            </a:pPr>
            <a:r>
              <a:rPr lang="en-IN" sz="2200" b="1" dirty="0" err="1">
                <a:solidFill>
                  <a:schemeClr val="accent1"/>
                </a:solidFill>
                <a:effectLst/>
                <a:latin typeface="Timesnewroman"/>
                <a:ea typeface="Calibri" panose="020F0502020204030204" pitchFamily="34" charset="0"/>
              </a:rPr>
              <a:t>pwd</a:t>
            </a:r>
            <a:r>
              <a:rPr lang="en-IN" sz="2200" b="1" dirty="0">
                <a:solidFill>
                  <a:schemeClr val="accent1"/>
                </a:solidFill>
                <a:effectLst/>
                <a:latin typeface="Timesnewroman"/>
                <a:ea typeface="Calibri" panose="020F0502020204030204" pitchFamily="34" charset="0"/>
              </a:rPr>
              <a:t> Command</a:t>
            </a:r>
            <a:endParaRPr lang="en-IN" sz="2200" dirty="0">
              <a:solidFill>
                <a:schemeClr val="accent1"/>
              </a:solidFill>
              <a:effectLst/>
              <a:latin typeface="Timesnewroman"/>
              <a:ea typeface="Times New Roman" panose="02020603050405020304" pitchFamily="18" charset="0"/>
            </a:endParaRPr>
          </a:p>
          <a:p>
            <a:pPr marL="0" indent="0">
              <a:lnSpc>
                <a:spcPct val="150000"/>
              </a:lnSpc>
              <a:buNone/>
            </a:pPr>
            <a:r>
              <a:rPr lang="en-IN" sz="2000" dirty="0">
                <a:solidFill>
                  <a:srgbClr val="333333"/>
                </a:solidFill>
                <a:effectLst/>
                <a:latin typeface="Timesnewroman"/>
                <a:ea typeface="Times New Roman" panose="02020603050405020304" pitchFamily="18" charset="0"/>
              </a:rPr>
              <a:t>The </a:t>
            </a:r>
            <a:r>
              <a:rPr lang="en-IN" sz="2000" dirty="0" err="1">
                <a:solidFill>
                  <a:srgbClr val="008000"/>
                </a:solidFill>
                <a:effectLst/>
                <a:highlight>
                  <a:srgbClr val="FFFF00"/>
                </a:highlight>
                <a:latin typeface="Timesnewroman"/>
                <a:ea typeface="Times New Roman" panose="02020603050405020304" pitchFamily="18" charset="0"/>
                <a:hlinkClick r:id="rId2"/>
              </a:rPr>
              <a:t>pwd</a:t>
            </a:r>
            <a:r>
              <a:rPr lang="en-IN" sz="2000" dirty="0">
                <a:solidFill>
                  <a:srgbClr val="333333"/>
                </a:solidFill>
                <a:effectLst/>
                <a:highlight>
                  <a:srgbClr val="FFFF00"/>
                </a:highlight>
                <a:latin typeface="Timesnewroman"/>
                <a:ea typeface="Times New Roman" panose="02020603050405020304" pitchFamily="18" charset="0"/>
              </a:rPr>
              <a:t> </a:t>
            </a:r>
            <a:r>
              <a:rPr lang="en-IN" sz="2000" dirty="0">
                <a:solidFill>
                  <a:srgbClr val="333333"/>
                </a:solidFill>
                <a:effectLst/>
                <a:latin typeface="Timesnewroman"/>
                <a:ea typeface="Times New Roman" panose="02020603050405020304" pitchFamily="18" charset="0"/>
              </a:rPr>
              <a:t>command is used to display the location of the current working directory.</a:t>
            </a:r>
            <a:endParaRPr lang="en-IN" sz="2000" dirty="0">
              <a:effectLst/>
              <a:latin typeface="Timesnewroman"/>
              <a:ea typeface="Times New Roman" panose="02020603050405020304" pitchFamily="18" charset="0"/>
            </a:endParaRPr>
          </a:p>
          <a:p>
            <a:pPr marL="0" indent="0">
              <a:lnSpc>
                <a:spcPct val="150000"/>
              </a:lnSpc>
              <a:buNone/>
            </a:pPr>
            <a:r>
              <a:rPr lang="en-IN" sz="2000" b="1" dirty="0">
                <a:solidFill>
                  <a:schemeClr val="accent1"/>
                </a:solidFill>
                <a:effectLst/>
                <a:latin typeface="Timesnewroman"/>
                <a:ea typeface="Times New Roman" panose="02020603050405020304" pitchFamily="18" charset="0"/>
              </a:rPr>
              <a:t>Syntax:</a:t>
            </a:r>
            <a:endParaRPr lang="en-IN" sz="2000" dirty="0">
              <a:solidFill>
                <a:schemeClr val="accent1"/>
              </a:solidFill>
              <a:effectLst/>
              <a:latin typeface="Timesnewroman"/>
              <a:ea typeface="Times New Roman" panose="02020603050405020304" pitchFamily="18" charset="0"/>
            </a:endParaRPr>
          </a:p>
          <a:p>
            <a:pPr>
              <a:lnSpc>
                <a:spcPct val="150000"/>
              </a:lnSpc>
              <a:spcAft>
                <a:spcPts val="800"/>
              </a:spcAft>
            </a:pPr>
            <a:r>
              <a:rPr lang="en-IN" sz="2000" dirty="0" err="1">
                <a:solidFill>
                  <a:srgbClr val="000000"/>
                </a:solidFill>
                <a:effectLst/>
                <a:latin typeface="Timesnewroman"/>
                <a:ea typeface="Calibri" panose="020F0502020204030204" pitchFamily="34" charset="0"/>
                <a:cs typeface="Times New Roman" panose="02020603050405020304" pitchFamily="18" charset="0"/>
              </a:rPr>
              <a:t>Pwd</a:t>
            </a:r>
            <a:endParaRPr lang="en-IN" sz="2000" dirty="0">
              <a:effectLst/>
              <a:latin typeface="Timesnewroman"/>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726501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505A28-739A-8931-B0F1-4AECAE01D918}"/>
              </a:ext>
            </a:extLst>
          </p:cNvPr>
          <p:cNvSpPr>
            <a:spLocks noGrp="1"/>
          </p:cNvSpPr>
          <p:nvPr>
            <p:ph idx="1"/>
          </p:nvPr>
        </p:nvSpPr>
        <p:spPr/>
        <p:txBody>
          <a:bodyPr>
            <a:normAutofit/>
          </a:bodyPr>
          <a:lstStyle/>
          <a:p>
            <a:pPr marL="0" indent="0">
              <a:lnSpc>
                <a:spcPct val="170000"/>
              </a:lnSpc>
              <a:buNone/>
            </a:pPr>
            <a:r>
              <a:rPr lang="en-IN" sz="2200" b="1" dirty="0" err="1">
                <a:solidFill>
                  <a:schemeClr val="accent1"/>
                </a:solidFill>
                <a:effectLst/>
                <a:latin typeface="Timesnewroman"/>
                <a:ea typeface="Calibri" panose="020F0502020204030204" pitchFamily="34" charset="0"/>
              </a:rPr>
              <a:t>mkdir</a:t>
            </a:r>
            <a:r>
              <a:rPr lang="en-IN" sz="2200" b="1" dirty="0">
                <a:solidFill>
                  <a:schemeClr val="accent1"/>
                </a:solidFill>
                <a:effectLst/>
                <a:latin typeface="Timesnewroman"/>
                <a:ea typeface="Calibri" panose="020F0502020204030204" pitchFamily="34" charset="0"/>
              </a:rPr>
              <a:t> Command</a:t>
            </a:r>
          </a:p>
          <a:p>
            <a:pPr marL="0" indent="0" algn="just">
              <a:lnSpc>
                <a:spcPct val="170000"/>
              </a:lnSpc>
              <a:buNone/>
            </a:pPr>
            <a:r>
              <a:rPr lang="en-IN" sz="2000" dirty="0">
                <a:solidFill>
                  <a:srgbClr val="333333"/>
                </a:solidFill>
                <a:effectLst/>
                <a:latin typeface="Timesnewroman"/>
                <a:ea typeface="Times New Roman" panose="02020603050405020304" pitchFamily="18" charset="0"/>
              </a:rPr>
              <a:t>The </a:t>
            </a:r>
            <a:r>
              <a:rPr lang="en-IN" sz="2000" u="sng" dirty="0" err="1">
                <a:solidFill>
                  <a:srgbClr val="008000"/>
                </a:solidFill>
                <a:effectLst/>
                <a:highlight>
                  <a:srgbClr val="FFFF00"/>
                </a:highlight>
                <a:latin typeface="Timesnewroman"/>
                <a:ea typeface="Times New Roman" panose="02020603050405020304" pitchFamily="18" charset="0"/>
                <a:hlinkClick r:id="rId2"/>
              </a:rPr>
              <a:t>mkdir</a:t>
            </a:r>
            <a:r>
              <a:rPr lang="en-IN" sz="2000" dirty="0">
                <a:solidFill>
                  <a:srgbClr val="333333"/>
                </a:solidFill>
                <a:effectLst/>
                <a:latin typeface="Timesnewroman"/>
                <a:ea typeface="Times New Roman" panose="02020603050405020304" pitchFamily="18" charset="0"/>
              </a:rPr>
              <a:t> command is used to create a new directory under any directory.</a:t>
            </a:r>
            <a:endParaRPr lang="en-IN" sz="2000" dirty="0">
              <a:effectLst/>
              <a:latin typeface="Timesnewroman"/>
              <a:ea typeface="Times New Roman" panose="02020603050405020304" pitchFamily="18" charset="0"/>
            </a:endParaRPr>
          </a:p>
          <a:p>
            <a:pPr marL="0" indent="0" algn="just">
              <a:lnSpc>
                <a:spcPct val="170000"/>
              </a:lnSpc>
              <a:buNone/>
            </a:pPr>
            <a:r>
              <a:rPr lang="en-IN" sz="2000" b="1" dirty="0">
                <a:solidFill>
                  <a:schemeClr val="accent1"/>
                </a:solidFill>
                <a:effectLst/>
                <a:latin typeface="Timesnewroman"/>
                <a:ea typeface="Times New Roman" panose="02020603050405020304" pitchFamily="18" charset="0"/>
              </a:rPr>
              <a:t>Syntax:</a:t>
            </a:r>
            <a:endParaRPr lang="en-IN" sz="2000" b="1" dirty="0">
              <a:solidFill>
                <a:schemeClr val="accent1"/>
              </a:solidFill>
              <a:latin typeface="Timesnewroman"/>
              <a:ea typeface="Times New Roman" panose="02020603050405020304" pitchFamily="18" charset="0"/>
            </a:endParaRPr>
          </a:p>
          <a:p>
            <a:pPr algn="just">
              <a:lnSpc>
                <a:spcPct val="170000"/>
              </a:lnSpc>
            </a:pPr>
            <a:r>
              <a:rPr lang="en-IN" sz="2000" dirty="0" err="1">
                <a:solidFill>
                  <a:srgbClr val="000000"/>
                </a:solidFill>
                <a:effectLst/>
                <a:latin typeface="Timesnewroman"/>
                <a:ea typeface="Times New Roman" panose="02020603050405020304" pitchFamily="18" charset="0"/>
                <a:cs typeface="Times New Roman" panose="02020603050405020304" pitchFamily="18" charset="0"/>
              </a:rPr>
              <a:t>mkdir</a:t>
            </a:r>
            <a:r>
              <a:rPr lang="en-IN" sz="2000" dirty="0">
                <a:solidFill>
                  <a:srgbClr val="000000"/>
                </a:solidFill>
                <a:effectLst/>
                <a:latin typeface="Timesnewroman"/>
                <a:ea typeface="Times New Roman" panose="02020603050405020304" pitchFamily="18" charset="0"/>
                <a:cs typeface="Times New Roman" panose="02020603050405020304" pitchFamily="18" charset="0"/>
              </a:rPr>
              <a:t> </a:t>
            </a:r>
            <a:r>
              <a:rPr lang="en-IN" sz="2000" b="1" dirty="0">
                <a:solidFill>
                  <a:srgbClr val="006699"/>
                </a:solidFill>
                <a:effectLst/>
                <a:latin typeface="Timesnewroman"/>
                <a:ea typeface="Times New Roman" panose="02020603050405020304" pitchFamily="18" charset="0"/>
                <a:cs typeface="Times New Roman" panose="02020603050405020304" pitchFamily="18" charset="0"/>
              </a:rPr>
              <a:t>&lt;directory</a:t>
            </a:r>
            <a:r>
              <a:rPr lang="en-IN" sz="2000" dirty="0">
                <a:solidFill>
                  <a:srgbClr val="000000"/>
                </a:solidFill>
                <a:effectLst/>
                <a:latin typeface="Timesnewroman"/>
                <a:ea typeface="Times New Roman" panose="02020603050405020304" pitchFamily="18" charset="0"/>
                <a:cs typeface="Times New Roman" panose="02020603050405020304" pitchFamily="18" charset="0"/>
              </a:rPr>
              <a:t> name</a:t>
            </a:r>
            <a:r>
              <a:rPr lang="en-IN" sz="2000" b="1" dirty="0">
                <a:solidFill>
                  <a:srgbClr val="006699"/>
                </a:solidFill>
                <a:effectLst/>
                <a:latin typeface="Timesnewroman"/>
                <a:ea typeface="Times New Roman" panose="02020603050405020304" pitchFamily="18" charset="0"/>
                <a:cs typeface="Times New Roman" panose="02020603050405020304" pitchFamily="18" charset="0"/>
              </a:rPr>
              <a:t>&gt;</a:t>
            </a:r>
            <a:r>
              <a:rPr lang="en-IN" sz="2000" dirty="0">
                <a:solidFill>
                  <a:srgbClr val="000000"/>
                </a:solidFill>
                <a:effectLst/>
                <a:latin typeface="Timesnewroman"/>
                <a:ea typeface="Times New Roman" panose="02020603050405020304" pitchFamily="18" charset="0"/>
                <a:cs typeface="Times New Roman" panose="02020603050405020304" pitchFamily="18" charset="0"/>
              </a:rPr>
              <a:t>  </a:t>
            </a:r>
            <a:endParaRPr lang="en-IN" sz="2000" dirty="0">
              <a:solidFill>
                <a:srgbClr val="000000"/>
              </a:solidFill>
              <a:effectLst/>
              <a:latin typeface="Timesnewroman"/>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9499266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D0DEAD-FFCB-0197-2370-12067BC5A559}"/>
              </a:ext>
            </a:extLst>
          </p:cNvPr>
          <p:cNvSpPr>
            <a:spLocks noGrp="1"/>
          </p:cNvSpPr>
          <p:nvPr>
            <p:ph idx="1"/>
          </p:nvPr>
        </p:nvSpPr>
        <p:spPr/>
        <p:txBody>
          <a:bodyPr/>
          <a:lstStyle/>
          <a:p>
            <a:pPr marL="0" indent="0">
              <a:lnSpc>
                <a:spcPct val="170000"/>
              </a:lnSpc>
              <a:buNone/>
            </a:pPr>
            <a:r>
              <a:rPr lang="en-IN" sz="2200" b="1" dirty="0" err="1">
                <a:solidFill>
                  <a:schemeClr val="accent1"/>
                </a:solidFill>
                <a:effectLst/>
                <a:latin typeface="Timesnewroman"/>
                <a:ea typeface="Calibri" panose="020F0502020204030204" pitchFamily="34" charset="0"/>
              </a:rPr>
              <a:t>rmdir</a:t>
            </a:r>
            <a:r>
              <a:rPr lang="en-IN" sz="2200" b="1" dirty="0">
                <a:solidFill>
                  <a:schemeClr val="accent1"/>
                </a:solidFill>
                <a:effectLst/>
                <a:latin typeface="Timesnewroman"/>
                <a:ea typeface="Calibri" panose="020F0502020204030204" pitchFamily="34" charset="0"/>
              </a:rPr>
              <a:t> Command</a:t>
            </a:r>
          </a:p>
          <a:p>
            <a:pPr marL="0" indent="0">
              <a:lnSpc>
                <a:spcPct val="170000"/>
              </a:lnSpc>
              <a:buNone/>
            </a:pPr>
            <a:r>
              <a:rPr lang="en-IN" sz="2000" dirty="0">
                <a:solidFill>
                  <a:srgbClr val="333333"/>
                </a:solidFill>
                <a:effectLst/>
                <a:latin typeface="Timesnewroman"/>
                <a:ea typeface="Times New Roman" panose="02020603050405020304" pitchFamily="18" charset="0"/>
              </a:rPr>
              <a:t>The </a:t>
            </a:r>
            <a:r>
              <a:rPr lang="en-IN" sz="2000" u="sng" dirty="0" err="1">
                <a:solidFill>
                  <a:srgbClr val="008000"/>
                </a:solidFill>
                <a:effectLst/>
                <a:highlight>
                  <a:srgbClr val="FFFF00"/>
                </a:highlight>
                <a:latin typeface="Timesnewroman"/>
                <a:ea typeface="Times New Roman" panose="02020603050405020304" pitchFamily="18" charset="0"/>
                <a:hlinkClick r:id="rId2"/>
              </a:rPr>
              <a:t>rmdir</a:t>
            </a:r>
            <a:r>
              <a:rPr lang="en-IN" sz="2000" dirty="0">
                <a:solidFill>
                  <a:srgbClr val="333333"/>
                </a:solidFill>
                <a:effectLst/>
                <a:latin typeface="Timesnewroman"/>
                <a:ea typeface="Times New Roman" panose="02020603050405020304" pitchFamily="18" charset="0"/>
              </a:rPr>
              <a:t> command is used to delete a directory.</a:t>
            </a:r>
            <a:endParaRPr lang="en-IN" sz="2000" dirty="0">
              <a:latin typeface="Timesnewroman"/>
              <a:ea typeface="Times New Roman" panose="02020603050405020304" pitchFamily="18" charset="0"/>
            </a:endParaRPr>
          </a:p>
          <a:p>
            <a:pPr>
              <a:lnSpc>
                <a:spcPct val="170000"/>
              </a:lnSpc>
            </a:pPr>
            <a:r>
              <a:rPr lang="en-IN" sz="2000" dirty="0" err="1">
                <a:solidFill>
                  <a:srgbClr val="000000"/>
                </a:solidFill>
                <a:effectLst/>
                <a:latin typeface="Timesnewroman"/>
                <a:ea typeface="Times New Roman" panose="02020603050405020304" pitchFamily="18" charset="0"/>
              </a:rPr>
              <a:t>rmdir</a:t>
            </a:r>
            <a:r>
              <a:rPr lang="en-IN" sz="2000" dirty="0">
                <a:solidFill>
                  <a:srgbClr val="000000"/>
                </a:solidFill>
                <a:effectLst/>
                <a:latin typeface="Timesnewroman"/>
                <a:ea typeface="Times New Roman" panose="02020603050405020304" pitchFamily="18" charset="0"/>
              </a:rPr>
              <a:t> </a:t>
            </a:r>
            <a:r>
              <a:rPr lang="en-IN" sz="2000" b="1" dirty="0">
                <a:solidFill>
                  <a:srgbClr val="006699"/>
                </a:solidFill>
                <a:effectLst/>
                <a:latin typeface="Timesnewroman"/>
                <a:ea typeface="Times New Roman" panose="02020603050405020304" pitchFamily="18" charset="0"/>
              </a:rPr>
              <a:t>&lt;directory</a:t>
            </a:r>
            <a:r>
              <a:rPr lang="en-IN" sz="2000" dirty="0">
                <a:solidFill>
                  <a:srgbClr val="000000"/>
                </a:solidFill>
                <a:effectLst/>
                <a:latin typeface="Timesnewroman"/>
                <a:ea typeface="Times New Roman" panose="02020603050405020304" pitchFamily="18" charset="0"/>
              </a:rPr>
              <a:t> name</a:t>
            </a:r>
            <a:r>
              <a:rPr lang="en-IN" sz="2000" b="1" dirty="0">
                <a:solidFill>
                  <a:srgbClr val="006699"/>
                </a:solidFill>
                <a:effectLst/>
                <a:latin typeface="Timesnewroman"/>
                <a:ea typeface="Times New Roman" panose="02020603050405020304" pitchFamily="18" charset="0"/>
              </a:rPr>
              <a:t>&gt;</a:t>
            </a:r>
            <a:r>
              <a:rPr lang="en-IN" sz="2000" dirty="0">
                <a:solidFill>
                  <a:srgbClr val="000000"/>
                </a:solidFill>
                <a:effectLst/>
                <a:latin typeface="Timesnewroman"/>
                <a:ea typeface="Times New Roman" panose="02020603050405020304" pitchFamily="18" charset="0"/>
              </a:rPr>
              <a:t>  </a:t>
            </a:r>
            <a:endParaRPr lang="en-IN" sz="2000" dirty="0">
              <a:effectLst/>
              <a:latin typeface="Timesnewroman"/>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1006505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16939A-32DB-DCF6-CEC1-C47586E156FC}"/>
              </a:ext>
            </a:extLst>
          </p:cNvPr>
          <p:cNvSpPr>
            <a:spLocks noGrp="1"/>
          </p:cNvSpPr>
          <p:nvPr>
            <p:ph idx="1"/>
          </p:nvPr>
        </p:nvSpPr>
        <p:spPr/>
        <p:txBody>
          <a:bodyPr/>
          <a:lstStyle/>
          <a:p>
            <a:pPr marL="0" indent="0">
              <a:lnSpc>
                <a:spcPct val="150000"/>
              </a:lnSpc>
              <a:buNone/>
            </a:pPr>
            <a:r>
              <a:rPr lang="en-IN" sz="2200" b="1" dirty="0">
                <a:solidFill>
                  <a:schemeClr val="accent1"/>
                </a:solidFill>
                <a:effectLst/>
                <a:latin typeface="Timesnewroman"/>
                <a:ea typeface="Times New Roman" panose="02020603050405020304" pitchFamily="18" charset="0"/>
                <a:cs typeface="Times New Roman" panose="02020603050405020304" pitchFamily="18" charset="0"/>
              </a:rPr>
              <a:t>ls Command</a:t>
            </a:r>
            <a:endParaRPr lang="en-IN" sz="2200" dirty="0">
              <a:solidFill>
                <a:schemeClr val="accent1"/>
              </a:solidFill>
              <a:effectLst/>
              <a:latin typeface="Timesnewroman"/>
              <a:ea typeface="Calibri" panose="020F0502020204030204" pitchFamily="34" charset="0"/>
              <a:cs typeface="Times New Roman" panose="02020603050405020304" pitchFamily="18" charset="0"/>
            </a:endParaRPr>
          </a:p>
          <a:p>
            <a:pPr marL="0" indent="0">
              <a:lnSpc>
                <a:spcPct val="150000"/>
              </a:lnSpc>
              <a:buNone/>
            </a:pPr>
            <a:r>
              <a:rPr lang="en-IN" sz="2000" dirty="0">
                <a:solidFill>
                  <a:srgbClr val="333333"/>
                </a:solidFill>
                <a:effectLst/>
                <a:latin typeface="Timesnewroman"/>
                <a:ea typeface="Times New Roman" panose="02020603050405020304" pitchFamily="18" charset="0"/>
                <a:cs typeface="Times New Roman" panose="02020603050405020304" pitchFamily="18" charset="0"/>
              </a:rPr>
              <a:t>The </a:t>
            </a:r>
            <a:r>
              <a:rPr lang="en-IN" sz="2000" u="sng" dirty="0">
                <a:solidFill>
                  <a:srgbClr val="008000"/>
                </a:solidFill>
                <a:effectLst/>
                <a:highlight>
                  <a:srgbClr val="FFFF00"/>
                </a:highlight>
                <a:latin typeface="Timesnewroman"/>
                <a:ea typeface="Times New Roman" panose="02020603050405020304" pitchFamily="18" charset="0"/>
                <a:cs typeface="Times New Roman" panose="02020603050405020304" pitchFamily="18" charset="0"/>
                <a:hlinkClick r:id="rId2"/>
              </a:rPr>
              <a:t>ls</a:t>
            </a:r>
            <a:r>
              <a:rPr lang="en-IN" sz="2000" dirty="0">
                <a:solidFill>
                  <a:srgbClr val="333333"/>
                </a:solidFill>
                <a:effectLst/>
                <a:latin typeface="Timesnewroman"/>
                <a:ea typeface="Times New Roman" panose="02020603050405020304" pitchFamily="18" charset="0"/>
                <a:cs typeface="Times New Roman" panose="02020603050405020304" pitchFamily="18" charset="0"/>
              </a:rPr>
              <a:t> command is used to display a list of content of a directory.</a:t>
            </a:r>
            <a:endParaRPr lang="en-IN" sz="2000" dirty="0">
              <a:effectLst/>
              <a:latin typeface="Timesnewroman"/>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2000" b="1" dirty="0">
                <a:solidFill>
                  <a:schemeClr val="accent1"/>
                </a:solidFill>
                <a:effectLst/>
                <a:latin typeface="Timesnewroman"/>
                <a:ea typeface="Times New Roman" panose="02020603050405020304" pitchFamily="18" charset="0"/>
                <a:cs typeface="Times New Roman" panose="02020603050405020304" pitchFamily="18" charset="0"/>
              </a:rPr>
              <a:t>Syntax:</a:t>
            </a:r>
            <a:endParaRPr lang="en-IN" sz="2000" b="1" dirty="0">
              <a:solidFill>
                <a:schemeClr val="accent1"/>
              </a:solidFill>
              <a:effectLst/>
              <a:latin typeface="Timesnewroman"/>
              <a:ea typeface="Calibri" panose="020F0502020204030204" pitchFamily="34" charset="0"/>
              <a:cs typeface="Times New Roman" panose="02020603050405020304" pitchFamily="18" charset="0"/>
            </a:endParaRPr>
          </a:p>
          <a:p>
            <a:pPr algn="just">
              <a:lnSpc>
                <a:spcPct val="150000"/>
              </a:lnSpc>
              <a:spcAft>
                <a:spcPts val="800"/>
              </a:spcAft>
            </a:pPr>
            <a:r>
              <a:rPr lang="en-IN" sz="2000" dirty="0">
                <a:solidFill>
                  <a:srgbClr val="000000"/>
                </a:solidFill>
                <a:latin typeface="Timesnewroman"/>
                <a:ea typeface="Times New Roman" panose="02020603050405020304" pitchFamily="18" charset="0"/>
              </a:rPr>
              <a:t>l</a:t>
            </a:r>
            <a:r>
              <a:rPr lang="en-IN" sz="2000" dirty="0">
                <a:solidFill>
                  <a:srgbClr val="000000"/>
                </a:solidFill>
                <a:effectLst/>
                <a:latin typeface="Timesnewroman"/>
                <a:ea typeface="Times New Roman" panose="02020603050405020304" pitchFamily="18" charset="0"/>
              </a:rPr>
              <a:t>s</a:t>
            </a:r>
            <a:endParaRPr lang="en-IN" sz="2000" dirty="0">
              <a:effectLst/>
              <a:latin typeface="Timesnewroman"/>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2485805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1A7B72-58A6-F286-36AC-8FB39A0D446F}"/>
              </a:ext>
            </a:extLst>
          </p:cNvPr>
          <p:cNvSpPr>
            <a:spLocks noGrp="1"/>
          </p:cNvSpPr>
          <p:nvPr>
            <p:ph idx="1"/>
          </p:nvPr>
        </p:nvSpPr>
        <p:spPr/>
        <p:txBody>
          <a:bodyPr/>
          <a:lstStyle/>
          <a:p>
            <a:pPr marL="0" indent="0">
              <a:lnSpc>
                <a:spcPct val="150000"/>
              </a:lnSpc>
              <a:buNone/>
            </a:pPr>
            <a:r>
              <a:rPr lang="en-IN" sz="2200" b="1" dirty="0">
                <a:solidFill>
                  <a:schemeClr val="accent1"/>
                </a:solidFill>
                <a:effectLst/>
                <a:latin typeface="Timesnewroman"/>
                <a:ea typeface="Times New Roman" panose="02020603050405020304" pitchFamily="18" charset="0"/>
              </a:rPr>
              <a:t>cd Command</a:t>
            </a:r>
          </a:p>
          <a:p>
            <a:pPr marL="0" indent="0">
              <a:lnSpc>
                <a:spcPct val="150000"/>
              </a:lnSpc>
              <a:buNone/>
            </a:pPr>
            <a:r>
              <a:rPr lang="en-IN" sz="2000" dirty="0">
                <a:solidFill>
                  <a:srgbClr val="333333"/>
                </a:solidFill>
                <a:effectLst/>
                <a:latin typeface="Timesnewroman"/>
                <a:ea typeface="Times New Roman" panose="02020603050405020304" pitchFamily="18" charset="0"/>
                <a:cs typeface="Times New Roman" panose="02020603050405020304" pitchFamily="18" charset="0"/>
              </a:rPr>
              <a:t>The </a:t>
            </a:r>
            <a:r>
              <a:rPr lang="en-IN" sz="2000" u="sng" dirty="0">
                <a:solidFill>
                  <a:srgbClr val="008000"/>
                </a:solidFill>
                <a:effectLst/>
                <a:highlight>
                  <a:srgbClr val="FFFF00"/>
                </a:highlight>
                <a:latin typeface="Timesnewroman"/>
                <a:ea typeface="Times New Roman" panose="02020603050405020304" pitchFamily="18" charset="0"/>
                <a:cs typeface="Times New Roman" panose="02020603050405020304" pitchFamily="18" charset="0"/>
                <a:hlinkClick r:id="rId2"/>
              </a:rPr>
              <a:t>cd</a:t>
            </a:r>
            <a:r>
              <a:rPr lang="en-IN" sz="2000" dirty="0">
                <a:solidFill>
                  <a:srgbClr val="333333"/>
                </a:solidFill>
                <a:effectLst/>
                <a:latin typeface="Timesnewroman"/>
                <a:ea typeface="Times New Roman" panose="02020603050405020304" pitchFamily="18" charset="0"/>
                <a:cs typeface="Times New Roman" panose="02020603050405020304" pitchFamily="18" charset="0"/>
              </a:rPr>
              <a:t> command is used to change the current directory.</a:t>
            </a:r>
            <a:endParaRPr lang="en-IN" sz="2000" dirty="0">
              <a:effectLst/>
              <a:latin typeface="Timesnewroman"/>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2000" b="1" dirty="0">
                <a:solidFill>
                  <a:schemeClr val="accent1"/>
                </a:solidFill>
                <a:effectLst/>
                <a:latin typeface="Timesnewroman"/>
                <a:ea typeface="Times New Roman" panose="02020603050405020304" pitchFamily="18" charset="0"/>
                <a:cs typeface="Times New Roman" panose="02020603050405020304" pitchFamily="18" charset="0"/>
              </a:rPr>
              <a:t>Syntax:</a:t>
            </a:r>
            <a:endParaRPr lang="en-IN" sz="2000" dirty="0">
              <a:solidFill>
                <a:schemeClr val="accent1"/>
              </a:solidFill>
              <a:effectLst/>
              <a:latin typeface="Timesnewroman"/>
              <a:ea typeface="Calibri" panose="020F0502020204030204" pitchFamily="34" charset="0"/>
              <a:cs typeface="Times New Roman" panose="02020603050405020304" pitchFamily="18" charset="0"/>
            </a:endParaRPr>
          </a:p>
          <a:p>
            <a:pPr algn="just">
              <a:lnSpc>
                <a:spcPct val="150000"/>
              </a:lnSpc>
            </a:pPr>
            <a:r>
              <a:rPr lang="en-IN" sz="2000" dirty="0">
                <a:solidFill>
                  <a:srgbClr val="000000"/>
                </a:solidFill>
                <a:effectLst/>
                <a:latin typeface="Timesnewroman"/>
                <a:ea typeface="Times New Roman" panose="02020603050405020304" pitchFamily="18" charset="0"/>
              </a:rPr>
              <a:t>cd </a:t>
            </a:r>
            <a:r>
              <a:rPr lang="en-IN" sz="2000" b="1" dirty="0">
                <a:solidFill>
                  <a:srgbClr val="006699"/>
                </a:solidFill>
                <a:effectLst/>
                <a:latin typeface="Timesnewroman"/>
                <a:ea typeface="Times New Roman" panose="02020603050405020304" pitchFamily="18" charset="0"/>
              </a:rPr>
              <a:t>&lt;directory</a:t>
            </a:r>
            <a:r>
              <a:rPr lang="en-IN" sz="2000" dirty="0">
                <a:solidFill>
                  <a:srgbClr val="000000"/>
                </a:solidFill>
                <a:effectLst/>
                <a:latin typeface="Timesnewroman"/>
                <a:ea typeface="Times New Roman" panose="02020603050405020304" pitchFamily="18" charset="0"/>
              </a:rPr>
              <a:t> name</a:t>
            </a:r>
            <a:r>
              <a:rPr lang="en-IN" sz="2000" b="1" dirty="0">
                <a:solidFill>
                  <a:srgbClr val="006699"/>
                </a:solidFill>
                <a:effectLst/>
                <a:latin typeface="Timesnewroman"/>
                <a:ea typeface="Times New Roman" panose="02020603050405020304" pitchFamily="18" charset="0"/>
              </a:rPr>
              <a:t>&gt;</a:t>
            </a:r>
            <a:r>
              <a:rPr lang="en-IN" sz="2000" dirty="0">
                <a:solidFill>
                  <a:srgbClr val="000000"/>
                </a:solidFill>
                <a:effectLst/>
                <a:latin typeface="Timesnewroman"/>
                <a:ea typeface="Times New Roman" panose="02020603050405020304" pitchFamily="18" charset="0"/>
              </a:rPr>
              <a:t>  </a:t>
            </a:r>
            <a:endParaRPr lang="en-IN" sz="2000" dirty="0">
              <a:effectLst/>
              <a:latin typeface="Timesnewroman"/>
              <a:ea typeface="Times New Roman" panose="02020603050405020304" pitchFamily="18" charset="0"/>
            </a:endParaRPr>
          </a:p>
          <a:p>
            <a:endParaRPr lang="en-IN" dirty="0"/>
          </a:p>
        </p:txBody>
      </p:sp>
    </p:spTree>
    <p:extLst>
      <p:ext uri="{BB962C8B-B14F-4D97-AF65-F5344CB8AC3E}">
        <p14:creationId xmlns:p14="http://schemas.microsoft.com/office/powerpoint/2010/main" val="18092136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14DD4-518F-7385-70FD-5814484F0B62}"/>
              </a:ext>
            </a:extLst>
          </p:cNvPr>
          <p:cNvSpPr>
            <a:spLocks noGrp="1"/>
          </p:cNvSpPr>
          <p:nvPr>
            <p:ph type="title"/>
          </p:nvPr>
        </p:nvSpPr>
        <p:spPr/>
        <p:txBody>
          <a:bodyPr>
            <a:normAutofit/>
          </a:bodyPr>
          <a:lstStyle/>
          <a:p>
            <a:r>
              <a:rPr lang="en-IN" sz="2800" b="1" dirty="0">
                <a:solidFill>
                  <a:schemeClr val="accent1"/>
                </a:solidFill>
                <a:latin typeface="Timesnewroman"/>
              </a:rPr>
              <a:t>Linux File Commands</a:t>
            </a:r>
          </a:p>
        </p:txBody>
      </p:sp>
      <p:sp>
        <p:nvSpPr>
          <p:cNvPr id="3" name="Content Placeholder 2">
            <a:extLst>
              <a:ext uri="{FF2B5EF4-FFF2-40B4-BE49-F238E27FC236}">
                <a16:creationId xmlns:a16="http://schemas.microsoft.com/office/drawing/2014/main" id="{940C3A5A-604A-59B6-6DCA-E16E682BCCD0}"/>
              </a:ext>
            </a:extLst>
          </p:cNvPr>
          <p:cNvSpPr>
            <a:spLocks noGrp="1"/>
          </p:cNvSpPr>
          <p:nvPr>
            <p:ph idx="1"/>
          </p:nvPr>
        </p:nvSpPr>
        <p:spPr/>
        <p:txBody>
          <a:bodyPr>
            <a:normAutofit/>
          </a:bodyPr>
          <a:lstStyle/>
          <a:p>
            <a:pPr marL="0" indent="0">
              <a:lnSpc>
                <a:spcPct val="150000"/>
              </a:lnSpc>
              <a:buNone/>
            </a:pPr>
            <a:r>
              <a:rPr lang="en-IN" sz="2400" b="1" dirty="0">
                <a:solidFill>
                  <a:schemeClr val="accent1"/>
                </a:solidFill>
                <a:effectLst/>
                <a:latin typeface="Timesnewroman"/>
                <a:ea typeface="Times New Roman" panose="02020603050405020304" pitchFamily="18" charset="0"/>
              </a:rPr>
              <a:t>touch Command</a:t>
            </a:r>
          </a:p>
          <a:p>
            <a:pPr marL="0" indent="0">
              <a:lnSpc>
                <a:spcPct val="150000"/>
              </a:lnSpc>
              <a:buNone/>
            </a:pPr>
            <a:r>
              <a:rPr lang="en-IN" sz="2000" dirty="0">
                <a:solidFill>
                  <a:srgbClr val="333333"/>
                </a:solidFill>
                <a:effectLst/>
                <a:latin typeface="Timesnewroman"/>
                <a:ea typeface="Times New Roman" panose="02020603050405020304" pitchFamily="18" charset="0"/>
                <a:cs typeface="Times New Roman" panose="02020603050405020304" pitchFamily="18" charset="0"/>
              </a:rPr>
              <a:t>The </a:t>
            </a:r>
            <a:r>
              <a:rPr lang="en-IN" sz="2000" u="sng" dirty="0">
                <a:solidFill>
                  <a:srgbClr val="008000"/>
                </a:solidFill>
                <a:effectLst/>
                <a:highlight>
                  <a:srgbClr val="FFFF00"/>
                </a:highlight>
                <a:latin typeface="Timesnewroman"/>
                <a:ea typeface="Times New Roman" panose="02020603050405020304" pitchFamily="18" charset="0"/>
                <a:cs typeface="Times New Roman" panose="02020603050405020304" pitchFamily="18" charset="0"/>
                <a:hlinkClick r:id="rId2"/>
              </a:rPr>
              <a:t>touch</a:t>
            </a:r>
            <a:r>
              <a:rPr lang="en-IN" sz="2000" dirty="0">
                <a:solidFill>
                  <a:srgbClr val="333333"/>
                </a:solidFill>
                <a:effectLst/>
                <a:latin typeface="Timesnewroman"/>
                <a:ea typeface="Times New Roman" panose="02020603050405020304" pitchFamily="18" charset="0"/>
                <a:cs typeface="Times New Roman" panose="02020603050405020304" pitchFamily="18" charset="0"/>
              </a:rPr>
              <a:t> command is used to create empty files. We can create multiple empty files by executing it once.</a:t>
            </a:r>
            <a:endParaRPr lang="en-IN" sz="2000" dirty="0">
              <a:effectLst/>
              <a:latin typeface="Timesnewroman"/>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2000" b="1" dirty="0">
                <a:solidFill>
                  <a:schemeClr val="accent1"/>
                </a:solidFill>
                <a:effectLst/>
                <a:latin typeface="Timesnewroman"/>
                <a:ea typeface="Times New Roman" panose="02020603050405020304" pitchFamily="18" charset="0"/>
                <a:cs typeface="Times New Roman" panose="02020603050405020304" pitchFamily="18" charset="0"/>
              </a:rPr>
              <a:t>Syntax:</a:t>
            </a:r>
            <a:endParaRPr lang="en-IN" sz="2000" dirty="0">
              <a:solidFill>
                <a:schemeClr val="accent1"/>
              </a:solidFill>
              <a:effectLst/>
              <a:latin typeface="Timesnewroman"/>
              <a:ea typeface="Calibri" panose="020F0502020204030204" pitchFamily="34" charset="0"/>
              <a:cs typeface="Times New Roman" panose="02020603050405020304" pitchFamily="18" charset="0"/>
            </a:endParaRPr>
          </a:p>
          <a:p>
            <a:pPr algn="just">
              <a:lnSpc>
                <a:spcPct val="150000"/>
              </a:lnSpc>
              <a:spcAft>
                <a:spcPts val="800"/>
              </a:spcAft>
              <a:tabLst>
                <a:tab pos="457200" algn="l"/>
              </a:tabLst>
            </a:pPr>
            <a:r>
              <a:rPr lang="en-IN" sz="2000" dirty="0">
                <a:solidFill>
                  <a:srgbClr val="000000"/>
                </a:solidFill>
                <a:effectLst/>
                <a:latin typeface="Timesnewroman"/>
                <a:ea typeface="Times New Roman" panose="02020603050405020304" pitchFamily="18" charset="0"/>
                <a:cs typeface="Times New Roman" panose="02020603050405020304" pitchFamily="18" charset="0"/>
              </a:rPr>
              <a:t>touch </a:t>
            </a:r>
            <a:r>
              <a:rPr lang="en-IN" sz="2000" b="1" dirty="0">
                <a:solidFill>
                  <a:srgbClr val="006699"/>
                </a:solidFill>
                <a:effectLst/>
                <a:latin typeface="Timesnewroman"/>
                <a:ea typeface="Times New Roman" panose="02020603050405020304" pitchFamily="18" charset="0"/>
                <a:cs typeface="Times New Roman" panose="02020603050405020304" pitchFamily="18" charset="0"/>
              </a:rPr>
              <a:t>&lt;file</a:t>
            </a:r>
            <a:r>
              <a:rPr lang="en-IN" sz="2000" dirty="0">
                <a:solidFill>
                  <a:srgbClr val="000000"/>
                </a:solidFill>
                <a:effectLst/>
                <a:latin typeface="Timesnewroman"/>
                <a:ea typeface="Times New Roman" panose="02020603050405020304" pitchFamily="18" charset="0"/>
                <a:cs typeface="Times New Roman" panose="02020603050405020304" pitchFamily="18" charset="0"/>
              </a:rPr>
              <a:t> name</a:t>
            </a:r>
            <a:r>
              <a:rPr lang="en-IN" sz="2000" b="1" dirty="0">
                <a:solidFill>
                  <a:srgbClr val="006699"/>
                </a:solidFill>
                <a:effectLst/>
                <a:latin typeface="Timesnewroman"/>
                <a:ea typeface="Times New Roman" panose="02020603050405020304" pitchFamily="18" charset="0"/>
                <a:cs typeface="Times New Roman" panose="02020603050405020304" pitchFamily="18" charset="0"/>
              </a:rPr>
              <a:t>&gt;</a:t>
            </a:r>
            <a:r>
              <a:rPr lang="en-IN" sz="2000" dirty="0">
                <a:solidFill>
                  <a:srgbClr val="000000"/>
                </a:solidFill>
                <a:effectLst/>
                <a:latin typeface="Timesnewroman"/>
                <a:ea typeface="Times New Roman" panose="02020603050405020304" pitchFamily="18" charset="0"/>
                <a:cs typeface="Times New Roman" panose="02020603050405020304" pitchFamily="18" charset="0"/>
              </a:rPr>
              <a:t>  </a:t>
            </a:r>
            <a:endParaRPr lang="en-IN" sz="2000" dirty="0">
              <a:solidFill>
                <a:srgbClr val="000000"/>
              </a:solidFill>
              <a:effectLst/>
              <a:latin typeface="Timesnewroman"/>
              <a:ea typeface="Calibri" panose="020F0502020204030204" pitchFamily="34" charset="0"/>
              <a:cs typeface="Times New Roman" panose="02020603050405020304" pitchFamily="18" charset="0"/>
            </a:endParaRPr>
          </a:p>
          <a:p>
            <a:pPr algn="just">
              <a:lnSpc>
                <a:spcPct val="150000"/>
              </a:lnSpc>
              <a:spcAft>
                <a:spcPts val="800"/>
              </a:spcAft>
              <a:tabLst>
                <a:tab pos="457200" algn="l"/>
              </a:tabLst>
            </a:pPr>
            <a:r>
              <a:rPr lang="en-IN" sz="2000" dirty="0">
                <a:solidFill>
                  <a:srgbClr val="000000"/>
                </a:solidFill>
                <a:effectLst/>
                <a:latin typeface="Timesnewroman"/>
                <a:ea typeface="Times New Roman" panose="02020603050405020304" pitchFamily="18" charset="0"/>
                <a:cs typeface="Times New Roman" panose="02020603050405020304" pitchFamily="18" charset="0"/>
              </a:rPr>
              <a:t>touch </a:t>
            </a:r>
            <a:r>
              <a:rPr lang="en-IN" sz="2000" b="1" dirty="0">
                <a:solidFill>
                  <a:srgbClr val="006699"/>
                </a:solidFill>
                <a:effectLst/>
                <a:latin typeface="Timesnewroman"/>
                <a:ea typeface="Times New Roman" panose="02020603050405020304" pitchFamily="18" charset="0"/>
                <a:cs typeface="Times New Roman" panose="02020603050405020304" pitchFamily="18" charset="0"/>
              </a:rPr>
              <a:t>&lt;file1&gt;</a:t>
            </a:r>
            <a:r>
              <a:rPr lang="en-IN" sz="2000" dirty="0">
                <a:solidFill>
                  <a:srgbClr val="000000"/>
                </a:solidFill>
                <a:effectLst/>
                <a:latin typeface="Timesnewroman"/>
                <a:ea typeface="Times New Roman" panose="02020603050405020304" pitchFamily="18" charset="0"/>
                <a:cs typeface="Times New Roman" panose="02020603050405020304" pitchFamily="18" charset="0"/>
              </a:rPr>
              <a:t>  </a:t>
            </a:r>
            <a:r>
              <a:rPr lang="en-IN" sz="2000" b="1" dirty="0">
                <a:solidFill>
                  <a:srgbClr val="006699"/>
                </a:solidFill>
                <a:effectLst/>
                <a:latin typeface="Timesnewroman"/>
                <a:ea typeface="Times New Roman" panose="02020603050405020304" pitchFamily="18" charset="0"/>
                <a:cs typeface="Times New Roman" panose="02020603050405020304" pitchFamily="18" charset="0"/>
              </a:rPr>
              <a:t>&lt;file2&gt;</a:t>
            </a:r>
            <a:r>
              <a:rPr lang="en-IN" sz="2000" dirty="0">
                <a:solidFill>
                  <a:srgbClr val="000000"/>
                </a:solidFill>
                <a:effectLst/>
                <a:latin typeface="Timesnewroman"/>
                <a:ea typeface="Times New Roman" panose="02020603050405020304" pitchFamily="18" charset="0"/>
                <a:cs typeface="Times New Roman" panose="02020603050405020304" pitchFamily="18" charset="0"/>
              </a:rPr>
              <a:t> ....  </a:t>
            </a:r>
            <a:endParaRPr lang="en-IN" sz="2000" dirty="0">
              <a:solidFill>
                <a:srgbClr val="000000"/>
              </a:solidFill>
              <a:effectLst/>
              <a:latin typeface="Timesnewroman"/>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1688933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338F2E-63EA-61BD-9578-097DA0CC0E0F}"/>
              </a:ext>
            </a:extLst>
          </p:cNvPr>
          <p:cNvSpPr>
            <a:spLocks noGrp="1"/>
          </p:cNvSpPr>
          <p:nvPr>
            <p:ph idx="1"/>
          </p:nvPr>
        </p:nvSpPr>
        <p:spPr/>
        <p:txBody>
          <a:bodyPr>
            <a:normAutofit/>
          </a:bodyPr>
          <a:lstStyle/>
          <a:p>
            <a:pPr marL="0" indent="0">
              <a:lnSpc>
                <a:spcPct val="150000"/>
              </a:lnSpc>
              <a:buNone/>
            </a:pPr>
            <a:r>
              <a:rPr lang="en-IN" sz="2200" b="1" dirty="0">
                <a:solidFill>
                  <a:schemeClr val="accent1"/>
                </a:solidFill>
                <a:effectLst/>
                <a:latin typeface="Timesnewroman"/>
                <a:ea typeface="Times New Roman" panose="02020603050405020304" pitchFamily="18" charset="0"/>
              </a:rPr>
              <a:t>cat Command</a:t>
            </a:r>
            <a:endParaRPr lang="en-IN" sz="2200" dirty="0">
              <a:solidFill>
                <a:schemeClr val="accent1"/>
              </a:solidFill>
              <a:effectLst/>
              <a:latin typeface="Timesnewroman"/>
              <a:ea typeface="Times New Roman" panose="02020603050405020304" pitchFamily="18" charset="0"/>
            </a:endParaRPr>
          </a:p>
          <a:p>
            <a:pPr>
              <a:lnSpc>
                <a:spcPct val="150000"/>
              </a:lnSpc>
            </a:pPr>
            <a:r>
              <a:rPr lang="en-IN" sz="2000" dirty="0">
                <a:solidFill>
                  <a:srgbClr val="333333"/>
                </a:solidFill>
                <a:effectLst/>
                <a:latin typeface="Timesnewroman"/>
                <a:ea typeface="Times New Roman" panose="02020603050405020304" pitchFamily="18" charset="0"/>
              </a:rPr>
              <a:t>The </a:t>
            </a:r>
            <a:r>
              <a:rPr lang="en-IN" sz="2000" u="sng" dirty="0">
                <a:solidFill>
                  <a:srgbClr val="008000"/>
                </a:solidFill>
                <a:effectLst/>
                <a:highlight>
                  <a:srgbClr val="FFFF00"/>
                </a:highlight>
                <a:latin typeface="Timesnewroman"/>
                <a:ea typeface="Times New Roman" panose="02020603050405020304" pitchFamily="18" charset="0"/>
                <a:hlinkClick r:id="rId2"/>
              </a:rPr>
              <a:t>cat</a:t>
            </a:r>
            <a:r>
              <a:rPr lang="en-IN" sz="2000" dirty="0">
                <a:solidFill>
                  <a:srgbClr val="333333"/>
                </a:solidFill>
                <a:effectLst/>
                <a:latin typeface="Timesnewroman"/>
                <a:ea typeface="Times New Roman" panose="02020603050405020304" pitchFamily="18" charset="0"/>
              </a:rPr>
              <a:t> command is a multi-purpose utility in the Linux system. </a:t>
            </a:r>
          </a:p>
          <a:p>
            <a:pPr>
              <a:lnSpc>
                <a:spcPct val="150000"/>
              </a:lnSpc>
            </a:pPr>
            <a:r>
              <a:rPr lang="en-IN" sz="2000" dirty="0">
                <a:solidFill>
                  <a:srgbClr val="333333"/>
                </a:solidFill>
                <a:effectLst/>
                <a:latin typeface="Timesnewroman"/>
                <a:ea typeface="Times New Roman" panose="02020603050405020304" pitchFamily="18" charset="0"/>
              </a:rPr>
              <a:t>It can be used to create a file, display content of the file.</a:t>
            </a:r>
          </a:p>
          <a:p>
            <a:pPr marL="0" indent="0" algn="just">
              <a:lnSpc>
                <a:spcPct val="150000"/>
              </a:lnSpc>
              <a:buNone/>
            </a:pPr>
            <a:r>
              <a:rPr lang="en-IN" sz="2000" b="1" dirty="0">
                <a:solidFill>
                  <a:schemeClr val="accent1"/>
                </a:solidFill>
                <a:effectLst/>
                <a:latin typeface="Timesnewroman"/>
                <a:ea typeface="Times New Roman" panose="02020603050405020304" pitchFamily="18" charset="0"/>
              </a:rPr>
              <a:t>Syntax:</a:t>
            </a:r>
            <a:endParaRPr lang="en-IN" sz="2000" dirty="0">
              <a:solidFill>
                <a:schemeClr val="accent1"/>
              </a:solidFill>
              <a:effectLst/>
              <a:latin typeface="Timesnewroman"/>
              <a:ea typeface="Times New Roman" panose="02020603050405020304" pitchFamily="18" charset="0"/>
            </a:endParaRPr>
          </a:p>
          <a:p>
            <a:pPr algn="just">
              <a:lnSpc>
                <a:spcPct val="150000"/>
              </a:lnSpc>
              <a:tabLst>
                <a:tab pos="457200" algn="l"/>
              </a:tabLst>
            </a:pPr>
            <a:r>
              <a:rPr lang="en-IN" sz="2000" dirty="0">
                <a:solidFill>
                  <a:srgbClr val="000000"/>
                </a:solidFill>
                <a:effectLst/>
                <a:latin typeface="Timesnewroman"/>
                <a:ea typeface="Times New Roman" panose="02020603050405020304" pitchFamily="18" charset="0"/>
              </a:rPr>
              <a:t>cat </a:t>
            </a:r>
            <a:r>
              <a:rPr lang="en-IN" sz="2000" b="1" dirty="0">
                <a:solidFill>
                  <a:srgbClr val="006699"/>
                </a:solidFill>
                <a:effectLst/>
                <a:latin typeface="Timesnewroman"/>
                <a:ea typeface="Times New Roman" panose="02020603050405020304" pitchFamily="18" charset="0"/>
              </a:rPr>
              <a:t>&gt;</a:t>
            </a:r>
            <a:r>
              <a:rPr lang="en-IN" sz="2000" dirty="0">
                <a:solidFill>
                  <a:srgbClr val="000000"/>
                </a:solidFill>
                <a:effectLst/>
                <a:latin typeface="Timesnewroman"/>
                <a:ea typeface="Times New Roman" panose="02020603050405020304" pitchFamily="18" charset="0"/>
              </a:rPr>
              <a:t> </a:t>
            </a:r>
            <a:r>
              <a:rPr lang="en-IN" sz="2000" b="1" dirty="0">
                <a:solidFill>
                  <a:srgbClr val="006699"/>
                </a:solidFill>
                <a:effectLst/>
                <a:latin typeface="Timesnewroman"/>
                <a:ea typeface="Times New Roman" panose="02020603050405020304" pitchFamily="18" charset="0"/>
              </a:rPr>
              <a:t>&lt;file</a:t>
            </a:r>
            <a:r>
              <a:rPr lang="en-IN" sz="2000" dirty="0">
                <a:solidFill>
                  <a:srgbClr val="000000"/>
                </a:solidFill>
                <a:effectLst/>
                <a:latin typeface="Timesnewroman"/>
                <a:ea typeface="Times New Roman" panose="02020603050405020304" pitchFamily="18" charset="0"/>
              </a:rPr>
              <a:t> name</a:t>
            </a:r>
            <a:r>
              <a:rPr lang="en-IN" sz="2000" b="1" dirty="0">
                <a:solidFill>
                  <a:srgbClr val="006699"/>
                </a:solidFill>
                <a:effectLst/>
                <a:latin typeface="Timesnewroman"/>
                <a:ea typeface="Times New Roman" panose="02020603050405020304" pitchFamily="18" charset="0"/>
              </a:rPr>
              <a:t>&gt;</a:t>
            </a:r>
            <a:r>
              <a:rPr lang="en-IN" sz="2000" dirty="0">
                <a:solidFill>
                  <a:srgbClr val="000000"/>
                </a:solidFill>
                <a:effectLst/>
                <a:latin typeface="Timesnewroman"/>
                <a:ea typeface="Times New Roman" panose="02020603050405020304" pitchFamily="18" charset="0"/>
              </a:rPr>
              <a:t>  </a:t>
            </a:r>
          </a:p>
          <a:p>
            <a:pPr>
              <a:lnSpc>
                <a:spcPct val="150000"/>
              </a:lnSpc>
            </a:pPr>
            <a:r>
              <a:rPr lang="en-IN" sz="2000" dirty="0">
                <a:solidFill>
                  <a:srgbClr val="000000"/>
                </a:solidFill>
                <a:effectLst/>
                <a:latin typeface="Timesnewroman"/>
                <a:ea typeface="Calibri" panose="020F0502020204030204" pitchFamily="34" charset="0"/>
              </a:rPr>
              <a:t>cat </a:t>
            </a:r>
            <a:r>
              <a:rPr lang="en-IN" sz="2000" b="1" dirty="0">
                <a:solidFill>
                  <a:srgbClr val="006699"/>
                </a:solidFill>
                <a:effectLst/>
                <a:latin typeface="Timesnewroman"/>
                <a:ea typeface="Calibri" panose="020F0502020204030204" pitchFamily="34" charset="0"/>
              </a:rPr>
              <a:t>&lt;</a:t>
            </a:r>
            <a:r>
              <a:rPr lang="en-IN" sz="2000" b="1" dirty="0">
                <a:solidFill>
                  <a:srgbClr val="006699"/>
                </a:solidFill>
                <a:effectLst/>
                <a:latin typeface="Timesnewroman"/>
                <a:ea typeface="Times New Roman" panose="02020603050405020304" pitchFamily="18" charset="0"/>
              </a:rPr>
              <a:t>file</a:t>
            </a:r>
            <a:r>
              <a:rPr lang="en-IN" sz="2000" dirty="0">
                <a:solidFill>
                  <a:srgbClr val="000000"/>
                </a:solidFill>
                <a:effectLst/>
                <a:latin typeface="Timesnewroman"/>
                <a:ea typeface="Calibri" panose="020F0502020204030204" pitchFamily="34" charset="0"/>
              </a:rPr>
              <a:t> name</a:t>
            </a:r>
            <a:r>
              <a:rPr lang="en-IN" sz="2000" b="1" dirty="0">
                <a:solidFill>
                  <a:srgbClr val="006699"/>
                </a:solidFill>
                <a:effectLst/>
                <a:latin typeface="Timesnewroman"/>
                <a:ea typeface="Calibri" panose="020F0502020204030204" pitchFamily="34" charset="0"/>
              </a:rPr>
              <a:t>&gt;</a:t>
            </a:r>
            <a:r>
              <a:rPr lang="en-IN" sz="2000" dirty="0">
                <a:solidFill>
                  <a:srgbClr val="000000"/>
                </a:solidFill>
                <a:effectLst/>
                <a:latin typeface="Timesnewroman"/>
                <a:ea typeface="Calibri" panose="020F0502020204030204" pitchFamily="34" charset="0"/>
              </a:rPr>
              <a:t> </a:t>
            </a:r>
            <a:r>
              <a:rPr lang="en-IN" sz="2000" dirty="0">
                <a:solidFill>
                  <a:srgbClr val="000000"/>
                </a:solidFill>
                <a:effectLst/>
                <a:latin typeface="Segoe UI" panose="020B0502040204020203" pitchFamily="34" charset="0"/>
                <a:ea typeface="Calibri" panose="020F0502020204030204" pitchFamily="34" charset="0"/>
              </a:rPr>
              <a:t> </a:t>
            </a:r>
            <a:endParaRPr lang="en-IN" sz="2000" dirty="0"/>
          </a:p>
          <a:p>
            <a:pPr>
              <a:lnSpc>
                <a:spcPct val="150000"/>
              </a:lnSpc>
            </a:pPr>
            <a:endParaRPr lang="en-IN" sz="2000" dirty="0">
              <a:effectLst/>
              <a:latin typeface="Timesnewroman"/>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4372568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842FBA-9735-FCB4-81E5-D2CBE2178A35}"/>
              </a:ext>
            </a:extLst>
          </p:cNvPr>
          <p:cNvSpPr>
            <a:spLocks noGrp="1"/>
          </p:cNvSpPr>
          <p:nvPr>
            <p:ph idx="1"/>
          </p:nvPr>
        </p:nvSpPr>
        <p:spPr/>
        <p:txBody>
          <a:bodyPr>
            <a:noAutofit/>
          </a:bodyPr>
          <a:lstStyle/>
          <a:p>
            <a:pPr marL="0" indent="0">
              <a:lnSpc>
                <a:spcPct val="150000"/>
              </a:lnSpc>
              <a:buNone/>
            </a:pPr>
            <a:r>
              <a:rPr lang="en-IN" sz="2200" b="1" dirty="0">
                <a:solidFill>
                  <a:schemeClr val="accent1"/>
                </a:solidFill>
                <a:effectLst/>
                <a:latin typeface="Timesnewroman"/>
                <a:ea typeface="Times New Roman" panose="02020603050405020304" pitchFamily="18" charset="0"/>
              </a:rPr>
              <a:t>rm Command</a:t>
            </a:r>
          </a:p>
          <a:p>
            <a:pPr marL="0" indent="0">
              <a:lnSpc>
                <a:spcPct val="150000"/>
              </a:lnSpc>
              <a:buNone/>
            </a:pPr>
            <a:r>
              <a:rPr lang="en-IN" sz="2000" dirty="0">
                <a:solidFill>
                  <a:srgbClr val="333333"/>
                </a:solidFill>
                <a:effectLst/>
                <a:latin typeface="Timesnewroman"/>
                <a:ea typeface="Times New Roman" panose="02020603050405020304" pitchFamily="18" charset="0"/>
                <a:cs typeface="Times New Roman" panose="02020603050405020304" pitchFamily="18" charset="0"/>
              </a:rPr>
              <a:t>The </a:t>
            </a:r>
            <a:r>
              <a:rPr lang="en-IN" sz="2000" dirty="0">
                <a:solidFill>
                  <a:srgbClr val="008000"/>
                </a:solidFill>
                <a:effectLst/>
                <a:highlight>
                  <a:srgbClr val="FFFF00"/>
                </a:highlight>
                <a:latin typeface="Timesnewroman"/>
                <a:ea typeface="Times New Roman" panose="02020603050405020304" pitchFamily="18" charset="0"/>
                <a:cs typeface="Times New Roman" panose="02020603050405020304" pitchFamily="18" charset="0"/>
              </a:rPr>
              <a:t>rm</a:t>
            </a:r>
            <a:r>
              <a:rPr lang="en-IN" sz="2000" dirty="0">
                <a:solidFill>
                  <a:srgbClr val="333333"/>
                </a:solidFill>
                <a:effectLst/>
                <a:latin typeface="Timesnewroman"/>
                <a:ea typeface="Times New Roman" panose="02020603050405020304" pitchFamily="18" charset="0"/>
                <a:cs typeface="Times New Roman" panose="02020603050405020304" pitchFamily="18" charset="0"/>
              </a:rPr>
              <a:t> command is used to remove a file.</a:t>
            </a:r>
            <a:endParaRPr lang="en-IN" sz="2000" dirty="0">
              <a:effectLst/>
              <a:latin typeface="Timesnewroman"/>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2000" b="1" dirty="0">
                <a:solidFill>
                  <a:schemeClr val="accent1"/>
                </a:solidFill>
                <a:effectLst/>
                <a:latin typeface="Timesnewroman"/>
                <a:ea typeface="Times New Roman" panose="02020603050405020304" pitchFamily="18" charset="0"/>
                <a:cs typeface="Times New Roman" panose="02020603050405020304" pitchFamily="18" charset="0"/>
              </a:rPr>
              <a:t>Syntax:</a:t>
            </a:r>
            <a:endParaRPr lang="en-IN" sz="2000" dirty="0">
              <a:solidFill>
                <a:schemeClr val="accent1"/>
              </a:solidFill>
              <a:effectLst/>
              <a:latin typeface="Timesnewroman"/>
              <a:ea typeface="Calibri" panose="020F0502020204030204" pitchFamily="34" charset="0"/>
              <a:cs typeface="Times New Roman" panose="02020603050405020304" pitchFamily="18" charset="0"/>
            </a:endParaRPr>
          </a:p>
          <a:p>
            <a:pPr algn="just">
              <a:lnSpc>
                <a:spcPct val="150000"/>
              </a:lnSpc>
              <a:spcAft>
                <a:spcPts val="800"/>
              </a:spcAft>
            </a:pPr>
            <a:r>
              <a:rPr lang="en-IN" sz="2000" dirty="0">
                <a:solidFill>
                  <a:srgbClr val="333333"/>
                </a:solidFill>
                <a:effectLst/>
                <a:latin typeface="Timesnewroman"/>
                <a:ea typeface="Times New Roman" panose="02020603050405020304" pitchFamily="18" charset="0"/>
                <a:cs typeface="Times New Roman" panose="02020603050405020304" pitchFamily="18" charset="0"/>
              </a:rPr>
              <a:t>rm &lt;file name&gt;</a:t>
            </a:r>
            <a:endParaRPr lang="en-IN" sz="2000" dirty="0">
              <a:effectLst/>
              <a:latin typeface="Timesnewroman"/>
              <a:ea typeface="Calibri" panose="020F0502020204030204" pitchFamily="34" charset="0"/>
              <a:cs typeface="Times New Roman" panose="02020603050405020304" pitchFamily="18" charset="0"/>
            </a:endParaRPr>
          </a:p>
          <a:p>
            <a:pPr marL="0" indent="0">
              <a:lnSpc>
                <a:spcPct val="150000"/>
              </a:lnSpc>
              <a:buNone/>
            </a:pPr>
            <a:endParaRPr lang="en-IN" sz="1400" b="1" dirty="0">
              <a:solidFill>
                <a:srgbClr val="333333"/>
              </a:solidFill>
              <a:effectLst/>
              <a:latin typeface="Timesnewroman"/>
              <a:ea typeface="Times New Roman" panose="02020603050405020304" pitchFamily="18" charset="0"/>
            </a:endParaRPr>
          </a:p>
        </p:txBody>
      </p:sp>
    </p:spTree>
    <p:extLst>
      <p:ext uri="{BB962C8B-B14F-4D97-AF65-F5344CB8AC3E}">
        <p14:creationId xmlns:p14="http://schemas.microsoft.com/office/powerpoint/2010/main" val="3437980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D3277-EBA4-5955-97A2-6D0476891132}"/>
              </a:ext>
            </a:extLst>
          </p:cNvPr>
          <p:cNvSpPr>
            <a:spLocks noGrp="1"/>
          </p:cNvSpPr>
          <p:nvPr>
            <p:ph type="title"/>
          </p:nvPr>
        </p:nvSpPr>
        <p:spPr/>
        <p:txBody>
          <a:bodyPr>
            <a:normAutofit/>
          </a:bodyPr>
          <a:lstStyle/>
          <a:p>
            <a:r>
              <a:rPr lang="en-IN" sz="2800" b="1" dirty="0">
                <a:solidFill>
                  <a:schemeClr val="accent1"/>
                </a:solidFill>
                <a:latin typeface="Timesnewroman"/>
              </a:rPr>
              <a:t>Internal Operations of Operating System</a:t>
            </a:r>
          </a:p>
        </p:txBody>
      </p:sp>
      <p:pic>
        <p:nvPicPr>
          <p:cNvPr id="5" name="Content Placeholder 4">
            <a:extLst>
              <a:ext uri="{FF2B5EF4-FFF2-40B4-BE49-F238E27FC236}">
                <a16:creationId xmlns:a16="http://schemas.microsoft.com/office/drawing/2014/main" id="{B093581F-5BD2-3CA9-97F1-BFE99B65D50C}"/>
              </a:ext>
            </a:extLst>
          </p:cNvPr>
          <p:cNvPicPr>
            <a:picLocks noGrp="1" noChangeAspect="1"/>
          </p:cNvPicPr>
          <p:nvPr>
            <p:ph idx="1"/>
          </p:nvPr>
        </p:nvPicPr>
        <p:blipFill>
          <a:blip r:embed="rId2"/>
          <a:stretch>
            <a:fillRect/>
          </a:stretch>
        </p:blipFill>
        <p:spPr>
          <a:xfrm>
            <a:off x="3584446" y="2524843"/>
            <a:ext cx="5023108" cy="2952902"/>
          </a:xfrm>
        </p:spPr>
      </p:pic>
    </p:spTree>
    <p:extLst>
      <p:ext uri="{BB962C8B-B14F-4D97-AF65-F5344CB8AC3E}">
        <p14:creationId xmlns:p14="http://schemas.microsoft.com/office/powerpoint/2010/main" val="4844057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0ECA6C-5A61-1B4B-69A1-6C295E5C9C80}"/>
              </a:ext>
            </a:extLst>
          </p:cNvPr>
          <p:cNvSpPr>
            <a:spLocks noGrp="1"/>
          </p:cNvSpPr>
          <p:nvPr>
            <p:ph idx="1"/>
          </p:nvPr>
        </p:nvSpPr>
        <p:spPr/>
        <p:txBody>
          <a:bodyPr>
            <a:normAutofit fontScale="85000" lnSpcReduction="20000"/>
          </a:bodyPr>
          <a:lstStyle/>
          <a:p>
            <a:pPr marL="0" indent="0">
              <a:lnSpc>
                <a:spcPct val="150000"/>
              </a:lnSpc>
              <a:buNone/>
            </a:pPr>
            <a:r>
              <a:rPr lang="en-IN" sz="2600" b="1" dirty="0">
                <a:solidFill>
                  <a:schemeClr val="accent1"/>
                </a:solidFill>
                <a:effectLst/>
                <a:latin typeface="Timesnewroman"/>
                <a:ea typeface="Times New Roman" panose="02020603050405020304" pitchFamily="18" charset="0"/>
              </a:rPr>
              <a:t>cp Command</a:t>
            </a:r>
            <a:endParaRPr lang="en-IN" sz="2600" b="1" dirty="0">
              <a:solidFill>
                <a:schemeClr val="accent1"/>
              </a:solidFill>
              <a:latin typeface="Timesnewroman"/>
              <a:ea typeface="Times New Roman" panose="02020603050405020304" pitchFamily="18" charset="0"/>
            </a:endParaRPr>
          </a:p>
          <a:p>
            <a:pPr marL="0" indent="0">
              <a:lnSpc>
                <a:spcPct val="150000"/>
              </a:lnSpc>
              <a:buNone/>
            </a:pPr>
            <a:r>
              <a:rPr lang="en-IN" sz="2400" dirty="0">
                <a:solidFill>
                  <a:srgbClr val="333333"/>
                </a:solidFill>
                <a:effectLst/>
                <a:latin typeface="Timesnewroman"/>
                <a:ea typeface="Times New Roman" panose="02020603050405020304" pitchFamily="18" charset="0"/>
                <a:cs typeface="Times New Roman" panose="02020603050405020304" pitchFamily="18" charset="0"/>
              </a:rPr>
              <a:t>The </a:t>
            </a:r>
            <a:r>
              <a:rPr lang="en-IN" sz="2400" dirty="0">
                <a:solidFill>
                  <a:srgbClr val="008000"/>
                </a:solidFill>
                <a:effectLst/>
                <a:highlight>
                  <a:srgbClr val="FFFF00"/>
                </a:highlight>
                <a:latin typeface="Timesnewroman"/>
                <a:ea typeface="Times New Roman" panose="02020603050405020304" pitchFamily="18" charset="0"/>
                <a:cs typeface="Times New Roman" panose="02020603050405020304" pitchFamily="18" charset="0"/>
              </a:rPr>
              <a:t>cp</a:t>
            </a:r>
            <a:r>
              <a:rPr lang="en-IN" sz="2400" dirty="0">
                <a:solidFill>
                  <a:srgbClr val="333333"/>
                </a:solidFill>
                <a:effectLst/>
                <a:latin typeface="Timesnewroman"/>
                <a:ea typeface="Times New Roman" panose="02020603050405020304" pitchFamily="18" charset="0"/>
                <a:cs typeface="Times New Roman" panose="02020603050405020304" pitchFamily="18" charset="0"/>
              </a:rPr>
              <a:t> command is used to copy a file or directory.</a:t>
            </a:r>
            <a:endParaRPr lang="en-IN" sz="2400" dirty="0">
              <a:effectLst/>
              <a:latin typeface="Timesnewroman"/>
              <a:ea typeface="Calibri" panose="020F0502020204030204" pitchFamily="34" charset="0"/>
              <a:cs typeface="Times New Roman" panose="02020603050405020304" pitchFamily="18" charset="0"/>
            </a:endParaRPr>
          </a:p>
          <a:p>
            <a:pPr marL="0" indent="0">
              <a:lnSpc>
                <a:spcPct val="150000"/>
              </a:lnSpc>
              <a:buNone/>
            </a:pPr>
            <a:r>
              <a:rPr lang="en-IN" sz="2400" b="1" dirty="0">
                <a:solidFill>
                  <a:schemeClr val="accent1"/>
                </a:solidFill>
                <a:effectLst/>
                <a:latin typeface="Timesnewroman"/>
                <a:ea typeface="Times New Roman" panose="02020603050405020304" pitchFamily="18" charset="0"/>
                <a:cs typeface="Times New Roman" panose="02020603050405020304" pitchFamily="18" charset="0"/>
              </a:rPr>
              <a:t>Syntax:</a:t>
            </a:r>
            <a:endParaRPr lang="en-IN" sz="2400" dirty="0">
              <a:solidFill>
                <a:schemeClr val="accent1"/>
              </a:solidFill>
              <a:effectLst/>
              <a:latin typeface="Timesnewroman"/>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2400" dirty="0">
                <a:solidFill>
                  <a:srgbClr val="333333"/>
                </a:solidFill>
                <a:effectLst/>
                <a:latin typeface="Timesnewroman"/>
                <a:ea typeface="Times New Roman" panose="02020603050405020304" pitchFamily="18" charset="0"/>
                <a:cs typeface="Times New Roman" panose="02020603050405020304" pitchFamily="18" charset="0"/>
              </a:rPr>
              <a:t>To copy in the same directory:</a:t>
            </a:r>
            <a:endParaRPr lang="en-IN" sz="2400" dirty="0">
              <a:effectLst/>
              <a:latin typeface="Timesnewroman"/>
              <a:ea typeface="Calibri" panose="020F0502020204030204" pitchFamily="34" charset="0"/>
              <a:cs typeface="Times New Roman" panose="02020603050405020304" pitchFamily="18" charset="0"/>
            </a:endParaRPr>
          </a:p>
          <a:p>
            <a:pPr marL="342900" lvl="0" indent="-342900" algn="just">
              <a:lnSpc>
                <a:spcPct val="150000"/>
              </a:lnSpc>
              <a:spcAft>
                <a:spcPts val="600"/>
              </a:spcAft>
              <a:buFont typeface="+mj-lt"/>
              <a:buAutoNum type="arabicPeriod"/>
              <a:tabLst>
                <a:tab pos="457200" algn="l"/>
              </a:tabLst>
            </a:pPr>
            <a:r>
              <a:rPr lang="en-IN" sz="2400" dirty="0">
                <a:solidFill>
                  <a:srgbClr val="000000"/>
                </a:solidFill>
                <a:effectLst/>
                <a:latin typeface="Timesnewroman"/>
                <a:ea typeface="Times New Roman" panose="02020603050405020304" pitchFamily="18" charset="0"/>
                <a:cs typeface="Times New Roman" panose="02020603050405020304" pitchFamily="18" charset="0"/>
              </a:rPr>
              <a:t>cp </a:t>
            </a:r>
            <a:r>
              <a:rPr lang="en-IN" sz="2400" b="1" dirty="0">
                <a:solidFill>
                  <a:srgbClr val="006699"/>
                </a:solidFill>
                <a:effectLst/>
                <a:latin typeface="Timesnewroman"/>
                <a:ea typeface="Times New Roman" panose="02020603050405020304" pitchFamily="18" charset="0"/>
                <a:cs typeface="Times New Roman" panose="02020603050405020304" pitchFamily="18" charset="0"/>
              </a:rPr>
              <a:t>&lt;existing</a:t>
            </a:r>
            <a:r>
              <a:rPr lang="en-IN" sz="2400" dirty="0">
                <a:solidFill>
                  <a:srgbClr val="000000"/>
                </a:solidFill>
                <a:effectLst/>
                <a:latin typeface="Timesnewroman"/>
                <a:ea typeface="Times New Roman" panose="02020603050405020304" pitchFamily="18" charset="0"/>
                <a:cs typeface="Times New Roman" panose="02020603050405020304" pitchFamily="18" charset="0"/>
              </a:rPr>
              <a:t> file name</a:t>
            </a:r>
            <a:r>
              <a:rPr lang="en-IN" sz="2400" b="1" dirty="0">
                <a:solidFill>
                  <a:srgbClr val="006699"/>
                </a:solidFill>
                <a:effectLst/>
                <a:latin typeface="Timesnewroman"/>
                <a:ea typeface="Times New Roman" panose="02020603050405020304" pitchFamily="18" charset="0"/>
                <a:cs typeface="Times New Roman" panose="02020603050405020304" pitchFamily="18" charset="0"/>
              </a:rPr>
              <a:t>&gt;</a:t>
            </a:r>
            <a:r>
              <a:rPr lang="en-IN" sz="2400" dirty="0">
                <a:solidFill>
                  <a:srgbClr val="000000"/>
                </a:solidFill>
                <a:effectLst/>
                <a:latin typeface="Timesnewroman"/>
                <a:ea typeface="Times New Roman" panose="02020603050405020304" pitchFamily="18" charset="0"/>
                <a:cs typeface="Times New Roman" panose="02020603050405020304" pitchFamily="18" charset="0"/>
              </a:rPr>
              <a:t> </a:t>
            </a:r>
            <a:r>
              <a:rPr lang="en-IN" sz="2400" b="1" dirty="0">
                <a:solidFill>
                  <a:srgbClr val="006699"/>
                </a:solidFill>
                <a:effectLst/>
                <a:latin typeface="Timesnewroman"/>
                <a:ea typeface="Times New Roman" panose="02020603050405020304" pitchFamily="18" charset="0"/>
                <a:cs typeface="Times New Roman" panose="02020603050405020304" pitchFamily="18" charset="0"/>
              </a:rPr>
              <a:t>&lt;new</a:t>
            </a:r>
            <a:r>
              <a:rPr lang="en-IN" sz="2400" dirty="0">
                <a:solidFill>
                  <a:srgbClr val="000000"/>
                </a:solidFill>
                <a:effectLst/>
                <a:latin typeface="Timesnewroman"/>
                <a:ea typeface="Times New Roman" panose="02020603050405020304" pitchFamily="18" charset="0"/>
                <a:cs typeface="Times New Roman" panose="02020603050405020304" pitchFamily="18" charset="0"/>
              </a:rPr>
              <a:t> file name</a:t>
            </a:r>
            <a:r>
              <a:rPr lang="en-IN" sz="2400" b="1" dirty="0">
                <a:solidFill>
                  <a:srgbClr val="006699"/>
                </a:solidFill>
                <a:effectLst/>
                <a:latin typeface="Timesnewroman"/>
                <a:ea typeface="Times New Roman" panose="02020603050405020304" pitchFamily="18" charset="0"/>
                <a:cs typeface="Times New Roman" panose="02020603050405020304" pitchFamily="18" charset="0"/>
              </a:rPr>
              <a:t>&gt;</a:t>
            </a:r>
            <a:r>
              <a:rPr lang="en-IN" sz="2400" dirty="0">
                <a:solidFill>
                  <a:srgbClr val="000000"/>
                </a:solidFill>
                <a:effectLst/>
                <a:latin typeface="Timesnewroman"/>
                <a:ea typeface="Times New Roman" panose="02020603050405020304" pitchFamily="18" charset="0"/>
                <a:cs typeface="Times New Roman" panose="02020603050405020304" pitchFamily="18" charset="0"/>
              </a:rPr>
              <a:t>  </a:t>
            </a:r>
            <a:endParaRPr lang="en-IN" sz="2400" dirty="0">
              <a:solidFill>
                <a:srgbClr val="000000"/>
              </a:solidFill>
              <a:effectLst/>
              <a:latin typeface="Timesnewroman"/>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2400" b="1" dirty="0">
                <a:solidFill>
                  <a:schemeClr val="accent1"/>
                </a:solidFill>
                <a:effectLst/>
                <a:highlight>
                  <a:srgbClr val="FFFF00"/>
                </a:highlight>
                <a:latin typeface="Timesnewroman"/>
                <a:ea typeface="Times New Roman" panose="02020603050405020304" pitchFamily="18" charset="0"/>
                <a:cs typeface="Times New Roman" panose="02020603050405020304" pitchFamily="18" charset="0"/>
              </a:rPr>
              <a:t>To copy in a different directory:</a:t>
            </a:r>
          </a:p>
          <a:p>
            <a:pPr marL="0" indent="0" algn="just">
              <a:lnSpc>
                <a:spcPct val="150000"/>
              </a:lnSpc>
              <a:spcAft>
                <a:spcPts val="800"/>
              </a:spcAft>
              <a:buNone/>
            </a:pPr>
            <a:r>
              <a:rPr lang="en-IN" sz="2400" dirty="0">
                <a:solidFill>
                  <a:srgbClr val="000000"/>
                </a:solidFill>
                <a:effectLst/>
                <a:latin typeface="Timesnewroman"/>
                <a:ea typeface="Times New Roman" panose="02020603050405020304" pitchFamily="18" charset="0"/>
                <a:cs typeface="Times New Roman" panose="02020603050405020304" pitchFamily="18" charset="0"/>
              </a:rPr>
              <a:t>2.  cp </a:t>
            </a:r>
            <a:r>
              <a:rPr lang="en-IN" sz="2400" b="1" dirty="0">
                <a:solidFill>
                  <a:srgbClr val="006699"/>
                </a:solidFill>
                <a:effectLst/>
                <a:latin typeface="Timesnewroman"/>
                <a:ea typeface="Times New Roman" panose="02020603050405020304" pitchFamily="18" charset="0"/>
                <a:cs typeface="Times New Roman" panose="02020603050405020304" pitchFamily="18" charset="0"/>
              </a:rPr>
              <a:t>&lt;existing</a:t>
            </a:r>
            <a:r>
              <a:rPr lang="en-IN" sz="2400" dirty="0">
                <a:solidFill>
                  <a:srgbClr val="000000"/>
                </a:solidFill>
                <a:effectLst/>
                <a:latin typeface="Timesnewroman"/>
                <a:ea typeface="Times New Roman" panose="02020603050405020304" pitchFamily="18" charset="0"/>
                <a:cs typeface="Times New Roman" panose="02020603050405020304" pitchFamily="18" charset="0"/>
              </a:rPr>
              <a:t> file name</a:t>
            </a:r>
            <a:r>
              <a:rPr lang="en-IN" sz="2400" b="1" dirty="0">
                <a:solidFill>
                  <a:srgbClr val="006699"/>
                </a:solidFill>
                <a:effectLst/>
                <a:latin typeface="Timesnewroman"/>
                <a:ea typeface="Times New Roman" panose="02020603050405020304" pitchFamily="18" charset="0"/>
                <a:cs typeface="Times New Roman" panose="02020603050405020304" pitchFamily="18" charset="0"/>
              </a:rPr>
              <a:t>&gt;</a:t>
            </a:r>
            <a:r>
              <a:rPr lang="en-IN" sz="2400" dirty="0">
                <a:solidFill>
                  <a:srgbClr val="000000"/>
                </a:solidFill>
                <a:effectLst/>
                <a:latin typeface="Timesnewroman"/>
                <a:ea typeface="Times New Roman" panose="02020603050405020304" pitchFamily="18" charset="0"/>
                <a:cs typeface="Times New Roman" panose="02020603050405020304" pitchFamily="18" charset="0"/>
              </a:rPr>
              <a:t> </a:t>
            </a:r>
            <a:r>
              <a:rPr lang="en-IN" sz="2400" b="1" dirty="0">
                <a:solidFill>
                  <a:srgbClr val="006699"/>
                </a:solidFill>
                <a:effectLst/>
                <a:latin typeface="Timesnewroman"/>
                <a:ea typeface="Times New Roman" panose="02020603050405020304" pitchFamily="18" charset="0"/>
                <a:cs typeface="Times New Roman" panose="02020603050405020304" pitchFamily="18" charset="0"/>
              </a:rPr>
              <a:t>&lt;directory name&gt;</a:t>
            </a:r>
            <a:endParaRPr lang="en-IN" sz="2400" dirty="0">
              <a:latin typeface="Timesnewroman"/>
            </a:endParaRPr>
          </a:p>
          <a:p>
            <a:pPr marL="0" indent="0">
              <a:buNone/>
            </a:pPr>
            <a:r>
              <a:rPr lang="en-IN"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800044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AE57D6-BEE4-1FD1-6716-2424A8AC0377}"/>
              </a:ext>
            </a:extLst>
          </p:cNvPr>
          <p:cNvSpPr>
            <a:spLocks noGrp="1"/>
          </p:cNvSpPr>
          <p:nvPr>
            <p:ph idx="1"/>
          </p:nvPr>
        </p:nvSpPr>
        <p:spPr/>
        <p:txBody>
          <a:bodyPr/>
          <a:lstStyle/>
          <a:p>
            <a:pPr marL="0" indent="0">
              <a:lnSpc>
                <a:spcPct val="150000"/>
              </a:lnSpc>
              <a:buNone/>
            </a:pPr>
            <a:r>
              <a:rPr lang="en-IN" sz="2200" b="1" dirty="0">
                <a:solidFill>
                  <a:schemeClr val="accent1"/>
                </a:solidFill>
                <a:effectLst/>
                <a:latin typeface="Timesnewroman"/>
                <a:ea typeface="Times New Roman" panose="02020603050405020304" pitchFamily="18" charset="0"/>
              </a:rPr>
              <a:t>mv Command</a:t>
            </a:r>
          </a:p>
          <a:p>
            <a:pPr marL="0" indent="0">
              <a:lnSpc>
                <a:spcPct val="150000"/>
              </a:lnSpc>
              <a:buNone/>
            </a:pPr>
            <a:r>
              <a:rPr lang="en-IN" sz="2000" dirty="0">
                <a:solidFill>
                  <a:srgbClr val="333333"/>
                </a:solidFill>
                <a:effectLst/>
                <a:latin typeface="Timesnewroman"/>
                <a:ea typeface="Times New Roman" panose="02020603050405020304" pitchFamily="18" charset="0"/>
                <a:cs typeface="Times New Roman" panose="02020603050405020304" pitchFamily="18" charset="0"/>
              </a:rPr>
              <a:t>The </a:t>
            </a:r>
            <a:r>
              <a:rPr lang="en-IN" sz="2000" dirty="0">
                <a:solidFill>
                  <a:srgbClr val="008000"/>
                </a:solidFill>
                <a:effectLst/>
                <a:highlight>
                  <a:srgbClr val="FFFF00"/>
                </a:highlight>
                <a:latin typeface="Timesnewroman"/>
                <a:ea typeface="Times New Roman" panose="02020603050405020304" pitchFamily="18" charset="0"/>
                <a:cs typeface="Times New Roman" panose="02020603050405020304" pitchFamily="18" charset="0"/>
              </a:rPr>
              <a:t>mv</a:t>
            </a:r>
            <a:r>
              <a:rPr lang="en-IN" sz="2000" dirty="0">
                <a:solidFill>
                  <a:srgbClr val="333333"/>
                </a:solidFill>
                <a:effectLst/>
                <a:latin typeface="Timesnewroman"/>
                <a:ea typeface="Times New Roman" panose="02020603050405020304" pitchFamily="18" charset="0"/>
                <a:cs typeface="Times New Roman" panose="02020603050405020304" pitchFamily="18" charset="0"/>
              </a:rPr>
              <a:t> command is used to move a file or a directory form one location to another location.</a:t>
            </a:r>
            <a:endParaRPr lang="en-IN" sz="2000" dirty="0">
              <a:effectLst/>
              <a:latin typeface="Timesnewroman"/>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2000" b="1" dirty="0">
                <a:solidFill>
                  <a:schemeClr val="accent1"/>
                </a:solidFill>
                <a:effectLst/>
                <a:latin typeface="Timesnewroman"/>
                <a:ea typeface="Times New Roman" panose="02020603050405020304" pitchFamily="18" charset="0"/>
                <a:cs typeface="Times New Roman" panose="02020603050405020304" pitchFamily="18" charset="0"/>
              </a:rPr>
              <a:t>Syntax:</a:t>
            </a:r>
            <a:endParaRPr lang="en-IN" sz="2000" dirty="0">
              <a:solidFill>
                <a:schemeClr val="accent1"/>
              </a:solidFill>
              <a:effectLst/>
              <a:latin typeface="Timesnewroman"/>
              <a:ea typeface="Calibri" panose="020F0502020204030204" pitchFamily="34" charset="0"/>
              <a:cs typeface="Times New Roman" panose="02020603050405020304" pitchFamily="18" charset="0"/>
            </a:endParaRPr>
          </a:p>
          <a:p>
            <a:pPr algn="just">
              <a:lnSpc>
                <a:spcPct val="150000"/>
              </a:lnSpc>
              <a:spcAft>
                <a:spcPts val="600"/>
              </a:spcAft>
              <a:tabLst>
                <a:tab pos="457200" algn="l"/>
              </a:tabLst>
            </a:pPr>
            <a:r>
              <a:rPr lang="en-IN" sz="2000" dirty="0">
                <a:solidFill>
                  <a:srgbClr val="000000"/>
                </a:solidFill>
                <a:effectLst/>
                <a:latin typeface="Timesnewroman"/>
                <a:ea typeface="Times New Roman" panose="02020603050405020304" pitchFamily="18" charset="0"/>
                <a:cs typeface="Times New Roman" panose="02020603050405020304" pitchFamily="18" charset="0"/>
              </a:rPr>
              <a:t>mv </a:t>
            </a:r>
            <a:r>
              <a:rPr lang="en-IN" sz="2000" b="1" dirty="0">
                <a:solidFill>
                  <a:srgbClr val="006699"/>
                </a:solidFill>
                <a:effectLst/>
                <a:latin typeface="Timesnewroman"/>
                <a:ea typeface="Times New Roman" panose="02020603050405020304" pitchFamily="18" charset="0"/>
                <a:cs typeface="Times New Roman" panose="02020603050405020304" pitchFamily="18" charset="0"/>
              </a:rPr>
              <a:t>&lt;file</a:t>
            </a:r>
            <a:r>
              <a:rPr lang="en-IN" sz="2000" dirty="0">
                <a:solidFill>
                  <a:srgbClr val="000000"/>
                </a:solidFill>
                <a:effectLst/>
                <a:latin typeface="Timesnewroman"/>
                <a:ea typeface="Times New Roman" panose="02020603050405020304" pitchFamily="18" charset="0"/>
                <a:cs typeface="Times New Roman" panose="02020603050405020304" pitchFamily="18" charset="0"/>
              </a:rPr>
              <a:t> name</a:t>
            </a:r>
            <a:r>
              <a:rPr lang="en-IN" sz="2000" b="1" dirty="0">
                <a:solidFill>
                  <a:srgbClr val="006699"/>
                </a:solidFill>
                <a:effectLst/>
                <a:latin typeface="Timesnewroman"/>
                <a:ea typeface="Times New Roman" panose="02020603050405020304" pitchFamily="18" charset="0"/>
                <a:cs typeface="Times New Roman" panose="02020603050405020304" pitchFamily="18" charset="0"/>
              </a:rPr>
              <a:t>&gt;</a:t>
            </a:r>
            <a:r>
              <a:rPr lang="en-IN" sz="2000" dirty="0">
                <a:solidFill>
                  <a:srgbClr val="000000"/>
                </a:solidFill>
                <a:effectLst/>
                <a:latin typeface="Timesnewroman"/>
                <a:ea typeface="Times New Roman" panose="02020603050405020304" pitchFamily="18" charset="0"/>
                <a:cs typeface="Times New Roman" panose="02020603050405020304" pitchFamily="18" charset="0"/>
              </a:rPr>
              <a:t> </a:t>
            </a:r>
            <a:r>
              <a:rPr lang="en-IN" sz="2000" b="1" dirty="0">
                <a:solidFill>
                  <a:srgbClr val="006699"/>
                </a:solidFill>
                <a:effectLst/>
                <a:latin typeface="Timesnewroman"/>
                <a:ea typeface="Times New Roman" panose="02020603050405020304" pitchFamily="18" charset="0"/>
                <a:cs typeface="Times New Roman" panose="02020603050405020304" pitchFamily="18" charset="0"/>
              </a:rPr>
              <a:t>&lt;directory</a:t>
            </a:r>
            <a:r>
              <a:rPr lang="en-IN" sz="2000" dirty="0">
                <a:solidFill>
                  <a:srgbClr val="000000"/>
                </a:solidFill>
                <a:effectLst/>
                <a:latin typeface="Timesnewroman"/>
                <a:ea typeface="Times New Roman" panose="02020603050405020304" pitchFamily="18" charset="0"/>
                <a:cs typeface="Times New Roman" panose="02020603050405020304" pitchFamily="18" charset="0"/>
              </a:rPr>
              <a:t> path</a:t>
            </a:r>
            <a:r>
              <a:rPr lang="en-IN" sz="2000" b="1" dirty="0">
                <a:solidFill>
                  <a:srgbClr val="006699"/>
                </a:solidFill>
                <a:effectLst/>
                <a:latin typeface="Timesnewroman"/>
                <a:ea typeface="Times New Roman" panose="02020603050405020304" pitchFamily="18" charset="0"/>
                <a:cs typeface="Times New Roman" panose="02020603050405020304" pitchFamily="18" charset="0"/>
              </a:rPr>
              <a:t>&gt;</a:t>
            </a:r>
            <a:r>
              <a:rPr lang="en-IN" sz="2000" dirty="0">
                <a:solidFill>
                  <a:srgbClr val="000000"/>
                </a:solidFill>
                <a:effectLst/>
                <a:latin typeface="Timesnewroman"/>
                <a:ea typeface="Times New Roman" panose="02020603050405020304" pitchFamily="18" charset="0"/>
                <a:cs typeface="Times New Roman" panose="02020603050405020304" pitchFamily="18" charset="0"/>
              </a:rPr>
              <a:t>  </a:t>
            </a:r>
            <a:endParaRPr lang="en-IN" sz="2000" dirty="0">
              <a:solidFill>
                <a:srgbClr val="000000"/>
              </a:solidFill>
              <a:effectLst/>
              <a:latin typeface="Timesnewroman"/>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1737728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92F76-FEF0-71EF-B5A7-0C17A864A8F9}"/>
              </a:ext>
            </a:extLst>
          </p:cNvPr>
          <p:cNvSpPr>
            <a:spLocks noGrp="1"/>
          </p:cNvSpPr>
          <p:nvPr>
            <p:ph type="title"/>
          </p:nvPr>
        </p:nvSpPr>
        <p:spPr/>
        <p:txBody>
          <a:bodyPr>
            <a:normAutofit/>
          </a:bodyPr>
          <a:lstStyle/>
          <a:p>
            <a:r>
              <a:rPr lang="en-IN" sz="2800" b="1" dirty="0">
                <a:solidFill>
                  <a:schemeClr val="accent1"/>
                </a:solidFill>
                <a:effectLst/>
                <a:latin typeface="Timesnewroman"/>
                <a:ea typeface="Times New Roman" panose="02020603050405020304" pitchFamily="18" charset="0"/>
              </a:rPr>
              <a:t>Linux File Content Commands</a:t>
            </a:r>
            <a:endParaRPr lang="en-IN" sz="2800" b="1" dirty="0">
              <a:solidFill>
                <a:schemeClr val="accent1"/>
              </a:solidFill>
              <a:latin typeface="Timesnewroman"/>
            </a:endParaRPr>
          </a:p>
        </p:txBody>
      </p:sp>
      <p:sp>
        <p:nvSpPr>
          <p:cNvPr id="3" name="Content Placeholder 2">
            <a:extLst>
              <a:ext uri="{FF2B5EF4-FFF2-40B4-BE49-F238E27FC236}">
                <a16:creationId xmlns:a16="http://schemas.microsoft.com/office/drawing/2014/main" id="{B68C45C5-B01E-184B-E0E8-5204F1ED154A}"/>
              </a:ext>
            </a:extLst>
          </p:cNvPr>
          <p:cNvSpPr>
            <a:spLocks noGrp="1"/>
          </p:cNvSpPr>
          <p:nvPr>
            <p:ph idx="1"/>
          </p:nvPr>
        </p:nvSpPr>
        <p:spPr/>
        <p:txBody>
          <a:bodyPr/>
          <a:lstStyle/>
          <a:p>
            <a:pPr marL="0" indent="0" algn="just">
              <a:lnSpc>
                <a:spcPct val="150000"/>
              </a:lnSpc>
              <a:buNone/>
            </a:pPr>
            <a:r>
              <a:rPr lang="en-IN" sz="1800" b="1" dirty="0">
                <a:solidFill>
                  <a:srgbClr val="333333"/>
                </a:solidFill>
                <a:effectLst/>
                <a:latin typeface="Segoe UI" panose="020B0502040204020203" pitchFamily="34" charset="0"/>
                <a:ea typeface="Times New Roman" panose="02020603050405020304" pitchFamily="18" charset="0"/>
              </a:rPr>
              <a:t> </a:t>
            </a:r>
            <a:r>
              <a:rPr lang="en-IN" sz="2000" b="1" dirty="0">
                <a:solidFill>
                  <a:schemeClr val="accent1"/>
                </a:solidFill>
                <a:effectLst/>
                <a:latin typeface="Timesnewroman"/>
                <a:ea typeface="Times New Roman" panose="02020603050405020304" pitchFamily="18" charset="0"/>
              </a:rPr>
              <a:t>head Command</a:t>
            </a:r>
            <a:endParaRPr lang="en-IN" sz="2000" dirty="0">
              <a:solidFill>
                <a:schemeClr val="accent1"/>
              </a:solidFill>
              <a:effectLst/>
              <a:latin typeface="Timesnewroman"/>
              <a:ea typeface="Times New Roman" panose="02020603050405020304" pitchFamily="18" charset="0"/>
            </a:endParaRPr>
          </a:p>
          <a:p>
            <a:pPr marL="0" indent="0" algn="just">
              <a:lnSpc>
                <a:spcPct val="150000"/>
              </a:lnSpc>
              <a:buNone/>
            </a:pPr>
            <a:r>
              <a:rPr lang="en-IN" sz="2000" dirty="0">
                <a:solidFill>
                  <a:srgbClr val="333333"/>
                </a:solidFill>
                <a:effectLst/>
                <a:latin typeface="Timesnewroman"/>
                <a:ea typeface="Times New Roman" panose="02020603050405020304" pitchFamily="18" charset="0"/>
              </a:rPr>
              <a:t>The </a:t>
            </a:r>
            <a:r>
              <a:rPr lang="en-IN" sz="2000" dirty="0">
                <a:solidFill>
                  <a:srgbClr val="008000"/>
                </a:solidFill>
                <a:effectLst/>
                <a:highlight>
                  <a:srgbClr val="FFFF00"/>
                </a:highlight>
                <a:latin typeface="Timesnewroman"/>
                <a:ea typeface="Times New Roman" panose="02020603050405020304" pitchFamily="18" charset="0"/>
              </a:rPr>
              <a:t>head</a:t>
            </a:r>
            <a:r>
              <a:rPr lang="en-IN" sz="2000" dirty="0">
                <a:solidFill>
                  <a:srgbClr val="333333"/>
                </a:solidFill>
                <a:effectLst/>
                <a:latin typeface="Timesnewroman"/>
                <a:ea typeface="Times New Roman" panose="02020603050405020304" pitchFamily="18" charset="0"/>
              </a:rPr>
              <a:t> command is used to display the content of a file. It displays the first 10 lines of a file.</a:t>
            </a:r>
            <a:endParaRPr lang="en-IN" sz="2000" dirty="0">
              <a:effectLst/>
              <a:latin typeface="Timesnewroman"/>
              <a:ea typeface="Times New Roman" panose="02020603050405020304" pitchFamily="18" charset="0"/>
            </a:endParaRPr>
          </a:p>
          <a:p>
            <a:pPr marL="0" indent="0" algn="just">
              <a:lnSpc>
                <a:spcPct val="150000"/>
              </a:lnSpc>
              <a:buNone/>
            </a:pPr>
            <a:r>
              <a:rPr lang="en-IN" sz="2000" b="1" dirty="0">
                <a:solidFill>
                  <a:schemeClr val="accent1"/>
                </a:solidFill>
                <a:effectLst/>
                <a:latin typeface="Timesnewroman"/>
                <a:ea typeface="Times New Roman" panose="02020603050405020304" pitchFamily="18" charset="0"/>
              </a:rPr>
              <a:t>Syntax:</a:t>
            </a:r>
            <a:endParaRPr lang="en-IN" sz="2000" dirty="0">
              <a:solidFill>
                <a:schemeClr val="accent1"/>
              </a:solidFill>
              <a:effectLst/>
              <a:latin typeface="Timesnewroman"/>
              <a:ea typeface="Times New Roman" panose="02020603050405020304" pitchFamily="18" charset="0"/>
            </a:endParaRPr>
          </a:p>
          <a:p>
            <a:pPr algn="just">
              <a:lnSpc>
                <a:spcPct val="150000"/>
              </a:lnSpc>
              <a:tabLst>
                <a:tab pos="457200" algn="l"/>
              </a:tabLst>
            </a:pPr>
            <a:r>
              <a:rPr lang="en-IN" sz="2000" dirty="0">
                <a:solidFill>
                  <a:srgbClr val="000000"/>
                </a:solidFill>
                <a:effectLst/>
                <a:latin typeface="Timesnewroman"/>
                <a:ea typeface="Times New Roman" panose="02020603050405020304" pitchFamily="18" charset="0"/>
              </a:rPr>
              <a:t>head </a:t>
            </a:r>
            <a:r>
              <a:rPr lang="en-IN" sz="2000" b="1" dirty="0">
                <a:solidFill>
                  <a:srgbClr val="006699"/>
                </a:solidFill>
                <a:effectLst/>
                <a:latin typeface="Timesnewroman"/>
                <a:ea typeface="Times New Roman" panose="02020603050405020304" pitchFamily="18" charset="0"/>
              </a:rPr>
              <a:t>&lt;file</a:t>
            </a:r>
            <a:r>
              <a:rPr lang="en-IN" sz="2000" dirty="0">
                <a:solidFill>
                  <a:srgbClr val="000000"/>
                </a:solidFill>
                <a:effectLst/>
                <a:latin typeface="Timesnewroman"/>
                <a:ea typeface="Times New Roman" panose="02020603050405020304" pitchFamily="18" charset="0"/>
              </a:rPr>
              <a:t> name</a:t>
            </a:r>
            <a:r>
              <a:rPr lang="en-IN" sz="2000" b="1" dirty="0">
                <a:solidFill>
                  <a:srgbClr val="006699"/>
                </a:solidFill>
                <a:effectLst/>
                <a:latin typeface="Timesnewroman"/>
                <a:ea typeface="Times New Roman" panose="02020603050405020304" pitchFamily="18" charset="0"/>
              </a:rPr>
              <a:t>&gt;</a:t>
            </a:r>
            <a:r>
              <a:rPr lang="en-IN" sz="2000" dirty="0">
                <a:solidFill>
                  <a:srgbClr val="000000"/>
                </a:solidFill>
                <a:effectLst/>
                <a:latin typeface="Timesnewroman"/>
                <a:ea typeface="Times New Roman" panose="02020603050405020304" pitchFamily="18" charset="0"/>
              </a:rPr>
              <a:t> </a:t>
            </a:r>
            <a:r>
              <a:rPr lang="en-IN" sz="1800" dirty="0">
                <a:solidFill>
                  <a:srgbClr val="000000"/>
                </a:solidFill>
                <a:effectLst/>
                <a:latin typeface="Segoe UI" panose="020B0502040204020203"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indent="0" algn="just">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4868235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71A042-D959-AE96-41C3-AEA339483EAD}"/>
              </a:ext>
            </a:extLst>
          </p:cNvPr>
          <p:cNvSpPr>
            <a:spLocks noGrp="1"/>
          </p:cNvSpPr>
          <p:nvPr>
            <p:ph idx="1"/>
          </p:nvPr>
        </p:nvSpPr>
        <p:spPr/>
        <p:txBody>
          <a:bodyPr>
            <a:normAutofit/>
          </a:bodyPr>
          <a:lstStyle/>
          <a:p>
            <a:pPr marL="0" indent="0" algn="just">
              <a:lnSpc>
                <a:spcPct val="150000"/>
              </a:lnSpc>
              <a:buNone/>
            </a:pPr>
            <a:r>
              <a:rPr lang="en-IN" sz="2000" b="1" dirty="0">
                <a:solidFill>
                  <a:schemeClr val="accent1"/>
                </a:solidFill>
                <a:effectLst/>
                <a:latin typeface="Timesnewroman"/>
                <a:ea typeface="Times New Roman" panose="02020603050405020304" pitchFamily="18" charset="0"/>
              </a:rPr>
              <a:t>tail Command</a:t>
            </a:r>
            <a:endParaRPr lang="en-IN" sz="2000" dirty="0">
              <a:solidFill>
                <a:schemeClr val="accent1"/>
              </a:solidFill>
              <a:effectLst/>
              <a:latin typeface="Timesnewroman"/>
              <a:ea typeface="Times New Roman" panose="02020603050405020304" pitchFamily="18" charset="0"/>
            </a:endParaRPr>
          </a:p>
          <a:p>
            <a:pPr marL="0" indent="0" algn="just">
              <a:lnSpc>
                <a:spcPct val="150000"/>
              </a:lnSpc>
              <a:buNone/>
            </a:pPr>
            <a:r>
              <a:rPr lang="en-IN" sz="2000" dirty="0">
                <a:solidFill>
                  <a:srgbClr val="333333"/>
                </a:solidFill>
                <a:effectLst/>
                <a:latin typeface="Timesnewroman"/>
                <a:ea typeface="Times New Roman" panose="02020603050405020304" pitchFamily="18" charset="0"/>
              </a:rPr>
              <a:t>The </a:t>
            </a:r>
            <a:r>
              <a:rPr lang="en-IN" sz="2000" u="none" strike="noStrike" dirty="0">
                <a:solidFill>
                  <a:srgbClr val="008000"/>
                </a:solidFill>
                <a:effectLst/>
                <a:highlight>
                  <a:srgbClr val="FFFF00"/>
                </a:highlight>
                <a:latin typeface="Timesnewroman"/>
                <a:ea typeface="Times New Roman" panose="02020603050405020304" pitchFamily="18" charset="0"/>
              </a:rPr>
              <a:t>tail</a:t>
            </a:r>
            <a:r>
              <a:rPr lang="en-IN" sz="2000" dirty="0">
                <a:solidFill>
                  <a:srgbClr val="333333"/>
                </a:solidFill>
                <a:effectLst/>
                <a:latin typeface="Timesnewroman"/>
                <a:ea typeface="Times New Roman" panose="02020603050405020304" pitchFamily="18" charset="0"/>
              </a:rPr>
              <a:t> command is similar to the head command. The difference between both commands is that it displays the last ten lines of the file content. It is useful for reading the error message.</a:t>
            </a:r>
          </a:p>
          <a:p>
            <a:pPr marL="0" indent="0" algn="just">
              <a:lnSpc>
                <a:spcPct val="150000"/>
              </a:lnSpc>
              <a:buNone/>
            </a:pPr>
            <a:r>
              <a:rPr lang="en-IN" sz="2000" b="1" dirty="0">
                <a:solidFill>
                  <a:schemeClr val="accent1"/>
                </a:solidFill>
                <a:effectLst/>
                <a:latin typeface="Timesnewroman"/>
                <a:ea typeface="Times New Roman" panose="02020603050405020304" pitchFamily="18" charset="0"/>
              </a:rPr>
              <a:t>Syntax:</a:t>
            </a:r>
            <a:endParaRPr lang="en-IN" sz="2000" dirty="0">
              <a:solidFill>
                <a:schemeClr val="accent1"/>
              </a:solidFill>
              <a:effectLst/>
              <a:latin typeface="Timesnewroman"/>
              <a:ea typeface="Times New Roman" panose="02020603050405020304" pitchFamily="18" charset="0"/>
            </a:endParaRPr>
          </a:p>
          <a:p>
            <a:pPr algn="just">
              <a:lnSpc>
                <a:spcPct val="150000"/>
              </a:lnSpc>
              <a:tabLst>
                <a:tab pos="457200" algn="l"/>
              </a:tabLst>
            </a:pPr>
            <a:r>
              <a:rPr lang="en-IN" sz="2000" dirty="0">
                <a:solidFill>
                  <a:srgbClr val="000000"/>
                </a:solidFill>
                <a:effectLst/>
                <a:latin typeface="Timesnewroman"/>
                <a:ea typeface="Times New Roman" panose="02020603050405020304" pitchFamily="18" charset="0"/>
              </a:rPr>
              <a:t>tail </a:t>
            </a:r>
            <a:r>
              <a:rPr lang="en-IN" sz="2000" b="1" dirty="0">
                <a:solidFill>
                  <a:srgbClr val="006699"/>
                </a:solidFill>
                <a:effectLst/>
                <a:latin typeface="Timesnewroman"/>
                <a:ea typeface="Times New Roman" panose="02020603050405020304" pitchFamily="18" charset="0"/>
              </a:rPr>
              <a:t>&lt;file</a:t>
            </a:r>
            <a:r>
              <a:rPr lang="en-IN" sz="2000" dirty="0">
                <a:solidFill>
                  <a:srgbClr val="000000"/>
                </a:solidFill>
                <a:effectLst/>
                <a:latin typeface="Timesnewroman"/>
                <a:ea typeface="Times New Roman" panose="02020603050405020304" pitchFamily="18" charset="0"/>
              </a:rPr>
              <a:t> name</a:t>
            </a:r>
            <a:r>
              <a:rPr lang="en-IN" sz="2000" b="1" dirty="0">
                <a:solidFill>
                  <a:srgbClr val="006699"/>
                </a:solidFill>
                <a:effectLst/>
                <a:latin typeface="Timesnewroman"/>
                <a:ea typeface="Times New Roman" panose="02020603050405020304" pitchFamily="18" charset="0"/>
              </a:rPr>
              <a:t>&gt;</a:t>
            </a:r>
            <a:r>
              <a:rPr lang="en-IN" sz="2000" dirty="0">
                <a:solidFill>
                  <a:srgbClr val="000000"/>
                </a:solidFill>
                <a:effectLst/>
                <a:latin typeface="Timesnewroman"/>
                <a:ea typeface="Times New Roman" panose="02020603050405020304" pitchFamily="18" charset="0"/>
              </a:rPr>
              <a:t>  </a:t>
            </a:r>
            <a:endParaRPr lang="en-IN" sz="2000" dirty="0">
              <a:effectLst/>
              <a:latin typeface="Timesnewroman"/>
              <a:ea typeface="Times New Roman" panose="02020603050405020304" pitchFamily="18" charset="0"/>
            </a:endParaRPr>
          </a:p>
          <a:p>
            <a:pPr marL="0" indent="0" algn="just">
              <a:buNone/>
            </a:pP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2053977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43985F-084C-62E4-F808-838A8A2791F9}"/>
              </a:ext>
            </a:extLst>
          </p:cNvPr>
          <p:cNvSpPr>
            <a:spLocks noGrp="1"/>
          </p:cNvSpPr>
          <p:nvPr>
            <p:ph idx="1"/>
          </p:nvPr>
        </p:nvSpPr>
        <p:spPr/>
        <p:txBody>
          <a:bodyPr/>
          <a:lstStyle/>
          <a:p>
            <a:pPr marL="0" indent="0" algn="just">
              <a:lnSpc>
                <a:spcPct val="150000"/>
              </a:lnSpc>
              <a:buNone/>
            </a:pPr>
            <a:r>
              <a:rPr lang="en-IN" sz="1800" b="1" dirty="0">
                <a:solidFill>
                  <a:srgbClr val="333333"/>
                </a:solidFill>
                <a:effectLst/>
                <a:latin typeface="Segoe UI" panose="020B0502040204020203" pitchFamily="34" charset="0"/>
                <a:ea typeface="Times New Roman" panose="02020603050405020304" pitchFamily="18" charset="0"/>
              </a:rPr>
              <a:t> </a:t>
            </a:r>
            <a:r>
              <a:rPr lang="en-IN" sz="2000" b="1" dirty="0">
                <a:solidFill>
                  <a:schemeClr val="accent1"/>
                </a:solidFill>
                <a:effectLst/>
                <a:latin typeface="Timesnewroman"/>
                <a:ea typeface="Times New Roman" panose="02020603050405020304" pitchFamily="18" charset="0"/>
              </a:rPr>
              <a:t>tac Command</a:t>
            </a:r>
            <a:endParaRPr lang="en-IN" sz="2000" dirty="0">
              <a:solidFill>
                <a:schemeClr val="accent1"/>
              </a:solidFill>
              <a:effectLst/>
              <a:latin typeface="Timesnewroman"/>
              <a:ea typeface="Times New Roman" panose="02020603050405020304" pitchFamily="18" charset="0"/>
            </a:endParaRPr>
          </a:p>
          <a:p>
            <a:pPr marL="0" indent="0" algn="just">
              <a:lnSpc>
                <a:spcPct val="150000"/>
              </a:lnSpc>
              <a:buNone/>
            </a:pPr>
            <a:r>
              <a:rPr lang="en-IN" sz="2000" dirty="0">
                <a:solidFill>
                  <a:srgbClr val="333333"/>
                </a:solidFill>
                <a:effectLst/>
                <a:latin typeface="Timesnewroman"/>
                <a:ea typeface="Times New Roman" panose="02020603050405020304" pitchFamily="18" charset="0"/>
              </a:rPr>
              <a:t>The </a:t>
            </a:r>
            <a:r>
              <a:rPr lang="en-IN" sz="2000" dirty="0">
                <a:solidFill>
                  <a:srgbClr val="008000"/>
                </a:solidFill>
                <a:effectLst/>
                <a:highlight>
                  <a:srgbClr val="FFFF00"/>
                </a:highlight>
                <a:latin typeface="Timesnewroman"/>
                <a:ea typeface="Times New Roman" panose="02020603050405020304" pitchFamily="18" charset="0"/>
              </a:rPr>
              <a:t>tac</a:t>
            </a:r>
            <a:r>
              <a:rPr lang="en-IN" sz="2000" dirty="0">
                <a:solidFill>
                  <a:srgbClr val="333333"/>
                </a:solidFill>
                <a:effectLst/>
                <a:latin typeface="Timesnewroman"/>
                <a:ea typeface="Times New Roman" panose="02020603050405020304" pitchFamily="18" charset="0"/>
              </a:rPr>
              <a:t> command is the reverse of cat command, as its name specified. It displays the file content in reverse order (from the last line).</a:t>
            </a:r>
            <a:endParaRPr lang="en-IN" sz="2000" dirty="0">
              <a:effectLst/>
              <a:latin typeface="Timesnewroman"/>
              <a:ea typeface="Times New Roman" panose="02020603050405020304" pitchFamily="18" charset="0"/>
            </a:endParaRPr>
          </a:p>
          <a:p>
            <a:pPr marL="0" indent="0" algn="just">
              <a:lnSpc>
                <a:spcPct val="150000"/>
              </a:lnSpc>
              <a:buNone/>
            </a:pPr>
            <a:r>
              <a:rPr lang="en-IN" sz="2000" b="1" dirty="0">
                <a:solidFill>
                  <a:schemeClr val="accent1"/>
                </a:solidFill>
                <a:effectLst/>
                <a:latin typeface="Timesnewroman"/>
                <a:ea typeface="Times New Roman" panose="02020603050405020304" pitchFamily="18" charset="0"/>
              </a:rPr>
              <a:t>Syntax:</a:t>
            </a:r>
            <a:endParaRPr lang="en-IN" sz="2000" dirty="0">
              <a:solidFill>
                <a:schemeClr val="accent1"/>
              </a:solidFill>
              <a:effectLst/>
              <a:latin typeface="Timesnewroman"/>
              <a:ea typeface="Times New Roman" panose="02020603050405020304" pitchFamily="18" charset="0"/>
            </a:endParaRPr>
          </a:p>
          <a:p>
            <a:pPr algn="just">
              <a:lnSpc>
                <a:spcPct val="150000"/>
              </a:lnSpc>
              <a:tabLst>
                <a:tab pos="457200" algn="l"/>
              </a:tabLst>
            </a:pPr>
            <a:r>
              <a:rPr lang="en-IN" sz="2000" dirty="0">
                <a:solidFill>
                  <a:srgbClr val="000000"/>
                </a:solidFill>
                <a:effectLst/>
                <a:latin typeface="Timesnewroman"/>
                <a:ea typeface="Times New Roman" panose="02020603050405020304" pitchFamily="18" charset="0"/>
              </a:rPr>
              <a:t>tac </a:t>
            </a:r>
            <a:r>
              <a:rPr lang="en-IN" sz="2000" b="1" dirty="0">
                <a:solidFill>
                  <a:srgbClr val="006699"/>
                </a:solidFill>
                <a:effectLst/>
                <a:latin typeface="Timesnewroman"/>
                <a:ea typeface="Times New Roman" panose="02020603050405020304" pitchFamily="18" charset="0"/>
              </a:rPr>
              <a:t>&lt;file</a:t>
            </a:r>
            <a:r>
              <a:rPr lang="en-IN" sz="2000" dirty="0">
                <a:solidFill>
                  <a:srgbClr val="000000"/>
                </a:solidFill>
                <a:effectLst/>
                <a:latin typeface="Timesnewroman"/>
                <a:ea typeface="Times New Roman" panose="02020603050405020304" pitchFamily="18" charset="0"/>
              </a:rPr>
              <a:t> name</a:t>
            </a:r>
            <a:r>
              <a:rPr lang="en-IN" sz="2000" b="1" dirty="0">
                <a:solidFill>
                  <a:srgbClr val="006699"/>
                </a:solidFill>
                <a:effectLst/>
                <a:latin typeface="Timesnewroman"/>
                <a:ea typeface="Times New Roman" panose="02020603050405020304" pitchFamily="18" charset="0"/>
              </a:rPr>
              <a:t>&gt;</a:t>
            </a:r>
            <a:r>
              <a:rPr lang="en-IN" sz="2000" dirty="0">
                <a:solidFill>
                  <a:srgbClr val="000000"/>
                </a:solidFill>
                <a:effectLst/>
                <a:latin typeface="Timesnewroman"/>
                <a:ea typeface="Times New Roman" panose="02020603050405020304" pitchFamily="18" charset="0"/>
              </a:rPr>
              <a:t>  </a:t>
            </a:r>
          </a:p>
        </p:txBody>
      </p:sp>
    </p:spTree>
    <p:extLst>
      <p:ext uri="{BB962C8B-B14F-4D97-AF65-F5344CB8AC3E}">
        <p14:creationId xmlns:p14="http://schemas.microsoft.com/office/powerpoint/2010/main" val="14568909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00C1A-9FFC-6A34-AC5C-9B216B5FE502}"/>
              </a:ext>
            </a:extLst>
          </p:cNvPr>
          <p:cNvSpPr>
            <a:spLocks noGrp="1"/>
          </p:cNvSpPr>
          <p:nvPr>
            <p:ph type="title"/>
          </p:nvPr>
        </p:nvSpPr>
        <p:spPr/>
        <p:txBody>
          <a:bodyPr/>
          <a:lstStyle/>
          <a:p>
            <a:r>
              <a:rPr lang="en-IN" sz="2800" b="1" dirty="0">
                <a:solidFill>
                  <a:schemeClr val="accent1"/>
                </a:solidFill>
                <a:effectLst/>
                <a:latin typeface="Timesnewroman"/>
                <a:ea typeface="Times New Roman" panose="02020603050405020304" pitchFamily="18" charset="0"/>
              </a:rPr>
              <a:t>Linux User Commands</a:t>
            </a:r>
            <a:br>
              <a:rPr lang="en-IN" sz="1800"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A0F3CB3-7D29-6DC0-40BB-A492A9A20DED}"/>
              </a:ext>
            </a:extLst>
          </p:cNvPr>
          <p:cNvSpPr>
            <a:spLocks noGrp="1"/>
          </p:cNvSpPr>
          <p:nvPr>
            <p:ph idx="1"/>
          </p:nvPr>
        </p:nvSpPr>
        <p:spPr/>
        <p:txBody>
          <a:bodyPr/>
          <a:lstStyle/>
          <a:p>
            <a:pPr marL="0" indent="0" algn="just">
              <a:lnSpc>
                <a:spcPct val="150000"/>
              </a:lnSpc>
              <a:buNone/>
            </a:pPr>
            <a:r>
              <a:rPr lang="en-IN" sz="2000" b="1" dirty="0" err="1">
                <a:solidFill>
                  <a:schemeClr val="accent1"/>
                </a:solidFill>
                <a:effectLst/>
                <a:latin typeface="Timesnewroman"/>
                <a:ea typeface="Times New Roman" panose="02020603050405020304" pitchFamily="18" charset="0"/>
              </a:rPr>
              <a:t>su</a:t>
            </a:r>
            <a:r>
              <a:rPr lang="en-IN" sz="2000" b="1" dirty="0">
                <a:solidFill>
                  <a:schemeClr val="accent1"/>
                </a:solidFill>
                <a:effectLst/>
                <a:latin typeface="Timesnewroman"/>
                <a:ea typeface="Times New Roman" panose="02020603050405020304" pitchFamily="18" charset="0"/>
              </a:rPr>
              <a:t> Command</a:t>
            </a:r>
            <a:endParaRPr lang="en-IN" sz="2000" dirty="0">
              <a:solidFill>
                <a:schemeClr val="accent1"/>
              </a:solidFill>
              <a:effectLst/>
              <a:latin typeface="Timesnewroman"/>
              <a:ea typeface="Times New Roman" panose="02020603050405020304" pitchFamily="18" charset="0"/>
            </a:endParaRPr>
          </a:p>
          <a:p>
            <a:pPr marL="0" indent="0" algn="just">
              <a:lnSpc>
                <a:spcPct val="150000"/>
              </a:lnSpc>
              <a:buNone/>
            </a:pPr>
            <a:r>
              <a:rPr lang="en-IN" sz="2000" dirty="0">
                <a:solidFill>
                  <a:srgbClr val="333333"/>
                </a:solidFill>
                <a:effectLst/>
                <a:latin typeface="Timesnewroman"/>
                <a:ea typeface="Times New Roman" panose="02020603050405020304" pitchFamily="18" charset="0"/>
              </a:rPr>
              <a:t>The </a:t>
            </a:r>
            <a:r>
              <a:rPr lang="en-IN" sz="2000" dirty="0" err="1">
                <a:solidFill>
                  <a:srgbClr val="008000"/>
                </a:solidFill>
                <a:effectLst/>
                <a:highlight>
                  <a:srgbClr val="FFFF00"/>
                </a:highlight>
                <a:latin typeface="Timesnewroman"/>
                <a:ea typeface="Times New Roman" panose="02020603050405020304" pitchFamily="18" charset="0"/>
              </a:rPr>
              <a:t>su</a:t>
            </a:r>
            <a:r>
              <a:rPr lang="en-IN" sz="2000" dirty="0">
                <a:solidFill>
                  <a:srgbClr val="333333"/>
                </a:solidFill>
                <a:effectLst/>
                <a:latin typeface="Timesnewroman"/>
                <a:ea typeface="Times New Roman" panose="02020603050405020304" pitchFamily="18" charset="0"/>
              </a:rPr>
              <a:t> command provides administrative access to another user. </a:t>
            </a:r>
            <a:endParaRPr lang="en-IN" sz="2000" dirty="0">
              <a:effectLst/>
              <a:latin typeface="Timesnewroman"/>
              <a:ea typeface="Times New Roman" panose="02020603050405020304" pitchFamily="18" charset="0"/>
            </a:endParaRPr>
          </a:p>
          <a:p>
            <a:pPr marL="0" indent="0" algn="just">
              <a:lnSpc>
                <a:spcPct val="150000"/>
              </a:lnSpc>
              <a:buNone/>
            </a:pPr>
            <a:r>
              <a:rPr lang="en-IN" sz="2000" b="1" dirty="0">
                <a:solidFill>
                  <a:schemeClr val="accent1"/>
                </a:solidFill>
                <a:effectLst/>
                <a:latin typeface="Timesnewroman"/>
                <a:ea typeface="Times New Roman" panose="02020603050405020304" pitchFamily="18" charset="0"/>
              </a:rPr>
              <a:t>Syntax:</a:t>
            </a:r>
            <a:endParaRPr lang="en-IN" sz="2000" dirty="0">
              <a:solidFill>
                <a:schemeClr val="accent1"/>
              </a:solidFill>
              <a:effectLst/>
              <a:latin typeface="Timesnewroman"/>
              <a:ea typeface="Times New Roman" panose="02020603050405020304" pitchFamily="18" charset="0"/>
            </a:endParaRPr>
          </a:p>
          <a:p>
            <a:pPr algn="just">
              <a:lnSpc>
                <a:spcPct val="150000"/>
              </a:lnSpc>
              <a:tabLst>
                <a:tab pos="457200" algn="l"/>
              </a:tabLst>
            </a:pPr>
            <a:r>
              <a:rPr lang="en-IN" sz="2000" dirty="0" err="1">
                <a:solidFill>
                  <a:srgbClr val="000000"/>
                </a:solidFill>
                <a:effectLst/>
                <a:latin typeface="Timesnewroman"/>
                <a:ea typeface="Times New Roman" panose="02020603050405020304" pitchFamily="18" charset="0"/>
              </a:rPr>
              <a:t>su</a:t>
            </a:r>
            <a:r>
              <a:rPr lang="en-IN" sz="2000" dirty="0">
                <a:solidFill>
                  <a:srgbClr val="000000"/>
                </a:solidFill>
                <a:effectLst/>
                <a:latin typeface="Timesnewroman"/>
                <a:ea typeface="Times New Roman" panose="02020603050405020304" pitchFamily="18" charset="0"/>
              </a:rPr>
              <a:t> </a:t>
            </a:r>
            <a:r>
              <a:rPr lang="en-IN" sz="2000" b="1" dirty="0">
                <a:solidFill>
                  <a:srgbClr val="006699"/>
                </a:solidFill>
                <a:effectLst/>
                <a:latin typeface="Timesnewroman"/>
                <a:ea typeface="Times New Roman" panose="02020603050405020304" pitchFamily="18" charset="0"/>
              </a:rPr>
              <a:t>&lt;user</a:t>
            </a:r>
            <a:r>
              <a:rPr lang="en-IN" sz="2000" dirty="0">
                <a:solidFill>
                  <a:srgbClr val="000000"/>
                </a:solidFill>
                <a:effectLst/>
                <a:latin typeface="Timesnewroman"/>
                <a:ea typeface="Times New Roman" panose="02020603050405020304" pitchFamily="18" charset="0"/>
              </a:rPr>
              <a:t> name</a:t>
            </a:r>
            <a:r>
              <a:rPr lang="en-IN" sz="2000" b="1" dirty="0">
                <a:solidFill>
                  <a:srgbClr val="006699"/>
                </a:solidFill>
                <a:effectLst/>
                <a:latin typeface="Timesnewroman"/>
                <a:ea typeface="Times New Roman" panose="02020603050405020304" pitchFamily="18" charset="0"/>
              </a:rPr>
              <a:t>&gt;</a:t>
            </a:r>
            <a:r>
              <a:rPr lang="en-IN" sz="2000" dirty="0">
                <a:solidFill>
                  <a:srgbClr val="000000"/>
                </a:solidFill>
                <a:effectLst/>
                <a:latin typeface="Timesnewroman"/>
                <a:ea typeface="Times New Roman" panose="02020603050405020304" pitchFamily="18" charset="0"/>
              </a:rPr>
              <a:t> </a:t>
            </a:r>
            <a:r>
              <a:rPr lang="en-IN" sz="1800" dirty="0">
                <a:solidFill>
                  <a:srgbClr val="000000"/>
                </a:solidFill>
                <a:effectLst/>
                <a:latin typeface="Segoe UI" panose="020B0502040204020203"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1733149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723FBB-1DEB-747D-0BE1-45E75CCC561B}"/>
              </a:ext>
            </a:extLst>
          </p:cNvPr>
          <p:cNvSpPr>
            <a:spLocks noGrp="1"/>
          </p:cNvSpPr>
          <p:nvPr>
            <p:ph idx="1"/>
          </p:nvPr>
        </p:nvSpPr>
        <p:spPr/>
        <p:txBody>
          <a:bodyPr>
            <a:normAutofit fontScale="62500" lnSpcReduction="20000"/>
          </a:bodyPr>
          <a:lstStyle/>
          <a:p>
            <a:pPr marL="0" indent="0" algn="just">
              <a:lnSpc>
                <a:spcPct val="150000"/>
              </a:lnSpc>
              <a:buNone/>
            </a:pPr>
            <a:r>
              <a:rPr lang="en-IN" sz="3200" b="1" dirty="0">
                <a:solidFill>
                  <a:schemeClr val="accent1"/>
                </a:solidFill>
                <a:effectLst/>
                <a:latin typeface="Timesnewroman"/>
                <a:ea typeface="Times New Roman" panose="02020603050405020304" pitchFamily="18" charset="0"/>
              </a:rPr>
              <a:t>id Command</a:t>
            </a:r>
            <a:endParaRPr lang="en-IN" sz="3200" dirty="0">
              <a:solidFill>
                <a:schemeClr val="accent1"/>
              </a:solidFill>
              <a:effectLst/>
              <a:latin typeface="Timesnewroman"/>
              <a:ea typeface="Times New Roman" panose="02020603050405020304" pitchFamily="18" charset="0"/>
            </a:endParaRPr>
          </a:p>
          <a:p>
            <a:pPr marL="0" indent="0" algn="just">
              <a:lnSpc>
                <a:spcPct val="150000"/>
              </a:lnSpc>
              <a:buNone/>
            </a:pPr>
            <a:r>
              <a:rPr lang="en-IN" sz="2900" dirty="0">
                <a:solidFill>
                  <a:srgbClr val="333333"/>
                </a:solidFill>
                <a:effectLst/>
                <a:latin typeface="Timesnewroman"/>
                <a:ea typeface="Times New Roman" panose="02020603050405020304" pitchFamily="18" charset="0"/>
              </a:rPr>
              <a:t>The </a:t>
            </a:r>
            <a:r>
              <a:rPr lang="en-IN" sz="2900" dirty="0">
                <a:solidFill>
                  <a:srgbClr val="008000"/>
                </a:solidFill>
                <a:effectLst/>
                <a:highlight>
                  <a:srgbClr val="FFFF00"/>
                </a:highlight>
                <a:latin typeface="Timesnewroman"/>
                <a:ea typeface="Times New Roman" panose="02020603050405020304" pitchFamily="18" charset="0"/>
              </a:rPr>
              <a:t>id</a:t>
            </a:r>
            <a:r>
              <a:rPr lang="en-IN" sz="2900" dirty="0">
                <a:solidFill>
                  <a:srgbClr val="333333"/>
                </a:solidFill>
                <a:effectLst/>
                <a:latin typeface="Timesnewroman"/>
                <a:ea typeface="Times New Roman" panose="02020603050405020304" pitchFamily="18" charset="0"/>
              </a:rPr>
              <a:t> command is used to display the user ID (UID) and group ID (GID).</a:t>
            </a:r>
            <a:endParaRPr lang="en-IN" sz="2900" dirty="0">
              <a:effectLst/>
              <a:latin typeface="Timesnewroman"/>
              <a:ea typeface="Times New Roman" panose="02020603050405020304" pitchFamily="18" charset="0"/>
            </a:endParaRPr>
          </a:p>
          <a:p>
            <a:pPr marL="0" indent="0" algn="just">
              <a:lnSpc>
                <a:spcPct val="150000"/>
              </a:lnSpc>
              <a:buNone/>
            </a:pPr>
            <a:r>
              <a:rPr lang="en-IN" sz="2900" b="1" dirty="0">
                <a:solidFill>
                  <a:schemeClr val="accent1"/>
                </a:solidFill>
                <a:effectLst/>
                <a:latin typeface="Timesnewroman"/>
                <a:ea typeface="Times New Roman" panose="02020603050405020304" pitchFamily="18" charset="0"/>
              </a:rPr>
              <a:t>Syntax:</a:t>
            </a:r>
            <a:endParaRPr lang="en-IN" sz="2900" dirty="0">
              <a:solidFill>
                <a:schemeClr val="accent1"/>
              </a:solidFill>
              <a:effectLst/>
              <a:latin typeface="Timesnewroman"/>
              <a:ea typeface="Times New Roman" panose="02020603050405020304" pitchFamily="18" charset="0"/>
            </a:endParaRPr>
          </a:p>
          <a:p>
            <a:pPr algn="just">
              <a:lnSpc>
                <a:spcPct val="150000"/>
              </a:lnSpc>
              <a:tabLst>
                <a:tab pos="457200" algn="l"/>
              </a:tabLst>
            </a:pPr>
            <a:r>
              <a:rPr lang="en-IN" sz="2900" dirty="0">
                <a:solidFill>
                  <a:srgbClr val="000000"/>
                </a:solidFill>
                <a:effectLst/>
                <a:latin typeface="Timesnewroman"/>
                <a:ea typeface="Times New Roman" panose="02020603050405020304" pitchFamily="18" charset="0"/>
              </a:rPr>
              <a:t>id  </a:t>
            </a:r>
          </a:p>
          <a:p>
            <a:pPr marL="0" indent="0" algn="just">
              <a:lnSpc>
                <a:spcPct val="150000"/>
              </a:lnSpc>
              <a:spcAft>
                <a:spcPts val="800"/>
              </a:spcAft>
              <a:buNone/>
            </a:pPr>
            <a:r>
              <a:rPr lang="en-IN" sz="3200" b="1" dirty="0" err="1">
                <a:solidFill>
                  <a:schemeClr val="accent1"/>
                </a:solidFill>
                <a:effectLst/>
                <a:latin typeface="Timesnewroman"/>
                <a:ea typeface="Times New Roman" panose="02020603050405020304" pitchFamily="18" charset="0"/>
                <a:cs typeface="Times New Roman" panose="02020603050405020304" pitchFamily="18" charset="0"/>
              </a:rPr>
              <a:t>useradd</a:t>
            </a:r>
            <a:r>
              <a:rPr lang="en-IN" sz="3200" b="1" dirty="0">
                <a:solidFill>
                  <a:schemeClr val="accent1"/>
                </a:solidFill>
                <a:effectLst/>
                <a:latin typeface="Timesnewroman"/>
                <a:ea typeface="Times New Roman" panose="02020603050405020304" pitchFamily="18" charset="0"/>
                <a:cs typeface="Times New Roman" panose="02020603050405020304" pitchFamily="18" charset="0"/>
              </a:rPr>
              <a:t> Command</a:t>
            </a:r>
            <a:endParaRPr lang="en-IN" sz="3200" dirty="0">
              <a:solidFill>
                <a:schemeClr val="accent1"/>
              </a:solidFill>
              <a:effectLst/>
              <a:latin typeface="Timesnewroman"/>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2900" dirty="0">
                <a:solidFill>
                  <a:srgbClr val="333333"/>
                </a:solidFill>
                <a:effectLst/>
                <a:latin typeface="Timesnewroman"/>
                <a:ea typeface="Times New Roman" panose="02020603050405020304" pitchFamily="18" charset="0"/>
                <a:cs typeface="Times New Roman" panose="02020603050405020304" pitchFamily="18" charset="0"/>
              </a:rPr>
              <a:t>The </a:t>
            </a:r>
            <a:r>
              <a:rPr lang="en-IN" sz="2900" dirty="0" err="1">
                <a:solidFill>
                  <a:srgbClr val="008000"/>
                </a:solidFill>
                <a:effectLst/>
                <a:highlight>
                  <a:srgbClr val="FFFF00"/>
                </a:highlight>
                <a:latin typeface="Timesnewroman"/>
                <a:ea typeface="Times New Roman" panose="02020603050405020304" pitchFamily="18" charset="0"/>
                <a:cs typeface="Times New Roman" panose="02020603050405020304" pitchFamily="18" charset="0"/>
              </a:rPr>
              <a:t>useradd</a:t>
            </a:r>
            <a:r>
              <a:rPr lang="en-IN" sz="2900" dirty="0">
                <a:solidFill>
                  <a:srgbClr val="333333"/>
                </a:solidFill>
                <a:effectLst/>
                <a:latin typeface="Timesnewroman"/>
                <a:ea typeface="Times New Roman" panose="02020603050405020304" pitchFamily="18" charset="0"/>
                <a:cs typeface="Times New Roman" panose="02020603050405020304" pitchFamily="18" charset="0"/>
              </a:rPr>
              <a:t> command is used to add a user on a Linux.</a:t>
            </a:r>
            <a:endParaRPr lang="en-IN" sz="2900" dirty="0">
              <a:effectLst/>
              <a:latin typeface="Timesnewroman"/>
              <a:ea typeface="Calibri" panose="020F0502020204030204" pitchFamily="34" charset="0"/>
              <a:cs typeface="Times New Roman" panose="02020603050405020304" pitchFamily="18" charset="0"/>
            </a:endParaRPr>
          </a:p>
          <a:p>
            <a:pPr marL="0" indent="0" algn="just">
              <a:lnSpc>
                <a:spcPct val="150000"/>
              </a:lnSpc>
              <a:buNone/>
            </a:pPr>
            <a:r>
              <a:rPr lang="en-IN" sz="2900" b="0" dirty="0">
                <a:solidFill>
                  <a:srgbClr val="610B4B"/>
                </a:solidFill>
                <a:effectLst/>
                <a:latin typeface="Timesnewroman"/>
                <a:ea typeface="Times New Roman" panose="02020603050405020304" pitchFamily="18" charset="0"/>
              </a:rPr>
              <a:t> </a:t>
            </a:r>
            <a:r>
              <a:rPr lang="en-IN" sz="2900" b="1" dirty="0">
                <a:solidFill>
                  <a:schemeClr val="accent1"/>
                </a:solidFill>
                <a:effectLst/>
                <a:latin typeface="Timesnewroman"/>
                <a:ea typeface="Times New Roman" panose="02020603050405020304" pitchFamily="18" charset="0"/>
              </a:rPr>
              <a:t>Syntax:</a:t>
            </a:r>
            <a:endParaRPr lang="en-IN" sz="2900" dirty="0">
              <a:solidFill>
                <a:schemeClr val="accent1"/>
              </a:solidFill>
              <a:effectLst/>
              <a:latin typeface="Timesnewroman"/>
              <a:ea typeface="Times New Roman" panose="02020603050405020304" pitchFamily="18" charset="0"/>
            </a:endParaRPr>
          </a:p>
          <a:p>
            <a:pPr algn="just">
              <a:lnSpc>
                <a:spcPct val="150000"/>
              </a:lnSpc>
              <a:tabLst>
                <a:tab pos="457200" algn="l"/>
              </a:tabLst>
            </a:pPr>
            <a:r>
              <a:rPr lang="en-IN" sz="2900" dirty="0" err="1">
                <a:solidFill>
                  <a:srgbClr val="000000"/>
                </a:solidFill>
                <a:effectLst/>
                <a:latin typeface="Timesnewroman"/>
                <a:ea typeface="Times New Roman" panose="02020603050405020304" pitchFamily="18" charset="0"/>
              </a:rPr>
              <a:t>useradd</a:t>
            </a:r>
            <a:r>
              <a:rPr lang="en-IN" sz="2900" dirty="0">
                <a:solidFill>
                  <a:srgbClr val="000000"/>
                </a:solidFill>
                <a:effectLst/>
                <a:latin typeface="Timesnewroman"/>
                <a:ea typeface="Times New Roman" panose="02020603050405020304" pitchFamily="18" charset="0"/>
              </a:rPr>
              <a:t>  username </a:t>
            </a:r>
            <a:endParaRPr lang="en-IN" sz="2900" dirty="0">
              <a:effectLst/>
              <a:latin typeface="Timesnewroman"/>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4810214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954FC8-A019-D1E1-7A7D-AE17B59FAA67}"/>
              </a:ext>
            </a:extLst>
          </p:cNvPr>
          <p:cNvSpPr>
            <a:spLocks noGrp="1"/>
          </p:cNvSpPr>
          <p:nvPr>
            <p:ph idx="1"/>
          </p:nvPr>
        </p:nvSpPr>
        <p:spPr/>
        <p:txBody>
          <a:bodyPr>
            <a:normAutofit fontScale="92500" lnSpcReduction="10000"/>
          </a:bodyPr>
          <a:lstStyle/>
          <a:p>
            <a:pPr marL="0" indent="0" algn="just">
              <a:lnSpc>
                <a:spcPct val="150000"/>
              </a:lnSpc>
              <a:buNone/>
            </a:pPr>
            <a:r>
              <a:rPr lang="en-IN" sz="2200" b="1" dirty="0">
                <a:solidFill>
                  <a:schemeClr val="accent1"/>
                </a:solidFill>
                <a:effectLst/>
                <a:latin typeface="Timesnewroman"/>
                <a:ea typeface="Times New Roman" panose="02020603050405020304" pitchFamily="18" charset="0"/>
              </a:rPr>
              <a:t>passwd Command</a:t>
            </a:r>
            <a:endParaRPr lang="en-IN" sz="2200" dirty="0">
              <a:solidFill>
                <a:schemeClr val="accent1"/>
              </a:solidFill>
              <a:effectLst/>
              <a:latin typeface="Timesnewroman"/>
              <a:ea typeface="Times New Roman" panose="02020603050405020304" pitchFamily="18" charset="0"/>
            </a:endParaRPr>
          </a:p>
          <a:p>
            <a:pPr marL="0" indent="0" algn="just">
              <a:lnSpc>
                <a:spcPct val="150000"/>
              </a:lnSpc>
              <a:buNone/>
            </a:pPr>
            <a:r>
              <a:rPr lang="en-IN" sz="2000" dirty="0">
                <a:solidFill>
                  <a:srgbClr val="333333"/>
                </a:solidFill>
                <a:effectLst/>
                <a:latin typeface="Timesnewroman"/>
                <a:ea typeface="Times New Roman" panose="02020603050405020304" pitchFamily="18" charset="0"/>
              </a:rPr>
              <a:t>The </a:t>
            </a:r>
            <a:r>
              <a:rPr lang="en-IN" sz="2000" dirty="0">
                <a:solidFill>
                  <a:srgbClr val="008000"/>
                </a:solidFill>
                <a:effectLst/>
                <a:highlight>
                  <a:srgbClr val="FFFF00"/>
                </a:highlight>
                <a:latin typeface="Timesnewroman"/>
                <a:ea typeface="Times New Roman" panose="02020603050405020304" pitchFamily="18" charset="0"/>
              </a:rPr>
              <a:t>passwd</a:t>
            </a:r>
            <a:r>
              <a:rPr lang="en-IN" sz="2000" dirty="0">
                <a:solidFill>
                  <a:srgbClr val="333333"/>
                </a:solidFill>
                <a:effectLst/>
                <a:latin typeface="Timesnewroman"/>
                <a:ea typeface="Times New Roman" panose="02020603050405020304" pitchFamily="18" charset="0"/>
              </a:rPr>
              <a:t> command is used to create and change the password for a user.</a:t>
            </a:r>
            <a:endParaRPr lang="en-IN" sz="2000" dirty="0">
              <a:effectLst/>
              <a:latin typeface="Timesnewroman"/>
              <a:ea typeface="Times New Roman" panose="02020603050405020304" pitchFamily="18" charset="0"/>
            </a:endParaRPr>
          </a:p>
          <a:p>
            <a:pPr marL="0" indent="0" algn="just">
              <a:lnSpc>
                <a:spcPct val="150000"/>
              </a:lnSpc>
              <a:buNone/>
            </a:pPr>
            <a:r>
              <a:rPr lang="en-IN" sz="2000" b="1" dirty="0">
                <a:solidFill>
                  <a:schemeClr val="accent1"/>
                </a:solidFill>
                <a:effectLst/>
                <a:latin typeface="Timesnewroman"/>
                <a:ea typeface="Times New Roman" panose="02020603050405020304" pitchFamily="18" charset="0"/>
              </a:rPr>
              <a:t>Syntax:</a:t>
            </a:r>
            <a:endParaRPr lang="en-IN" sz="2000" dirty="0">
              <a:solidFill>
                <a:schemeClr val="accent1"/>
              </a:solidFill>
              <a:effectLst/>
              <a:latin typeface="Timesnewroman"/>
              <a:ea typeface="Times New Roman" panose="02020603050405020304" pitchFamily="18" charset="0"/>
            </a:endParaRPr>
          </a:p>
          <a:p>
            <a:pPr algn="just">
              <a:lnSpc>
                <a:spcPct val="150000"/>
              </a:lnSpc>
              <a:tabLst>
                <a:tab pos="457200" algn="l"/>
              </a:tabLst>
            </a:pPr>
            <a:r>
              <a:rPr lang="en-IN" sz="2000" dirty="0">
                <a:solidFill>
                  <a:srgbClr val="000000"/>
                </a:solidFill>
                <a:effectLst/>
                <a:latin typeface="Timesnewroman"/>
                <a:ea typeface="Times New Roman" panose="02020603050405020304" pitchFamily="18" charset="0"/>
              </a:rPr>
              <a:t>passwd </a:t>
            </a:r>
            <a:r>
              <a:rPr lang="en-IN" sz="2000" b="1" dirty="0">
                <a:solidFill>
                  <a:srgbClr val="006699"/>
                </a:solidFill>
                <a:effectLst/>
                <a:latin typeface="Timesnewroman"/>
                <a:ea typeface="Times New Roman" panose="02020603050405020304" pitchFamily="18" charset="0"/>
              </a:rPr>
              <a:t>&lt;username&gt;</a:t>
            </a:r>
            <a:r>
              <a:rPr lang="en-IN" sz="2000" dirty="0">
                <a:solidFill>
                  <a:srgbClr val="000000"/>
                </a:solidFill>
                <a:effectLst/>
                <a:latin typeface="Timesnewroman"/>
                <a:ea typeface="Times New Roman" panose="02020603050405020304" pitchFamily="18" charset="0"/>
              </a:rPr>
              <a:t>  </a:t>
            </a:r>
          </a:p>
          <a:p>
            <a:pPr marL="0" indent="0" algn="just">
              <a:lnSpc>
                <a:spcPct val="150000"/>
              </a:lnSpc>
              <a:buNone/>
            </a:pPr>
            <a:r>
              <a:rPr lang="en-IN" sz="2200" b="1" dirty="0">
                <a:solidFill>
                  <a:schemeClr val="accent1"/>
                </a:solidFill>
                <a:effectLst/>
                <a:latin typeface="Timesnewroman"/>
                <a:ea typeface="Times New Roman" panose="02020603050405020304" pitchFamily="18" charset="0"/>
              </a:rPr>
              <a:t>groupadd Command</a:t>
            </a:r>
            <a:endParaRPr lang="en-IN" sz="2200" dirty="0">
              <a:solidFill>
                <a:schemeClr val="accent1"/>
              </a:solidFill>
              <a:effectLst/>
              <a:latin typeface="Timesnewroman"/>
              <a:ea typeface="Times New Roman" panose="02020603050405020304" pitchFamily="18" charset="0"/>
            </a:endParaRPr>
          </a:p>
          <a:p>
            <a:pPr marL="0" indent="0" algn="just">
              <a:lnSpc>
                <a:spcPct val="150000"/>
              </a:lnSpc>
              <a:buNone/>
            </a:pPr>
            <a:r>
              <a:rPr lang="en-IN" sz="2000" dirty="0">
                <a:solidFill>
                  <a:srgbClr val="333333"/>
                </a:solidFill>
                <a:effectLst/>
                <a:latin typeface="Timesnewroman"/>
                <a:ea typeface="Times New Roman" panose="02020603050405020304" pitchFamily="18" charset="0"/>
              </a:rPr>
              <a:t>The </a:t>
            </a:r>
            <a:r>
              <a:rPr lang="en-IN" sz="2000" dirty="0">
                <a:solidFill>
                  <a:srgbClr val="008000"/>
                </a:solidFill>
                <a:effectLst/>
                <a:highlight>
                  <a:srgbClr val="FFFF00"/>
                </a:highlight>
                <a:latin typeface="Timesnewroman"/>
                <a:ea typeface="Times New Roman" panose="02020603050405020304" pitchFamily="18" charset="0"/>
              </a:rPr>
              <a:t>groupadd</a:t>
            </a:r>
            <a:r>
              <a:rPr lang="en-IN" sz="2000" dirty="0">
                <a:solidFill>
                  <a:srgbClr val="333333"/>
                </a:solidFill>
                <a:effectLst/>
                <a:latin typeface="Timesnewroman"/>
                <a:ea typeface="Times New Roman" panose="02020603050405020304" pitchFamily="18" charset="0"/>
              </a:rPr>
              <a:t> command is used to create a user group.</a:t>
            </a:r>
            <a:endParaRPr lang="en-IN" sz="2000" dirty="0">
              <a:effectLst/>
              <a:latin typeface="Timesnewroman"/>
              <a:ea typeface="Times New Roman" panose="02020603050405020304" pitchFamily="18" charset="0"/>
            </a:endParaRPr>
          </a:p>
          <a:p>
            <a:pPr marL="0" indent="0" algn="just">
              <a:lnSpc>
                <a:spcPct val="150000"/>
              </a:lnSpc>
              <a:buNone/>
            </a:pPr>
            <a:r>
              <a:rPr lang="en-IN" sz="1900" b="1" dirty="0">
                <a:solidFill>
                  <a:schemeClr val="accent1"/>
                </a:solidFill>
                <a:effectLst/>
                <a:latin typeface="Timesnewroman"/>
                <a:ea typeface="Times New Roman" panose="02020603050405020304" pitchFamily="18" charset="0"/>
              </a:rPr>
              <a:t>Syntax:</a:t>
            </a:r>
            <a:endParaRPr lang="en-IN" sz="1900" dirty="0">
              <a:solidFill>
                <a:schemeClr val="accent1"/>
              </a:solidFill>
              <a:effectLst/>
              <a:latin typeface="Timesnewroman"/>
              <a:ea typeface="Times New Roman" panose="02020603050405020304" pitchFamily="18" charset="0"/>
            </a:endParaRPr>
          </a:p>
          <a:p>
            <a:pPr algn="just">
              <a:lnSpc>
                <a:spcPct val="150000"/>
              </a:lnSpc>
              <a:tabLst>
                <a:tab pos="457200" algn="l"/>
              </a:tabLst>
            </a:pPr>
            <a:r>
              <a:rPr lang="en-IN" sz="2000" dirty="0">
                <a:solidFill>
                  <a:srgbClr val="000000"/>
                </a:solidFill>
                <a:effectLst/>
                <a:latin typeface="Timesnewroman"/>
                <a:ea typeface="Times New Roman" panose="02020603050405020304" pitchFamily="18" charset="0"/>
              </a:rPr>
              <a:t>groupadd </a:t>
            </a:r>
            <a:r>
              <a:rPr lang="en-IN" sz="2000" b="1" dirty="0">
                <a:solidFill>
                  <a:srgbClr val="006699"/>
                </a:solidFill>
                <a:effectLst/>
                <a:latin typeface="Timesnewroman"/>
                <a:ea typeface="Times New Roman" panose="02020603050405020304" pitchFamily="18" charset="0"/>
              </a:rPr>
              <a:t>&lt;group</a:t>
            </a:r>
            <a:r>
              <a:rPr lang="en-IN" sz="2000" dirty="0">
                <a:solidFill>
                  <a:srgbClr val="000000"/>
                </a:solidFill>
                <a:effectLst/>
                <a:latin typeface="Timesnewroman"/>
                <a:ea typeface="Times New Roman" panose="02020603050405020304" pitchFamily="18" charset="0"/>
              </a:rPr>
              <a:t> name</a:t>
            </a:r>
            <a:r>
              <a:rPr lang="en-IN" sz="2000" b="1" dirty="0">
                <a:solidFill>
                  <a:srgbClr val="006699"/>
                </a:solidFill>
                <a:effectLst/>
                <a:latin typeface="Timesnewroman"/>
                <a:ea typeface="Times New Roman" panose="02020603050405020304" pitchFamily="18" charset="0"/>
              </a:rPr>
              <a:t>&gt;</a:t>
            </a:r>
            <a:r>
              <a:rPr lang="en-IN" sz="2000" dirty="0">
                <a:solidFill>
                  <a:srgbClr val="000000"/>
                </a:solidFill>
                <a:effectLst/>
                <a:latin typeface="Timesnewroman"/>
                <a:ea typeface="Times New Roman" panose="02020603050405020304" pitchFamily="18" charset="0"/>
              </a:rPr>
              <a:t> </a:t>
            </a:r>
          </a:p>
          <a:p>
            <a:pPr marL="0" lvl="0" indent="0" algn="just">
              <a:lnSpc>
                <a:spcPct val="150000"/>
              </a:lnSpc>
              <a:buNone/>
              <a:tabLst>
                <a:tab pos="457200" algn="l"/>
              </a:tabLst>
            </a:pPr>
            <a:endParaRPr lang="en-IN" sz="2000" dirty="0">
              <a:effectLst/>
              <a:latin typeface="Timesnewroman"/>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1594092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01D48-172A-525F-98DF-F7F97B21B04E}"/>
              </a:ext>
            </a:extLst>
          </p:cNvPr>
          <p:cNvSpPr>
            <a:spLocks noGrp="1"/>
          </p:cNvSpPr>
          <p:nvPr>
            <p:ph type="title"/>
          </p:nvPr>
        </p:nvSpPr>
        <p:spPr/>
        <p:txBody>
          <a:bodyPr/>
          <a:lstStyle/>
          <a:p>
            <a:r>
              <a:rPr lang="en-IN" sz="2800" b="1" dirty="0">
                <a:solidFill>
                  <a:schemeClr val="accent1"/>
                </a:solidFill>
                <a:effectLst/>
                <a:latin typeface="Timesnewroman"/>
                <a:ea typeface="Times New Roman" panose="02020603050405020304" pitchFamily="18" charset="0"/>
                <a:cs typeface="Times New Roman" panose="02020603050405020304" pitchFamily="18" charset="0"/>
              </a:rPr>
              <a:t>Linux Filter Commands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E297EBE-0965-A6CF-23E1-50290943F9C5}"/>
              </a:ext>
            </a:extLst>
          </p:cNvPr>
          <p:cNvSpPr>
            <a:spLocks noGrp="1"/>
          </p:cNvSpPr>
          <p:nvPr>
            <p:ph idx="1"/>
          </p:nvPr>
        </p:nvSpPr>
        <p:spPr/>
        <p:txBody>
          <a:bodyPr>
            <a:normAutofit/>
          </a:bodyPr>
          <a:lstStyle/>
          <a:p>
            <a:pPr marL="0" indent="0" algn="just">
              <a:lnSpc>
                <a:spcPct val="150000"/>
              </a:lnSpc>
              <a:spcAft>
                <a:spcPts val="800"/>
              </a:spcAft>
              <a:buNone/>
            </a:pPr>
            <a:r>
              <a:rPr lang="en-IN" sz="2000" b="1" dirty="0">
                <a:solidFill>
                  <a:schemeClr val="accent1"/>
                </a:solidFill>
                <a:effectLst/>
                <a:latin typeface="Timesnewroman"/>
                <a:ea typeface="Times New Roman" panose="02020603050405020304" pitchFamily="18" charset="0"/>
                <a:cs typeface="Times New Roman" panose="02020603050405020304" pitchFamily="18" charset="0"/>
              </a:rPr>
              <a:t>grep Command</a:t>
            </a:r>
            <a:endParaRPr lang="en-IN" sz="2000" dirty="0">
              <a:solidFill>
                <a:schemeClr val="accent1"/>
              </a:solidFill>
              <a:effectLst/>
              <a:latin typeface="Timesnewroman"/>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1800" dirty="0">
                <a:solidFill>
                  <a:srgbClr val="333333"/>
                </a:solidFill>
                <a:effectLst/>
                <a:latin typeface="Timesnewroman"/>
                <a:ea typeface="Times New Roman" panose="02020603050405020304" pitchFamily="18" charset="0"/>
                <a:cs typeface="Times New Roman" panose="02020603050405020304" pitchFamily="18" charset="0"/>
              </a:rPr>
              <a:t>The </a:t>
            </a:r>
            <a:r>
              <a:rPr lang="en-IN" sz="1800" dirty="0">
                <a:solidFill>
                  <a:srgbClr val="008000"/>
                </a:solidFill>
                <a:effectLst/>
                <a:highlight>
                  <a:srgbClr val="FFFF00"/>
                </a:highlight>
                <a:latin typeface="Timesnewroman"/>
                <a:ea typeface="Times New Roman" panose="02020603050405020304" pitchFamily="18" charset="0"/>
                <a:cs typeface="Times New Roman" panose="02020603050405020304" pitchFamily="18" charset="0"/>
              </a:rPr>
              <a:t>grep</a:t>
            </a:r>
            <a:r>
              <a:rPr lang="en-IN" sz="1800" dirty="0">
                <a:solidFill>
                  <a:srgbClr val="333333"/>
                </a:solidFill>
                <a:effectLst/>
                <a:latin typeface="Timesnewroman"/>
                <a:ea typeface="Times New Roman" panose="02020603050405020304" pitchFamily="18" charset="0"/>
                <a:cs typeface="Times New Roman" panose="02020603050405020304" pitchFamily="18" charset="0"/>
              </a:rPr>
              <a:t> is the most powerful and used filter in a Linux system. </a:t>
            </a:r>
          </a:p>
          <a:p>
            <a:pPr marL="0" indent="0" algn="just">
              <a:lnSpc>
                <a:spcPct val="150000"/>
              </a:lnSpc>
              <a:spcAft>
                <a:spcPts val="800"/>
              </a:spcAft>
              <a:buNone/>
            </a:pPr>
            <a:r>
              <a:rPr lang="en-IN" sz="1800" dirty="0">
                <a:solidFill>
                  <a:srgbClr val="333333"/>
                </a:solidFill>
                <a:effectLst/>
                <a:latin typeface="Timesnewroman"/>
                <a:ea typeface="Times New Roman" panose="02020603050405020304" pitchFamily="18" charset="0"/>
                <a:cs typeface="Times New Roman" panose="02020603050405020304" pitchFamily="18" charset="0"/>
              </a:rPr>
              <a:t>The 'grep' stands for "</a:t>
            </a:r>
            <a:r>
              <a:rPr lang="en-IN" sz="1800" b="1" dirty="0">
                <a:solidFill>
                  <a:srgbClr val="333333"/>
                </a:solidFill>
                <a:effectLst/>
                <a:latin typeface="Timesnewroman"/>
                <a:ea typeface="Times New Roman" panose="02020603050405020304" pitchFamily="18" charset="0"/>
                <a:cs typeface="Times New Roman" panose="02020603050405020304" pitchFamily="18" charset="0"/>
              </a:rPr>
              <a:t>global regular expression print</a:t>
            </a:r>
            <a:r>
              <a:rPr lang="en-IN" sz="1800" dirty="0">
                <a:solidFill>
                  <a:srgbClr val="333333"/>
                </a:solidFill>
                <a:effectLst/>
                <a:latin typeface="Timesnewroman"/>
                <a:ea typeface="Times New Roman" panose="02020603050405020304" pitchFamily="18" charset="0"/>
                <a:cs typeface="Times New Roman" panose="02020603050405020304" pitchFamily="18" charset="0"/>
              </a:rPr>
              <a:t>." It is useful for searching the content from a file. </a:t>
            </a:r>
            <a:r>
              <a:rPr lang="en-IN" sz="1800" b="1" dirty="0">
                <a:solidFill>
                  <a:schemeClr val="accent1"/>
                </a:solidFill>
                <a:effectLst/>
                <a:latin typeface="Timesnewroman"/>
                <a:ea typeface="Times New Roman" panose="02020603050405020304" pitchFamily="18" charset="0"/>
                <a:cs typeface="Times New Roman" panose="02020603050405020304" pitchFamily="18" charset="0"/>
              </a:rPr>
              <a:t>Syntax:</a:t>
            </a:r>
            <a:endParaRPr lang="en-IN" sz="1800" dirty="0">
              <a:solidFill>
                <a:schemeClr val="accent1"/>
              </a:solidFill>
              <a:effectLst/>
              <a:latin typeface="Timesnewroman"/>
              <a:ea typeface="Calibri" panose="020F0502020204030204" pitchFamily="34" charset="0"/>
              <a:cs typeface="Times New Roman" panose="02020603050405020304" pitchFamily="18" charset="0"/>
            </a:endParaRPr>
          </a:p>
          <a:p>
            <a:pPr algn="just">
              <a:lnSpc>
                <a:spcPct val="150000"/>
              </a:lnSpc>
              <a:spcAft>
                <a:spcPts val="600"/>
              </a:spcAft>
              <a:tabLst>
                <a:tab pos="457200" algn="l"/>
              </a:tabLst>
            </a:pPr>
            <a:r>
              <a:rPr lang="en-IN" sz="1800" dirty="0">
                <a:solidFill>
                  <a:srgbClr val="000000"/>
                </a:solidFill>
                <a:effectLst/>
                <a:latin typeface="Timesnewroman"/>
                <a:ea typeface="Times New Roman" panose="02020603050405020304" pitchFamily="18" charset="0"/>
                <a:cs typeface="Times New Roman" panose="02020603050405020304" pitchFamily="18" charset="0"/>
              </a:rPr>
              <a:t>command | grep </a:t>
            </a:r>
            <a:r>
              <a:rPr lang="en-IN" sz="1800" b="1" dirty="0">
                <a:solidFill>
                  <a:srgbClr val="006699"/>
                </a:solidFill>
                <a:effectLst/>
                <a:latin typeface="Timesnewroman"/>
                <a:ea typeface="Times New Roman" panose="02020603050405020304" pitchFamily="18" charset="0"/>
                <a:cs typeface="Times New Roman" panose="02020603050405020304" pitchFamily="18" charset="0"/>
              </a:rPr>
              <a:t>&lt;</a:t>
            </a:r>
            <a:r>
              <a:rPr lang="en-IN" sz="1800" b="1" dirty="0" err="1">
                <a:solidFill>
                  <a:srgbClr val="006699"/>
                </a:solidFill>
                <a:effectLst/>
                <a:latin typeface="Timesnewroman"/>
                <a:ea typeface="Times New Roman" panose="02020603050405020304" pitchFamily="18" charset="0"/>
                <a:cs typeface="Times New Roman" panose="02020603050405020304" pitchFamily="18" charset="0"/>
              </a:rPr>
              <a:t>searchWord</a:t>
            </a:r>
            <a:r>
              <a:rPr lang="en-IN" sz="1800" b="1" dirty="0">
                <a:solidFill>
                  <a:srgbClr val="006699"/>
                </a:solidFill>
                <a:effectLst/>
                <a:latin typeface="Timesnewroman"/>
                <a:ea typeface="Times New Roman" panose="02020603050405020304" pitchFamily="18" charset="0"/>
                <a:cs typeface="Times New Roman" panose="02020603050405020304" pitchFamily="18" charset="0"/>
              </a:rPr>
              <a:t>&gt;</a:t>
            </a:r>
            <a:r>
              <a:rPr lang="en-IN" sz="1800" dirty="0">
                <a:solidFill>
                  <a:srgbClr val="000000"/>
                </a:solidFill>
                <a:effectLst/>
                <a:latin typeface="Timesnewroman"/>
                <a:ea typeface="Times New Roman" panose="02020603050405020304" pitchFamily="18" charset="0"/>
                <a:cs typeface="Times New Roman" panose="02020603050405020304" pitchFamily="18" charset="0"/>
              </a:rPr>
              <a:t>  </a:t>
            </a:r>
            <a:endParaRPr lang="en-IN" sz="1800" dirty="0">
              <a:solidFill>
                <a:srgbClr val="000000"/>
              </a:solidFill>
              <a:effectLst/>
              <a:latin typeface="Timesnewroman"/>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0947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EC1CCC-F837-FDD4-02CA-18E7B13C4B7A}"/>
              </a:ext>
            </a:extLst>
          </p:cNvPr>
          <p:cNvSpPr>
            <a:spLocks noGrp="1"/>
          </p:cNvSpPr>
          <p:nvPr>
            <p:ph idx="1"/>
          </p:nvPr>
        </p:nvSpPr>
        <p:spPr/>
        <p:txBody>
          <a:bodyPr/>
          <a:lstStyle/>
          <a:p>
            <a:pPr marL="0" indent="0" algn="just">
              <a:lnSpc>
                <a:spcPct val="150000"/>
              </a:lnSpc>
              <a:spcAft>
                <a:spcPts val="800"/>
              </a:spcAft>
              <a:buNone/>
            </a:pPr>
            <a:r>
              <a:rPr lang="en-IN" sz="2000" b="1" dirty="0">
                <a:solidFill>
                  <a:schemeClr val="accent1"/>
                </a:solidFill>
                <a:effectLst/>
                <a:latin typeface="Timesnewroman"/>
                <a:ea typeface="Times New Roman" panose="02020603050405020304" pitchFamily="18" charset="0"/>
                <a:cs typeface="Times New Roman" panose="02020603050405020304" pitchFamily="18" charset="0"/>
              </a:rPr>
              <a:t>wc Command</a:t>
            </a:r>
            <a:endParaRPr lang="en-IN" sz="2000" dirty="0">
              <a:solidFill>
                <a:schemeClr val="accent1"/>
              </a:solidFill>
              <a:effectLst/>
              <a:latin typeface="Timesnewroman"/>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1800" dirty="0">
                <a:solidFill>
                  <a:srgbClr val="333333"/>
                </a:solidFill>
                <a:effectLst/>
                <a:latin typeface="Timesnewroman"/>
                <a:ea typeface="Times New Roman" panose="02020603050405020304" pitchFamily="18" charset="0"/>
                <a:cs typeface="Times New Roman" panose="02020603050405020304" pitchFamily="18" charset="0"/>
              </a:rPr>
              <a:t>The </a:t>
            </a:r>
            <a:r>
              <a:rPr lang="en-IN" sz="1800" dirty="0">
                <a:solidFill>
                  <a:srgbClr val="008000"/>
                </a:solidFill>
                <a:effectLst/>
                <a:highlight>
                  <a:srgbClr val="FFFF00"/>
                </a:highlight>
                <a:latin typeface="Timesnewroman"/>
                <a:ea typeface="Times New Roman" panose="02020603050405020304" pitchFamily="18" charset="0"/>
                <a:cs typeface="Times New Roman" panose="02020603050405020304" pitchFamily="18" charset="0"/>
              </a:rPr>
              <a:t>wc</a:t>
            </a:r>
            <a:r>
              <a:rPr lang="en-IN" sz="1800" dirty="0">
                <a:solidFill>
                  <a:srgbClr val="333333"/>
                </a:solidFill>
                <a:effectLst/>
                <a:latin typeface="Timesnewroman"/>
                <a:ea typeface="Times New Roman" panose="02020603050405020304" pitchFamily="18" charset="0"/>
                <a:cs typeface="Times New Roman" panose="02020603050405020304" pitchFamily="18" charset="0"/>
              </a:rPr>
              <a:t> command is used to count the lines, words, and characters in a file.</a:t>
            </a:r>
            <a:endParaRPr lang="en-IN" sz="1800" dirty="0">
              <a:effectLst/>
              <a:latin typeface="Timesnewroman"/>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1800" b="1" dirty="0">
                <a:solidFill>
                  <a:schemeClr val="accent1"/>
                </a:solidFill>
                <a:effectLst/>
                <a:latin typeface="Timesnewroman"/>
                <a:ea typeface="Times New Roman" panose="02020603050405020304" pitchFamily="18" charset="0"/>
                <a:cs typeface="Times New Roman" panose="02020603050405020304" pitchFamily="18" charset="0"/>
              </a:rPr>
              <a:t>Syntax:</a:t>
            </a:r>
            <a:endParaRPr lang="en-IN" sz="1800" dirty="0">
              <a:solidFill>
                <a:schemeClr val="accent1"/>
              </a:solidFill>
              <a:effectLst/>
              <a:latin typeface="Timesnewroman"/>
              <a:ea typeface="Calibri" panose="020F0502020204030204" pitchFamily="34" charset="0"/>
              <a:cs typeface="Times New Roman" panose="02020603050405020304" pitchFamily="18" charset="0"/>
            </a:endParaRPr>
          </a:p>
          <a:p>
            <a:pPr algn="just">
              <a:lnSpc>
                <a:spcPct val="150000"/>
              </a:lnSpc>
              <a:spcAft>
                <a:spcPts val="600"/>
              </a:spcAft>
              <a:tabLst>
                <a:tab pos="457200" algn="l"/>
              </a:tabLst>
            </a:pPr>
            <a:r>
              <a:rPr lang="en-IN" sz="1800" dirty="0">
                <a:solidFill>
                  <a:srgbClr val="000000"/>
                </a:solidFill>
                <a:effectLst/>
                <a:latin typeface="Timesnewroman"/>
                <a:ea typeface="Times New Roman" panose="02020603050405020304" pitchFamily="18" charset="0"/>
                <a:cs typeface="Times New Roman" panose="02020603050405020304" pitchFamily="18" charset="0"/>
              </a:rPr>
              <a:t>wc </a:t>
            </a:r>
            <a:r>
              <a:rPr lang="en-IN" sz="1800" b="1" dirty="0">
                <a:solidFill>
                  <a:srgbClr val="006699"/>
                </a:solidFill>
                <a:effectLst/>
                <a:latin typeface="Timesnewroman"/>
                <a:ea typeface="Times New Roman" panose="02020603050405020304" pitchFamily="18" charset="0"/>
                <a:cs typeface="Times New Roman" panose="02020603050405020304" pitchFamily="18" charset="0"/>
              </a:rPr>
              <a:t>&lt;file</a:t>
            </a:r>
            <a:r>
              <a:rPr lang="en-IN" sz="1800" dirty="0">
                <a:solidFill>
                  <a:srgbClr val="000000"/>
                </a:solidFill>
                <a:effectLst/>
                <a:latin typeface="Timesnewroman"/>
                <a:ea typeface="Times New Roman" panose="02020603050405020304" pitchFamily="18" charset="0"/>
                <a:cs typeface="Times New Roman" panose="02020603050405020304" pitchFamily="18" charset="0"/>
              </a:rPr>
              <a:t> name</a:t>
            </a:r>
            <a:r>
              <a:rPr lang="en-IN" sz="1800" b="1" dirty="0">
                <a:solidFill>
                  <a:srgbClr val="006699"/>
                </a:solidFill>
                <a:effectLst/>
                <a:latin typeface="Timesnewroman"/>
                <a:ea typeface="Times New Roman" panose="02020603050405020304" pitchFamily="18" charset="0"/>
                <a:cs typeface="Times New Roman" panose="02020603050405020304" pitchFamily="18" charset="0"/>
              </a:rPr>
              <a:t>&gt;</a:t>
            </a:r>
            <a:r>
              <a:rPr lang="en-IN" sz="1800" dirty="0">
                <a:solidFill>
                  <a:srgbClr val="000000"/>
                </a:solidFill>
                <a:effectLst/>
                <a:latin typeface="Timesnewroman"/>
                <a:ea typeface="Times New Roman" panose="02020603050405020304" pitchFamily="18" charset="0"/>
                <a:cs typeface="Times New Roman" panose="02020603050405020304" pitchFamily="18" charset="0"/>
              </a:rPr>
              <a:t>  </a:t>
            </a:r>
            <a:endParaRPr lang="en-IN" sz="1800" dirty="0">
              <a:solidFill>
                <a:srgbClr val="000000"/>
              </a:solidFill>
              <a:effectLst/>
              <a:latin typeface="Timesnewroman"/>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0615353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2CAD6-5E87-3B84-96B5-040B112CF185}"/>
              </a:ext>
            </a:extLst>
          </p:cNvPr>
          <p:cNvSpPr>
            <a:spLocks noGrp="1"/>
          </p:cNvSpPr>
          <p:nvPr>
            <p:ph type="title"/>
          </p:nvPr>
        </p:nvSpPr>
        <p:spPr/>
        <p:txBody>
          <a:bodyPr>
            <a:normAutofit/>
          </a:bodyPr>
          <a:lstStyle/>
          <a:p>
            <a:r>
              <a:rPr lang="en-IN" sz="2800" b="1" dirty="0">
                <a:solidFill>
                  <a:schemeClr val="accent1"/>
                </a:solidFill>
                <a:latin typeface="Timesnewroman"/>
              </a:rPr>
              <a:t>Compilation Process</a:t>
            </a:r>
          </a:p>
        </p:txBody>
      </p:sp>
      <p:pic>
        <p:nvPicPr>
          <p:cNvPr id="4" name="Content Placeholder 3" descr="C Program Compilation Process - Source to Binary | Hack The ...">
            <a:extLst>
              <a:ext uri="{FF2B5EF4-FFF2-40B4-BE49-F238E27FC236}">
                <a16:creationId xmlns:a16="http://schemas.microsoft.com/office/drawing/2014/main" id="{99D83BDB-51B2-59C0-2255-DC70F4E901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3167062" y="2629694"/>
            <a:ext cx="5857875" cy="2743200"/>
          </a:xfrm>
          <a:prstGeom prst="rect">
            <a:avLst/>
          </a:prstGeom>
          <a:noFill/>
          <a:ln>
            <a:noFill/>
          </a:ln>
        </p:spPr>
      </p:pic>
    </p:spTree>
    <p:extLst>
      <p:ext uri="{BB962C8B-B14F-4D97-AF65-F5344CB8AC3E}">
        <p14:creationId xmlns:p14="http://schemas.microsoft.com/office/powerpoint/2010/main" val="41635902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61966D-AF94-06AF-13EE-7B4874643AC4}"/>
              </a:ext>
            </a:extLst>
          </p:cNvPr>
          <p:cNvSpPr>
            <a:spLocks noGrp="1"/>
          </p:cNvSpPr>
          <p:nvPr>
            <p:ph idx="1"/>
          </p:nvPr>
        </p:nvSpPr>
        <p:spPr/>
        <p:txBody>
          <a:bodyPr/>
          <a:lstStyle/>
          <a:p>
            <a:pPr marL="0" indent="0" algn="just">
              <a:lnSpc>
                <a:spcPct val="150000"/>
              </a:lnSpc>
              <a:spcAft>
                <a:spcPts val="800"/>
              </a:spcAft>
              <a:buNone/>
            </a:pPr>
            <a:r>
              <a:rPr lang="en-IN" sz="2000" b="1" dirty="0">
                <a:solidFill>
                  <a:schemeClr val="accent1"/>
                </a:solidFill>
                <a:effectLst/>
                <a:latin typeface="Timesnewroman"/>
                <a:ea typeface="Times New Roman" panose="02020603050405020304" pitchFamily="18" charset="0"/>
                <a:cs typeface="Times New Roman" panose="02020603050405020304" pitchFamily="18" charset="0"/>
              </a:rPr>
              <a:t>gzip Command</a:t>
            </a:r>
            <a:endParaRPr lang="en-IN" sz="2000" dirty="0">
              <a:solidFill>
                <a:schemeClr val="accent1"/>
              </a:solidFill>
              <a:effectLst/>
              <a:latin typeface="Timesnewroman"/>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1800" dirty="0">
                <a:solidFill>
                  <a:srgbClr val="333333"/>
                </a:solidFill>
                <a:effectLst/>
                <a:latin typeface="Timesnewroman"/>
                <a:ea typeface="Times New Roman" panose="02020603050405020304" pitchFamily="18" charset="0"/>
                <a:cs typeface="Times New Roman" panose="02020603050405020304" pitchFamily="18" charset="0"/>
              </a:rPr>
              <a:t>The </a:t>
            </a:r>
            <a:r>
              <a:rPr lang="en-IN" sz="1800" dirty="0">
                <a:solidFill>
                  <a:srgbClr val="008000"/>
                </a:solidFill>
                <a:effectLst/>
                <a:highlight>
                  <a:srgbClr val="FFFF00"/>
                </a:highlight>
                <a:latin typeface="Timesnewroman"/>
                <a:ea typeface="Times New Roman" panose="02020603050405020304" pitchFamily="18" charset="0"/>
                <a:cs typeface="Times New Roman" panose="02020603050405020304" pitchFamily="18" charset="0"/>
              </a:rPr>
              <a:t>gzip</a:t>
            </a:r>
            <a:r>
              <a:rPr lang="en-IN" sz="1800" dirty="0">
                <a:solidFill>
                  <a:srgbClr val="333333"/>
                </a:solidFill>
                <a:effectLst/>
                <a:latin typeface="Timesnewroman"/>
                <a:ea typeface="Times New Roman" panose="02020603050405020304" pitchFamily="18" charset="0"/>
                <a:cs typeface="Times New Roman" panose="02020603050405020304" pitchFamily="18" charset="0"/>
              </a:rPr>
              <a:t> command is used to truncate the file size. It is a compressing tool. It replaces the original file by the compressed file having '.</a:t>
            </a:r>
            <a:r>
              <a:rPr lang="en-IN" sz="1800" dirty="0" err="1">
                <a:solidFill>
                  <a:srgbClr val="333333"/>
                </a:solidFill>
                <a:effectLst/>
                <a:latin typeface="Timesnewroman"/>
                <a:ea typeface="Times New Roman" panose="02020603050405020304" pitchFamily="18" charset="0"/>
                <a:cs typeface="Times New Roman" panose="02020603050405020304" pitchFamily="18" charset="0"/>
              </a:rPr>
              <a:t>gz</a:t>
            </a:r>
            <a:r>
              <a:rPr lang="en-IN" sz="1800" dirty="0">
                <a:solidFill>
                  <a:srgbClr val="333333"/>
                </a:solidFill>
                <a:effectLst/>
                <a:latin typeface="Timesnewroman"/>
                <a:ea typeface="Times New Roman" panose="02020603050405020304" pitchFamily="18" charset="0"/>
                <a:cs typeface="Times New Roman" panose="02020603050405020304" pitchFamily="18" charset="0"/>
              </a:rPr>
              <a:t>' extension.</a:t>
            </a:r>
            <a:endParaRPr lang="en-IN" sz="1800" dirty="0">
              <a:effectLst/>
              <a:latin typeface="Timesnewroman"/>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1800" b="1" dirty="0">
                <a:solidFill>
                  <a:schemeClr val="accent1"/>
                </a:solidFill>
                <a:effectLst/>
                <a:latin typeface="Timesnewroman"/>
                <a:ea typeface="Times New Roman" panose="02020603050405020304" pitchFamily="18" charset="0"/>
                <a:cs typeface="Times New Roman" panose="02020603050405020304" pitchFamily="18" charset="0"/>
              </a:rPr>
              <a:t>Syntax:</a:t>
            </a:r>
            <a:endParaRPr lang="en-IN" sz="1800" dirty="0">
              <a:solidFill>
                <a:schemeClr val="accent1"/>
              </a:solidFill>
              <a:effectLst/>
              <a:latin typeface="Timesnewroman"/>
              <a:ea typeface="Calibri" panose="020F0502020204030204" pitchFamily="34" charset="0"/>
              <a:cs typeface="Times New Roman" panose="02020603050405020304" pitchFamily="18" charset="0"/>
            </a:endParaRPr>
          </a:p>
          <a:p>
            <a:pPr algn="just">
              <a:lnSpc>
                <a:spcPct val="150000"/>
              </a:lnSpc>
              <a:spcAft>
                <a:spcPts val="600"/>
              </a:spcAft>
              <a:tabLst>
                <a:tab pos="457200" algn="l"/>
              </a:tabLst>
            </a:pPr>
            <a:r>
              <a:rPr lang="en-IN" sz="1800" dirty="0">
                <a:solidFill>
                  <a:srgbClr val="000000"/>
                </a:solidFill>
                <a:effectLst/>
                <a:latin typeface="Timesnewroman"/>
                <a:ea typeface="Times New Roman" panose="02020603050405020304" pitchFamily="18" charset="0"/>
                <a:cs typeface="Times New Roman" panose="02020603050405020304" pitchFamily="18" charset="0"/>
              </a:rPr>
              <a:t>gzip </a:t>
            </a:r>
            <a:r>
              <a:rPr lang="en-IN" sz="1800" b="1" dirty="0">
                <a:solidFill>
                  <a:srgbClr val="006699"/>
                </a:solidFill>
                <a:effectLst/>
                <a:latin typeface="Timesnewroman"/>
                <a:ea typeface="Times New Roman" panose="02020603050405020304" pitchFamily="18" charset="0"/>
                <a:cs typeface="Times New Roman" panose="02020603050405020304" pitchFamily="18" charset="0"/>
              </a:rPr>
              <a:t>&lt;file1&gt;</a:t>
            </a:r>
            <a:r>
              <a:rPr lang="en-IN" sz="1800" dirty="0">
                <a:solidFill>
                  <a:srgbClr val="000000"/>
                </a:solidFill>
                <a:effectLst/>
                <a:latin typeface="Timesnewroman"/>
                <a:ea typeface="Times New Roman" panose="02020603050405020304" pitchFamily="18" charset="0"/>
                <a:cs typeface="Times New Roman" panose="02020603050405020304" pitchFamily="18" charset="0"/>
              </a:rPr>
              <a:t> </a:t>
            </a:r>
            <a:r>
              <a:rPr lang="en-IN" sz="1800" b="1" dirty="0">
                <a:solidFill>
                  <a:srgbClr val="006699"/>
                </a:solidFill>
                <a:effectLst/>
                <a:latin typeface="Timesnewroman"/>
                <a:ea typeface="Times New Roman" panose="02020603050405020304" pitchFamily="18" charset="0"/>
                <a:cs typeface="Times New Roman" panose="02020603050405020304" pitchFamily="18" charset="0"/>
              </a:rPr>
              <a:t>&lt;file2&gt;</a:t>
            </a:r>
            <a:r>
              <a:rPr lang="en-IN" sz="1800" dirty="0">
                <a:solidFill>
                  <a:srgbClr val="000000"/>
                </a:solidFill>
                <a:effectLst/>
                <a:latin typeface="Timesnewroman"/>
                <a:ea typeface="Times New Roman" panose="02020603050405020304" pitchFamily="18" charset="0"/>
                <a:cs typeface="Times New Roman" panose="02020603050405020304" pitchFamily="18" charset="0"/>
              </a:rPr>
              <a:t> </a:t>
            </a:r>
            <a:r>
              <a:rPr lang="en-IN" sz="1800" b="1" dirty="0">
                <a:solidFill>
                  <a:srgbClr val="006699"/>
                </a:solidFill>
                <a:effectLst/>
                <a:latin typeface="Timesnewroman"/>
                <a:ea typeface="Times New Roman" panose="02020603050405020304" pitchFamily="18" charset="0"/>
                <a:cs typeface="Times New Roman" panose="02020603050405020304" pitchFamily="18" charset="0"/>
              </a:rPr>
              <a:t>&lt;file3&gt;</a:t>
            </a:r>
            <a:r>
              <a:rPr lang="en-IN" sz="1800" dirty="0">
                <a:solidFill>
                  <a:srgbClr val="000000"/>
                </a:solidFill>
                <a:effectLst/>
                <a:latin typeface="Timesnewroman"/>
                <a:ea typeface="Times New Roman" panose="02020603050405020304" pitchFamily="18" charset="0"/>
                <a:cs typeface="Times New Roman" panose="02020603050405020304" pitchFamily="18" charset="0"/>
              </a:rPr>
              <a:t>...  </a:t>
            </a:r>
            <a:endParaRPr lang="en-IN" sz="1800" dirty="0">
              <a:solidFill>
                <a:srgbClr val="000000"/>
              </a:solidFill>
              <a:effectLst/>
              <a:latin typeface="Timesnewroman"/>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2722393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B563DF-75A5-FBC4-5522-4E2FBDEBA5D0}"/>
              </a:ext>
            </a:extLst>
          </p:cNvPr>
          <p:cNvSpPr>
            <a:spLocks noGrp="1"/>
          </p:cNvSpPr>
          <p:nvPr>
            <p:ph idx="1"/>
          </p:nvPr>
        </p:nvSpPr>
        <p:spPr/>
        <p:txBody>
          <a:bodyPr/>
          <a:lstStyle/>
          <a:p>
            <a:pPr marL="0" indent="0" algn="just">
              <a:lnSpc>
                <a:spcPct val="150000"/>
              </a:lnSpc>
              <a:spcAft>
                <a:spcPts val="800"/>
              </a:spcAft>
              <a:buNone/>
            </a:pPr>
            <a:r>
              <a:rPr lang="en-IN" sz="2000" b="1" dirty="0">
                <a:solidFill>
                  <a:schemeClr val="accent1"/>
                </a:solidFill>
                <a:effectLst/>
                <a:latin typeface="Timesnewroman"/>
                <a:ea typeface="Times New Roman" panose="02020603050405020304" pitchFamily="18" charset="0"/>
                <a:cs typeface="Times New Roman" panose="02020603050405020304" pitchFamily="18" charset="0"/>
              </a:rPr>
              <a:t>gunzip Command</a:t>
            </a:r>
            <a:endParaRPr lang="en-IN" sz="2000" dirty="0">
              <a:solidFill>
                <a:schemeClr val="accent1"/>
              </a:solidFill>
              <a:effectLst/>
              <a:latin typeface="Timesnewroman"/>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1800" dirty="0">
                <a:solidFill>
                  <a:srgbClr val="333333"/>
                </a:solidFill>
                <a:effectLst/>
                <a:latin typeface="Timesnewroman"/>
                <a:ea typeface="Times New Roman" panose="02020603050405020304" pitchFamily="18" charset="0"/>
                <a:cs typeface="Times New Roman" panose="02020603050405020304" pitchFamily="18" charset="0"/>
              </a:rPr>
              <a:t>The </a:t>
            </a:r>
            <a:r>
              <a:rPr lang="en-IN" sz="1800" dirty="0">
                <a:solidFill>
                  <a:srgbClr val="008000"/>
                </a:solidFill>
                <a:effectLst/>
                <a:highlight>
                  <a:srgbClr val="FFFF00"/>
                </a:highlight>
                <a:latin typeface="Timesnewroman"/>
                <a:ea typeface="Times New Roman" panose="02020603050405020304" pitchFamily="18" charset="0"/>
                <a:cs typeface="Times New Roman" panose="02020603050405020304" pitchFamily="18" charset="0"/>
              </a:rPr>
              <a:t>gunzip</a:t>
            </a:r>
            <a:r>
              <a:rPr lang="en-IN" sz="1800" dirty="0">
                <a:solidFill>
                  <a:srgbClr val="333333"/>
                </a:solidFill>
                <a:effectLst/>
                <a:latin typeface="Timesnewroman"/>
                <a:ea typeface="Times New Roman" panose="02020603050405020304" pitchFamily="18" charset="0"/>
                <a:cs typeface="Times New Roman" panose="02020603050405020304" pitchFamily="18" charset="0"/>
              </a:rPr>
              <a:t> command is used to decompress a file. It is a reverse operation of gzip command.</a:t>
            </a:r>
            <a:endParaRPr lang="en-IN" sz="1800" dirty="0">
              <a:effectLst/>
              <a:latin typeface="Timesnewroman"/>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2000" b="1" dirty="0">
                <a:solidFill>
                  <a:schemeClr val="accent1"/>
                </a:solidFill>
                <a:effectLst/>
                <a:latin typeface="Timesnewroman"/>
                <a:ea typeface="Times New Roman" panose="02020603050405020304" pitchFamily="18" charset="0"/>
                <a:cs typeface="Times New Roman" panose="02020603050405020304" pitchFamily="18" charset="0"/>
              </a:rPr>
              <a:t>Syntax:</a:t>
            </a:r>
            <a:endParaRPr lang="en-IN" sz="2000" dirty="0">
              <a:solidFill>
                <a:schemeClr val="accent1"/>
              </a:solidFill>
              <a:effectLst/>
              <a:latin typeface="Timesnewroman"/>
              <a:ea typeface="Calibri" panose="020F0502020204030204" pitchFamily="34" charset="0"/>
              <a:cs typeface="Times New Roman" panose="02020603050405020304" pitchFamily="18" charset="0"/>
            </a:endParaRPr>
          </a:p>
          <a:p>
            <a:pPr algn="just">
              <a:lnSpc>
                <a:spcPct val="150000"/>
              </a:lnSpc>
              <a:spcAft>
                <a:spcPts val="600"/>
              </a:spcAft>
              <a:tabLst>
                <a:tab pos="457200" algn="l"/>
              </a:tabLst>
            </a:pPr>
            <a:r>
              <a:rPr lang="en-IN" sz="1800" dirty="0">
                <a:solidFill>
                  <a:srgbClr val="000000"/>
                </a:solidFill>
                <a:effectLst/>
                <a:latin typeface="Timesnewroman"/>
                <a:ea typeface="Times New Roman" panose="02020603050405020304" pitchFamily="18" charset="0"/>
                <a:cs typeface="Times New Roman" panose="02020603050405020304" pitchFamily="18" charset="0"/>
              </a:rPr>
              <a:t>gunzip </a:t>
            </a:r>
            <a:r>
              <a:rPr lang="en-IN" sz="1800" b="1" dirty="0">
                <a:solidFill>
                  <a:srgbClr val="006699"/>
                </a:solidFill>
                <a:effectLst/>
                <a:latin typeface="Timesnewroman"/>
                <a:ea typeface="Times New Roman" panose="02020603050405020304" pitchFamily="18" charset="0"/>
                <a:cs typeface="Times New Roman" panose="02020603050405020304" pitchFamily="18" charset="0"/>
              </a:rPr>
              <a:t>&lt;file1&gt;</a:t>
            </a:r>
            <a:r>
              <a:rPr lang="en-IN" sz="1800" dirty="0">
                <a:solidFill>
                  <a:srgbClr val="000000"/>
                </a:solidFill>
                <a:effectLst/>
                <a:latin typeface="Timesnewroman"/>
                <a:ea typeface="Times New Roman" panose="02020603050405020304" pitchFamily="18" charset="0"/>
                <a:cs typeface="Times New Roman" panose="02020603050405020304" pitchFamily="18" charset="0"/>
              </a:rPr>
              <a:t> </a:t>
            </a:r>
            <a:r>
              <a:rPr lang="en-IN" sz="1800" b="1" dirty="0">
                <a:solidFill>
                  <a:srgbClr val="006699"/>
                </a:solidFill>
                <a:effectLst/>
                <a:latin typeface="Timesnewroman"/>
                <a:ea typeface="Times New Roman" panose="02020603050405020304" pitchFamily="18" charset="0"/>
                <a:cs typeface="Times New Roman" panose="02020603050405020304" pitchFamily="18" charset="0"/>
              </a:rPr>
              <a:t>&lt;file2&gt;</a:t>
            </a:r>
            <a:r>
              <a:rPr lang="en-IN" sz="1800" dirty="0">
                <a:solidFill>
                  <a:srgbClr val="000000"/>
                </a:solidFill>
                <a:effectLst/>
                <a:latin typeface="Timesnewroman"/>
                <a:ea typeface="Times New Roman" panose="02020603050405020304" pitchFamily="18" charset="0"/>
                <a:cs typeface="Times New Roman" panose="02020603050405020304" pitchFamily="18" charset="0"/>
              </a:rPr>
              <a:t> </a:t>
            </a:r>
            <a:r>
              <a:rPr lang="en-IN" sz="1800" b="1" dirty="0">
                <a:solidFill>
                  <a:srgbClr val="006699"/>
                </a:solidFill>
                <a:effectLst/>
                <a:latin typeface="Timesnewroman"/>
                <a:ea typeface="Times New Roman" panose="02020603050405020304" pitchFamily="18" charset="0"/>
                <a:cs typeface="Times New Roman" panose="02020603050405020304" pitchFamily="18" charset="0"/>
              </a:rPr>
              <a:t>&lt;file3&gt;</a:t>
            </a:r>
            <a:r>
              <a:rPr lang="en-IN" sz="1800" dirty="0">
                <a:solidFill>
                  <a:srgbClr val="000000"/>
                </a:solidFill>
                <a:effectLst/>
                <a:latin typeface="Timesnewroman"/>
                <a:ea typeface="Times New Roman" panose="02020603050405020304" pitchFamily="18" charset="0"/>
                <a:cs typeface="Times New Roman" panose="02020603050405020304" pitchFamily="18" charset="0"/>
              </a:rPr>
              <a:t>. .  </a:t>
            </a:r>
            <a:endParaRPr lang="en-IN" sz="1800" dirty="0">
              <a:solidFill>
                <a:srgbClr val="000000"/>
              </a:solidFill>
              <a:effectLst/>
              <a:latin typeface="Timesnewroman"/>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7746423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7CECA-CC0B-DB32-06F0-2F7D1EA07F31}"/>
              </a:ext>
            </a:extLst>
          </p:cNvPr>
          <p:cNvSpPr>
            <a:spLocks noGrp="1"/>
          </p:cNvSpPr>
          <p:nvPr>
            <p:ph type="title"/>
          </p:nvPr>
        </p:nvSpPr>
        <p:spPr/>
        <p:txBody>
          <a:bodyPr>
            <a:normAutofit/>
          </a:bodyPr>
          <a:lstStyle/>
          <a:p>
            <a:r>
              <a:rPr lang="en-IN" sz="2800" b="1" dirty="0">
                <a:solidFill>
                  <a:schemeClr val="accent1"/>
                </a:solidFill>
                <a:effectLst/>
                <a:latin typeface="Timesnewroman"/>
                <a:ea typeface="Times New Roman" panose="02020603050405020304" pitchFamily="18" charset="0"/>
              </a:rPr>
              <a:t>Linux Utility Commands</a:t>
            </a:r>
            <a:endParaRPr lang="en-IN" sz="2800" b="1" dirty="0">
              <a:solidFill>
                <a:schemeClr val="accent1"/>
              </a:solidFill>
              <a:latin typeface="Timesnewroman"/>
            </a:endParaRPr>
          </a:p>
        </p:txBody>
      </p:sp>
      <p:sp>
        <p:nvSpPr>
          <p:cNvPr id="3" name="Content Placeholder 2">
            <a:extLst>
              <a:ext uri="{FF2B5EF4-FFF2-40B4-BE49-F238E27FC236}">
                <a16:creationId xmlns:a16="http://schemas.microsoft.com/office/drawing/2014/main" id="{0F679708-4AED-3E19-4DD9-7FFC26150B72}"/>
              </a:ext>
            </a:extLst>
          </p:cNvPr>
          <p:cNvSpPr>
            <a:spLocks noGrp="1"/>
          </p:cNvSpPr>
          <p:nvPr>
            <p:ph idx="1"/>
          </p:nvPr>
        </p:nvSpPr>
        <p:spPr/>
        <p:txBody>
          <a:bodyPr/>
          <a:lstStyle/>
          <a:p>
            <a:pPr marL="0" indent="0" algn="just">
              <a:lnSpc>
                <a:spcPct val="150000"/>
              </a:lnSpc>
              <a:buNone/>
            </a:pPr>
            <a:r>
              <a:rPr lang="en-IN" sz="1800" b="1" dirty="0">
                <a:solidFill>
                  <a:schemeClr val="accent1"/>
                </a:solidFill>
                <a:effectLst/>
                <a:latin typeface="Timesnewroman"/>
                <a:ea typeface="Times New Roman" panose="02020603050405020304" pitchFamily="18" charset="0"/>
              </a:rPr>
              <a:t>find Command</a:t>
            </a:r>
            <a:endParaRPr lang="en-IN" sz="1800" dirty="0">
              <a:solidFill>
                <a:schemeClr val="accent1"/>
              </a:solidFill>
              <a:effectLst/>
              <a:latin typeface="Timesnewroman"/>
              <a:ea typeface="Times New Roman" panose="02020603050405020304" pitchFamily="18" charset="0"/>
            </a:endParaRPr>
          </a:p>
          <a:p>
            <a:pPr marL="0" indent="0" algn="just">
              <a:lnSpc>
                <a:spcPct val="150000"/>
              </a:lnSpc>
              <a:buNone/>
            </a:pPr>
            <a:r>
              <a:rPr lang="en-IN" sz="1800" dirty="0">
                <a:solidFill>
                  <a:srgbClr val="333333"/>
                </a:solidFill>
                <a:effectLst/>
                <a:latin typeface="Timesnewroman"/>
                <a:ea typeface="Times New Roman" panose="02020603050405020304" pitchFamily="18" charset="0"/>
              </a:rPr>
              <a:t>The </a:t>
            </a:r>
            <a:r>
              <a:rPr lang="en-IN" sz="1800" u="none" strike="noStrike" dirty="0">
                <a:solidFill>
                  <a:srgbClr val="008000"/>
                </a:solidFill>
                <a:effectLst/>
                <a:highlight>
                  <a:srgbClr val="FFFF00"/>
                </a:highlight>
                <a:latin typeface="Timesnewroman"/>
                <a:ea typeface="Times New Roman" panose="02020603050405020304" pitchFamily="18" charset="0"/>
              </a:rPr>
              <a:t>find</a:t>
            </a:r>
            <a:r>
              <a:rPr lang="en-IN" sz="1800" dirty="0">
                <a:solidFill>
                  <a:srgbClr val="333333"/>
                </a:solidFill>
                <a:effectLst/>
                <a:latin typeface="Timesnewroman"/>
                <a:ea typeface="Times New Roman" panose="02020603050405020304" pitchFamily="18" charset="0"/>
              </a:rPr>
              <a:t> command is used to find a particular file within a directory. It also supports various options to find a file such as byname, by type, by date, and more.</a:t>
            </a:r>
            <a:endParaRPr lang="en-IN" sz="1800" dirty="0">
              <a:effectLst/>
              <a:latin typeface="Timesnewroman"/>
              <a:ea typeface="Times New Roman" panose="02020603050405020304" pitchFamily="18" charset="0"/>
            </a:endParaRPr>
          </a:p>
          <a:p>
            <a:pPr marL="0" indent="0" algn="just">
              <a:lnSpc>
                <a:spcPct val="150000"/>
              </a:lnSpc>
              <a:buNone/>
            </a:pPr>
            <a:r>
              <a:rPr lang="en-IN" sz="1800" b="1" dirty="0">
                <a:solidFill>
                  <a:schemeClr val="accent1"/>
                </a:solidFill>
                <a:effectLst/>
                <a:latin typeface="Timesnewroman"/>
                <a:ea typeface="Times New Roman" panose="02020603050405020304" pitchFamily="18" charset="0"/>
              </a:rPr>
              <a:t>Syntax:</a:t>
            </a:r>
            <a:endParaRPr lang="en-IN" sz="1800" dirty="0">
              <a:solidFill>
                <a:schemeClr val="accent1"/>
              </a:solidFill>
              <a:effectLst/>
              <a:latin typeface="Timesnewroman"/>
              <a:ea typeface="Times New Roman" panose="02020603050405020304" pitchFamily="18" charset="0"/>
            </a:endParaRPr>
          </a:p>
          <a:p>
            <a:pPr algn="just">
              <a:lnSpc>
                <a:spcPct val="150000"/>
              </a:lnSpc>
              <a:tabLst>
                <a:tab pos="457200" algn="l"/>
              </a:tabLst>
            </a:pPr>
            <a:r>
              <a:rPr lang="en-IN" sz="1800" dirty="0">
                <a:solidFill>
                  <a:srgbClr val="000000"/>
                </a:solidFill>
                <a:effectLst/>
                <a:latin typeface="Timesnewroman"/>
                <a:ea typeface="Times New Roman" panose="02020603050405020304" pitchFamily="18" charset="0"/>
              </a:rPr>
              <a:t>find . -name "*.pdf"  </a:t>
            </a:r>
            <a:r>
              <a:rPr lang="en-IN" sz="1800" b="0" dirty="0">
                <a:solidFill>
                  <a:srgbClr val="610B4B"/>
                </a:solidFill>
                <a:effectLst/>
                <a:latin typeface="Timesnewroman"/>
                <a:ea typeface="Times New Roman" panose="02020603050405020304" pitchFamily="18" charset="0"/>
              </a:rPr>
              <a:t> </a:t>
            </a:r>
            <a:endParaRPr lang="en-IN" sz="1800" b="1" dirty="0">
              <a:effectLst/>
              <a:latin typeface="Timesnewroman"/>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6012073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FE6396-BB7B-8703-70FC-693887723C93}"/>
              </a:ext>
            </a:extLst>
          </p:cNvPr>
          <p:cNvSpPr>
            <a:spLocks noGrp="1"/>
          </p:cNvSpPr>
          <p:nvPr>
            <p:ph idx="1"/>
          </p:nvPr>
        </p:nvSpPr>
        <p:spPr/>
        <p:txBody>
          <a:bodyPr/>
          <a:lstStyle/>
          <a:p>
            <a:pPr marL="0" indent="0" algn="just">
              <a:lnSpc>
                <a:spcPct val="150000"/>
              </a:lnSpc>
              <a:buNone/>
            </a:pPr>
            <a:r>
              <a:rPr lang="en-IN" sz="1800" b="1" dirty="0">
                <a:solidFill>
                  <a:schemeClr val="accent1"/>
                </a:solidFill>
                <a:effectLst/>
                <a:latin typeface="Timesnewroman"/>
                <a:ea typeface="Calibri" panose="020F0502020204030204" pitchFamily="34" charset="0"/>
              </a:rPr>
              <a:t>locate Command</a:t>
            </a:r>
            <a:endParaRPr lang="en-IN" sz="1800" dirty="0">
              <a:solidFill>
                <a:schemeClr val="accent1"/>
              </a:solidFill>
              <a:effectLst/>
              <a:latin typeface="Timesnewroman"/>
              <a:ea typeface="Times New Roman" panose="02020603050405020304" pitchFamily="18" charset="0"/>
            </a:endParaRPr>
          </a:p>
          <a:p>
            <a:pPr marL="0" indent="0" algn="just">
              <a:lnSpc>
                <a:spcPct val="150000"/>
              </a:lnSpc>
              <a:buNone/>
            </a:pPr>
            <a:r>
              <a:rPr lang="en-IN" sz="1800" dirty="0">
                <a:solidFill>
                  <a:srgbClr val="333333"/>
                </a:solidFill>
                <a:effectLst/>
                <a:latin typeface="Timesnewroman"/>
                <a:ea typeface="Times New Roman" panose="02020603050405020304" pitchFamily="18" charset="0"/>
              </a:rPr>
              <a:t>The </a:t>
            </a:r>
            <a:r>
              <a:rPr lang="en-IN" sz="1800" dirty="0">
                <a:solidFill>
                  <a:srgbClr val="008000"/>
                </a:solidFill>
                <a:effectLst/>
                <a:highlight>
                  <a:srgbClr val="FFFF00"/>
                </a:highlight>
                <a:latin typeface="Timesnewroman"/>
                <a:ea typeface="Times New Roman" panose="02020603050405020304" pitchFamily="18" charset="0"/>
              </a:rPr>
              <a:t>locate</a:t>
            </a:r>
            <a:r>
              <a:rPr lang="en-IN" sz="1800" dirty="0">
                <a:solidFill>
                  <a:srgbClr val="333333"/>
                </a:solidFill>
                <a:effectLst/>
                <a:latin typeface="Timesnewroman"/>
                <a:ea typeface="Times New Roman" panose="02020603050405020304" pitchFamily="18" charset="0"/>
              </a:rPr>
              <a:t> command is used to search a file by file name. It searches the file in the database, whereas the find command searches in the file system. It is faster than the find command. To find the file with the locates command, keep your database updated.</a:t>
            </a:r>
            <a:endParaRPr lang="en-IN" sz="1800" dirty="0">
              <a:effectLst/>
              <a:latin typeface="Timesnewroman"/>
              <a:ea typeface="Times New Roman" panose="02020603050405020304" pitchFamily="18" charset="0"/>
            </a:endParaRPr>
          </a:p>
          <a:p>
            <a:pPr marL="0" indent="0" algn="just">
              <a:lnSpc>
                <a:spcPct val="150000"/>
              </a:lnSpc>
              <a:buNone/>
            </a:pPr>
            <a:r>
              <a:rPr lang="en-IN" sz="1800" b="1" dirty="0">
                <a:solidFill>
                  <a:schemeClr val="accent1"/>
                </a:solidFill>
                <a:effectLst/>
                <a:latin typeface="Timesnewroman"/>
                <a:ea typeface="Times New Roman" panose="02020603050405020304" pitchFamily="18" charset="0"/>
              </a:rPr>
              <a:t>Syntax:</a:t>
            </a:r>
            <a:endParaRPr lang="en-IN" sz="1800" dirty="0">
              <a:solidFill>
                <a:schemeClr val="accent1"/>
              </a:solidFill>
              <a:effectLst/>
              <a:latin typeface="Timesnewroman"/>
              <a:ea typeface="Times New Roman" panose="02020603050405020304" pitchFamily="18" charset="0"/>
            </a:endParaRPr>
          </a:p>
          <a:p>
            <a:pPr algn="just">
              <a:lnSpc>
                <a:spcPct val="150000"/>
              </a:lnSpc>
              <a:tabLst>
                <a:tab pos="457200" algn="l"/>
              </a:tabLst>
            </a:pPr>
            <a:r>
              <a:rPr lang="en-IN" sz="1800" dirty="0">
                <a:solidFill>
                  <a:srgbClr val="000000"/>
                </a:solidFill>
                <a:effectLst/>
                <a:latin typeface="Timesnewroman"/>
                <a:ea typeface="Times New Roman" panose="02020603050405020304" pitchFamily="18" charset="0"/>
              </a:rPr>
              <a:t>locate </a:t>
            </a:r>
            <a:r>
              <a:rPr lang="en-IN" sz="1800" b="1" dirty="0">
                <a:solidFill>
                  <a:srgbClr val="006699"/>
                </a:solidFill>
                <a:effectLst/>
                <a:latin typeface="Timesnewroman"/>
                <a:ea typeface="Times New Roman" panose="02020603050405020304" pitchFamily="18" charset="0"/>
              </a:rPr>
              <a:t>&lt;file</a:t>
            </a:r>
            <a:r>
              <a:rPr lang="en-IN" sz="1800" dirty="0">
                <a:solidFill>
                  <a:srgbClr val="000000"/>
                </a:solidFill>
                <a:effectLst/>
                <a:latin typeface="Timesnewroman"/>
                <a:ea typeface="Times New Roman" panose="02020603050405020304" pitchFamily="18" charset="0"/>
              </a:rPr>
              <a:t> name</a:t>
            </a:r>
            <a:r>
              <a:rPr lang="en-IN" sz="1800" b="1" dirty="0">
                <a:solidFill>
                  <a:srgbClr val="006699"/>
                </a:solidFill>
                <a:effectLst/>
                <a:latin typeface="Timesnewroman"/>
                <a:ea typeface="Times New Roman" panose="02020603050405020304" pitchFamily="18" charset="0"/>
              </a:rPr>
              <a:t>&gt;</a:t>
            </a:r>
            <a:r>
              <a:rPr lang="en-IN" sz="1800" dirty="0">
                <a:solidFill>
                  <a:srgbClr val="000000"/>
                </a:solidFill>
                <a:effectLst/>
                <a:latin typeface="Timesnewroman"/>
                <a:ea typeface="Times New Roman" panose="02020603050405020304" pitchFamily="18" charset="0"/>
              </a:rPr>
              <a:t> </a:t>
            </a:r>
            <a:r>
              <a:rPr lang="en-IN" sz="1800" dirty="0">
                <a:solidFill>
                  <a:srgbClr val="000000"/>
                </a:solidFill>
                <a:effectLst/>
                <a:latin typeface="Segoe UI" panose="020B0502040204020203"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839272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6160D9-A0D5-2A87-0246-6AA510D1C1F4}"/>
              </a:ext>
            </a:extLst>
          </p:cNvPr>
          <p:cNvSpPr>
            <a:spLocks noGrp="1"/>
          </p:cNvSpPr>
          <p:nvPr>
            <p:ph idx="1"/>
          </p:nvPr>
        </p:nvSpPr>
        <p:spPr/>
        <p:txBody>
          <a:bodyPr/>
          <a:lstStyle/>
          <a:p>
            <a:pPr marL="0" indent="0" algn="just">
              <a:lnSpc>
                <a:spcPct val="150000"/>
              </a:lnSpc>
              <a:spcAft>
                <a:spcPts val="800"/>
              </a:spcAft>
              <a:buNone/>
            </a:pPr>
            <a:r>
              <a:rPr lang="en-IN" sz="1800" b="1" dirty="0">
                <a:solidFill>
                  <a:schemeClr val="accent1"/>
                </a:solidFill>
                <a:effectLst/>
                <a:latin typeface="Timesnewroman"/>
                <a:ea typeface="Times New Roman" panose="02020603050405020304" pitchFamily="18" charset="0"/>
                <a:cs typeface="Times New Roman" panose="02020603050405020304" pitchFamily="18" charset="0"/>
              </a:rPr>
              <a:t>date Command</a:t>
            </a:r>
            <a:endParaRPr lang="en-IN" sz="1800" dirty="0">
              <a:solidFill>
                <a:schemeClr val="accent1"/>
              </a:solidFill>
              <a:effectLst/>
              <a:latin typeface="Timesnewroman"/>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1800" dirty="0">
                <a:solidFill>
                  <a:srgbClr val="333333"/>
                </a:solidFill>
                <a:effectLst/>
                <a:latin typeface="Timesnewroman"/>
                <a:ea typeface="Times New Roman" panose="02020603050405020304" pitchFamily="18" charset="0"/>
                <a:cs typeface="Times New Roman" panose="02020603050405020304" pitchFamily="18" charset="0"/>
              </a:rPr>
              <a:t>The </a:t>
            </a:r>
            <a:r>
              <a:rPr lang="en-IN" sz="1800" dirty="0">
                <a:solidFill>
                  <a:srgbClr val="008000"/>
                </a:solidFill>
                <a:effectLst/>
                <a:highlight>
                  <a:srgbClr val="FFFF00"/>
                </a:highlight>
                <a:latin typeface="Timesnewroman"/>
                <a:ea typeface="Times New Roman" panose="02020603050405020304" pitchFamily="18" charset="0"/>
                <a:cs typeface="Times New Roman" panose="02020603050405020304" pitchFamily="18" charset="0"/>
              </a:rPr>
              <a:t>date</a:t>
            </a:r>
            <a:r>
              <a:rPr lang="en-IN" sz="1800" dirty="0">
                <a:solidFill>
                  <a:srgbClr val="333333"/>
                </a:solidFill>
                <a:effectLst/>
                <a:latin typeface="Timesnewroman"/>
                <a:ea typeface="Times New Roman" panose="02020603050405020304" pitchFamily="18" charset="0"/>
                <a:cs typeface="Times New Roman" panose="02020603050405020304" pitchFamily="18" charset="0"/>
              </a:rPr>
              <a:t> command is used to display date, time, time zone, and more.</a:t>
            </a:r>
            <a:endParaRPr lang="en-IN" sz="1800" dirty="0">
              <a:effectLst/>
              <a:latin typeface="Timesnewroman"/>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1800" b="1" dirty="0">
                <a:solidFill>
                  <a:schemeClr val="accent1"/>
                </a:solidFill>
                <a:effectLst/>
                <a:latin typeface="Timesnewroman"/>
                <a:ea typeface="Times New Roman" panose="02020603050405020304" pitchFamily="18" charset="0"/>
                <a:cs typeface="Times New Roman" panose="02020603050405020304" pitchFamily="18" charset="0"/>
              </a:rPr>
              <a:t>Syntax:</a:t>
            </a:r>
            <a:endParaRPr lang="en-IN" sz="1800" dirty="0">
              <a:solidFill>
                <a:schemeClr val="accent1"/>
              </a:solidFill>
              <a:effectLst/>
              <a:latin typeface="Timesnewroman"/>
              <a:ea typeface="Calibri" panose="020F0502020204030204" pitchFamily="34" charset="0"/>
              <a:cs typeface="Times New Roman" panose="02020603050405020304" pitchFamily="18" charset="0"/>
            </a:endParaRPr>
          </a:p>
          <a:p>
            <a:pPr algn="just">
              <a:lnSpc>
                <a:spcPct val="150000"/>
              </a:lnSpc>
              <a:spcAft>
                <a:spcPts val="600"/>
              </a:spcAft>
              <a:tabLst>
                <a:tab pos="457200" algn="l"/>
              </a:tabLst>
            </a:pPr>
            <a:r>
              <a:rPr lang="en-IN" sz="1800" dirty="0">
                <a:solidFill>
                  <a:srgbClr val="000000"/>
                </a:solidFill>
                <a:effectLst/>
                <a:latin typeface="Timesnewroman"/>
                <a:ea typeface="Times New Roman" panose="02020603050405020304" pitchFamily="18" charset="0"/>
                <a:cs typeface="Times New Roman" panose="02020603050405020304" pitchFamily="18" charset="0"/>
              </a:rPr>
              <a:t>date  </a:t>
            </a:r>
            <a:endParaRPr lang="en-IN" sz="1800" dirty="0">
              <a:solidFill>
                <a:srgbClr val="000000"/>
              </a:solidFill>
              <a:effectLst/>
              <a:latin typeface="Timesnewroman"/>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2782903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9DFF3C-CE24-6375-2565-7D3098932739}"/>
              </a:ext>
            </a:extLst>
          </p:cNvPr>
          <p:cNvSpPr>
            <a:spLocks noGrp="1"/>
          </p:cNvSpPr>
          <p:nvPr>
            <p:ph idx="1"/>
          </p:nvPr>
        </p:nvSpPr>
        <p:spPr/>
        <p:txBody>
          <a:bodyPr/>
          <a:lstStyle/>
          <a:p>
            <a:pPr marL="0" indent="0" algn="just">
              <a:lnSpc>
                <a:spcPct val="150000"/>
              </a:lnSpc>
              <a:spcAft>
                <a:spcPts val="800"/>
              </a:spcAft>
              <a:buNone/>
            </a:pPr>
            <a:r>
              <a:rPr lang="en-IN" sz="1800" b="1" dirty="0" err="1">
                <a:solidFill>
                  <a:schemeClr val="accent1"/>
                </a:solidFill>
                <a:effectLst/>
                <a:latin typeface="Timesnewroman"/>
                <a:ea typeface="Times New Roman" panose="02020603050405020304" pitchFamily="18" charset="0"/>
                <a:cs typeface="Times New Roman" panose="02020603050405020304" pitchFamily="18" charset="0"/>
              </a:rPr>
              <a:t>cal</a:t>
            </a:r>
            <a:r>
              <a:rPr lang="en-IN" sz="1800" b="1" dirty="0">
                <a:solidFill>
                  <a:schemeClr val="accent1"/>
                </a:solidFill>
                <a:effectLst/>
                <a:latin typeface="Timesnewroman"/>
                <a:ea typeface="Times New Roman" panose="02020603050405020304" pitchFamily="18" charset="0"/>
                <a:cs typeface="Times New Roman" panose="02020603050405020304" pitchFamily="18" charset="0"/>
              </a:rPr>
              <a:t> Command</a:t>
            </a:r>
            <a:endParaRPr lang="en-IN" sz="1800" dirty="0">
              <a:solidFill>
                <a:schemeClr val="accent1"/>
              </a:solidFill>
              <a:effectLst/>
              <a:latin typeface="Timesnewroman"/>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1800" dirty="0">
                <a:solidFill>
                  <a:srgbClr val="333333"/>
                </a:solidFill>
                <a:effectLst/>
                <a:latin typeface="Timesnewroman"/>
                <a:ea typeface="Times New Roman" panose="02020603050405020304" pitchFamily="18" charset="0"/>
                <a:cs typeface="Times New Roman" panose="02020603050405020304" pitchFamily="18" charset="0"/>
              </a:rPr>
              <a:t>The </a:t>
            </a:r>
            <a:r>
              <a:rPr lang="en-IN" sz="1800" dirty="0" err="1">
                <a:solidFill>
                  <a:srgbClr val="008000"/>
                </a:solidFill>
                <a:effectLst/>
                <a:highlight>
                  <a:srgbClr val="FFFF00"/>
                </a:highlight>
                <a:latin typeface="Timesnewroman"/>
                <a:ea typeface="Times New Roman" panose="02020603050405020304" pitchFamily="18" charset="0"/>
                <a:cs typeface="Times New Roman" panose="02020603050405020304" pitchFamily="18" charset="0"/>
              </a:rPr>
              <a:t>cal</a:t>
            </a:r>
            <a:r>
              <a:rPr lang="en-IN" sz="1800" dirty="0">
                <a:solidFill>
                  <a:srgbClr val="333333"/>
                </a:solidFill>
                <a:effectLst/>
                <a:latin typeface="Timesnewroman"/>
                <a:ea typeface="Times New Roman" panose="02020603050405020304" pitchFamily="18" charset="0"/>
                <a:cs typeface="Times New Roman" panose="02020603050405020304" pitchFamily="18" charset="0"/>
              </a:rPr>
              <a:t> command is used to display the current month's calendar with the current date highlighted.</a:t>
            </a:r>
            <a:endParaRPr lang="en-IN" sz="1800" dirty="0">
              <a:effectLst/>
              <a:latin typeface="Timesnewroman"/>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1800" b="1" dirty="0">
                <a:solidFill>
                  <a:schemeClr val="accent1"/>
                </a:solidFill>
                <a:effectLst/>
                <a:latin typeface="Timesnewroman"/>
                <a:ea typeface="Times New Roman" panose="02020603050405020304" pitchFamily="18" charset="0"/>
                <a:cs typeface="Times New Roman" panose="02020603050405020304" pitchFamily="18" charset="0"/>
              </a:rPr>
              <a:t>Syntax:</a:t>
            </a:r>
            <a:endParaRPr lang="en-IN" sz="1800" dirty="0">
              <a:solidFill>
                <a:schemeClr val="accent1"/>
              </a:solidFill>
              <a:effectLst/>
              <a:latin typeface="Timesnewroman"/>
              <a:ea typeface="Calibri" panose="020F0502020204030204" pitchFamily="34" charset="0"/>
              <a:cs typeface="Times New Roman" panose="02020603050405020304" pitchFamily="18" charset="0"/>
            </a:endParaRPr>
          </a:p>
          <a:p>
            <a:pPr algn="just">
              <a:lnSpc>
                <a:spcPct val="150000"/>
              </a:lnSpc>
              <a:spcAft>
                <a:spcPts val="600"/>
              </a:spcAft>
              <a:tabLst>
                <a:tab pos="457200" algn="l"/>
              </a:tabLst>
            </a:pPr>
            <a:r>
              <a:rPr lang="en-IN" sz="1800" dirty="0" err="1">
                <a:solidFill>
                  <a:srgbClr val="000000"/>
                </a:solidFill>
                <a:effectLst/>
                <a:latin typeface="Timesnewroman"/>
                <a:ea typeface="Times New Roman" panose="02020603050405020304" pitchFamily="18" charset="0"/>
                <a:cs typeface="Times New Roman" panose="02020603050405020304" pitchFamily="18" charset="0"/>
              </a:rPr>
              <a:t>cal</a:t>
            </a:r>
            <a:r>
              <a:rPr lang="en-IN" sz="1800" dirty="0">
                <a:solidFill>
                  <a:srgbClr val="000000"/>
                </a:solidFill>
                <a:effectLst/>
                <a:latin typeface="Timesnewroman"/>
                <a:ea typeface="Times New Roman" panose="02020603050405020304" pitchFamily="18" charset="0"/>
                <a:cs typeface="Times New Roman" panose="02020603050405020304" pitchFamily="18" charset="0"/>
              </a:rPr>
              <a:t>  </a:t>
            </a:r>
            <a:endParaRPr lang="en-IN" sz="1800" dirty="0">
              <a:solidFill>
                <a:srgbClr val="000000"/>
              </a:solidFill>
              <a:effectLst/>
              <a:latin typeface="Timesnewroman"/>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3575404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48DF1E-7CF4-A413-899D-A0C4D296FD5F}"/>
              </a:ext>
            </a:extLst>
          </p:cNvPr>
          <p:cNvSpPr>
            <a:spLocks noGrp="1"/>
          </p:cNvSpPr>
          <p:nvPr>
            <p:ph idx="1"/>
          </p:nvPr>
        </p:nvSpPr>
        <p:spPr/>
        <p:txBody>
          <a:bodyPr/>
          <a:lstStyle/>
          <a:p>
            <a:pPr marL="0" indent="0" algn="just">
              <a:lnSpc>
                <a:spcPct val="150000"/>
              </a:lnSpc>
              <a:spcAft>
                <a:spcPts val="800"/>
              </a:spcAft>
              <a:buNone/>
            </a:pPr>
            <a:r>
              <a:rPr lang="en-IN" sz="1800" b="1" dirty="0">
                <a:solidFill>
                  <a:schemeClr val="accent1"/>
                </a:solidFill>
                <a:effectLst/>
                <a:latin typeface="Timesnewroman"/>
                <a:ea typeface="Times New Roman" panose="02020603050405020304" pitchFamily="18" charset="0"/>
                <a:cs typeface="Times New Roman" panose="02020603050405020304" pitchFamily="18" charset="0"/>
              </a:rPr>
              <a:t>sleep Command</a:t>
            </a:r>
            <a:endParaRPr lang="en-IN" sz="1800" dirty="0">
              <a:solidFill>
                <a:schemeClr val="accent1"/>
              </a:solidFill>
              <a:effectLst/>
              <a:latin typeface="Timesnewroman"/>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1800" dirty="0">
                <a:solidFill>
                  <a:srgbClr val="333333"/>
                </a:solidFill>
                <a:effectLst/>
                <a:latin typeface="Timesnewroman"/>
                <a:ea typeface="Times New Roman" panose="02020603050405020304" pitchFamily="18" charset="0"/>
                <a:cs typeface="Times New Roman" panose="02020603050405020304" pitchFamily="18" charset="0"/>
              </a:rPr>
              <a:t>The </a:t>
            </a:r>
            <a:r>
              <a:rPr lang="en-IN" sz="1800" dirty="0">
                <a:solidFill>
                  <a:srgbClr val="008000"/>
                </a:solidFill>
                <a:effectLst/>
                <a:highlight>
                  <a:srgbClr val="FFFF00"/>
                </a:highlight>
                <a:latin typeface="Timesnewroman"/>
                <a:ea typeface="Times New Roman" panose="02020603050405020304" pitchFamily="18" charset="0"/>
                <a:cs typeface="Times New Roman" panose="02020603050405020304" pitchFamily="18" charset="0"/>
              </a:rPr>
              <a:t>sleep</a:t>
            </a:r>
            <a:r>
              <a:rPr lang="en-IN" sz="1800" dirty="0">
                <a:solidFill>
                  <a:srgbClr val="333333"/>
                </a:solidFill>
                <a:effectLst/>
                <a:latin typeface="Timesnewroman"/>
                <a:ea typeface="Times New Roman" panose="02020603050405020304" pitchFamily="18" charset="0"/>
                <a:cs typeface="Times New Roman" panose="02020603050405020304" pitchFamily="18" charset="0"/>
              </a:rPr>
              <a:t> command is used to hold the terminal by the specified amount of time. By default, it takes time in seconds.</a:t>
            </a:r>
            <a:endParaRPr lang="en-IN" sz="1800" dirty="0">
              <a:effectLst/>
              <a:latin typeface="Timesnewroman"/>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1800" b="1" dirty="0">
                <a:solidFill>
                  <a:schemeClr val="accent1"/>
                </a:solidFill>
                <a:effectLst/>
                <a:latin typeface="Timesnewroman"/>
                <a:ea typeface="Times New Roman" panose="02020603050405020304" pitchFamily="18" charset="0"/>
                <a:cs typeface="Times New Roman" panose="02020603050405020304" pitchFamily="18" charset="0"/>
              </a:rPr>
              <a:t>Syntax:</a:t>
            </a:r>
            <a:endParaRPr lang="en-IN" sz="1800" dirty="0">
              <a:solidFill>
                <a:schemeClr val="accent1"/>
              </a:solidFill>
              <a:effectLst/>
              <a:latin typeface="Timesnewroman"/>
              <a:ea typeface="Calibri" panose="020F0502020204030204" pitchFamily="34" charset="0"/>
              <a:cs typeface="Times New Roman" panose="02020603050405020304" pitchFamily="18" charset="0"/>
            </a:endParaRPr>
          </a:p>
          <a:p>
            <a:pPr algn="just">
              <a:lnSpc>
                <a:spcPct val="150000"/>
              </a:lnSpc>
              <a:spcAft>
                <a:spcPts val="600"/>
              </a:spcAft>
              <a:tabLst>
                <a:tab pos="457200" algn="l"/>
              </a:tabLst>
            </a:pPr>
            <a:r>
              <a:rPr lang="en-IN" sz="1800" dirty="0">
                <a:solidFill>
                  <a:srgbClr val="000000"/>
                </a:solidFill>
                <a:effectLst/>
                <a:latin typeface="Timesnewroman"/>
                <a:ea typeface="Times New Roman" panose="02020603050405020304" pitchFamily="18" charset="0"/>
                <a:cs typeface="Times New Roman" panose="02020603050405020304" pitchFamily="18" charset="0"/>
              </a:rPr>
              <a:t>sleep </a:t>
            </a:r>
            <a:r>
              <a:rPr lang="en-IN" sz="1800" b="1" dirty="0">
                <a:solidFill>
                  <a:srgbClr val="006699"/>
                </a:solidFill>
                <a:effectLst/>
                <a:latin typeface="Timesnewroman"/>
                <a:ea typeface="Times New Roman" panose="02020603050405020304" pitchFamily="18" charset="0"/>
                <a:cs typeface="Times New Roman" panose="02020603050405020304" pitchFamily="18" charset="0"/>
              </a:rPr>
              <a:t>&lt;time&gt;</a:t>
            </a:r>
            <a:r>
              <a:rPr lang="en-IN" sz="1800" dirty="0">
                <a:solidFill>
                  <a:srgbClr val="000000"/>
                </a:solidFill>
                <a:effectLst/>
                <a:latin typeface="Timesnewroman"/>
                <a:ea typeface="Times New Roman" panose="02020603050405020304" pitchFamily="18" charset="0"/>
                <a:cs typeface="Times New Roman" panose="02020603050405020304" pitchFamily="18" charset="0"/>
              </a:rPr>
              <a:t>  </a:t>
            </a:r>
            <a:endParaRPr lang="en-IN" sz="1800" dirty="0">
              <a:solidFill>
                <a:srgbClr val="000000"/>
              </a:solidFill>
              <a:effectLst/>
              <a:latin typeface="Timesnewroman"/>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7499164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BF8A23-F03D-6792-7B93-38B31D85A72E}"/>
              </a:ext>
            </a:extLst>
          </p:cNvPr>
          <p:cNvSpPr>
            <a:spLocks noGrp="1"/>
          </p:cNvSpPr>
          <p:nvPr>
            <p:ph idx="1"/>
          </p:nvPr>
        </p:nvSpPr>
        <p:spPr/>
        <p:txBody>
          <a:bodyPr/>
          <a:lstStyle/>
          <a:p>
            <a:pPr marL="0" indent="0" algn="just">
              <a:lnSpc>
                <a:spcPct val="150000"/>
              </a:lnSpc>
              <a:spcAft>
                <a:spcPts val="800"/>
              </a:spcAft>
              <a:buNone/>
            </a:pPr>
            <a:r>
              <a:rPr lang="en-IN" sz="1800" b="1" dirty="0">
                <a:solidFill>
                  <a:schemeClr val="accent1"/>
                </a:solidFill>
                <a:effectLst/>
                <a:latin typeface="Timesnewroman"/>
                <a:ea typeface="Times New Roman" panose="02020603050405020304" pitchFamily="18" charset="0"/>
                <a:cs typeface="Times New Roman" panose="02020603050405020304" pitchFamily="18" charset="0"/>
              </a:rPr>
              <a:t>df Command</a:t>
            </a:r>
            <a:endParaRPr lang="en-IN" sz="1800" dirty="0">
              <a:solidFill>
                <a:schemeClr val="accent1"/>
              </a:solidFill>
              <a:effectLst/>
              <a:latin typeface="Timesnewroman"/>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1800" dirty="0">
                <a:solidFill>
                  <a:srgbClr val="333333"/>
                </a:solidFill>
                <a:effectLst/>
                <a:latin typeface="Timesnewroman"/>
                <a:ea typeface="Times New Roman" panose="02020603050405020304" pitchFamily="18" charset="0"/>
                <a:cs typeface="Times New Roman" panose="02020603050405020304" pitchFamily="18" charset="0"/>
              </a:rPr>
              <a:t>The </a:t>
            </a:r>
            <a:r>
              <a:rPr lang="en-IN" sz="1800" dirty="0">
                <a:solidFill>
                  <a:srgbClr val="008000"/>
                </a:solidFill>
                <a:effectLst/>
                <a:highlight>
                  <a:srgbClr val="FFFF00"/>
                </a:highlight>
                <a:latin typeface="Timesnewroman"/>
                <a:ea typeface="Times New Roman" panose="02020603050405020304" pitchFamily="18" charset="0"/>
                <a:cs typeface="Times New Roman" panose="02020603050405020304" pitchFamily="18" charset="0"/>
              </a:rPr>
              <a:t>df</a:t>
            </a:r>
            <a:r>
              <a:rPr lang="en-IN" sz="1800" dirty="0">
                <a:solidFill>
                  <a:srgbClr val="333333"/>
                </a:solidFill>
                <a:effectLst/>
                <a:latin typeface="Timesnewroman"/>
                <a:ea typeface="Times New Roman" panose="02020603050405020304" pitchFamily="18" charset="0"/>
                <a:cs typeface="Times New Roman" panose="02020603050405020304" pitchFamily="18" charset="0"/>
              </a:rPr>
              <a:t> command is used to display the disk space used in the file system. It displays the output as in the number of used blocks, available blocks, and the mounted directory.</a:t>
            </a:r>
            <a:endParaRPr lang="en-IN" sz="1800" dirty="0">
              <a:effectLst/>
              <a:latin typeface="Timesnewroman"/>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1800" b="1" dirty="0">
                <a:solidFill>
                  <a:schemeClr val="accent1"/>
                </a:solidFill>
                <a:effectLst/>
                <a:latin typeface="Timesnewroman"/>
                <a:ea typeface="Times New Roman" panose="02020603050405020304" pitchFamily="18" charset="0"/>
                <a:cs typeface="Times New Roman" panose="02020603050405020304" pitchFamily="18" charset="0"/>
              </a:rPr>
              <a:t>Syntax:</a:t>
            </a:r>
            <a:endParaRPr lang="en-IN" sz="1800" dirty="0">
              <a:solidFill>
                <a:schemeClr val="accent1"/>
              </a:solidFill>
              <a:effectLst/>
              <a:latin typeface="Timesnewroman"/>
              <a:ea typeface="Calibri" panose="020F0502020204030204" pitchFamily="34" charset="0"/>
              <a:cs typeface="Times New Roman" panose="02020603050405020304" pitchFamily="18" charset="0"/>
            </a:endParaRPr>
          </a:p>
          <a:p>
            <a:pPr algn="just">
              <a:lnSpc>
                <a:spcPct val="150000"/>
              </a:lnSpc>
              <a:spcAft>
                <a:spcPts val="600"/>
              </a:spcAft>
              <a:tabLst>
                <a:tab pos="457200" algn="l"/>
              </a:tabLst>
            </a:pPr>
            <a:r>
              <a:rPr lang="en-IN" sz="1800" dirty="0">
                <a:solidFill>
                  <a:srgbClr val="000000"/>
                </a:solidFill>
                <a:effectLst/>
                <a:latin typeface="Timesnewroman"/>
                <a:ea typeface="Times New Roman" panose="02020603050405020304" pitchFamily="18" charset="0"/>
                <a:cs typeface="Times New Roman" panose="02020603050405020304" pitchFamily="18" charset="0"/>
              </a:rPr>
              <a:t>df  </a:t>
            </a:r>
            <a:endParaRPr lang="en-IN" sz="1800" dirty="0">
              <a:solidFill>
                <a:srgbClr val="000000"/>
              </a:solidFill>
              <a:effectLst/>
              <a:latin typeface="Timesnewroman"/>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5192003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0B2069-9902-AAD0-9739-BAD3106DC766}"/>
              </a:ext>
            </a:extLst>
          </p:cNvPr>
          <p:cNvSpPr>
            <a:spLocks noGrp="1"/>
          </p:cNvSpPr>
          <p:nvPr>
            <p:ph idx="1"/>
          </p:nvPr>
        </p:nvSpPr>
        <p:spPr/>
        <p:txBody>
          <a:bodyPr/>
          <a:lstStyle/>
          <a:p>
            <a:pPr marL="0" indent="0" algn="just">
              <a:lnSpc>
                <a:spcPct val="150000"/>
              </a:lnSpc>
              <a:spcAft>
                <a:spcPts val="800"/>
              </a:spcAft>
              <a:buNone/>
            </a:pPr>
            <a:r>
              <a:rPr lang="en-IN" sz="1800" b="1" dirty="0">
                <a:solidFill>
                  <a:schemeClr val="accent1"/>
                </a:solidFill>
                <a:effectLst/>
                <a:latin typeface="Timesnewroman"/>
                <a:ea typeface="Times New Roman" panose="02020603050405020304" pitchFamily="18" charset="0"/>
                <a:cs typeface="Times New Roman" panose="02020603050405020304" pitchFamily="18" charset="0"/>
              </a:rPr>
              <a:t>clear Command</a:t>
            </a:r>
            <a:endParaRPr lang="en-IN" sz="1800" dirty="0">
              <a:solidFill>
                <a:schemeClr val="accent1"/>
              </a:solidFill>
              <a:effectLst/>
              <a:latin typeface="Timesnewroman"/>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1800" dirty="0">
                <a:solidFill>
                  <a:srgbClr val="333333"/>
                </a:solidFill>
                <a:effectLst/>
                <a:latin typeface="Timesnewroman"/>
                <a:ea typeface="Times New Roman" panose="02020603050405020304" pitchFamily="18" charset="0"/>
                <a:cs typeface="Times New Roman" panose="02020603050405020304" pitchFamily="18" charset="0"/>
              </a:rPr>
              <a:t>Linux </a:t>
            </a:r>
            <a:r>
              <a:rPr lang="en-IN" sz="1800" b="1" dirty="0">
                <a:solidFill>
                  <a:schemeClr val="accent1"/>
                </a:solidFill>
                <a:effectLst/>
                <a:highlight>
                  <a:srgbClr val="FFFF00"/>
                </a:highlight>
                <a:latin typeface="Timesnewroman"/>
                <a:ea typeface="Times New Roman" panose="02020603050405020304" pitchFamily="18" charset="0"/>
                <a:cs typeface="Times New Roman" panose="02020603050405020304" pitchFamily="18" charset="0"/>
              </a:rPr>
              <a:t>clear</a:t>
            </a:r>
            <a:r>
              <a:rPr lang="en-IN" sz="1800" dirty="0">
                <a:solidFill>
                  <a:srgbClr val="333333"/>
                </a:solidFill>
                <a:effectLst/>
                <a:latin typeface="Timesnewroman"/>
                <a:ea typeface="Times New Roman" panose="02020603050405020304" pitchFamily="18" charset="0"/>
                <a:cs typeface="Times New Roman" panose="02020603050405020304" pitchFamily="18" charset="0"/>
              </a:rPr>
              <a:t> command is used to clear the terminal screen.</a:t>
            </a:r>
            <a:endParaRPr lang="en-IN" sz="1800" dirty="0">
              <a:effectLst/>
              <a:latin typeface="Timesnewroman"/>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1800" b="1" dirty="0">
                <a:solidFill>
                  <a:schemeClr val="accent1"/>
                </a:solidFill>
                <a:effectLst/>
                <a:latin typeface="Timesnewroman"/>
                <a:ea typeface="Times New Roman" panose="02020603050405020304" pitchFamily="18" charset="0"/>
                <a:cs typeface="Times New Roman" panose="02020603050405020304" pitchFamily="18" charset="0"/>
              </a:rPr>
              <a:t>Syntax:</a:t>
            </a:r>
            <a:endParaRPr lang="en-IN" sz="1800" dirty="0">
              <a:solidFill>
                <a:schemeClr val="accent1"/>
              </a:solidFill>
              <a:effectLst/>
              <a:latin typeface="Timesnewroman"/>
              <a:ea typeface="Calibri" panose="020F0502020204030204" pitchFamily="34" charset="0"/>
              <a:cs typeface="Times New Roman" panose="02020603050405020304" pitchFamily="18" charset="0"/>
            </a:endParaRPr>
          </a:p>
          <a:p>
            <a:pPr algn="just">
              <a:lnSpc>
                <a:spcPct val="150000"/>
              </a:lnSpc>
              <a:spcAft>
                <a:spcPts val="600"/>
              </a:spcAft>
              <a:tabLst>
                <a:tab pos="457200" algn="l"/>
              </a:tabLst>
            </a:pPr>
            <a:r>
              <a:rPr lang="en-IN" sz="1800" dirty="0">
                <a:solidFill>
                  <a:srgbClr val="000000"/>
                </a:solidFill>
                <a:effectLst/>
                <a:latin typeface="Timesnewroman"/>
                <a:ea typeface="Times New Roman" panose="02020603050405020304" pitchFamily="18" charset="0"/>
                <a:cs typeface="Times New Roman" panose="02020603050405020304" pitchFamily="18" charset="0"/>
              </a:rPr>
              <a:t>clear  </a:t>
            </a:r>
            <a:endParaRPr lang="en-IN" sz="1800" dirty="0">
              <a:solidFill>
                <a:srgbClr val="000000"/>
              </a:solidFill>
              <a:effectLst/>
              <a:latin typeface="Timesnewroman"/>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2212711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342D1-C840-9DA7-9D26-CB695F88D43E}"/>
              </a:ext>
            </a:extLst>
          </p:cNvPr>
          <p:cNvSpPr>
            <a:spLocks noGrp="1"/>
          </p:cNvSpPr>
          <p:nvPr>
            <p:ph type="title"/>
          </p:nvPr>
        </p:nvSpPr>
        <p:spPr/>
        <p:txBody>
          <a:bodyPr>
            <a:normAutofit/>
          </a:bodyPr>
          <a:lstStyle/>
          <a:p>
            <a:r>
              <a:rPr lang="en-IN" sz="2800" b="1" dirty="0">
                <a:solidFill>
                  <a:schemeClr val="accent1"/>
                </a:solidFill>
                <a:effectLst/>
                <a:latin typeface="Timesnewroman"/>
                <a:ea typeface="Times New Roman" panose="02020603050405020304" pitchFamily="18" charset="0"/>
              </a:rPr>
              <a:t>Linux Networking Commands</a:t>
            </a:r>
            <a:endParaRPr lang="en-IN" sz="2800" b="1" dirty="0">
              <a:solidFill>
                <a:schemeClr val="accent1"/>
              </a:solidFill>
              <a:latin typeface="Timesnewroman"/>
            </a:endParaRPr>
          </a:p>
        </p:txBody>
      </p:sp>
      <p:sp>
        <p:nvSpPr>
          <p:cNvPr id="3" name="Content Placeholder 2">
            <a:extLst>
              <a:ext uri="{FF2B5EF4-FFF2-40B4-BE49-F238E27FC236}">
                <a16:creationId xmlns:a16="http://schemas.microsoft.com/office/drawing/2014/main" id="{074D65B6-465E-A778-FE5B-399A342C0164}"/>
              </a:ext>
            </a:extLst>
          </p:cNvPr>
          <p:cNvSpPr>
            <a:spLocks noGrp="1"/>
          </p:cNvSpPr>
          <p:nvPr>
            <p:ph idx="1"/>
          </p:nvPr>
        </p:nvSpPr>
        <p:spPr/>
        <p:txBody>
          <a:bodyPr/>
          <a:lstStyle/>
          <a:p>
            <a:pPr marL="0" indent="0" algn="just">
              <a:lnSpc>
                <a:spcPct val="150000"/>
              </a:lnSpc>
              <a:buNone/>
            </a:pPr>
            <a:r>
              <a:rPr lang="en-IN" sz="1800" b="1" dirty="0">
                <a:solidFill>
                  <a:schemeClr val="accent1"/>
                </a:solidFill>
                <a:effectLst/>
                <a:latin typeface="Timesnewroman"/>
                <a:ea typeface="Times New Roman" panose="02020603050405020304" pitchFamily="18" charset="0"/>
              </a:rPr>
              <a:t>ip Command</a:t>
            </a:r>
            <a:endParaRPr lang="en-IN" sz="1800" dirty="0">
              <a:solidFill>
                <a:schemeClr val="accent1"/>
              </a:solidFill>
              <a:effectLst/>
              <a:latin typeface="Timesnewroman"/>
              <a:ea typeface="Times New Roman" panose="02020603050405020304" pitchFamily="18" charset="0"/>
            </a:endParaRPr>
          </a:p>
          <a:p>
            <a:pPr marL="0" indent="0" algn="just">
              <a:lnSpc>
                <a:spcPct val="150000"/>
              </a:lnSpc>
              <a:buNone/>
            </a:pPr>
            <a:r>
              <a:rPr lang="en-IN" sz="1800" dirty="0">
                <a:solidFill>
                  <a:srgbClr val="333333"/>
                </a:solidFill>
                <a:effectLst/>
                <a:latin typeface="Timesnewroman"/>
                <a:ea typeface="Times New Roman" panose="02020603050405020304" pitchFamily="18" charset="0"/>
              </a:rPr>
              <a:t>Linux </a:t>
            </a:r>
            <a:r>
              <a:rPr lang="en-IN" sz="1800" dirty="0">
                <a:solidFill>
                  <a:srgbClr val="008000"/>
                </a:solidFill>
                <a:effectLst/>
                <a:highlight>
                  <a:srgbClr val="FFFF00"/>
                </a:highlight>
                <a:latin typeface="Timesnewroman"/>
                <a:ea typeface="Times New Roman" panose="02020603050405020304" pitchFamily="18" charset="0"/>
              </a:rPr>
              <a:t>ip</a:t>
            </a:r>
            <a:r>
              <a:rPr lang="en-IN" sz="1800" dirty="0">
                <a:solidFill>
                  <a:srgbClr val="333333"/>
                </a:solidFill>
                <a:effectLst/>
                <a:latin typeface="Timesnewroman"/>
                <a:ea typeface="Times New Roman" panose="02020603050405020304" pitchFamily="18" charset="0"/>
              </a:rPr>
              <a:t> command is an updated version of the ipconfig command. It is used to assign an IP address, initialize an interface, disable an interface.</a:t>
            </a:r>
            <a:endParaRPr lang="en-IN" sz="1800" dirty="0">
              <a:effectLst/>
              <a:latin typeface="Timesnewroman"/>
              <a:ea typeface="Times New Roman" panose="02020603050405020304" pitchFamily="18" charset="0"/>
            </a:endParaRPr>
          </a:p>
          <a:p>
            <a:pPr marL="0" indent="0" algn="just">
              <a:lnSpc>
                <a:spcPct val="150000"/>
              </a:lnSpc>
              <a:buNone/>
            </a:pPr>
            <a:r>
              <a:rPr lang="en-IN" sz="1800" b="1" dirty="0">
                <a:solidFill>
                  <a:schemeClr val="accent1"/>
                </a:solidFill>
                <a:effectLst/>
                <a:latin typeface="Timesnewroman"/>
                <a:ea typeface="Times New Roman" panose="02020603050405020304" pitchFamily="18" charset="0"/>
              </a:rPr>
              <a:t>Syntax:</a:t>
            </a:r>
            <a:endParaRPr lang="en-IN" sz="1800" dirty="0">
              <a:solidFill>
                <a:schemeClr val="accent1"/>
              </a:solidFill>
              <a:effectLst/>
              <a:latin typeface="Timesnewroman"/>
              <a:ea typeface="Times New Roman" panose="02020603050405020304" pitchFamily="18" charset="0"/>
            </a:endParaRPr>
          </a:p>
          <a:p>
            <a:pPr algn="just">
              <a:lnSpc>
                <a:spcPct val="150000"/>
              </a:lnSpc>
              <a:tabLst>
                <a:tab pos="457200" algn="l"/>
              </a:tabLst>
            </a:pPr>
            <a:r>
              <a:rPr lang="en-IN" sz="1800" dirty="0">
                <a:solidFill>
                  <a:srgbClr val="000000"/>
                </a:solidFill>
                <a:effectLst/>
                <a:latin typeface="Timesnewroman"/>
                <a:ea typeface="Times New Roman" panose="02020603050405020304" pitchFamily="18" charset="0"/>
              </a:rPr>
              <a:t>ip a or ip addr </a:t>
            </a:r>
            <a:r>
              <a:rPr lang="en-IN" sz="1800" dirty="0">
                <a:solidFill>
                  <a:srgbClr val="000000"/>
                </a:solidFill>
                <a:effectLst/>
                <a:latin typeface="Segoe UI" panose="020B0502040204020203"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8839672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4A4DB-BA94-33C6-CD6A-0AE28E79FDB1}"/>
              </a:ext>
            </a:extLst>
          </p:cNvPr>
          <p:cNvSpPr>
            <a:spLocks noGrp="1"/>
          </p:cNvSpPr>
          <p:nvPr>
            <p:ph type="title"/>
          </p:nvPr>
        </p:nvSpPr>
        <p:spPr/>
        <p:txBody>
          <a:bodyPr>
            <a:normAutofit/>
          </a:bodyPr>
          <a:lstStyle/>
          <a:p>
            <a:r>
              <a:rPr lang="en-IN" sz="2800" b="1" dirty="0">
                <a:solidFill>
                  <a:schemeClr val="accent1"/>
                </a:solidFill>
                <a:latin typeface="Timesnewroman"/>
              </a:rPr>
              <a:t>Compilation Stages</a:t>
            </a:r>
            <a:endParaRPr lang="en-IN" sz="2800" dirty="0">
              <a:solidFill>
                <a:schemeClr val="accent1"/>
              </a:solidFill>
            </a:endParaRPr>
          </a:p>
        </p:txBody>
      </p:sp>
      <p:sp>
        <p:nvSpPr>
          <p:cNvPr id="3" name="Content Placeholder 2">
            <a:extLst>
              <a:ext uri="{FF2B5EF4-FFF2-40B4-BE49-F238E27FC236}">
                <a16:creationId xmlns:a16="http://schemas.microsoft.com/office/drawing/2014/main" id="{0C07C564-EEAB-D7F3-3BA6-B4AB2349F344}"/>
              </a:ext>
            </a:extLst>
          </p:cNvPr>
          <p:cNvSpPr>
            <a:spLocks noGrp="1"/>
          </p:cNvSpPr>
          <p:nvPr>
            <p:ph idx="1"/>
          </p:nvPr>
        </p:nvSpPr>
        <p:spPr/>
        <p:txBody>
          <a:bodyPr/>
          <a:lstStyle/>
          <a:p>
            <a:pPr>
              <a:lnSpc>
                <a:spcPct val="150000"/>
              </a:lnSpc>
            </a:pPr>
            <a:r>
              <a:rPr lang="en-IN" sz="2000" b="1" i="0" dirty="0">
                <a:effectLst/>
                <a:latin typeface="Timesnewroman"/>
              </a:rPr>
              <a:t>Pre-processor</a:t>
            </a:r>
          </a:p>
          <a:p>
            <a:pPr>
              <a:lnSpc>
                <a:spcPct val="150000"/>
              </a:lnSpc>
            </a:pPr>
            <a:r>
              <a:rPr lang="en-IN" sz="2000" b="1" i="0" dirty="0">
                <a:effectLst/>
                <a:latin typeface="Timesnewroman"/>
              </a:rPr>
              <a:t>Compiler</a:t>
            </a:r>
          </a:p>
          <a:p>
            <a:pPr>
              <a:lnSpc>
                <a:spcPct val="150000"/>
              </a:lnSpc>
            </a:pPr>
            <a:r>
              <a:rPr lang="en-IN" sz="2000" b="1" dirty="0">
                <a:latin typeface="Timesnewroman"/>
              </a:rPr>
              <a:t>Assembler</a:t>
            </a:r>
          </a:p>
          <a:p>
            <a:pPr>
              <a:lnSpc>
                <a:spcPct val="150000"/>
              </a:lnSpc>
            </a:pPr>
            <a:r>
              <a:rPr lang="en-IN" sz="2000" b="1" i="0" dirty="0">
                <a:effectLst/>
                <a:latin typeface="Timesnewroman"/>
              </a:rPr>
              <a:t>Linker</a:t>
            </a:r>
          </a:p>
          <a:p>
            <a:pPr marL="0" indent="0">
              <a:buNone/>
            </a:pPr>
            <a:endParaRPr lang="en-IN" sz="2000" b="1" i="0" dirty="0">
              <a:effectLst/>
              <a:latin typeface="Timesnewroman"/>
            </a:endParaRPr>
          </a:p>
          <a:p>
            <a:pPr marL="0" indent="0">
              <a:buNone/>
            </a:pPr>
            <a:endParaRPr lang="en-IN" dirty="0"/>
          </a:p>
        </p:txBody>
      </p:sp>
    </p:spTree>
    <p:extLst>
      <p:ext uri="{BB962C8B-B14F-4D97-AF65-F5344CB8AC3E}">
        <p14:creationId xmlns:p14="http://schemas.microsoft.com/office/powerpoint/2010/main" val="15473200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D1963-A7C7-4977-944F-C60A7696B54B}"/>
              </a:ext>
            </a:extLst>
          </p:cNvPr>
          <p:cNvSpPr>
            <a:spLocks noGrp="1"/>
          </p:cNvSpPr>
          <p:nvPr>
            <p:ph idx="1"/>
          </p:nvPr>
        </p:nvSpPr>
        <p:spPr/>
        <p:txBody>
          <a:bodyPr/>
          <a:lstStyle/>
          <a:p>
            <a:pPr marL="0" indent="0" algn="just">
              <a:lnSpc>
                <a:spcPct val="150000"/>
              </a:lnSpc>
              <a:buNone/>
            </a:pPr>
            <a:r>
              <a:rPr lang="en-IN" sz="1800" b="1" dirty="0">
                <a:solidFill>
                  <a:schemeClr val="accent1"/>
                </a:solidFill>
                <a:effectLst/>
                <a:latin typeface="Timesnewroman"/>
                <a:ea typeface="Times New Roman" panose="02020603050405020304" pitchFamily="18" charset="0"/>
              </a:rPr>
              <a:t>ssh Command</a:t>
            </a:r>
            <a:endParaRPr lang="en-IN" sz="1800" dirty="0">
              <a:solidFill>
                <a:schemeClr val="accent1"/>
              </a:solidFill>
              <a:effectLst/>
              <a:latin typeface="Timesnewroman"/>
              <a:ea typeface="Times New Roman" panose="02020603050405020304" pitchFamily="18" charset="0"/>
            </a:endParaRPr>
          </a:p>
          <a:p>
            <a:pPr marL="0" indent="0" algn="just">
              <a:lnSpc>
                <a:spcPct val="150000"/>
              </a:lnSpc>
              <a:buNone/>
            </a:pPr>
            <a:r>
              <a:rPr lang="en-IN" sz="1800" dirty="0">
                <a:solidFill>
                  <a:srgbClr val="333333"/>
                </a:solidFill>
                <a:effectLst/>
                <a:latin typeface="Timesnewroman"/>
                <a:ea typeface="Times New Roman" panose="02020603050405020304" pitchFamily="18" charset="0"/>
              </a:rPr>
              <a:t>Linux </a:t>
            </a:r>
            <a:r>
              <a:rPr lang="en-IN" sz="1800" u="none" strike="noStrike" dirty="0">
                <a:solidFill>
                  <a:srgbClr val="008000"/>
                </a:solidFill>
                <a:effectLst/>
                <a:highlight>
                  <a:srgbClr val="FFFF00"/>
                </a:highlight>
                <a:latin typeface="Timesnewroman"/>
                <a:ea typeface="Times New Roman" panose="02020603050405020304" pitchFamily="18" charset="0"/>
              </a:rPr>
              <a:t>ssh</a:t>
            </a:r>
            <a:r>
              <a:rPr lang="en-IN" sz="1800" dirty="0">
                <a:solidFill>
                  <a:srgbClr val="333333"/>
                </a:solidFill>
                <a:effectLst/>
                <a:latin typeface="Timesnewroman"/>
                <a:ea typeface="Times New Roman" panose="02020603050405020304" pitchFamily="18" charset="0"/>
              </a:rPr>
              <a:t> command is used to create a remote connection through the ssh protocol.</a:t>
            </a:r>
            <a:endParaRPr lang="en-IN" sz="1800" dirty="0">
              <a:effectLst/>
              <a:latin typeface="Timesnewroman"/>
              <a:ea typeface="Times New Roman" panose="02020603050405020304" pitchFamily="18" charset="0"/>
            </a:endParaRPr>
          </a:p>
          <a:p>
            <a:pPr marL="0" indent="0" algn="just">
              <a:lnSpc>
                <a:spcPct val="150000"/>
              </a:lnSpc>
              <a:buNone/>
            </a:pPr>
            <a:r>
              <a:rPr lang="en-IN" sz="1800" b="1" dirty="0">
                <a:solidFill>
                  <a:schemeClr val="accent1"/>
                </a:solidFill>
                <a:effectLst/>
                <a:latin typeface="Timesnewroman"/>
                <a:ea typeface="Times New Roman" panose="02020603050405020304" pitchFamily="18" charset="0"/>
              </a:rPr>
              <a:t>Syntax:</a:t>
            </a:r>
            <a:endParaRPr lang="en-IN" sz="1800" dirty="0">
              <a:solidFill>
                <a:schemeClr val="accent1"/>
              </a:solidFill>
              <a:effectLst/>
              <a:latin typeface="Timesnewroman"/>
              <a:ea typeface="Times New Roman" panose="02020603050405020304" pitchFamily="18" charset="0"/>
            </a:endParaRPr>
          </a:p>
          <a:p>
            <a:pPr algn="just">
              <a:lnSpc>
                <a:spcPct val="150000"/>
              </a:lnSpc>
              <a:tabLst>
                <a:tab pos="457200" algn="l"/>
              </a:tabLst>
            </a:pPr>
            <a:r>
              <a:rPr lang="en-IN" sz="1800" dirty="0">
                <a:solidFill>
                  <a:srgbClr val="000000"/>
                </a:solidFill>
                <a:effectLst/>
                <a:latin typeface="Timesnewroman"/>
                <a:ea typeface="Times New Roman" panose="02020603050405020304" pitchFamily="18" charset="0"/>
              </a:rPr>
              <a:t>ssh </a:t>
            </a:r>
            <a:r>
              <a:rPr lang="en-IN" sz="1800" dirty="0" err="1">
                <a:solidFill>
                  <a:srgbClr val="000000"/>
                </a:solidFill>
                <a:effectLst/>
                <a:latin typeface="Timesnewroman"/>
                <a:ea typeface="Times New Roman" panose="02020603050405020304" pitchFamily="18" charset="0"/>
              </a:rPr>
              <a:t>user_name@host</a:t>
            </a:r>
            <a:r>
              <a:rPr lang="en-IN" sz="1800" dirty="0">
                <a:solidFill>
                  <a:srgbClr val="000000"/>
                </a:solidFill>
                <a:effectLst/>
                <a:latin typeface="Timesnewroman"/>
                <a:ea typeface="Times New Roman" panose="02020603050405020304" pitchFamily="18" charset="0"/>
              </a:rPr>
              <a:t>(IP/</a:t>
            </a:r>
            <a:r>
              <a:rPr lang="en-IN" sz="1800" dirty="0" err="1">
                <a:solidFill>
                  <a:srgbClr val="000000"/>
                </a:solidFill>
                <a:effectLst/>
                <a:latin typeface="Timesnewroman"/>
                <a:ea typeface="Times New Roman" panose="02020603050405020304" pitchFamily="18" charset="0"/>
              </a:rPr>
              <a:t>Domain_name</a:t>
            </a:r>
            <a:r>
              <a:rPr lang="en-IN" sz="1800" dirty="0">
                <a:solidFill>
                  <a:srgbClr val="000000"/>
                </a:solidFill>
                <a:effectLst/>
                <a:latin typeface="Timesnewroman"/>
                <a:ea typeface="Times New Roman" panose="02020603050405020304" pitchFamily="18" charset="0"/>
              </a:rPr>
              <a:t>)</a:t>
            </a:r>
            <a:r>
              <a:rPr lang="en-IN" sz="1800" b="1" dirty="0">
                <a:solidFill>
                  <a:srgbClr val="006699"/>
                </a:solidFill>
                <a:effectLst/>
                <a:latin typeface="Timesnewroman"/>
                <a:ea typeface="Times New Roman" panose="02020603050405020304" pitchFamily="18" charset="0"/>
              </a:rPr>
              <a:t>&lt;/p&gt;</a:t>
            </a:r>
            <a:r>
              <a:rPr lang="en-IN" sz="1800" dirty="0">
                <a:solidFill>
                  <a:srgbClr val="000000"/>
                </a:solidFill>
                <a:effectLst/>
                <a:latin typeface="Timesnewroman"/>
                <a:ea typeface="Times New Roman" panose="02020603050405020304" pitchFamily="18" charset="0"/>
              </a:rPr>
              <a:t> </a:t>
            </a:r>
            <a:r>
              <a:rPr lang="en-IN" sz="1800" dirty="0">
                <a:solidFill>
                  <a:srgbClr val="000000"/>
                </a:solidFill>
                <a:effectLst/>
                <a:latin typeface="Segoe UI" panose="020B0502040204020203"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336855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27CA83-396C-0532-FE3C-8697FD3C82BC}"/>
              </a:ext>
            </a:extLst>
          </p:cNvPr>
          <p:cNvSpPr>
            <a:spLocks noGrp="1"/>
          </p:cNvSpPr>
          <p:nvPr>
            <p:ph idx="1"/>
          </p:nvPr>
        </p:nvSpPr>
        <p:spPr/>
        <p:txBody>
          <a:bodyPr/>
          <a:lstStyle/>
          <a:p>
            <a:pPr marL="0" indent="0" algn="just">
              <a:lnSpc>
                <a:spcPct val="150000"/>
              </a:lnSpc>
              <a:buNone/>
            </a:pPr>
            <a:r>
              <a:rPr lang="en-IN" sz="1800" b="1" dirty="0">
                <a:solidFill>
                  <a:schemeClr val="accent1"/>
                </a:solidFill>
                <a:effectLst/>
                <a:latin typeface="Timesnewroman"/>
                <a:ea typeface="Times New Roman" panose="02020603050405020304" pitchFamily="18" charset="0"/>
              </a:rPr>
              <a:t>ping Command</a:t>
            </a:r>
            <a:endParaRPr lang="en-IN" sz="1800" dirty="0">
              <a:solidFill>
                <a:schemeClr val="accent1"/>
              </a:solidFill>
              <a:effectLst/>
              <a:latin typeface="Timesnewroman"/>
              <a:ea typeface="Times New Roman" panose="02020603050405020304" pitchFamily="18" charset="0"/>
            </a:endParaRPr>
          </a:p>
          <a:p>
            <a:pPr marL="0" indent="0" algn="just">
              <a:lnSpc>
                <a:spcPct val="150000"/>
              </a:lnSpc>
              <a:buNone/>
            </a:pPr>
            <a:r>
              <a:rPr lang="en-IN" sz="1800" dirty="0">
                <a:solidFill>
                  <a:srgbClr val="333333"/>
                </a:solidFill>
                <a:effectLst/>
                <a:latin typeface="Timesnewroman"/>
                <a:ea typeface="Times New Roman" panose="02020603050405020304" pitchFamily="18" charset="0"/>
              </a:rPr>
              <a:t>The </a:t>
            </a:r>
            <a:r>
              <a:rPr lang="en-IN" sz="1800" dirty="0">
                <a:solidFill>
                  <a:srgbClr val="008000"/>
                </a:solidFill>
                <a:effectLst/>
                <a:highlight>
                  <a:srgbClr val="FFFF00"/>
                </a:highlight>
                <a:latin typeface="Timesnewroman"/>
                <a:ea typeface="Times New Roman" panose="02020603050405020304" pitchFamily="18" charset="0"/>
              </a:rPr>
              <a:t>ping</a:t>
            </a:r>
            <a:r>
              <a:rPr lang="en-IN" sz="1800" dirty="0">
                <a:solidFill>
                  <a:srgbClr val="333333"/>
                </a:solidFill>
                <a:effectLst/>
                <a:latin typeface="Timesnewroman"/>
                <a:ea typeface="Times New Roman" panose="02020603050405020304" pitchFamily="18" charset="0"/>
              </a:rPr>
              <a:t> command is used to check the connectivity between two nodes, that is whether the server is connected. It is a short form of "Packet Internet Groper."</a:t>
            </a:r>
            <a:endParaRPr lang="en-IN" sz="1800" dirty="0">
              <a:effectLst/>
              <a:latin typeface="Timesnewroman"/>
              <a:ea typeface="Times New Roman" panose="02020603050405020304" pitchFamily="18" charset="0"/>
            </a:endParaRPr>
          </a:p>
          <a:p>
            <a:pPr marL="0" indent="0" algn="just">
              <a:lnSpc>
                <a:spcPct val="150000"/>
              </a:lnSpc>
              <a:buNone/>
            </a:pPr>
            <a:r>
              <a:rPr lang="en-IN" sz="1800" b="1" dirty="0">
                <a:solidFill>
                  <a:schemeClr val="accent1"/>
                </a:solidFill>
                <a:effectLst/>
                <a:latin typeface="Timesnewroman"/>
                <a:ea typeface="Times New Roman" panose="02020603050405020304" pitchFamily="18" charset="0"/>
              </a:rPr>
              <a:t>Syntax:</a:t>
            </a:r>
            <a:endParaRPr lang="en-IN" sz="1800" dirty="0">
              <a:solidFill>
                <a:schemeClr val="accent1"/>
              </a:solidFill>
              <a:effectLst/>
              <a:latin typeface="Timesnewroman"/>
              <a:ea typeface="Times New Roman" panose="02020603050405020304" pitchFamily="18" charset="0"/>
            </a:endParaRPr>
          </a:p>
          <a:p>
            <a:pPr algn="just">
              <a:lnSpc>
                <a:spcPct val="150000"/>
              </a:lnSpc>
              <a:tabLst>
                <a:tab pos="457200" algn="l"/>
              </a:tabLst>
            </a:pPr>
            <a:r>
              <a:rPr lang="en-IN" sz="1800" dirty="0">
                <a:solidFill>
                  <a:srgbClr val="000000"/>
                </a:solidFill>
                <a:effectLst/>
                <a:latin typeface="Timesnewroman"/>
                <a:ea typeface="Times New Roman" panose="02020603050405020304" pitchFamily="18" charset="0"/>
              </a:rPr>
              <a:t>ping </a:t>
            </a:r>
            <a:r>
              <a:rPr lang="en-IN" sz="1800" b="1" dirty="0">
                <a:solidFill>
                  <a:srgbClr val="006699"/>
                </a:solidFill>
                <a:effectLst/>
                <a:latin typeface="Timesnewroman"/>
                <a:ea typeface="Times New Roman" panose="02020603050405020304" pitchFamily="18" charset="0"/>
              </a:rPr>
              <a:t>&lt;destination&gt;</a:t>
            </a:r>
            <a:r>
              <a:rPr lang="en-IN" sz="1800" dirty="0">
                <a:solidFill>
                  <a:srgbClr val="000000"/>
                </a:solidFill>
                <a:effectLst/>
                <a:latin typeface="Segoe UI" panose="020B0502040204020203"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6165721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A83AAF-B214-CC70-4675-628178884F6D}"/>
              </a:ext>
            </a:extLst>
          </p:cNvPr>
          <p:cNvSpPr>
            <a:spLocks noGrp="1"/>
          </p:cNvSpPr>
          <p:nvPr>
            <p:ph idx="1"/>
          </p:nvPr>
        </p:nvSpPr>
        <p:spPr/>
        <p:txBody>
          <a:bodyPr/>
          <a:lstStyle/>
          <a:p>
            <a:pPr marL="0" indent="0" algn="just">
              <a:lnSpc>
                <a:spcPct val="150000"/>
              </a:lnSpc>
              <a:buNone/>
            </a:pPr>
            <a:r>
              <a:rPr lang="en-IN" sz="1800" b="1" dirty="0">
                <a:solidFill>
                  <a:schemeClr val="accent1"/>
                </a:solidFill>
                <a:effectLst/>
                <a:latin typeface="Timesnewroman"/>
                <a:ea typeface="Times New Roman" panose="02020603050405020304" pitchFamily="18" charset="0"/>
              </a:rPr>
              <a:t>host Command</a:t>
            </a:r>
            <a:endParaRPr lang="en-IN" sz="1800" dirty="0">
              <a:solidFill>
                <a:schemeClr val="accent1"/>
              </a:solidFill>
              <a:effectLst/>
              <a:latin typeface="Timesnewroman"/>
              <a:ea typeface="Times New Roman" panose="02020603050405020304" pitchFamily="18" charset="0"/>
            </a:endParaRPr>
          </a:p>
          <a:p>
            <a:pPr marL="0" indent="0" algn="just">
              <a:lnSpc>
                <a:spcPct val="150000"/>
              </a:lnSpc>
              <a:buNone/>
            </a:pPr>
            <a:r>
              <a:rPr lang="en-IN" sz="1800" dirty="0">
                <a:solidFill>
                  <a:srgbClr val="333333"/>
                </a:solidFill>
                <a:effectLst/>
                <a:latin typeface="Timesnewroman"/>
                <a:ea typeface="Times New Roman" panose="02020603050405020304" pitchFamily="18" charset="0"/>
              </a:rPr>
              <a:t>The </a:t>
            </a:r>
            <a:r>
              <a:rPr lang="en-IN" sz="1800" dirty="0">
                <a:solidFill>
                  <a:srgbClr val="008000"/>
                </a:solidFill>
                <a:effectLst/>
                <a:highlight>
                  <a:srgbClr val="FFFF00"/>
                </a:highlight>
                <a:latin typeface="Timesnewroman"/>
                <a:ea typeface="Times New Roman" panose="02020603050405020304" pitchFamily="18" charset="0"/>
              </a:rPr>
              <a:t>host</a:t>
            </a:r>
            <a:r>
              <a:rPr lang="en-IN" sz="1800" dirty="0">
                <a:solidFill>
                  <a:srgbClr val="333333"/>
                </a:solidFill>
                <a:effectLst/>
                <a:latin typeface="Timesnewroman"/>
                <a:ea typeface="Times New Roman" panose="02020603050405020304" pitchFamily="18" charset="0"/>
              </a:rPr>
              <a:t> command is used to display the IP address for a given domain name and vice versa. It performs the DNS lookups for the DNS Query.</a:t>
            </a:r>
            <a:endParaRPr lang="en-IN" sz="1800" dirty="0">
              <a:effectLst/>
              <a:latin typeface="Timesnewroman"/>
              <a:ea typeface="Times New Roman" panose="02020603050405020304" pitchFamily="18" charset="0"/>
            </a:endParaRPr>
          </a:p>
          <a:p>
            <a:pPr marL="0" indent="0" algn="just">
              <a:lnSpc>
                <a:spcPct val="150000"/>
              </a:lnSpc>
              <a:buNone/>
            </a:pPr>
            <a:r>
              <a:rPr lang="en-IN" sz="1800" b="1" dirty="0">
                <a:solidFill>
                  <a:schemeClr val="accent1"/>
                </a:solidFill>
                <a:effectLst/>
                <a:latin typeface="Timesnewroman"/>
                <a:ea typeface="Times New Roman" panose="02020603050405020304" pitchFamily="18" charset="0"/>
              </a:rPr>
              <a:t>Syntax:</a:t>
            </a:r>
            <a:endParaRPr lang="en-IN" sz="1800" dirty="0">
              <a:solidFill>
                <a:schemeClr val="accent1"/>
              </a:solidFill>
              <a:effectLst/>
              <a:latin typeface="Timesnewroman"/>
              <a:ea typeface="Times New Roman" panose="02020603050405020304" pitchFamily="18" charset="0"/>
            </a:endParaRPr>
          </a:p>
          <a:p>
            <a:pPr algn="just">
              <a:lnSpc>
                <a:spcPct val="150000"/>
              </a:lnSpc>
              <a:tabLst>
                <a:tab pos="457200" algn="l"/>
              </a:tabLst>
            </a:pPr>
            <a:r>
              <a:rPr lang="en-IN" sz="1800" dirty="0">
                <a:solidFill>
                  <a:srgbClr val="000000"/>
                </a:solidFill>
                <a:effectLst/>
                <a:latin typeface="Timesnewroman"/>
                <a:ea typeface="Times New Roman" panose="02020603050405020304" pitchFamily="18" charset="0"/>
              </a:rPr>
              <a:t>host </a:t>
            </a:r>
            <a:r>
              <a:rPr lang="en-IN" sz="1800" b="1" dirty="0">
                <a:solidFill>
                  <a:srgbClr val="006699"/>
                </a:solidFill>
                <a:effectLst/>
                <a:latin typeface="Timesnewroman"/>
                <a:ea typeface="Times New Roman" panose="02020603050405020304" pitchFamily="18" charset="0"/>
              </a:rPr>
              <a:t>&lt;domain</a:t>
            </a:r>
            <a:r>
              <a:rPr lang="en-IN" sz="1800" dirty="0">
                <a:solidFill>
                  <a:srgbClr val="000000"/>
                </a:solidFill>
                <a:effectLst/>
                <a:latin typeface="Timesnewroman"/>
                <a:ea typeface="Times New Roman" panose="02020603050405020304" pitchFamily="18" charset="0"/>
              </a:rPr>
              <a:t> name</a:t>
            </a:r>
            <a:r>
              <a:rPr lang="en-IN" sz="1800" b="1" dirty="0">
                <a:solidFill>
                  <a:srgbClr val="006699"/>
                </a:solidFill>
                <a:effectLst/>
                <a:latin typeface="Timesnewroman"/>
                <a:ea typeface="Times New Roman" panose="02020603050405020304" pitchFamily="18" charset="0"/>
              </a:rPr>
              <a:t>&gt;</a:t>
            </a:r>
            <a:r>
              <a:rPr lang="en-IN" sz="1800" dirty="0">
                <a:solidFill>
                  <a:srgbClr val="000000"/>
                </a:solidFill>
                <a:effectLst/>
                <a:latin typeface="Timesnewroman"/>
                <a:ea typeface="Times New Roman" panose="02020603050405020304" pitchFamily="18" charset="0"/>
              </a:rPr>
              <a:t> or </a:t>
            </a:r>
            <a:r>
              <a:rPr lang="en-IN" sz="1800" b="1" dirty="0">
                <a:solidFill>
                  <a:srgbClr val="006699"/>
                </a:solidFill>
                <a:effectLst/>
                <a:latin typeface="Timesnewroman"/>
                <a:ea typeface="Times New Roman" panose="02020603050405020304" pitchFamily="18" charset="0"/>
              </a:rPr>
              <a:t>&lt;ip</a:t>
            </a:r>
            <a:r>
              <a:rPr lang="en-IN" sz="1800" dirty="0">
                <a:solidFill>
                  <a:srgbClr val="000000"/>
                </a:solidFill>
                <a:effectLst/>
                <a:latin typeface="Timesnewroman"/>
                <a:ea typeface="Times New Roman" panose="02020603050405020304" pitchFamily="18" charset="0"/>
              </a:rPr>
              <a:t> address</a:t>
            </a:r>
            <a:r>
              <a:rPr lang="en-IN" sz="1800" b="1" dirty="0">
                <a:solidFill>
                  <a:srgbClr val="006699"/>
                </a:solidFill>
                <a:effectLst/>
                <a:latin typeface="Timesnewroman"/>
                <a:ea typeface="Times New Roman" panose="02020603050405020304" pitchFamily="18" charset="0"/>
              </a:rPr>
              <a:t>&gt;</a:t>
            </a:r>
            <a:r>
              <a:rPr lang="en-IN" sz="1800" dirty="0">
                <a:solidFill>
                  <a:srgbClr val="000000"/>
                </a:solidFill>
                <a:effectLst/>
                <a:latin typeface="Timesnewroman"/>
                <a:ea typeface="Times New Roman" panose="02020603050405020304" pitchFamily="18" charset="0"/>
              </a:rPr>
              <a:t>  </a:t>
            </a:r>
            <a:endParaRPr lang="en-IN" sz="1800" dirty="0">
              <a:effectLst/>
              <a:latin typeface="Timesnewroman"/>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744118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C5B8F-14C8-E514-E877-A1895D76A695}"/>
              </a:ext>
            </a:extLst>
          </p:cNvPr>
          <p:cNvSpPr>
            <a:spLocks noGrp="1"/>
          </p:cNvSpPr>
          <p:nvPr>
            <p:ph type="title"/>
          </p:nvPr>
        </p:nvSpPr>
        <p:spPr/>
        <p:txBody>
          <a:bodyPr>
            <a:normAutofit/>
          </a:bodyPr>
          <a:lstStyle/>
          <a:p>
            <a:r>
              <a:rPr lang="en-US" sz="2800" b="1" dirty="0">
                <a:solidFill>
                  <a:schemeClr val="accent1"/>
                </a:solidFill>
                <a:latin typeface="Timesnewroman"/>
              </a:rPr>
              <a:t>summary</a:t>
            </a:r>
            <a:endParaRPr lang="en-IN" sz="2800" b="1" dirty="0">
              <a:solidFill>
                <a:schemeClr val="accent1"/>
              </a:solidFill>
              <a:latin typeface="Timesnewroman"/>
            </a:endParaRPr>
          </a:p>
        </p:txBody>
      </p:sp>
      <p:sp>
        <p:nvSpPr>
          <p:cNvPr id="3" name="Content Placeholder 2">
            <a:extLst>
              <a:ext uri="{FF2B5EF4-FFF2-40B4-BE49-F238E27FC236}">
                <a16:creationId xmlns:a16="http://schemas.microsoft.com/office/drawing/2014/main" id="{E43868B6-5790-7C7A-70BA-12AE2AEE0697}"/>
              </a:ext>
            </a:extLst>
          </p:cNvPr>
          <p:cNvSpPr>
            <a:spLocks noGrp="1"/>
          </p:cNvSpPr>
          <p:nvPr>
            <p:ph idx="1"/>
          </p:nvPr>
        </p:nvSpPr>
        <p:spPr/>
        <p:txBody>
          <a:bodyPr>
            <a:normAutofit/>
          </a:bodyPr>
          <a:lstStyle/>
          <a:p>
            <a:pPr>
              <a:lnSpc>
                <a:spcPct val="150000"/>
              </a:lnSpc>
            </a:pPr>
            <a:r>
              <a:rPr lang="en-US" sz="2000" dirty="0">
                <a:solidFill>
                  <a:schemeClr val="accent1"/>
                </a:solidFill>
                <a:latin typeface="Timesnewroman"/>
              </a:rPr>
              <a:t>Types of Operating Systems</a:t>
            </a:r>
          </a:p>
          <a:p>
            <a:pPr>
              <a:lnSpc>
                <a:spcPct val="150000"/>
              </a:lnSpc>
            </a:pPr>
            <a:r>
              <a:rPr lang="en-US" sz="2000" dirty="0">
                <a:solidFill>
                  <a:schemeClr val="accent1"/>
                </a:solidFill>
                <a:latin typeface="Timesnewroman"/>
              </a:rPr>
              <a:t>Compilation Process</a:t>
            </a:r>
          </a:p>
          <a:p>
            <a:pPr>
              <a:lnSpc>
                <a:spcPct val="150000"/>
              </a:lnSpc>
            </a:pPr>
            <a:r>
              <a:rPr lang="en-US" sz="2000" dirty="0">
                <a:solidFill>
                  <a:schemeClr val="accent1"/>
                </a:solidFill>
                <a:latin typeface="Timesnewroman"/>
              </a:rPr>
              <a:t>Linux Commands and Usages </a:t>
            </a:r>
            <a:endParaRPr lang="en-IN" sz="2000" dirty="0">
              <a:solidFill>
                <a:schemeClr val="accent1"/>
              </a:solidFill>
              <a:latin typeface="Timesnewroman"/>
            </a:endParaRPr>
          </a:p>
        </p:txBody>
      </p:sp>
    </p:spTree>
    <p:extLst>
      <p:ext uri="{BB962C8B-B14F-4D97-AF65-F5344CB8AC3E}">
        <p14:creationId xmlns:p14="http://schemas.microsoft.com/office/powerpoint/2010/main" val="2697697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D3360B-92FD-655E-DC27-A0D09C6A1CD8}"/>
              </a:ext>
            </a:extLst>
          </p:cNvPr>
          <p:cNvSpPr>
            <a:spLocks noGrp="1"/>
          </p:cNvSpPr>
          <p:nvPr>
            <p:ph idx="1"/>
          </p:nvPr>
        </p:nvSpPr>
        <p:spPr/>
        <p:txBody>
          <a:bodyPr/>
          <a:lstStyle/>
          <a:p>
            <a:pPr marL="0" indent="0">
              <a:buNone/>
            </a:pPr>
            <a:r>
              <a:rPr lang="en-IN" sz="2800" b="1" i="0" dirty="0">
                <a:solidFill>
                  <a:schemeClr val="accent1"/>
                </a:solidFill>
                <a:effectLst/>
                <a:latin typeface="Timesnewroman"/>
              </a:rPr>
              <a:t>Pre-processor </a:t>
            </a:r>
          </a:p>
          <a:p>
            <a:pPr>
              <a:lnSpc>
                <a:spcPct val="150000"/>
              </a:lnSpc>
            </a:pPr>
            <a:r>
              <a:rPr lang="en-IN" sz="2000" b="1" i="0" dirty="0">
                <a:effectLst/>
                <a:latin typeface="Timesnewroman"/>
              </a:rPr>
              <a:t>Comments Removal</a:t>
            </a:r>
          </a:p>
          <a:p>
            <a:pPr>
              <a:lnSpc>
                <a:spcPct val="150000"/>
              </a:lnSpc>
            </a:pPr>
            <a:r>
              <a:rPr lang="en-IN" sz="2000" b="1" i="0" dirty="0">
                <a:effectLst/>
                <a:latin typeface="Timesnewroman"/>
              </a:rPr>
              <a:t>Macros Expansion</a:t>
            </a:r>
          </a:p>
          <a:p>
            <a:pPr>
              <a:lnSpc>
                <a:spcPct val="150000"/>
              </a:lnSpc>
            </a:pPr>
            <a:r>
              <a:rPr lang="en-IN" sz="2000" b="1" i="0" dirty="0">
                <a:effectLst/>
                <a:latin typeface="Timesnewroman"/>
              </a:rPr>
              <a:t>Header File inclusion</a:t>
            </a:r>
          </a:p>
          <a:p>
            <a:pPr marL="0" indent="0">
              <a:buNone/>
            </a:pPr>
            <a:endParaRPr lang="en-IN" dirty="0"/>
          </a:p>
        </p:txBody>
      </p:sp>
    </p:spTree>
    <p:extLst>
      <p:ext uri="{BB962C8B-B14F-4D97-AF65-F5344CB8AC3E}">
        <p14:creationId xmlns:p14="http://schemas.microsoft.com/office/powerpoint/2010/main" val="21032212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E22DBA-5CD3-5523-A8DE-1FA78B415886}"/>
              </a:ext>
            </a:extLst>
          </p:cNvPr>
          <p:cNvSpPr>
            <a:spLocks noGrp="1"/>
          </p:cNvSpPr>
          <p:nvPr>
            <p:ph idx="1"/>
          </p:nvPr>
        </p:nvSpPr>
        <p:spPr/>
        <p:txBody>
          <a:bodyPr>
            <a:normAutofit fontScale="92500" lnSpcReduction="10000"/>
          </a:bodyPr>
          <a:lstStyle/>
          <a:p>
            <a:pPr marL="0" indent="0">
              <a:lnSpc>
                <a:spcPct val="150000"/>
              </a:lnSpc>
              <a:buNone/>
            </a:pPr>
            <a:r>
              <a:rPr lang="en-IN" sz="2600" b="1" dirty="0">
                <a:solidFill>
                  <a:schemeClr val="accent1"/>
                </a:solidFill>
                <a:latin typeface="Timesnewroman"/>
              </a:rPr>
              <a:t>Compiler</a:t>
            </a:r>
            <a:endParaRPr lang="en-US" sz="2600" b="0" i="0" dirty="0">
              <a:solidFill>
                <a:schemeClr val="accent1"/>
              </a:solidFill>
              <a:effectLst/>
              <a:latin typeface="Timesnewroman"/>
            </a:endParaRPr>
          </a:p>
          <a:p>
            <a:pPr>
              <a:lnSpc>
                <a:spcPct val="150000"/>
              </a:lnSpc>
            </a:pPr>
            <a:r>
              <a:rPr lang="en-US" sz="2400" b="0" i="0" dirty="0">
                <a:solidFill>
                  <a:srgbClr val="333333"/>
                </a:solidFill>
                <a:effectLst/>
                <a:latin typeface="Timesnewroman"/>
              </a:rPr>
              <a:t>The code which is expanded by the preprocessor is passed to the compiler. </a:t>
            </a:r>
          </a:p>
          <a:p>
            <a:pPr>
              <a:lnSpc>
                <a:spcPct val="150000"/>
              </a:lnSpc>
            </a:pPr>
            <a:r>
              <a:rPr lang="en-US" sz="2400" b="0" i="0" dirty="0">
                <a:solidFill>
                  <a:srgbClr val="333333"/>
                </a:solidFill>
                <a:effectLst/>
                <a:latin typeface="Timesnewroman"/>
              </a:rPr>
              <a:t>The compiler converts this code into assembly code.</a:t>
            </a:r>
          </a:p>
          <a:p>
            <a:pPr marL="0" indent="0">
              <a:lnSpc>
                <a:spcPct val="150000"/>
              </a:lnSpc>
              <a:buNone/>
            </a:pPr>
            <a:r>
              <a:rPr lang="en-IN" sz="2600" b="1" i="0" dirty="0">
                <a:solidFill>
                  <a:schemeClr val="accent1"/>
                </a:solidFill>
                <a:effectLst/>
                <a:latin typeface="Timesnewroman"/>
              </a:rPr>
              <a:t>Assembler</a:t>
            </a:r>
          </a:p>
          <a:p>
            <a:pPr>
              <a:lnSpc>
                <a:spcPct val="150000"/>
              </a:lnSpc>
            </a:pPr>
            <a:r>
              <a:rPr lang="en-IN" sz="2400" b="0" i="0" dirty="0">
                <a:solidFill>
                  <a:srgbClr val="333333"/>
                </a:solidFill>
                <a:effectLst/>
                <a:latin typeface="Timesnewroman"/>
              </a:rPr>
              <a:t>Assembler is used to convert assembly code into object file.</a:t>
            </a:r>
          </a:p>
          <a:p>
            <a:pPr>
              <a:lnSpc>
                <a:spcPct val="150000"/>
              </a:lnSpc>
            </a:pPr>
            <a:r>
              <a:rPr lang="en-US" sz="2400" b="0" i="0" dirty="0">
                <a:solidFill>
                  <a:srgbClr val="333333"/>
                </a:solidFill>
                <a:effectLst/>
                <a:latin typeface="Timesnewroman"/>
              </a:rPr>
              <a:t>The extension of the object file in DOS is '.obj,' and in UNIX, the extension is ‘o’.</a:t>
            </a:r>
          </a:p>
          <a:p>
            <a:pPr marL="0" indent="0">
              <a:lnSpc>
                <a:spcPct val="150000"/>
              </a:lnSpc>
              <a:buNone/>
            </a:pPr>
            <a:r>
              <a:rPr lang="en-US" sz="2400" b="0" i="0" dirty="0">
                <a:solidFill>
                  <a:srgbClr val="333333"/>
                </a:solidFill>
                <a:effectLst/>
                <a:latin typeface="Timesnewroman"/>
              </a:rPr>
              <a:t> </a:t>
            </a:r>
            <a:endParaRPr lang="en-IN" sz="2400" b="0" i="0" dirty="0">
              <a:solidFill>
                <a:srgbClr val="333333"/>
              </a:solidFill>
              <a:effectLst/>
              <a:latin typeface="Timesnewroman"/>
            </a:endParaRPr>
          </a:p>
          <a:p>
            <a:pPr marL="0" indent="0">
              <a:buNone/>
            </a:pPr>
            <a:endParaRPr lang="en-IN" dirty="0"/>
          </a:p>
        </p:txBody>
      </p:sp>
    </p:spTree>
    <p:extLst>
      <p:ext uri="{BB962C8B-B14F-4D97-AF65-F5344CB8AC3E}">
        <p14:creationId xmlns:p14="http://schemas.microsoft.com/office/powerpoint/2010/main" val="7909378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B50920-4AB7-BD5B-75E9-E64B1A921986}"/>
              </a:ext>
            </a:extLst>
          </p:cNvPr>
          <p:cNvSpPr>
            <a:spLocks noGrp="1"/>
          </p:cNvSpPr>
          <p:nvPr>
            <p:ph idx="1"/>
          </p:nvPr>
        </p:nvSpPr>
        <p:spPr>
          <a:xfrm>
            <a:off x="838200" y="1853057"/>
            <a:ext cx="10515600" cy="4351338"/>
          </a:xfrm>
        </p:spPr>
        <p:txBody>
          <a:bodyPr>
            <a:normAutofit/>
          </a:bodyPr>
          <a:lstStyle/>
          <a:p>
            <a:pPr marL="0" indent="0">
              <a:lnSpc>
                <a:spcPct val="150000"/>
              </a:lnSpc>
              <a:buNone/>
            </a:pPr>
            <a:r>
              <a:rPr lang="en-IN" sz="2400" b="1" i="0" dirty="0">
                <a:solidFill>
                  <a:schemeClr val="accent1"/>
                </a:solidFill>
                <a:effectLst/>
                <a:latin typeface="Timesnewroman"/>
              </a:rPr>
              <a:t>Linker</a:t>
            </a:r>
            <a:r>
              <a:rPr lang="en-IN" sz="2000" b="1" i="0" dirty="0">
                <a:solidFill>
                  <a:schemeClr val="accent1"/>
                </a:solidFill>
                <a:effectLst/>
                <a:latin typeface="Timesnewroman"/>
              </a:rPr>
              <a:t> </a:t>
            </a:r>
          </a:p>
          <a:p>
            <a:pPr marL="0" indent="0">
              <a:lnSpc>
                <a:spcPct val="150000"/>
              </a:lnSpc>
              <a:buNone/>
            </a:pPr>
            <a:r>
              <a:rPr lang="en-US" sz="2000" b="0" dirty="0">
                <a:effectLst/>
                <a:latin typeface="Timesnewroman"/>
              </a:rPr>
              <a:t>Linker</a:t>
            </a:r>
            <a:r>
              <a:rPr lang="en-US" sz="2000" b="0" i="0" dirty="0">
                <a:effectLst/>
                <a:latin typeface="Timesnewroman"/>
              </a:rPr>
              <a:t> is used to link the library files with the object file to define the unknown statements. </a:t>
            </a:r>
          </a:p>
          <a:p>
            <a:pPr marL="0" indent="0">
              <a:lnSpc>
                <a:spcPct val="150000"/>
              </a:lnSpc>
              <a:buNone/>
            </a:pPr>
            <a:r>
              <a:rPr lang="en-US" sz="2000" b="0" i="0" dirty="0">
                <a:effectLst/>
                <a:latin typeface="Timesnewroman"/>
              </a:rPr>
              <a:t>It generates an executable file with .exe/.out extension i.e. a hello.exe/</a:t>
            </a:r>
            <a:r>
              <a:rPr lang="en-US" sz="2000" b="0" i="0" dirty="0" err="1">
                <a:effectLst/>
                <a:latin typeface="Timesnewroman"/>
              </a:rPr>
              <a:t>hello.out</a:t>
            </a:r>
            <a:r>
              <a:rPr lang="en-US" sz="2000" b="0" i="0" dirty="0">
                <a:effectLst/>
                <a:latin typeface="Timesnewroman"/>
              </a:rPr>
              <a:t> file.</a:t>
            </a:r>
            <a:endParaRPr lang="en-IN" sz="2000" dirty="0">
              <a:latin typeface="Timesnewroman"/>
            </a:endParaRPr>
          </a:p>
          <a:p>
            <a:pPr>
              <a:lnSpc>
                <a:spcPct val="150000"/>
              </a:lnSpc>
            </a:pPr>
            <a:r>
              <a:rPr lang="en-IN" sz="2000" b="0" i="0" dirty="0">
                <a:effectLst/>
                <a:latin typeface="Timesnewroman"/>
              </a:rPr>
              <a:t>Static linking</a:t>
            </a:r>
          </a:p>
          <a:p>
            <a:pPr>
              <a:lnSpc>
                <a:spcPct val="150000"/>
              </a:lnSpc>
            </a:pPr>
            <a:r>
              <a:rPr lang="en-IN" sz="2000" dirty="0">
                <a:latin typeface="Timesnewroman"/>
              </a:rPr>
              <a:t>Dynamic linking</a:t>
            </a:r>
            <a:endParaRPr lang="en-IN" sz="2000" b="0" i="0" dirty="0">
              <a:effectLst/>
              <a:latin typeface="Timesnewroman"/>
            </a:endParaRPr>
          </a:p>
          <a:p>
            <a:pPr marL="0" indent="0">
              <a:buNone/>
            </a:pPr>
            <a:endParaRPr lang="en-IN" dirty="0">
              <a:solidFill>
                <a:srgbClr val="333333"/>
              </a:solidFill>
              <a:latin typeface="inter-regular"/>
            </a:endParaRPr>
          </a:p>
          <a:p>
            <a:pPr marL="0" indent="0">
              <a:buNone/>
            </a:pPr>
            <a:endParaRPr lang="en-IN" dirty="0"/>
          </a:p>
        </p:txBody>
      </p:sp>
    </p:spTree>
    <p:extLst>
      <p:ext uri="{BB962C8B-B14F-4D97-AF65-F5344CB8AC3E}">
        <p14:creationId xmlns:p14="http://schemas.microsoft.com/office/powerpoint/2010/main" val="13368597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6841CE-8AEF-7A36-2DEB-124E23E1A736}"/>
              </a:ext>
            </a:extLst>
          </p:cNvPr>
          <p:cNvSpPr>
            <a:spLocks noGrp="1"/>
          </p:cNvSpPr>
          <p:nvPr>
            <p:ph idx="1"/>
          </p:nvPr>
        </p:nvSpPr>
        <p:spPr/>
        <p:txBody>
          <a:bodyPr/>
          <a:lstStyle/>
          <a:p>
            <a:pPr marL="0" indent="0">
              <a:lnSpc>
                <a:spcPct val="150000"/>
              </a:lnSpc>
              <a:buNone/>
            </a:pPr>
            <a:r>
              <a:rPr lang="en-IN" sz="2400" b="1" dirty="0">
                <a:solidFill>
                  <a:schemeClr val="accent1"/>
                </a:solidFill>
                <a:latin typeface="Timesnewroman"/>
              </a:rPr>
              <a:t>Commands for Compilation Stages </a:t>
            </a:r>
          </a:p>
          <a:p>
            <a:pPr>
              <a:lnSpc>
                <a:spcPct val="150000"/>
              </a:lnSpc>
            </a:pPr>
            <a:r>
              <a:rPr lang="en-IN" sz="2000" dirty="0" err="1">
                <a:latin typeface="Timesnewroman"/>
              </a:rPr>
              <a:t>gcc</a:t>
            </a:r>
            <a:r>
              <a:rPr lang="en-IN" sz="2000" dirty="0">
                <a:latin typeface="Timesnewroman"/>
              </a:rPr>
              <a:t> -E </a:t>
            </a:r>
            <a:r>
              <a:rPr lang="en-IN" sz="2000" dirty="0" err="1">
                <a:latin typeface="Timesnewroman"/>
              </a:rPr>
              <a:t>code.c</a:t>
            </a:r>
            <a:r>
              <a:rPr lang="en-IN" sz="2000" dirty="0">
                <a:latin typeface="Timesnewroman"/>
              </a:rPr>
              <a:t> </a:t>
            </a:r>
            <a:r>
              <a:rPr lang="en-IN" sz="2000" dirty="0">
                <a:solidFill>
                  <a:schemeClr val="accent1"/>
                </a:solidFill>
                <a:latin typeface="Timesnewroman"/>
              </a:rPr>
              <a:t># generates pre-processed code</a:t>
            </a:r>
          </a:p>
          <a:p>
            <a:pPr>
              <a:lnSpc>
                <a:spcPct val="150000"/>
              </a:lnSpc>
            </a:pPr>
            <a:r>
              <a:rPr lang="en-IN" sz="2000" dirty="0" err="1">
                <a:latin typeface="Timesnewroman"/>
              </a:rPr>
              <a:t>gcc</a:t>
            </a:r>
            <a:r>
              <a:rPr lang="en-IN" sz="2000" dirty="0">
                <a:latin typeface="Timesnewroman"/>
              </a:rPr>
              <a:t> -S </a:t>
            </a:r>
            <a:r>
              <a:rPr lang="en-IN" sz="2000" dirty="0" err="1">
                <a:latin typeface="Timesnewroman"/>
              </a:rPr>
              <a:t>code.c</a:t>
            </a:r>
            <a:r>
              <a:rPr lang="en-IN" sz="2000" dirty="0">
                <a:latin typeface="Timesnewroman"/>
              </a:rPr>
              <a:t> </a:t>
            </a:r>
            <a:r>
              <a:rPr lang="en-IN" sz="2000" dirty="0">
                <a:solidFill>
                  <a:schemeClr val="accent1"/>
                </a:solidFill>
                <a:latin typeface="Timesnewroman"/>
              </a:rPr>
              <a:t># generates assembly code</a:t>
            </a:r>
          </a:p>
          <a:p>
            <a:pPr>
              <a:lnSpc>
                <a:spcPct val="150000"/>
              </a:lnSpc>
            </a:pPr>
            <a:r>
              <a:rPr lang="en-IN" sz="2000" dirty="0" err="1">
                <a:latin typeface="Timesnewroman"/>
              </a:rPr>
              <a:t>gcc</a:t>
            </a:r>
            <a:r>
              <a:rPr lang="en-IN" sz="2000" dirty="0">
                <a:latin typeface="Timesnewroman"/>
              </a:rPr>
              <a:t> -c </a:t>
            </a:r>
            <a:r>
              <a:rPr lang="en-IN" sz="2000" dirty="0" err="1">
                <a:latin typeface="Timesnewroman"/>
              </a:rPr>
              <a:t>code.c</a:t>
            </a:r>
            <a:r>
              <a:rPr lang="en-IN" sz="2000" dirty="0">
                <a:latin typeface="Timesnewroman"/>
              </a:rPr>
              <a:t> </a:t>
            </a:r>
            <a:r>
              <a:rPr lang="en-IN" sz="2000" dirty="0">
                <a:solidFill>
                  <a:schemeClr val="accent1"/>
                </a:solidFill>
                <a:latin typeface="Timesnewroman"/>
              </a:rPr>
              <a:t># generates object code</a:t>
            </a:r>
          </a:p>
          <a:p>
            <a:pPr>
              <a:lnSpc>
                <a:spcPct val="150000"/>
              </a:lnSpc>
            </a:pPr>
            <a:r>
              <a:rPr lang="en-IN" sz="2000" dirty="0" err="1">
                <a:latin typeface="Timesnewroman"/>
              </a:rPr>
              <a:t>gcc</a:t>
            </a:r>
            <a:r>
              <a:rPr lang="en-IN" sz="2000" dirty="0">
                <a:latin typeface="Timesnewroman"/>
              </a:rPr>
              <a:t> </a:t>
            </a:r>
            <a:r>
              <a:rPr lang="en-IN" sz="2000" dirty="0" err="1">
                <a:latin typeface="Timesnewroman"/>
              </a:rPr>
              <a:t>code.c</a:t>
            </a:r>
            <a:r>
              <a:rPr lang="en-IN" sz="2000" dirty="0">
                <a:latin typeface="Timesnewroman"/>
              </a:rPr>
              <a:t>    </a:t>
            </a:r>
            <a:r>
              <a:rPr lang="en-IN" sz="2000" dirty="0">
                <a:solidFill>
                  <a:schemeClr val="accent1"/>
                </a:solidFill>
                <a:latin typeface="Timesnewroman"/>
              </a:rPr>
              <a:t># generates linked object code</a:t>
            </a:r>
          </a:p>
          <a:p>
            <a:pPr marL="0" indent="0">
              <a:buNone/>
            </a:pPr>
            <a:endParaRPr lang="en-IN" dirty="0"/>
          </a:p>
        </p:txBody>
      </p:sp>
    </p:spTree>
    <p:extLst>
      <p:ext uri="{BB962C8B-B14F-4D97-AF65-F5344CB8AC3E}">
        <p14:creationId xmlns:p14="http://schemas.microsoft.com/office/powerpoint/2010/main" val="1004421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61A96-9E92-65F9-43A1-501C3D9CA93F}"/>
              </a:ext>
            </a:extLst>
          </p:cNvPr>
          <p:cNvSpPr>
            <a:spLocks noGrp="1"/>
          </p:cNvSpPr>
          <p:nvPr>
            <p:ph type="title"/>
          </p:nvPr>
        </p:nvSpPr>
        <p:spPr/>
        <p:txBody>
          <a:bodyPr>
            <a:normAutofit/>
          </a:bodyPr>
          <a:lstStyle/>
          <a:p>
            <a:r>
              <a:rPr lang="en-IN" sz="2800" b="1" dirty="0">
                <a:solidFill>
                  <a:schemeClr val="accent1"/>
                </a:solidFill>
                <a:latin typeface="Timesnewroman"/>
              </a:rPr>
              <a:t>Linux File Systems </a:t>
            </a:r>
          </a:p>
        </p:txBody>
      </p:sp>
      <p:pic>
        <p:nvPicPr>
          <p:cNvPr id="7" name="Content Placeholder 6">
            <a:extLst>
              <a:ext uri="{FF2B5EF4-FFF2-40B4-BE49-F238E27FC236}">
                <a16:creationId xmlns:a16="http://schemas.microsoft.com/office/drawing/2014/main" id="{95978123-352C-A761-2FC5-A82C13C7E5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4929" y="1825625"/>
            <a:ext cx="6962141" cy="4351338"/>
          </a:xfrm>
        </p:spPr>
      </p:pic>
    </p:spTree>
    <p:extLst>
      <p:ext uri="{BB962C8B-B14F-4D97-AF65-F5344CB8AC3E}">
        <p14:creationId xmlns:p14="http://schemas.microsoft.com/office/powerpoint/2010/main" val="6750014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999</TotalTime>
  <Words>1302</Words>
  <Application>Microsoft Office PowerPoint</Application>
  <PresentationFormat>Widescreen</PresentationFormat>
  <Paragraphs>188</Paragraphs>
  <Slides>43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Calibri</vt:lpstr>
      <vt:lpstr>Calibri Light</vt:lpstr>
      <vt:lpstr>inter-regular</vt:lpstr>
      <vt:lpstr>Segoe UI</vt:lpstr>
      <vt:lpstr>Times New Roman</vt:lpstr>
      <vt:lpstr>Timesnewroman</vt:lpstr>
      <vt:lpstr>Office Theme</vt:lpstr>
      <vt:lpstr>Types of Operating Systems</vt:lpstr>
      <vt:lpstr>Internal Operations of Operating System</vt:lpstr>
      <vt:lpstr>Compilation Process</vt:lpstr>
      <vt:lpstr>Compilation Stages</vt:lpstr>
      <vt:lpstr>PowerPoint Presentation</vt:lpstr>
      <vt:lpstr>PowerPoint Presentation</vt:lpstr>
      <vt:lpstr>PowerPoint Presentation</vt:lpstr>
      <vt:lpstr>PowerPoint Presentation</vt:lpstr>
      <vt:lpstr>Linux File Systems </vt:lpstr>
      <vt:lpstr>Files System Trees</vt:lpstr>
      <vt:lpstr>Types of Linux Commands</vt:lpstr>
      <vt:lpstr>Linux Directory Commands</vt:lpstr>
      <vt:lpstr>PowerPoint Presentation</vt:lpstr>
      <vt:lpstr>PowerPoint Presentation</vt:lpstr>
      <vt:lpstr>PowerPoint Presentation</vt:lpstr>
      <vt:lpstr>PowerPoint Presentation</vt:lpstr>
      <vt:lpstr>Linux File Commands</vt:lpstr>
      <vt:lpstr>PowerPoint Presentation</vt:lpstr>
      <vt:lpstr>PowerPoint Presentation</vt:lpstr>
      <vt:lpstr>PowerPoint Presentation</vt:lpstr>
      <vt:lpstr>PowerPoint Presentation</vt:lpstr>
      <vt:lpstr>Linux File Content Commands</vt:lpstr>
      <vt:lpstr>PowerPoint Presentation</vt:lpstr>
      <vt:lpstr>PowerPoint Presentation</vt:lpstr>
      <vt:lpstr>Linux User Commands </vt:lpstr>
      <vt:lpstr>PowerPoint Presentation</vt:lpstr>
      <vt:lpstr>PowerPoint Presentation</vt:lpstr>
      <vt:lpstr>Linux Filter Commands </vt:lpstr>
      <vt:lpstr>PowerPoint Presentation</vt:lpstr>
      <vt:lpstr>PowerPoint Presentation</vt:lpstr>
      <vt:lpstr>PowerPoint Presentation</vt:lpstr>
      <vt:lpstr>Linux Utility Commands</vt:lpstr>
      <vt:lpstr>PowerPoint Presentation</vt:lpstr>
      <vt:lpstr>PowerPoint Presentation</vt:lpstr>
      <vt:lpstr>PowerPoint Presentation</vt:lpstr>
      <vt:lpstr>PowerPoint Presentation</vt:lpstr>
      <vt:lpstr>PowerPoint Presentation</vt:lpstr>
      <vt:lpstr>PowerPoint Presentation</vt:lpstr>
      <vt:lpstr>Linux Networking Commands</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Karunanidhi, karikalan</dc:creator>
  <cp:lastModifiedBy>KARIKALAN K</cp:lastModifiedBy>
  <cp:revision>238</cp:revision>
  <dcterms:created xsi:type="dcterms:W3CDTF">2023-03-01T11:33:07Z</dcterms:created>
  <dcterms:modified xsi:type="dcterms:W3CDTF">2023-07-25T14:34:03Z</dcterms:modified>
</cp:coreProperties>
</file>