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CC4FDA8-5B00-48B3-B040-7C1E7A99937B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23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35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443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681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78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96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146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CC4FDA8-5B00-48B3-B040-7C1E7A99937B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454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CC4FDA8-5B00-48B3-B040-7C1E7A99937B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80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79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91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92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24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4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3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69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99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CC4FDA8-5B00-48B3-B040-7C1E7A99937B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21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691CE-0809-4559-B8BE-1F97D22E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454" y="973668"/>
            <a:ext cx="9362914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Message Queues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956C6-F31D-5DD7-1A26-29F3DFA6D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454" y="2310063"/>
            <a:ext cx="11101135" cy="445970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newroman"/>
              </a:rPr>
              <a:t>A </a:t>
            </a:r>
            <a:r>
              <a:rPr lang="en-US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Timesnewroman"/>
              </a:rPr>
              <a:t>message queue</a:t>
            </a:r>
            <a:r>
              <a:rPr lang="en-US" b="0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Timesnewroman"/>
              </a:rPr>
              <a:t> 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newroman"/>
              </a:rPr>
              <a:t>is an inter-process communication (IPC) mechanism that allows processes to exchange data in the form of messages between two processes.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newroman"/>
              </a:rPr>
              <a:t>It allows processes to communicate asynchronously by sending messages to each other where the messages are stored in a queue, waiting to be processed, and are deleted after being processed.</a:t>
            </a:r>
          </a:p>
          <a:p>
            <a:pPr marL="0" indent="0">
              <a:buNone/>
            </a:pPr>
            <a:br>
              <a:rPr lang="en-US" dirty="0"/>
            </a:br>
            <a:endParaRPr lang="en-US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Timesnewroman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Timesnewroman"/>
            </a:endParaRPr>
          </a:p>
          <a:p>
            <a:pPr marL="1828800" lvl="4" indent="0">
              <a:lnSpc>
                <a:spcPct val="150000"/>
              </a:lnSpc>
              <a:buNone/>
            </a:pPr>
            <a:r>
              <a:rPr lang="en-IN" b="1" dirty="0">
                <a:solidFill>
                  <a:schemeClr val="accent1"/>
                </a:solidFill>
                <a:latin typeface="Timesnewroman"/>
              </a:rPr>
              <a:t>		Message Queue</a:t>
            </a:r>
          </a:p>
          <a:p>
            <a:pPr lvl="4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b="1" dirty="0">
              <a:solidFill>
                <a:schemeClr val="accent1"/>
              </a:solidFill>
              <a:latin typeface="Timesnewroman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A73972-12D2-428E-0756-91999C5EF133}"/>
              </a:ext>
            </a:extLst>
          </p:cNvPr>
          <p:cNvSpPr/>
          <p:nvPr/>
        </p:nvSpPr>
        <p:spPr>
          <a:xfrm>
            <a:off x="2430377" y="5029199"/>
            <a:ext cx="1347537" cy="4090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newroman"/>
              </a:rPr>
              <a:t>Type</a:t>
            </a:r>
            <a:endParaRPr lang="en-IN" b="1" dirty="0">
              <a:latin typeface="Timesnewroman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8318FB6-4A4A-6FAF-903E-44FEC31CB08F}"/>
              </a:ext>
            </a:extLst>
          </p:cNvPr>
          <p:cNvSpPr/>
          <p:nvPr/>
        </p:nvSpPr>
        <p:spPr>
          <a:xfrm>
            <a:off x="3777913" y="5029199"/>
            <a:ext cx="1836823" cy="4090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newroman"/>
              </a:rPr>
              <a:t>Message</a:t>
            </a:r>
            <a:endParaRPr lang="en-IN" b="1" dirty="0">
              <a:latin typeface="Timesnewroman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7E7092-A6A3-EF98-9BF6-DC420B961AE9}"/>
              </a:ext>
            </a:extLst>
          </p:cNvPr>
          <p:cNvCxnSpPr>
            <a:cxnSpLocks/>
          </p:cNvCxnSpPr>
          <p:nvPr/>
        </p:nvCxnSpPr>
        <p:spPr>
          <a:xfrm>
            <a:off x="2430377" y="5783179"/>
            <a:ext cx="31843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151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2C462-8B22-AAAA-0B91-3C1D31FD8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538" y="973668"/>
            <a:ext cx="9330830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Shared Memory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9B2C6-6FA0-2982-8283-E5818288D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539" y="2318083"/>
            <a:ext cx="11093114" cy="42912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newroman"/>
              </a:rPr>
              <a:t>Shared memory is a memory shared between two or more processes.</a:t>
            </a:r>
            <a:endParaRPr lang="en-IN" dirty="0">
              <a:latin typeface="Timesnewroman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FFC4A0-18F3-55D9-E92A-3DE12A16DA57}"/>
              </a:ext>
            </a:extLst>
          </p:cNvPr>
          <p:cNvSpPr/>
          <p:nvPr/>
        </p:nvSpPr>
        <p:spPr>
          <a:xfrm>
            <a:off x="4130843" y="5575521"/>
            <a:ext cx="2374232" cy="6176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newroman"/>
              </a:rPr>
              <a:t>Shared Memory</a:t>
            </a:r>
            <a:endParaRPr lang="en-IN" b="1" dirty="0">
              <a:latin typeface="Timesnewroman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EE9171C-2B13-D789-E7CB-FEB5E9068E2F}"/>
              </a:ext>
            </a:extLst>
          </p:cNvPr>
          <p:cNvSpPr/>
          <p:nvPr/>
        </p:nvSpPr>
        <p:spPr>
          <a:xfrm>
            <a:off x="922420" y="4361445"/>
            <a:ext cx="1965159" cy="7018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newroman"/>
              </a:rPr>
              <a:t>Process 1</a:t>
            </a:r>
            <a:endParaRPr lang="en-IN" b="1" dirty="0">
              <a:latin typeface="Timesnewroman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83FB830-C65A-5EE7-D8AD-61B99D18DC9B}"/>
              </a:ext>
            </a:extLst>
          </p:cNvPr>
          <p:cNvSpPr/>
          <p:nvPr/>
        </p:nvSpPr>
        <p:spPr>
          <a:xfrm>
            <a:off x="4363452" y="3269026"/>
            <a:ext cx="1965158" cy="7018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newroman"/>
              </a:rPr>
              <a:t>Process 2</a:t>
            </a:r>
            <a:endParaRPr lang="en-IN" b="1" dirty="0">
              <a:latin typeface="Timesnewroman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0526EB6-1040-984D-FE43-6984EDD5F607}"/>
              </a:ext>
            </a:extLst>
          </p:cNvPr>
          <p:cNvSpPr/>
          <p:nvPr/>
        </p:nvSpPr>
        <p:spPr>
          <a:xfrm>
            <a:off x="8494293" y="4339389"/>
            <a:ext cx="1965159" cy="7018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newroman"/>
              </a:rPr>
              <a:t>Process 2</a:t>
            </a:r>
            <a:endParaRPr lang="en-IN" b="1" dirty="0">
              <a:latin typeface="Timesnewroman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00B6CA-F9E6-A713-7DCD-5C002081C25F}"/>
              </a:ext>
            </a:extLst>
          </p:cNvPr>
          <p:cNvCxnSpPr>
            <a:stCxn id="4" idx="0"/>
            <a:endCxn id="6" idx="4"/>
          </p:cNvCxnSpPr>
          <p:nvPr/>
        </p:nvCxnSpPr>
        <p:spPr>
          <a:xfrm flipV="1">
            <a:off x="5317959" y="3970866"/>
            <a:ext cx="28072" cy="160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6EC332-2DD1-A095-8665-4D46260841BD}"/>
              </a:ext>
            </a:extLst>
          </p:cNvPr>
          <p:cNvCxnSpPr>
            <a:stCxn id="4" idx="0"/>
            <a:endCxn id="5" idx="6"/>
          </p:cNvCxnSpPr>
          <p:nvPr/>
        </p:nvCxnSpPr>
        <p:spPr>
          <a:xfrm flipH="1" flipV="1">
            <a:off x="2887579" y="4712365"/>
            <a:ext cx="2430380" cy="863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E555EA-0F17-0E6A-6F4E-6ACF3692C927}"/>
              </a:ext>
            </a:extLst>
          </p:cNvPr>
          <p:cNvCxnSpPr>
            <a:stCxn id="4" idx="0"/>
            <a:endCxn id="7" idx="2"/>
          </p:cNvCxnSpPr>
          <p:nvPr/>
        </p:nvCxnSpPr>
        <p:spPr>
          <a:xfrm flipV="1">
            <a:off x="5317959" y="4690310"/>
            <a:ext cx="3176334" cy="885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959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903A1-E17B-87FB-B3A3-C20F08CD1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26" y="973668"/>
            <a:ext cx="9411041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System Calls used for Shared Memory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C4139-9EC1-D9D3-9190-5CAB41411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25" y="2326105"/>
            <a:ext cx="11173327" cy="436345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chemeClr val="accent1"/>
                </a:solidFill>
                <a:effectLst/>
                <a:latin typeface="Timesnewroman"/>
              </a:rPr>
              <a:t>ftok() - 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Timesnewroman"/>
              </a:rPr>
              <a:t>It is used to generate a unique key.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i="0" dirty="0">
                <a:solidFill>
                  <a:schemeClr val="accent5">
                    <a:lumMod val="75000"/>
                  </a:schemeClr>
                </a:solidFill>
                <a:effectLst/>
                <a:latin typeface="Timesnewroman"/>
              </a:rPr>
              <a:t>Syntax:-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key_t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ftok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pathname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proj_id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IN" sz="1600" b="1" i="0" dirty="0">
              <a:solidFill>
                <a:schemeClr val="accent1"/>
              </a:solidFill>
              <a:effectLst/>
              <a:latin typeface="Timesnewroman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b="1" i="0" dirty="0">
              <a:solidFill>
                <a:schemeClr val="accent1"/>
              </a:solidFill>
              <a:effectLst/>
              <a:latin typeface="Timesnewroman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chemeClr val="accent1"/>
                </a:solidFill>
                <a:effectLst/>
                <a:latin typeface="Timesnewroman"/>
              </a:rPr>
              <a:t>shmget(</a:t>
            </a:r>
            <a:r>
              <a:rPr lang="en-IN" b="1" dirty="0">
                <a:solidFill>
                  <a:schemeClr val="accent1"/>
                </a:solidFill>
                <a:latin typeface="Timesnewroman"/>
              </a:rPr>
              <a:t>) - </a:t>
            </a:r>
            <a:r>
              <a:rPr lang="en-US" dirty="0">
                <a:solidFill>
                  <a:srgbClr val="273239"/>
                </a:solidFill>
                <a:highlight>
                  <a:srgbClr val="FFFFFF"/>
                </a:highlight>
                <a:latin typeface="Timesnewroman"/>
              </a:rPr>
              <a:t>It 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Timesnewroman"/>
              </a:rPr>
              <a:t>returns an identifier for the shared memory segment.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highlight>
                  <a:srgbClr val="FFFFFF"/>
                </a:highlight>
                <a:latin typeface="Timesnewroman"/>
              </a:rPr>
              <a:t>Syntax: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shmget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key_t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shmflg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IN" sz="1700" b="1" dirty="0">
              <a:solidFill>
                <a:schemeClr val="accent1"/>
              </a:solidFill>
              <a:latin typeface="Timesnewroman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4466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FDA3F-BD63-A1F8-EB85-409AF16D9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6" y="973668"/>
            <a:ext cx="9419062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63A26-7692-6C44-F534-312589147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551" y="2350167"/>
            <a:ext cx="11076995" cy="443564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chemeClr val="accent1"/>
                </a:solidFill>
                <a:effectLst/>
                <a:latin typeface="Timesnewroman"/>
              </a:rPr>
              <a:t>shmat() -  </a:t>
            </a:r>
            <a:r>
              <a:rPr lang="en-US" i="0" dirty="0">
                <a:solidFill>
                  <a:schemeClr val="tx1"/>
                </a:solidFill>
                <a:effectLst/>
                <a:latin typeface="Timesnewroman"/>
              </a:rPr>
              <a:t>Attach the process to the already created shared memory segment.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newroman"/>
              </a:rPr>
              <a:t>Syntax: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IN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shmat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shmid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I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shmaddr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shmflg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IN" sz="1600" i="0" dirty="0">
              <a:solidFill>
                <a:schemeClr val="tx1"/>
              </a:solidFill>
              <a:effectLst/>
              <a:latin typeface="Timesnewroman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chemeClr val="accent1"/>
                </a:solidFill>
                <a:effectLst/>
                <a:latin typeface="Timesnewroman"/>
              </a:rPr>
              <a:t>shmdt() - </a:t>
            </a:r>
            <a:r>
              <a:rPr lang="en-US" i="0" dirty="0">
                <a:solidFill>
                  <a:schemeClr val="tx1"/>
                </a:solidFill>
                <a:effectLst/>
                <a:latin typeface="Timesnewroman"/>
              </a:rPr>
              <a:t>Detach the process from the already attached shared memory segment.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newroman"/>
              </a:rPr>
              <a:t>Syntax: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shmdt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shmaddr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IN" sz="1600" dirty="0">
              <a:solidFill>
                <a:schemeClr val="tx1"/>
              </a:solidFill>
              <a:latin typeface="Timesnewroman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chemeClr val="accent1"/>
                </a:solidFill>
                <a:effectLst/>
                <a:latin typeface="Timesnewroman"/>
              </a:rPr>
              <a:t>shmctl() - </a:t>
            </a:r>
            <a:r>
              <a:rPr lang="en-IN" i="0" dirty="0">
                <a:solidFill>
                  <a:schemeClr val="tx1"/>
                </a:solidFill>
                <a:effectLst/>
                <a:latin typeface="Timesnewroman"/>
              </a:rPr>
              <a:t>Destroy used shared memory space.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Timesnewroman"/>
              </a:rPr>
              <a:t>Syntax: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shmctl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shmid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shmid_ds *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094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EDDDF-557A-A526-B9CA-8067BB548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48" y="973668"/>
            <a:ext cx="9403020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Program </a:t>
            </a:r>
            <a:r>
              <a:rPr lang="en-US" sz="3000" b="1" dirty="0">
                <a:solidFill>
                  <a:srgbClr val="00B050"/>
                </a:solidFill>
                <a:latin typeface="Timesnewroman"/>
              </a:rPr>
              <a:t>sharedMemorySend.c</a:t>
            </a:r>
            <a:endParaRPr lang="en-IN" sz="3000" b="1" dirty="0">
              <a:solidFill>
                <a:srgbClr val="00B050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1BC58-3849-2E84-162F-5C2D3CC68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48" y="2326105"/>
            <a:ext cx="11189368" cy="4419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7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IN" sz="17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7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&lt;sys/ipc.h&gt;</a:t>
            </a:r>
            <a:endParaRPr lang="en-IN" sz="17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7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IN" sz="17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7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&lt;sys/shm.h&gt;</a:t>
            </a:r>
            <a:endParaRPr lang="en-IN" sz="17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7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IN" sz="17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7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&lt;stdio.h&gt;</a:t>
            </a:r>
            <a:endParaRPr lang="en-IN" sz="17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7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7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IN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sz="17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ftok to generate unique key</a:t>
            </a:r>
            <a:endParaRPr lang="en-IN" sz="17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sz="17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key_t</a:t>
            </a:r>
            <a:r>
              <a:rPr lang="en-IN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7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r>
              <a:rPr lang="en-IN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17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ftok</a:t>
            </a:r>
            <a:r>
              <a:rPr lang="en-IN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7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"shmfile"</a:t>
            </a:r>
            <a:r>
              <a:rPr lang="en-IN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7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65</a:t>
            </a:r>
            <a:r>
              <a:rPr lang="en-IN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IN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sz="17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shmget returns an identifier in shmid</a:t>
            </a:r>
            <a:endParaRPr lang="en-IN" sz="17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sz="17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7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shmid</a:t>
            </a:r>
            <a:r>
              <a:rPr lang="en-IN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17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shmget</a:t>
            </a:r>
            <a:r>
              <a:rPr lang="en-IN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7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r>
              <a:rPr lang="en-IN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7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1024</a:t>
            </a:r>
            <a:r>
              <a:rPr lang="en-IN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7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0666</a:t>
            </a:r>
            <a:r>
              <a:rPr lang="en-IN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|IPC_CREAT);</a:t>
            </a:r>
          </a:p>
          <a:p>
            <a:pPr marL="0" indent="0">
              <a:buNone/>
            </a:pPr>
            <a:br>
              <a:rPr lang="en-IN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IN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sz="17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shmat to attach to shared memory</a:t>
            </a:r>
            <a:endParaRPr lang="en-IN" sz="17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sz="17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IN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IN" sz="17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IN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IN" sz="17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IN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*) </a:t>
            </a:r>
            <a:r>
              <a:rPr lang="en-IN" sz="17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shmat</a:t>
            </a:r>
            <a:r>
              <a:rPr lang="en-IN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7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shmid</a:t>
            </a:r>
            <a:r>
              <a:rPr lang="en-IN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,(</a:t>
            </a:r>
            <a:r>
              <a:rPr lang="en-IN" sz="17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*)</a:t>
            </a:r>
            <a:r>
              <a:rPr lang="en-IN" sz="17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IN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7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IN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6297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C2137-F3B4-6624-845C-E719310BC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12" y="973668"/>
            <a:ext cx="9378956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D5F78-92E5-A83C-A227-4248731A6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12" y="2302042"/>
            <a:ext cx="11125199" cy="4435642"/>
          </a:xfrm>
        </p:spPr>
        <p:txBody>
          <a:bodyPr/>
          <a:lstStyle/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"Enter The Data:</a:t>
            </a:r>
            <a:r>
              <a:rPr lang="en-US" sz="1600" b="0" dirty="0">
                <a:solidFill>
                  <a:srgbClr val="EE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scanf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%s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"Data written in memory: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%s</a:t>
            </a:r>
            <a:r>
              <a:rPr lang="en-US" sz="1600" b="0" dirty="0">
                <a:solidFill>
                  <a:srgbClr val="EE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//detach from shared memory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shmdt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6103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6DC82-AD29-1572-4146-10D883064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496" y="973668"/>
            <a:ext cx="9346872" cy="706964"/>
          </a:xfrm>
        </p:spPr>
        <p:txBody>
          <a:bodyPr/>
          <a:lstStyle/>
          <a:p>
            <a:r>
              <a:rPr lang="en-US" sz="3600" b="1" dirty="0">
                <a:latin typeface="Timesnewroman"/>
              </a:rPr>
              <a:t>Program </a:t>
            </a:r>
            <a:r>
              <a:rPr lang="en-US" sz="3600" b="1" dirty="0">
                <a:solidFill>
                  <a:srgbClr val="00B050"/>
                </a:solidFill>
                <a:latin typeface="Timesnewroman"/>
              </a:rPr>
              <a:t>sharedMemoryReceive.c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F433A-2042-89CC-1BF0-6FE252339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742" y="2318085"/>
            <a:ext cx="11036890" cy="428324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&lt;sys/ipc.h&gt;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&lt;sys/shm.h&gt;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ftok to generate unique key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key_t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ftok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"shmfile"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65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shmget returns an identifier in shmid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shmid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shmget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1024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0666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|IPC_CREAT);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shmat to attach to shared memory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*)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shmat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shmid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,(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*)</a:t>
            </a:r>
            <a:r>
              <a:rPr lang="en-I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"Data read from memory: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%s</a:t>
            </a:r>
            <a:r>
              <a:rPr lang="en-IN" b="0" dirty="0">
                <a:solidFill>
                  <a:srgbClr val="EE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760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63593-70BD-F648-79A9-1AFC13D2F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90" y="973668"/>
            <a:ext cx="9386978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5C42-1269-485F-AD5E-D3CC9B71E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90" y="2294021"/>
            <a:ext cx="11117178" cy="4435642"/>
          </a:xfrm>
        </p:spPr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//detach from shared memory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shmdt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destroy the shared memory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shmctl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shmid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IPC_RMID,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5021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B7BEF-3F3E-A6E0-2695-5633E7C3B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73668"/>
            <a:ext cx="9306767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Summarize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DF6EF-0A75-5196-9674-835EA445A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350168"/>
            <a:ext cx="11085095" cy="433939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newroman"/>
              </a:rPr>
              <a:t>Message Queues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newroman"/>
              </a:rPr>
              <a:t>Message Queue used system calls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newroman"/>
              </a:rPr>
              <a:t>Shared Memory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newroman"/>
              </a:rPr>
              <a:t>Shared Memory used system calls</a:t>
            </a:r>
          </a:p>
          <a:p>
            <a:pPr>
              <a:lnSpc>
                <a:spcPct val="150000"/>
              </a:lnSpc>
            </a:pPr>
            <a:endParaRPr lang="en-IN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174437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7363-5876-0FA9-5423-5E807E2F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32" y="973668"/>
            <a:ext cx="9370935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D0B49-E3C9-4053-DCA2-8A8E0698C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47" y="2302042"/>
            <a:ext cx="11117179" cy="4387516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chemeClr val="accent1"/>
                </a:solidFill>
                <a:latin typeface="Timesnewroman"/>
              </a:rPr>
              <a:t>Message Send</a:t>
            </a:r>
            <a:r>
              <a:rPr lang="en-IN" dirty="0"/>
              <a:t>					                     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Timesnewroman"/>
              </a:rPr>
              <a:t>Message Queue</a:t>
            </a:r>
            <a:r>
              <a:rPr lang="en-IN" dirty="0"/>
              <a:t>					       </a:t>
            </a:r>
            <a:r>
              <a:rPr lang="en-IN" dirty="0">
                <a:solidFill>
                  <a:schemeClr val="accent1"/>
                </a:solidFill>
                <a:latin typeface="Timesnewroman"/>
              </a:rPr>
              <a:t>Message Receive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33BADC-6E2A-D3DB-3F82-CB8986532EFF}"/>
              </a:ext>
            </a:extLst>
          </p:cNvPr>
          <p:cNvSpPr/>
          <p:nvPr/>
        </p:nvSpPr>
        <p:spPr>
          <a:xfrm>
            <a:off x="4547937" y="4026568"/>
            <a:ext cx="561474" cy="2646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D4DEBB-B160-8B83-41BA-45AC0CD7F7EA}"/>
              </a:ext>
            </a:extLst>
          </p:cNvPr>
          <p:cNvSpPr/>
          <p:nvPr/>
        </p:nvSpPr>
        <p:spPr>
          <a:xfrm>
            <a:off x="5109411" y="4026568"/>
            <a:ext cx="561474" cy="2646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75AEA9-70B3-68E3-6F00-EECA9C125DF0}"/>
              </a:ext>
            </a:extLst>
          </p:cNvPr>
          <p:cNvSpPr/>
          <p:nvPr/>
        </p:nvSpPr>
        <p:spPr>
          <a:xfrm>
            <a:off x="5678906" y="4028684"/>
            <a:ext cx="561474" cy="2646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0100DF-EBEB-D594-6AB4-F8153B9A5041}"/>
              </a:ext>
            </a:extLst>
          </p:cNvPr>
          <p:cNvSpPr/>
          <p:nvPr/>
        </p:nvSpPr>
        <p:spPr>
          <a:xfrm>
            <a:off x="6248401" y="4026567"/>
            <a:ext cx="561474" cy="2646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CF1AF3-A6FA-F04B-FA1D-52FD9CA65245}"/>
              </a:ext>
            </a:extLst>
          </p:cNvPr>
          <p:cNvSpPr/>
          <p:nvPr/>
        </p:nvSpPr>
        <p:spPr>
          <a:xfrm>
            <a:off x="6809875" y="4026567"/>
            <a:ext cx="561474" cy="2646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1C6864-A9EB-DED9-F5F6-A844851C0FD2}"/>
              </a:ext>
            </a:extLst>
          </p:cNvPr>
          <p:cNvSpPr/>
          <p:nvPr/>
        </p:nvSpPr>
        <p:spPr>
          <a:xfrm>
            <a:off x="7387391" y="4026567"/>
            <a:ext cx="561474" cy="2646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541EEA-C9FA-EC3A-D38F-97E172A0A373}"/>
              </a:ext>
            </a:extLst>
          </p:cNvPr>
          <p:cNvSpPr/>
          <p:nvPr/>
        </p:nvSpPr>
        <p:spPr>
          <a:xfrm>
            <a:off x="7964907" y="4026567"/>
            <a:ext cx="561474" cy="2646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2DC1B4-3DD9-FDB3-5C99-2DB1D68573BF}"/>
              </a:ext>
            </a:extLst>
          </p:cNvPr>
          <p:cNvSpPr/>
          <p:nvPr/>
        </p:nvSpPr>
        <p:spPr>
          <a:xfrm>
            <a:off x="4042611" y="4026566"/>
            <a:ext cx="561474" cy="2646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1F78E24-D3B2-33F8-C320-9A175A14B8FC}"/>
              </a:ext>
            </a:extLst>
          </p:cNvPr>
          <p:cNvSpPr/>
          <p:nvPr/>
        </p:nvSpPr>
        <p:spPr>
          <a:xfrm>
            <a:off x="802107" y="3874166"/>
            <a:ext cx="1876925" cy="549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newroman"/>
              </a:rPr>
              <a:t>Process S</a:t>
            </a:r>
            <a:endParaRPr lang="en-IN" dirty="0">
              <a:latin typeface="Timesnewroman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9A32B87-DB74-2EE4-8699-364470901C16}"/>
              </a:ext>
            </a:extLst>
          </p:cNvPr>
          <p:cNvSpPr/>
          <p:nvPr/>
        </p:nvSpPr>
        <p:spPr>
          <a:xfrm>
            <a:off x="9537032" y="3874167"/>
            <a:ext cx="1876926" cy="5494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newroman"/>
              </a:rPr>
              <a:t>Process R</a:t>
            </a:r>
            <a:endParaRPr lang="en-IN" dirty="0">
              <a:latin typeface="Timesnewroman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CB45A6-D79D-DF65-EC15-69D4078DF3F8}"/>
              </a:ext>
            </a:extLst>
          </p:cNvPr>
          <p:cNvCxnSpPr>
            <a:stCxn id="15" idx="6"/>
            <a:endCxn id="11" idx="1"/>
          </p:cNvCxnSpPr>
          <p:nvPr/>
        </p:nvCxnSpPr>
        <p:spPr>
          <a:xfrm>
            <a:off x="2679032" y="4148885"/>
            <a:ext cx="1363579" cy="1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12689C-83EB-321B-0853-071C026EC58F}"/>
              </a:ext>
            </a:extLst>
          </p:cNvPr>
          <p:cNvCxnSpPr>
            <a:cxnSpLocks/>
            <a:stCxn id="10" idx="3"/>
            <a:endCxn id="16" idx="2"/>
          </p:cNvCxnSpPr>
          <p:nvPr/>
        </p:nvCxnSpPr>
        <p:spPr>
          <a:xfrm flipV="1">
            <a:off x="8526381" y="4148886"/>
            <a:ext cx="1010651" cy="10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790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F36A7-EB57-9BA4-2190-1FC60A347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48" y="973668"/>
            <a:ext cx="9403020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System calls used for message queues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464D1-7234-290C-5832-747C94489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48" y="2294021"/>
            <a:ext cx="11157284" cy="4459705"/>
          </a:xfrm>
        </p:spPr>
        <p:txBody>
          <a:bodyPr>
            <a:normAutofit/>
          </a:bodyPr>
          <a:lstStyle/>
          <a:p>
            <a:pPr algn="l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Timesnewroman"/>
              </a:rPr>
              <a:t>ftok()</a:t>
            </a: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Timesnewroman"/>
              </a:rPr>
              <a:t> - 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Timesnewroman"/>
              </a:rPr>
              <a:t>is use to generate a unique key.</a:t>
            </a:r>
          </a:p>
          <a:p>
            <a:pPr lvl="1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highlight>
                  <a:srgbClr val="FFFFFF"/>
                </a:highlight>
                <a:latin typeface="Timesnewroman"/>
              </a:rPr>
              <a:t>Syntax:</a:t>
            </a:r>
          </a:p>
          <a:p>
            <a:pPr lvl="2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key_t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ftok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pathname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proj_id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914400" lvl="2" indent="0" fontAlgn="base">
              <a:lnSpc>
                <a:spcPct val="150000"/>
              </a:lnSpc>
              <a:buNone/>
            </a:pPr>
            <a:endParaRPr lang="en-US" b="1" i="0" dirty="0">
              <a:solidFill>
                <a:schemeClr val="accent1"/>
              </a:solidFill>
              <a:effectLst/>
              <a:highlight>
                <a:srgbClr val="FFFFFF"/>
              </a:highlight>
              <a:latin typeface="Timesnewroman"/>
            </a:endParaRPr>
          </a:p>
          <a:p>
            <a:pPr algn="l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Timesnewroman"/>
              </a:rPr>
              <a:t>msgget()</a:t>
            </a: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Timesnewroman"/>
              </a:rPr>
              <a:t> - </a:t>
            </a:r>
            <a:r>
              <a:rPr lang="en-US" dirty="0">
                <a:solidFill>
                  <a:srgbClr val="273239"/>
                </a:solidFill>
                <a:highlight>
                  <a:srgbClr val="FFFFFF"/>
                </a:highlight>
                <a:latin typeface="Timesnewroman"/>
              </a:rPr>
              <a:t>E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Timesnewroman"/>
              </a:rPr>
              <a:t>ither returns the message queue Id for a newly created message queue or returns the identifiers for a queue which exists with the same key value.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highlight>
                  <a:srgbClr val="FFFFFF"/>
                </a:highlight>
                <a:latin typeface="Timesnewroman"/>
              </a:rPr>
              <a:t>Syntax: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msgget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key_t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key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msgflg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FFFFFF"/>
              </a:highlight>
              <a:latin typeface="Timesnewroman"/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0882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1A7E5-BA32-EA77-D64B-E228C84A4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12" y="973668"/>
            <a:ext cx="9378956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CFA01-412F-A58F-E2D0-A62DF6A40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12" y="2277980"/>
            <a:ext cx="11149262" cy="4580020"/>
          </a:xfrm>
        </p:spPr>
        <p:txBody>
          <a:bodyPr/>
          <a:lstStyle/>
          <a:p>
            <a:pPr algn="l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Timesnewroman"/>
              </a:rPr>
              <a:t>msgsnd() </a:t>
            </a: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Timesnewroman"/>
              </a:rPr>
              <a:t>-</a:t>
            </a:r>
            <a:r>
              <a:rPr lang="en-US" b="0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Timesnewroman"/>
              </a:rPr>
              <a:t> 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Timesnewroman"/>
              </a:rPr>
              <a:t>Data is placed on to a message queue by calling </a:t>
            </a:r>
            <a:r>
              <a:rPr lang="en-US" b="0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Timesnewroman"/>
              </a:rPr>
              <a:t>msgsnd().</a:t>
            </a:r>
          </a:p>
          <a:p>
            <a:pPr lvl="1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Timesnewroman"/>
              </a:rPr>
              <a:t>Syntax:</a:t>
            </a:r>
          </a:p>
          <a:p>
            <a:pPr lvl="2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msgsnd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msqid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I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msgp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msgsz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msgflg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b="0" i="0" dirty="0">
              <a:solidFill>
                <a:schemeClr val="accent1"/>
              </a:solidFill>
              <a:effectLst/>
              <a:highlight>
                <a:srgbClr val="FFFFFF"/>
              </a:highlight>
              <a:latin typeface="Timesnewroman"/>
            </a:endParaRPr>
          </a:p>
          <a:p>
            <a:pPr algn="l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Timesnewroman"/>
              </a:rPr>
              <a:t>msgrcv()</a:t>
            </a: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Timesnewroman"/>
              </a:rPr>
              <a:t> - 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Timesnewroman"/>
              </a:rPr>
              <a:t>messages are retrieved from a queue.</a:t>
            </a:r>
          </a:p>
          <a:p>
            <a:pPr lvl="1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highlight>
                  <a:srgbClr val="FFFFFF"/>
                </a:highlight>
                <a:latin typeface="Timesnewroman"/>
              </a:rPr>
              <a:t>Syntax:</a:t>
            </a:r>
          </a:p>
          <a:p>
            <a:pPr lvl="2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ssize_t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msgrcv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msqid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I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msgp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msgsz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msgtyp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msgflg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b="0" i="0" dirty="0">
              <a:solidFill>
                <a:schemeClr val="accent5">
                  <a:lumMod val="75000"/>
                </a:schemeClr>
              </a:solidFill>
              <a:effectLst/>
              <a:highlight>
                <a:srgbClr val="FFFFFF"/>
              </a:highlight>
              <a:latin typeface="Timesnewroman"/>
            </a:endParaRPr>
          </a:p>
          <a:p>
            <a:pPr algn="l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Timesnewroman"/>
              </a:rPr>
              <a:t>msgctl()</a:t>
            </a:r>
            <a:r>
              <a:rPr lang="en-US" dirty="0">
                <a:solidFill>
                  <a:schemeClr val="accent1"/>
                </a:solidFill>
                <a:highlight>
                  <a:srgbClr val="FFFFFF"/>
                </a:highlight>
                <a:latin typeface="Timesnewroman"/>
              </a:rPr>
              <a:t> - 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Timesnewroman"/>
              </a:rPr>
              <a:t>It performs various operations on a queue. Generally, it is use to destroy message queue.</a:t>
            </a:r>
          </a:p>
          <a:p>
            <a:pPr lvl="1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highlight>
                  <a:srgbClr val="FFFFFF"/>
                </a:highlight>
                <a:latin typeface="Timesnewroman"/>
              </a:rPr>
              <a:t>Syntax:</a:t>
            </a:r>
          </a:p>
          <a:p>
            <a:pPr lvl="2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msgctl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msqid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cmd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msqid_ds *</a:t>
            </a:r>
            <a:r>
              <a:rPr lang="en-I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buf</a:t>
            </a: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2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Timesnew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5778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71400-42F8-269A-984A-02F128B00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12" y="973668"/>
            <a:ext cx="9378956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Program </a:t>
            </a:r>
            <a:r>
              <a:rPr lang="en-US" sz="3000" b="1" dirty="0">
                <a:solidFill>
                  <a:srgbClr val="00B050"/>
                </a:solidFill>
                <a:latin typeface="Timesnewroman"/>
              </a:rPr>
              <a:t>messageQueueSend.c</a:t>
            </a:r>
            <a:endParaRPr lang="en-IN" sz="3000" b="1" dirty="0">
              <a:solidFill>
                <a:srgbClr val="00B050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4DE3C-1600-6F3F-F83D-44C74DEC1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12" y="2326105"/>
            <a:ext cx="11133220" cy="436345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sz="2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IN" sz="2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&lt;stdio.h&gt;</a:t>
            </a:r>
            <a:endParaRPr lang="en-IN" sz="2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IN" sz="2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&lt;sys/msg.h&gt;</a:t>
            </a:r>
            <a:endParaRPr lang="en-IN" sz="2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IN" sz="2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&lt;sys/ipc.h&gt;</a:t>
            </a:r>
            <a:endParaRPr lang="en-IN" sz="2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IN" sz="2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mesg_buffer</a:t>
            </a:r>
          </a:p>
          <a:p>
            <a:pPr marL="0" indent="0">
              <a:buNone/>
            </a:pPr>
            <a:r>
              <a:rPr lang="en-IN" sz="2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2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IN" sz="2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IN" sz="2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type;</a:t>
            </a:r>
          </a:p>
          <a:p>
            <a:pPr marL="0" indent="0">
              <a:buNone/>
            </a:pPr>
            <a:r>
              <a:rPr lang="en-IN" sz="2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IN" sz="2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IN" sz="2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IN" sz="2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sz="2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en-IN" sz="2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IN" sz="2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IN" sz="2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IN" sz="2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2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2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IN" sz="2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IN" sz="2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mesg_buffer message;</a:t>
            </a:r>
          </a:p>
          <a:p>
            <a:pPr marL="0" indent="0">
              <a:buNone/>
            </a:pPr>
            <a:r>
              <a:rPr lang="en-IN" sz="2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IN" sz="2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key_t</a:t>
            </a:r>
            <a:r>
              <a:rPr lang="en-IN" sz="2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key;</a:t>
            </a:r>
          </a:p>
          <a:p>
            <a:pPr marL="0" indent="0">
              <a:buNone/>
            </a:pPr>
            <a:r>
              <a:rPr lang="en-IN" sz="2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IN" sz="2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msgid;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9889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9070-AAB5-D740-DA8B-049CBD9B8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74" y="973668"/>
            <a:ext cx="9354893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01808-8A8B-51BE-8D98-6DDB61B3B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474" y="2334125"/>
            <a:ext cx="11101137" cy="437949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IN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 key = </a:t>
            </a:r>
            <a:r>
              <a:rPr lang="en-IN" sz="5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ftok</a:t>
            </a:r>
            <a:r>
              <a:rPr lang="en-IN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“temp"</a:t>
            </a:r>
            <a:r>
              <a:rPr lang="en-IN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5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65</a:t>
            </a:r>
            <a:r>
              <a:rPr lang="en-IN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IN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//create MessageId</a:t>
            </a:r>
            <a:endParaRPr lang="en-IN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msgid = </a:t>
            </a:r>
            <a:r>
              <a:rPr lang="en-IN" sz="5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msgget</a:t>
            </a:r>
            <a:r>
              <a:rPr lang="en-IN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(key,</a:t>
            </a:r>
            <a:r>
              <a:rPr lang="en-IN" sz="5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0666</a:t>
            </a:r>
            <a:r>
              <a:rPr lang="en-IN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|IPC_CREAT);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IN" sz="5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IN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5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IN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5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IN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IN" sz="5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IN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"key:</a:t>
            </a:r>
            <a:r>
              <a:rPr lang="en-IN" sz="5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%u</a:t>
            </a:r>
            <a:r>
              <a:rPr lang="en-IN" sz="5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msgid:</a:t>
            </a:r>
            <a:r>
              <a:rPr lang="en-IN" sz="5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%u</a:t>
            </a:r>
            <a:r>
              <a:rPr lang="en-IN" sz="5600" b="0" dirty="0">
                <a:solidFill>
                  <a:srgbClr val="EE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IN" sz="5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key, msgid);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IN" sz="5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IN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IN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IN" sz="5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IN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"Enter The Data:</a:t>
            </a:r>
            <a:r>
              <a:rPr lang="en-IN" sz="5600" b="0" dirty="0">
                <a:solidFill>
                  <a:srgbClr val="EE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IN" sz="5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IN" sz="5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scanf</a:t>
            </a:r>
            <a:r>
              <a:rPr lang="en-IN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5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%s</a:t>
            </a:r>
            <a:r>
              <a:rPr lang="en-IN" sz="5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5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IN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5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IN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IN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//sending message //</a:t>
            </a:r>
            <a:endParaRPr lang="en-IN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IN" sz="5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msgsnd</a:t>
            </a:r>
            <a:r>
              <a:rPr lang="en-IN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(msgid, &amp;message, </a:t>
            </a:r>
            <a:r>
              <a:rPr lang="en-IN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IN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(message),</a:t>
            </a:r>
            <a:r>
              <a:rPr lang="en-IN" sz="5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IN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IN" sz="5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IN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"Data:</a:t>
            </a:r>
            <a:r>
              <a:rPr lang="en-IN" sz="5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%s</a:t>
            </a:r>
            <a:r>
              <a:rPr lang="en-IN" sz="5600" b="0" dirty="0">
                <a:solidFill>
                  <a:srgbClr val="EE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IN" sz="5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5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IN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5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text</a:t>
            </a:r>
            <a:r>
              <a:rPr lang="en-IN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700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72A4-89C2-AEF4-AE35-691500006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90" y="973668"/>
            <a:ext cx="9386978" cy="706964"/>
          </a:xfrm>
        </p:spPr>
        <p:txBody>
          <a:bodyPr/>
          <a:lstStyle/>
          <a:p>
            <a:r>
              <a:rPr lang="en-US" sz="3600" b="1" dirty="0">
                <a:latin typeface="Timesnewroman"/>
              </a:rPr>
              <a:t>Program </a:t>
            </a:r>
            <a:r>
              <a:rPr lang="en-US" sz="3600" b="1" dirty="0">
                <a:solidFill>
                  <a:srgbClr val="00B050"/>
                </a:solidFill>
                <a:latin typeface="Timesnewroman"/>
              </a:rPr>
              <a:t>messageQueueReceive.c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428CC-AA49-B675-C616-11F9A5B6F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36" y="2342147"/>
            <a:ext cx="11052932" cy="43233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IN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&lt;stdio.h&gt;</a:t>
            </a:r>
            <a:endParaRPr lang="en-IN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IN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&lt;sys/msg.h&gt;</a:t>
            </a:r>
            <a:endParaRPr lang="en-IN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IN" sz="20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&lt;sys/ipc.h&gt;</a:t>
            </a:r>
            <a:endParaRPr lang="en-IN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I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mesg_buffer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IN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I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msg_type;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IN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I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msg_data</a:t>
            </a:r>
            <a:r>
              <a:rPr lang="en-I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IN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</a:t>
            </a:r>
            <a:r>
              <a:rPr lang="en-I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I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IN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key_t</a:t>
            </a:r>
            <a:r>
              <a:rPr lang="en-I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key;</a:t>
            </a:r>
          </a:p>
          <a:p>
            <a:pPr marL="0" indent="0">
              <a:buNone/>
            </a:pPr>
            <a:br>
              <a:rPr lang="en-I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IN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msgid;</a:t>
            </a:r>
          </a:p>
          <a:p>
            <a:pPr marL="0" indent="0">
              <a:buNone/>
            </a:pPr>
            <a:r>
              <a:rPr lang="en-I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IN" sz="20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IN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mesg_buffer message;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686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5CE18-B6B1-3F35-5FB2-973F2431E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90" y="973668"/>
            <a:ext cx="9386978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CE698-91CB-79DB-BDF5-3E27FF950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90" y="2294021"/>
            <a:ext cx="11133221" cy="44597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IN" sz="17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//generate Unique key//</a:t>
            </a:r>
            <a:endParaRPr lang="en-IN" sz="17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key = </a:t>
            </a:r>
            <a:r>
              <a:rPr lang="en-IN" sz="17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ftok</a:t>
            </a:r>
            <a:r>
              <a:rPr lang="en-IN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7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"temp"</a:t>
            </a:r>
            <a:r>
              <a:rPr lang="en-IN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7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65</a:t>
            </a:r>
            <a:r>
              <a:rPr lang="en-IN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IN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IN" sz="17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     create Message queue //</a:t>
            </a:r>
            <a:endParaRPr lang="en-IN" sz="17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msgid = </a:t>
            </a:r>
            <a:r>
              <a:rPr lang="en-IN" sz="17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msgget</a:t>
            </a:r>
            <a:r>
              <a:rPr lang="en-IN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(key,</a:t>
            </a:r>
            <a:r>
              <a:rPr lang="en-IN" sz="17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0666</a:t>
            </a:r>
            <a:r>
              <a:rPr lang="en-IN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|IPC_CREAT);</a:t>
            </a: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IN" sz="17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IN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7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"key=</a:t>
            </a:r>
            <a:r>
              <a:rPr lang="en-IN" sz="17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%u</a:t>
            </a:r>
            <a:r>
              <a:rPr lang="en-IN" sz="17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msgid=</a:t>
            </a:r>
            <a:r>
              <a:rPr lang="en-IN" sz="17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%u</a:t>
            </a:r>
            <a:r>
              <a:rPr lang="en-IN" sz="1700" b="0" dirty="0">
                <a:solidFill>
                  <a:srgbClr val="EE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IN" sz="17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key, msgid);</a:t>
            </a: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IN" sz="17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IN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7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IN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IN" sz="17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//Receive Message Buffer</a:t>
            </a:r>
            <a:endParaRPr lang="en-IN" sz="17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IN" sz="17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msgrcv</a:t>
            </a:r>
            <a:r>
              <a:rPr lang="en-IN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(msgid, &amp;message, </a:t>
            </a:r>
            <a:r>
              <a:rPr lang="en-IN" sz="17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IN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(message),</a:t>
            </a:r>
            <a:r>
              <a:rPr lang="en-IN" sz="17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IN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IN" sz="17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IN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IN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IN" sz="17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//Data Received//</a:t>
            </a:r>
            <a:endParaRPr lang="en-IN" sz="17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IN" sz="17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en-IN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7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"Data:</a:t>
            </a:r>
            <a:r>
              <a:rPr lang="en-IN" sz="17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%s</a:t>
            </a:r>
            <a:r>
              <a:rPr lang="en-IN" sz="1700" b="0" dirty="0">
                <a:solidFill>
                  <a:srgbClr val="EE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IN" sz="17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IN" sz="17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message</a:t>
            </a:r>
            <a:r>
              <a:rPr lang="en-IN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7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msg_data</a:t>
            </a:r>
            <a:r>
              <a:rPr lang="en-IN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5738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BCF86-7A20-E101-B507-601E6F36D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12" y="973668"/>
            <a:ext cx="9378956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C267A-5649-0335-DB52-F2B0DD676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12" y="2318083"/>
            <a:ext cx="11141241" cy="4411579"/>
          </a:xfrm>
        </p:spPr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Destroy Message //</a:t>
            </a: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msgctl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(msgid, IPC_RMID, </a:t>
            </a:r>
            <a:r>
              <a:rPr lang="en-IN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6469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9258</TotalTime>
  <Words>1145</Words>
  <Application>Microsoft Office PowerPoint</Application>
  <PresentationFormat>Widescreen</PresentationFormat>
  <Paragraphs>175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Century Gothic</vt:lpstr>
      <vt:lpstr>Consolas</vt:lpstr>
      <vt:lpstr>Timesnewroman</vt:lpstr>
      <vt:lpstr>Wingdings</vt:lpstr>
      <vt:lpstr>Wingdings 3</vt:lpstr>
      <vt:lpstr>Ion Boardroom</vt:lpstr>
      <vt:lpstr>Message Queues</vt:lpstr>
      <vt:lpstr>Cont..</vt:lpstr>
      <vt:lpstr>System calls used for message queues</vt:lpstr>
      <vt:lpstr>Cont..</vt:lpstr>
      <vt:lpstr>Program messageQueueSend.c</vt:lpstr>
      <vt:lpstr>Cont..</vt:lpstr>
      <vt:lpstr>Program messageQueueReceive.c</vt:lpstr>
      <vt:lpstr>Cont..</vt:lpstr>
      <vt:lpstr>Cont..</vt:lpstr>
      <vt:lpstr>Shared Memory</vt:lpstr>
      <vt:lpstr>System Calls used for Shared Memory</vt:lpstr>
      <vt:lpstr>Cont..</vt:lpstr>
      <vt:lpstr>Program sharedMemorySend.c</vt:lpstr>
      <vt:lpstr>Cont..</vt:lpstr>
      <vt:lpstr>Program sharedMemoryReceive.c</vt:lpstr>
      <vt:lpstr>Cont..</vt:lpstr>
      <vt:lpstr>Summarize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KARIKALAN K</dc:creator>
  <cp:lastModifiedBy>karikalan karunanidhi</cp:lastModifiedBy>
  <cp:revision>702</cp:revision>
  <dcterms:created xsi:type="dcterms:W3CDTF">2023-04-08T11:57:15Z</dcterms:created>
  <dcterms:modified xsi:type="dcterms:W3CDTF">2025-03-03T07:41:38Z</dcterms:modified>
</cp:coreProperties>
</file>