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9" r:id="rId23"/>
    <p:sldId id="307" r:id="rId24"/>
    <p:sldId id="308" r:id="rId25"/>
    <p:sldId id="30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0FFC-7B35-3EE5-EF83-828A9C74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8" y="973668"/>
            <a:ext cx="932280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Threads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BD86-CE68-D0E2-2B60-0A01A05F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2277979"/>
            <a:ext cx="11061031" cy="44998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Thread is a light weight process which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newroman"/>
              </a:rPr>
              <a:t>refer to the smallest unit of execution within a process.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newroman"/>
              </a:rPr>
              <a:t>One Process can have multiple threads each thread has it’s own thread Id.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newroman"/>
              </a:rPr>
              <a:t>Each Thread is running job concurrently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For example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, in a browser, multiple tabs can be different threads. MS word uses multiple threads, one thread to format the text, other thread to process inputs, etc.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Threads operate faster than processes due to following reasons: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Thread creation is much faster. </a:t>
            </a:r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Context switching between threads is much faster. 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Threads can be terminated easily.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Communication between threads is faster. 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42982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07F-9282-50F6-BEB7-80D70016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96BF-BEDF-1340-D9F6-13CF772D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00" y="2334125"/>
            <a:ext cx="11044911" cy="4379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sem_init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pthread_join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pthread_join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sem_destroy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46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76DA-697F-7523-5186-AE8DC07E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973668"/>
            <a:ext cx="933885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Mutex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66966-6509-44DD-27F9-FB63763C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2334125"/>
            <a:ext cx="11141242" cy="433136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newroman"/>
              </a:rPr>
              <a:t>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newroman"/>
              </a:rPr>
              <a:t>utexes (short for mutual exclusion) are synchronization primitives used to prevent multiple threads from simultaneously accessing shared resources, thereby avoiding race conditions.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newroman"/>
              </a:rPr>
              <a:t>Mutexes ensure that only one thread can access a critical section of code (protected by the mutex) at any given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51001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4A04-6957-B5C0-7C00-5678A8A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for Mutex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73EF-6198-DF4C-21E9-BAA3B45A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18084"/>
            <a:ext cx="11125199" cy="44356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&lt;pthread.h&gt;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&lt;unistd.h&gt;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counter;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lock;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Thread_function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2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EB89-00D7-81F8-7EA0-C70F0ECF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24E2-08B2-A0A9-A74E-33B9C4AD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26105"/>
            <a:ext cx="11141242" cy="4411579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counter +=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Job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started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counter);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Job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finished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counter);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pthread_mutex_unlock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94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0903-8F35-8385-CF12-315E0DFA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6590-0B0F-002E-2D96-6DADA0FF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58189"/>
            <a:ext cx="11117179" cy="4395537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err;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pthread_mutex_init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(&amp;lock,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mutex init failed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91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83D1-204B-DED9-B8BB-C7E1588D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E034-2C63-CE3A-6990-9FAC40F4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6" y="2334125"/>
            <a:ext cx="11117178" cy="4395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 &lt;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err =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[i]),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&amp;Thread_function,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(err !=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can't create thread :[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strerror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(err));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i++;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702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9F2A-9FAD-C1BC-F1AB-B38FEEA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A4C2-9E4B-B6FA-12AB-8B642F56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" y="2326105"/>
            <a:ext cx="11149185" cy="4395537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j=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(j&lt;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pthread_join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[j],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j++;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pthread_mutex_destroy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(&amp;lock);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5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37E0-EE02-698F-74C2-37C7B8AB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DeadLock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2D88-D5E6-E042-4CB9-2BC10C0B2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84" y="2358189"/>
            <a:ext cx="11036890" cy="42832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Deadlock in operating system is a situation which occurs when a process or thread enters a waiting state because a resource requested is being held by another waiting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In a deadlock state a process is unable to change its state(waiting) indefinitely because the resources requested by it are being used by another waiting process.</a:t>
            </a:r>
            <a:endParaRPr lang="en-US" dirty="0">
              <a:solidFill>
                <a:srgbClr val="4B4F58"/>
              </a:solidFill>
              <a:highlight>
                <a:srgbClr val="FFFFFF"/>
              </a:highlight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94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F30E-37A8-6B3B-6B98-CBC7C36D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4CE8-A240-CC99-C821-5B6232AC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10063"/>
            <a:ext cx="11117177" cy="43794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682CF8-75ED-60C8-BA68-9173A453507E}"/>
              </a:ext>
            </a:extLst>
          </p:cNvPr>
          <p:cNvSpPr/>
          <p:nvPr/>
        </p:nvSpPr>
        <p:spPr>
          <a:xfrm>
            <a:off x="5638800" y="2767264"/>
            <a:ext cx="914400" cy="569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P1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03F0BC-1E5F-60F7-75E6-E36BDFB8B99C}"/>
              </a:ext>
            </a:extLst>
          </p:cNvPr>
          <p:cNvSpPr/>
          <p:nvPr/>
        </p:nvSpPr>
        <p:spPr>
          <a:xfrm>
            <a:off x="2895601" y="4419600"/>
            <a:ext cx="737936" cy="473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R1</a:t>
            </a:r>
            <a:endParaRPr lang="en-IN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1ACDA-D9FF-CDC4-1506-9538908638AF}"/>
              </a:ext>
            </a:extLst>
          </p:cNvPr>
          <p:cNvSpPr/>
          <p:nvPr/>
        </p:nvSpPr>
        <p:spPr>
          <a:xfrm>
            <a:off x="8438147" y="4415589"/>
            <a:ext cx="866273" cy="529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R2</a:t>
            </a:r>
            <a:endParaRPr lang="en-IN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D0C7F-79E4-8FE4-9050-F9D63DB64D1A}"/>
              </a:ext>
            </a:extLst>
          </p:cNvPr>
          <p:cNvSpPr/>
          <p:nvPr/>
        </p:nvSpPr>
        <p:spPr>
          <a:xfrm>
            <a:off x="5935579" y="5884332"/>
            <a:ext cx="826168" cy="5694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P2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1BC630-68AC-6A29-948F-73DE05C75DDD}"/>
              </a:ext>
            </a:extLst>
          </p:cNvPr>
          <p:cNvCxnSpPr>
            <a:endCxn id="4" idx="2"/>
          </p:cNvCxnSpPr>
          <p:nvPr/>
        </p:nvCxnSpPr>
        <p:spPr>
          <a:xfrm flipV="1">
            <a:off x="3240505" y="3052011"/>
            <a:ext cx="2398295" cy="13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9CF97C-576F-4D45-D1F2-4DA10AE5A0B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553200" y="3052011"/>
            <a:ext cx="2318084" cy="13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934812-B2DB-F56D-222E-044A12E2EDC3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flipH="1">
            <a:off x="6761747" y="4944978"/>
            <a:ext cx="2109537" cy="1224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A15B7C-5FD3-136E-F4D3-4FB2ED1D01D7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3465095" y="4920915"/>
            <a:ext cx="2470484" cy="124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890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D8D1-64CB-DD19-129D-B2691D43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2BBD-C01A-91FB-3BC8-0DCD458E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77979"/>
            <a:ext cx="11165305" cy="446772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P1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 and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 P2 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will be represented by two thread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one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 and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two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The two resources R1 and R2 will be represented by the two lock variables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first_mutex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 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and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second_mutex</a:t>
            </a:r>
            <a:br>
              <a:rPr lang="en-US" dirty="0">
                <a:latin typeface="Timesnewroman"/>
              </a:rPr>
            </a:b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First thread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one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 will acquire lock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first_mutex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 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and then thread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two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 will acquire lock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second_mutex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 Hence, both the threads have acquired one resource each. Next, thread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one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 will try to acquire lock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second_mutex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 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while the second thread, thread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two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 will try to acquire lock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first_mutex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. </a:t>
            </a:r>
            <a:r>
              <a:rPr lang="en-US" b="0" i="0" dirty="0">
                <a:solidFill>
                  <a:srgbClr val="4B4F58"/>
                </a:solidFill>
                <a:effectLst/>
                <a:highlight>
                  <a:srgbClr val="FFFFFF"/>
                </a:highlight>
                <a:latin typeface="Timesnewroman"/>
              </a:rPr>
              <a:t>Since the resources are already occupied by the other thread, both the threads will get into a deadlock.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66867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E651-51D1-4559-34D2-21145BF8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for </a:t>
            </a:r>
            <a:r>
              <a:rPr lang="en-US" sz="3000" b="1" dirty="0">
                <a:solidFill>
                  <a:srgbClr val="00B050"/>
                </a:solidFill>
                <a:latin typeface="Timesnewroman"/>
              </a:rPr>
              <a:t>singleThread.c</a:t>
            </a:r>
            <a:endParaRPr lang="en-IN" sz="3000" b="1" dirty="0">
              <a:solidFill>
                <a:srgbClr val="00B05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A5B7-F8E9-AA5F-DD91-572F2065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286001"/>
            <a:ext cx="11141242" cy="444366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&lt;pthread.h&gt;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thread_function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*thread_id =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*)arg;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 thread_function: thread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*thread_id);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55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5628-2676-8760-3345-A447F5CF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DeadLock Example 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228F-B841-6A81-25E6-272D12FF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18084"/>
            <a:ext cx="11093115" cy="43554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&lt;pthread.h&gt;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resource1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"Job started in resource1..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"Trying to get resourc2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"Aquired resourc2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pthread_mutex_unlock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68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8AF1-78EA-B0B6-BEBE-A034BD0A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0F0D-C81E-E6A8-0E12-0C5AA123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2310063"/>
            <a:ext cx="11093115" cy="438751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"Job finished in resource1..</a:t>
            </a:r>
            <a:r>
              <a:rPr lang="en-US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pthread_mutex_unlock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pthread_exit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resource2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"Job started in resource2..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"Trying to get resourc1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"Aquired resourc1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pthread_mutex_unlock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7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652D-1109-FAE4-AE22-F49AC9AB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B6F8-5D5D-011B-691A-ADD06CC9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58189"/>
            <a:ext cx="11181348" cy="42832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"Job finished in resource2..</a:t>
            </a:r>
            <a:r>
              <a:rPr lang="en-US" sz="14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pthread_mutex_unlock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lock2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pthread_exit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pthread_mutex_init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pthread_mutex_init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lock2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2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4AD5-6C57-871E-ACE8-57637F37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18D-E711-BEE9-638D-5A174E12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50168"/>
            <a:ext cx="11101136" cy="4339390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resource1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resource2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pthread_join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pthread_join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t2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70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22B5-F517-5399-EDF4-33857BC8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Race Condition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7991-5C7F-FE1A-1553-822393E1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50168"/>
            <a:ext cx="11181347" cy="432334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Race condition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occurs when multiple threads read and write the same variable. they have access some shared data and try to change at the same time. In such a scenario threads are “racing” each other to access/change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highlight>
                  <a:srgbClr val="FAFBFC"/>
                </a:highlight>
                <a:latin typeface="Timesnewroman"/>
              </a:rPr>
              <a:t>Race conditions can be avoided by proper synchronization between threads.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72876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3D65-5952-55C7-978C-689FDB4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b="1" dirty="0">
                <a:latin typeface="Timesnewroman"/>
              </a:rPr>
              <a:t>Summarize</a:t>
            </a:r>
            <a:endParaRPr lang="en-IN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1F0D-B012-DE25-07C1-F4EE5ACF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2366211"/>
            <a:ext cx="11069051" cy="42190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Threads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Semaphores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Mutex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DeadLock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Race Conditions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88702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A3C1-ECE6-2DCF-CB10-F7976706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6242-4719-0ECA-FF18-82525FD7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02042"/>
            <a:ext cx="11205411" cy="440355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thread_id;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id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(&amp;thread_id,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thread_function, &amp;id);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 main thread</a:t>
            </a:r>
            <a:r>
              <a:rPr lang="en-US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pthread_join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(thread_id,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Timesnewroman"/>
              </a:rPr>
              <a:t>Thread Compilation Step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Timesnewroman"/>
              </a:rPr>
              <a:t>gcc singleThread.c -lpthread</a:t>
            </a:r>
          </a:p>
        </p:txBody>
      </p:sp>
    </p:spTree>
    <p:extLst>
      <p:ext uri="{BB962C8B-B14F-4D97-AF65-F5344CB8AC3E}">
        <p14:creationId xmlns:p14="http://schemas.microsoft.com/office/powerpoint/2010/main" val="167484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20AE-8A56-9423-8218-4EBE6663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73668"/>
            <a:ext cx="9306767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Program for </a:t>
            </a:r>
            <a:r>
              <a:rPr lang="en-US" sz="3600" b="1" dirty="0">
                <a:solidFill>
                  <a:srgbClr val="00B050"/>
                </a:solidFill>
                <a:latin typeface="Timesnewroman"/>
              </a:rPr>
              <a:t>MultiThread.c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8893-CCF9-C668-78EB-6E3E122D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10063"/>
            <a:ext cx="11085095" cy="4427621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&lt;pthread.h&gt;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NUM_THREADS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Thread_function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tid = 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)id;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"Hello World! Thread ID,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tid);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pthread_exit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3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2D5E-D3C8-CE83-93BB-C50A992F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7F2C-CB8C-F7D3-2660-47A4BA4A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286000"/>
            <a:ext cx="11213431" cy="44516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[NUM_THREADS];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rc,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i = 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 &lt; NUM_THREADS; i++ 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"main() : creating thread: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rc =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pthread_create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threads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[i],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Thread_function, &amp;i);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(rc)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"Error: unable to create thread,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rc);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6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47D0-0958-3D9C-DA86-D73E5876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9EE2-1DF2-7E49-5236-9B3AB87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42147"/>
            <a:ext cx="11085094" cy="436345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pthread_exit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Semaphores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Semaphores are very useful in process synchronization and multithreading. They are used to enforce 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mutual exclusion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, 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avoid race conditions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, and implement 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synchronization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 between processes.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Semaphores are of two types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Binary Semaphore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Counting Semaphore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273239"/>
              </a:solidFill>
              <a:highlight>
                <a:srgbClr val="FFFFFF"/>
              </a:highlight>
              <a:latin typeface="Timesnewroman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b="0" dirty="0">
              <a:solidFill>
                <a:schemeClr val="accent1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sz="1800" b="0" dirty="0">
              <a:solidFill>
                <a:schemeClr val="accent1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4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3128-06F4-B670-7D4F-74CC491D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973668"/>
            <a:ext cx="931478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FD1B-C421-7F81-3D8E-51E65EBF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80" y="2302042"/>
            <a:ext cx="11077073" cy="43714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Binary Semaphore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This is also known as a mutex lock. It can have only two values – 0 and 1. Its value is initialized to 1. It is used to implement the solution of critical section problems with multiple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Counting Semaphore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Its value can range over an unrestricted domain. It is used to control access to a resource that has multiple instances.</a:t>
            </a:r>
            <a:endParaRPr lang="en-US" b="0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61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7C11-E5DD-5A25-138E-E1FB40E7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b="1" dirty="0">
                <a:latin typeface="Timesnewroman"/>
              </a:rPr>
              <a:t>Program for semaphores</a:t>
            </a:r>
            <a:endParaRPr lang="en-IN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C5C-173F-C2B1-AF72-5A1D21ED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02041"/>
            <a:ext cx="11125199" cy="4443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 program to demonstrate working of Semaphores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&lt;pthread.h&gt;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&lt;semaphore.h&gt;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&lt;unistd.h&gt;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sem_t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//wait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sem_wait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Asia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83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312F-EB8F-7095-FEA7-3E5918FD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272A-D216-755E-0DF9-050BBED4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58189"/>
            <a:ext cx="11141242" cy="4307306"/>
          </a:xfrm>
        </p:spPr>
        <p:txBody>
          <a:bodyPr/>
          <a:lstStyle/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//critical section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sleep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//signal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\nEurope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sem_post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05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11746</TotalTime>
  <Words>1639</Words>
  <Application>Microsoft Office PowerPoint</Application>
  <PresentationFormat>Widescreen</PresentationFormat>
  <Paragraphs>213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Threads</vt:lpstr>
      <vt:lpstr>Program for singleThread.c</vt:lpstr>
      <vt:lpstr>Cont..</vt:lpstr>
      <vt:lpstr>Program for MultiThread.c</vt:lpstr>
      <vt:lpstr>Cont..</vt:lpstr>
      <vt:lpstr>Cont..</vt:lpstr>
      <vt:lpstr>Cont..</vt:lpstr>
      <vt:lpstr>Program for semaphores</vt:lpstr>
      <vt:lpstr>Cont..</vt:lpstr>
      <vt:lpstr>Cont..</vt:lpstr>
      <vt:lpstr>Mutex</vt:lpstr>
      <vt:lpstr>Program for Mutex</vt:lpstr>
      <vt:lpstr>Cont..</vt:lpstr>
      <vt:lpstr>Cont..</vt:lpstr>
      <vt:lpstr>Cont..</vt:lpstr>
      <vt:lpstr>Cont..</vt:lpstr>
      <vt:lpstr>DeadLock</vt:lpstr>
      <vt:lpstr>Cont..</vt:lpstr>
      <vt:lpstr>Cont..</vt:lpstr>
      <vt:lpstr>DeadLock Example Program</vt:lpstr>
      <vt:lpstr>Cont..</vt:lpstr>
      <vt:lpstr>Cont..</vt:lpstr>
      <vt:lpstr>Cont..</vt:lpstr>
      <vt:lpstr>Race Condition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772</cp:revision>
  <dcterms:created xsi:type="dcterms:W3CDTF">2023-04-08T11:57:15Z</dcterms:created>
  <dcterms:modified xsi:type="dcterms:W3CDTF">2024-05-13T06:33:19Z</dcterms:modified>
</cp:coreProperties>
</file>