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9" r:id="rId3"/>
    <p:sldId id="264" r:id="rId4"/>
    <p:sldId id="260" r:id="rId5"/>
    <p:sldId id="261" r:id="rId6"/>
    <p:sldId id="262" r:id="rId7"/>
    <p:sldId id="263"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8"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5" d="100"/>
          <a:sy n="95" d="100"/>
        </p:scale>
        <p:origin x="16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ax="1920" units="cm"/>
          <inkml:channel name="Y" type="integer" max="1200" units="cm"/>
          <inkml:channel name="T" type="integer" max="2.14748E9" units="dev"/>
        </inkml:traceFormat>
        <inkml:channelProperties>
          <inkml:channelProperty channel="X" name="resolution" value="55.65217" units="1/cm"/>
          <inkml:channelProperty channel="Y" name="resolution" value="55.81395" units="1/cm"/>
          <inkml:channelProperty channel="T" name="resolution" value="1" units="1/dev"/>
        </inkml:channelProperties>
      </inkml:inkSource>
      <inkml:timestamp xml:id="ts0" timeString="2024-04-05T08:41:25.634"/>
    </inkml:context>
    <inkml:brush xml:id="br0">
      <inkml:brushProperty name="width" value="0.05292" units="cm"/>
      <inkml:brushProperty name="height" value="0.05292" units="cm"/>
      <inkml:brushProperty name="color" value="#FF0000"/>
    </inkml:brush>
  </inkml:definitions>
  <inkml:trace contextRef="#ctx0" brushRef="#br0">10195 8978 0</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CC4FDA8-5B00-48B3-B040-7C1E7A99937B}" type="datetimeFigureOut">
              <a:rPr lang="en-IN" smtClean="0"/>
              <a:t>13-05-2024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8B078A1-0C58-4A5F-8DAE-50E8C8C0DC84}" type="slidenum">
              <a:rPr lang="en-IN" smtClean="0"/>
              <a:t>‹#›</a:t>
            </a:fld>
            <a:endParaRPr lang="en-IN"/>
          </a:p>
        </p:txBody>
      </p:sp>
    </p:spTree>
    <p:extLst>
      <p:ext uri="{BB962C8B-B14F-4D97-AF65-F5344CB8AC3E}">
        <p14:creationId xmlns:p14="http://schemas.microsoft.com/office/powerpoint/2010/main" val="2857234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C4FDA8-5B00-48B3-B040-7C1E7A99937B}" type="datetimeFigureOut">
              <a:rPr lang="en-IN" smtClean="0"/>
              <a:t>13-05-2024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8B078A1-0C58-4A5F-8DAE-50E8C8C0DC84}" type="slidenum">
              <a:rPr lang="en-IN" smtClean="0"/>
              <a:t>‹#›</a:t>
            </a:fld>
            <a:endParaRPr lang="en-IN"/>
          </a:p>
        </p:txBody>
      </p:sp>
    </p:spTree>
    <p:extLst>
      <p:ext uri="{BB962C8B-B14F-4D97-AF65-F5344CB8AC3E}">
        <p14:creationId xmlns:p14="http://schemas.microsoft.com/office/powerpoint/2010/main" val="1855352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CC4FDA8-5B00-48B3-B040-7C1E7A99937B}" type="datetimeFigureOut">
              <a:rPr lang="en-IN" smtClean="0"/>
              <a:t>13-05-2024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8B078A1-0C58-4A5F-8DAE-50E8C8C0DC84}" type="slidenum">
              <a:rPr lang="en-IN" smtClean="0"/>
              <a:t>‹#›</a:t>
            </a:fld>
            <a:endParaRPr lang="en-IN"/>
          </a:p>
        </p:txBody>
      </p:sp>
    </p:spTree>
    <p:extLst>
      <p:ext uri="{BB962C8B-B14F-4D97-AF65-F5344CB8AC3E}">
        <p14:creationId xmlns:p14="http://schemas.microsoft.com/office/powerpoint/2010/main" val="1792443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CC4FDA8-5B00-48B3-B040-7C1E7A99937B}" type="datetimeFigureOut">
              <a:rPr lang="en-IN" smtClean="0"/>
              <a:t>13-05-2024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8B078A1-0C58-4A5F-8DAE-50E8C8C0DC84}" type="slidenum">
              <a:rPr lang="en-IN" smtClean="0"/>
              <a:t>‹#›</a:t>
            </a:fld>
            <a:endParaRPr lang="en-IN"/>
          </a:p>
        </p:txBody>
      </p:sp>
    </p:spTree>
    <p:extLst>
      <p:ext uri="{BB962C8B-B14F-4D97-AF65-F5344CB8AC3E}">
        <p14:creationId xmlns:p14="http://schemas.microsoft.com/office/powerpoint/2010/main" val="31336812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C4FDA8-5B00-48B3-B040-7C1E7A99937B}" type="datetimeFigureOut">
              <a:rPr lang="en-IN" smtClean="0"/>
              <a:t>13-05-2024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8B078A1-0C58-4A5F-8DAE-50E8C8C0DC84}" type="slidenum">
              <a:rPr lang="en-IN" smtClean="0"/>
              <a:t>‹#›</a:t>
            </a:fld>
            <a:endParaRPr lang="en-IN"/>
          </a:p>
        </p:txBody>
      </p:sp>
    </p:spTree>
    <p:extLst>
      <p:ext uri="{BB962C8B-B14F-4D97-AF65-F5344CB8AC3E}">
        <p14:creationId xmlns:p14="http://schemas.microsoft.com/office/powerpoint/2010/main" val="864783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CC4FDA8-5B00-48B3-B040-7C1E7A99937B}" type="datetimeFigureOut">
              <a:rPr lang="en-IN" smtClean="0"/>
              <a:t>13-05-2024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8B078A1-0C58-4A5F-8DAE-50E8C8C0DC84}" type="slidenum">
              <a:rPr lang="en-IN" smtClean="0"/>
              <a:t>‹#›</a:t>
            </a:fld>
            <a:endParaRPr lang="en-IN"/>
          </a:p>
        </p:txBody>
      </p:sp>
    </p:spTree>
    <p:extLst>
      <p:ext uri="{BB962C8B-B14F-4D97-AF65-F5344CB8AC3E}">
        <p14:creationId xmlns:p14="http://schemas.microsoft.com/office/powerpoint/2010/main" val="235996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CC4FDA8-5B00-48B3-B040-7C1E7A99937B}" type="datetimeFigureOut">
              <a:rPr lang="en-IN" smtClean="0"/>
              <a:t>13-05-2024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08B078A1-0C58-4A5F-8DAE-50E8C8C0DC84}" type="slidenum">
              <a:rPr lang="en-IN" smtClean="0"/>
              <a:t>‹#›</a:t>
            </a:fld>
            <a:endParaRPr lang="en-IN"/>
          </a:p>
        </p:txBody>
      </p:sp>
    </p:spTree>
    <p:extLst>
      <p:ext uri="{BB962C8B-B14F-4D97-AF65-F5344CB8AC3E}">
        <p14:creationId xmlns:p14="http://schemas.microsoft.com/office/powerpoint/2010/main" val="42081462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CC4FDA8-5B00-48B3-B040-7C1E7A99937B}" type="datetimeFigureOut">
              <a:rPr lang="en-IN" smtClean="0"/>
              <a:t>13-05-2024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B078A1-0C58-4A5F-8DAE-50E8C8C0DC84}" type="slidenum">
              <a:rPr lang="en-IN" smtClean="0"/>
              <a:t>‹#›</a:t>
            </a:fld>
            <a:endParaRPr lang="en-IN"/>
          </a:p>
        </p:txBody>
      </p:sp>
    </p:spTree>
    <p:extLst>
      <p:ext uri="{BB962C8B-B14F-4D97-AF65-F5344CB8AC3E}">
        <p14:creationId xmlns:p14="http://schemas.microsoft.com/office/powerpoint/2010/main" val="4644541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CC4FDA8-5B00-48B3-B040-7C1E7A99937B}" type="datetimeFigureOut">
              <a:rPr lang="en-IN" smtClean="0"/>
              <a:t>13-05-2024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8B078A1-0C58-4A5F-8DAE-50E8C8C0DC84}" type="slidenum">
              <a:rPr lang="en-IN" smtClean="0"/>
              <a:t>‹#›</a:t>
            </a:fld>
            <a:endParaRPr lang="en-IN"/>
          </a:p>
        </p:txBody>
      </p:sp>
    </p:spTree>
    <p:extLst>
      <p:ext uri="{BB962C8B-B14F-4D97-AF65-F5344CB8AC3E}">
        <p14:creationId xmlns:p14="http://schemas.microsoft.com/office/powerpoint/2010/main" val="3160808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C4FDA8-5B00-48B3-B040-7C1E7A99937B}" type="datetimeFigureOut">
              <a:rPr lang="en-IN" smtClean="0"/>
              <a:t>13-05-2024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B078A1-0C58-4A5F-8DAE-50E8C8C0DC84}" type="slidenum">
              <a:rPr lang="en-IN" smtClean="0"/>
              <a:t>‹#›</a:t>
            </a:fld>
            <a:endParaRPr lang="en-IN"/>
          </a:p>
        </p:txBody>
      </p:sp>
    </p:spTree>
    <p:extLst>
      <p:ext uri="{BB962C8B-B14F-4D97-AF65-F5344CB8AC3E}">
        <p14:creationId xmlns:p14="http://schemas.microsoft.com/office/powerpoint/2010/main" val="3573795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C4FDA8-5B00-48B3-B040-7C1E7A99937B}" type="datetimeFigureOut">
              <a:rPr lang="en-IN" smtClean="0"/>
              <a:t>13-05-2024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8B078A1-0C58-4A5F-8DAE-50E8C8C0DC84}" type="slidenum">
              <a:rPr lang="en-IN" smtClean="0"/>
              <a:t>‹#›</a:t>
            </a:fld>
            <a:endParaRPr lang="en-IN"/>
          </a:p>
        </p:txBody>
      </p:sp>
    </p:spTree>
    <p:extLst>
      <p:ext uri="{BB962C8B-B14F-4D97-AF65-F5344CB8AC3E}">
        <p14:creationId xmlns:p14="http://schemas.microsoft.com/office/powerpoint/2010/main" val="1967916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C4FDA8-5B00-48B3-B040-7C1E7A99937B}" type="datetimeFigureOut">
              <a:rPr lang="en-IN" smtClean="0"/>
              <a:t>13-05-2024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B078A1-0C58-4A5F-8DAE-50E8C8C0DC84}" type="slidenum">
              <a:rPr lang="en-IN" smtClean="0"/>
              <a:t>‹#›</a:t>
            </a:fld>
            <a:endParaRPr lang="en-IN"/>
          </a:p>
        </p:txBody>
      </p:sp>
    </p:spTree>
    <p:extLst>
      <p:ext uri="{BB962C8B-B14F-4D97-AF65-F5344CB8AC3E}">
        <p14:creationId xmlns:p14="http://schemas.microsoft.com/office/powerpoint/2010/main" val="2557921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C4FDA8-5B00-48B3-B040-7C1E7A99937B}" type="datetimeFigureOut">
              <a:rPr lang="en-IN" smtClean="0"/>
              <a:t>13-05-2024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8B078A1-0C58-4A5F-8DAE-50E8C8C0DC84}" type="slidenum">
              <a:rPr lang="en-IN" smtClean="0"/>
              <a:t>‹#›</a:t>
            </a:fld>
            <a:endParaRPr lang="en-IN"/>
          </a:p>
        </p:txBody>
      </p:sp>
    </p:spTree>
    <p:extLst>
      <p:ext uri="{BB962C8B-B14F-4D97-AF65-F5344CB8AC3E}">
        <p14:creationId xmlns:p14="http://schemas.microsoft.com/office/powerpoint/2010/main" val="893245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C4FDA8-5B00-48B3-B040-7C1E7A99937B}" type="datetimeFigureOut">
              <a:rPr lang="en-IN" smtClean="0"/>
              <a:t>13-05-2024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8B078A1-0C58-4A5F-8DAE-50E8C8C0DC84}" type="slidenum">
              <a:rPr lang="en-IN" smtClean="0"/>
              <a:t>‹#›</a:t>
            </a:fld>
            <a:endParaRPr lang="en-IN"/>
          </a:p>
        </p:txBody>
      </p:sp>
    </p:spTree>
    <p:extLst>
      <p:ext uri="{BB962C8B-B14F-4D97-AF65-F5344CB8AC3E}">
        <p14:creationId xmlns:p14="http://schemas.microsoft.com/office/powerpoint/2010/main" val="390844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C4FDA8-5B00-48B3-B040-7C1E7A99937B}" type="datetimeFigureOut">
              <a:rPr lang="en-IN" smtClean="0"/>
              <a:t>13-05-2024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8B078A1-0C58-4A5F-8DAE-50E8C8C0DC84}" type="slidenum">
              <a:rPr lang="en-IN" smtClean="0"/>
              <a:t>‹#›</a:t>
            </a:fld>
            <a:endParaRPr lang="en-IN"/>
          </a:p>
        </p:txBody>
      </p:sp>
    </p:spTree>
    <p:extLst>
      <p:ext uri="{BB962C8B-B14F-4D97-AF65-F5344CB8AC3E}">
        <p14:creationId xmlns:p14="http://schemas.microsoft.com/office/powerpoint/2010/main" val="108539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C4FDA8-5B00-48B3-B040-7C1E7A99937B}" type="datetimeFigureOut">
              <a:rPr lang="en-IN" smtClean="0"/>
              <a:t>13-05-2024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8B078A1-0C58-4A5F-8DAE-50E8C8C0DC84}" type="slidenum">
              <a:rPr lang="en-IN" smtClean="0"/>
              <a:t>‹#›</a:t>
            </a:fld>
            <a:endParaRPr lang="en-IN"/>
          </a:p>
        </p:txBody>
      </p:sp>
    </p:spTree>
    <p:extLst>
      <p:ext uri="{BB962C8B-B14F-4D97-AF65-F5344CB8AC3E}">
        <p14:creationId xmlns:p14="http://schemas.microsoft.com/office/powerpoint/2010/main" val="1188698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C4FDA8-5B00-48B3-B040-7C1E7A99937B}" type="datetimeFigureOut">
              <a:rPr lang="en-IN" smtClean="0"/>
              <a:t>13-05-2024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8B078A1-0C58-4A5F-8DAE-50E8C8C0DC84}" type="slidenum">
              <a:rPr lang="en-IN" smtClean="0"/>
              <a:t>‹#›</a:t>
            </a:fld>
            <a:endParaRPr lang="en-IN"/>
          </a:p>
        </p:txBody>
      </p:sp>
    </p:spTree>
    <p:extLst>
      <p:ext uri="{BB962C8B-B14F-4D97-AF65-F5344CB8AC3E}">
        <p14:creationId xmlns:p14="http://schemas.microsoft.com/office/powerpoint/2010/main" val="3697997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CC4FDA8-5B00-48B3-B040-7C1E7A99937B}" type="datetimeFigureOut">
              <a:rPr lang="en-IN" smtClean="0"/>
              <a:t>13-05-2024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8B078A1-0C58-4A5F-8DAE-50E8C8C0DC84}" type="slidenum">
              <a:rPr lang="en-IN" smtClean="0"/>
              <a:t>‹#›</a:t>
            </a:fld>
            <a:endParaRPr lang="en-IN"/>
          </a:p>
        </p:txBody>
      </p:sp>
    </p:spTree>
    <p:extLst>
      <p:ext uri="{BB962C8B-B14F-4D97-AF65-F5344CB8AC3E}">
        <p14:creationId xmlns:p14="http://schemas.microsoft.com/office/powerpoint/2010/main" val="32192152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customXml" Target="../ink/ink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5B941-940D-CEA9-681E-0866B32C8687}"/>
              </a:ext>
            </a:extLst>
          </p:cNvPr>
          <p:cNvSpPr>
            <a:spLocks noGrp="1"/>
          </p:cNvSpPr>
          <p:nvPr>
            <p:ph type="title"/>
          </p:nvPr>
        </p:nvSpPr>
        <p:spPr>
          <a:xfrm>
            <a:off x="593558" y="973668"/>
            <a:ext cx="9322809" cy="706964"/>
          </a:xfrm>
        </p:spPr>
        <p:txBody>
          <a:bodyPr/>
          <a:lstStyle/>
          <a:p>
            <a:r>
              <a:rPr lang="en-US" sz="3000" b="1" dirty="0">
                <a:latin typeface="Timesnewroman"/>
              </a:rPr>
              <a:t>Linux Process</a:t>
            </a:r>
            <a:endParaRPr lang="en-IN" sz="3000" b="1" dirty="0">
              <a:latin typeface="Timesnewroman"/>
            </a:endParaRPr>
          </a:p>
        </p:txBody>
      </p:sp>
      <p:sp>
        <p:nvSpPr>
          <p:cNvPr id="3" name="Content Placeholder 2">
            <a:extLst>
              <a:ext uri="{FF2B5EF4-FFF2-40B4-BE49-F238E27FC236}">
                <a16:creationId xmlns:a16="http://schemas.microsoft.com/office/drawing/2014/main" id="{303803F0-7FBB-BAC6-F241-9DD55CB7D89A}"/>
              </a:ext>
            </a:extLst>
          </p:cNvPr>
          <p:cNvSpPr>
            <a:spLocks noGrp="1"/>
          </p:cNvSpPr>
          <p:nvPr>
            <p:ph idx="1"/>
          </p:nvPr>
        </p:nvSpPr>
        <p:spPr>
          <a:xfrm>
            <a:off x="489284" y="2318085"/>
            <a:ext cx="11133221" cy="4411578"/>
          </a:xfrm>
        </p:spPr>
        <p:txBody>
          <a:bodyPr/>
          <a:lstStyle/>
          <a:p>
            <a:pPr>
              <a:lnSpc>
                <a:spcPct val="150000"/>
              </a:lnSpc>
              <a:buFont typeface="Wingdings" panose="05000000000000000000" pitchFamily="2" charset="2"/>
              <a:buChar char="Ø"/>
            </a:pPr>
            <a:r>
              <a:rPr lang="en-US" sz="1800" b="0" i="0" dirty="0">
                <a:solidFill>
                  <a:srgbClr val="273239"/>
                </a:solidFill>
                <a:effectLst/>
                <a:latin typeface="Timesnewroman"/>
              </a:rPr>
              <a:t>A program/command when executed, a special instance is provided by the system to the process. This instance consists of all the services/resources that may be utilized by the process under execution. </a:t>
            </a:r>
          </a:p>
          <a:p>
            <a:pPr>
              <a:lnSpc>
                <a:spcPct val="150000"/>
              </a:lnSpc>
              <a:buFont typeface="Wingdings" panose="05000000000000000000" pitchFamily="2" charset="2"/>
              <a:buChar char="Ø"/>
            </a:pPr>
            <a:r>
              <a:rPr lang="en-US" b="0" i="0" dirty="0">
                <a:solidFill>
                  <a:srgbClr val="273239"/>
                </a:solidFill>
                <a:effectLst/>
                <a:latin typeface="Timesnewroman"/>
              </a:rPr>
              <a:t>Whenever a command is executed in Unix/Linux, it creates/starts a new process. </a:t>
            </a:r>
          </a:p>
          <a:p>
            <a:pPr marL="0" indent="0">
              <a:lnSpc>
                <a:spcPct val="150000"/>
              </a:lnSpc>
              <a:buNone/>
            </a:pPr>
            <a:r>
              <a:rPr lang="en-US" b="0" i="0" dirty="0">
                <a:solidFill>
                  <a:srgbClr val="273239"/>
                </a:solidFill>
                <a:effectLst/>
                <a:latin typeface="Timesnewroman"/>
              </a:rPr>
              <a:t>	</a:t>
            </a:r>
            <a:r>
              <a:rPr lang="en-US" b="0" i="0" dirty="0">
                <a:solidFill>
                  <a:srgbClr val="0070C0"/>
                </a:solidFill>
                <a:effectLst/>
                <a:latin typeface="Timesnewroman"/>
              </a:rPr>
              <a:t>For example</a:t>
            </a:r>
            <a:r>
              <a:rPr lang="en-US" b="0" i="0" dirty="0">
                <a:solidFill>
                  <a:srgbClr val="273239"/>
                </a:solidFill>
                <a:effectLst/>
                <a:latin typeface="Timesnewroman"/>
              </a:rPr>
              <a:t>, when </a:t>
            </a:r>
            <a:r>
              <a:rPr lang="en-US" b="0" i="0" dirty="0">
                <a:solidFill>
                  <a:schemeClr val="accent1"/>
                </a:solidFill>
                <a:effectLst/>
                <a:latin typeface="Timesnewroman"/>
              </a:rPr>
              <a:t>pwd</a:t>
            </a:r>
            <a:r>
              <a:rPr lang="en-US" b="0" i="0" dirty="0">
                <a:solidFill>
                  <a:srgbClr val="273239"/>
                </a:solidFill>
                <a:effectLst/>
                <a:latin typeface="Timesnewroman"/>
              </a:rPr>
              <a:t> </a:t>
            </a:r>
            <a:r>
              <a:rPr lang="en-US" dirty="0">
                <a:solidFill>
                  <a:srgbClr val="273239"/>
                </a:solidFill>
                <a:latin typeface="Timesnewroman"/>
              </a:rPr>
              <a:t>executed It will show </a:t>
            </a:r>
            <a:r>
              <a:rPr lang="en-US" b="0" i="0" dirty="0">
                <a:solidFill>
                  <a:srgbClr val="273239"/>
                </a:solidFill>
                <a:effectLst/>
                <a:latin typeface="Timesnewroman"/>
              </a:rPr>
              <a:t>list of current directory.</a:t>
            </a:r>
          </a:p>
          <a:p>
            <a:pPr>
              <a:lnSpc>
                <a:spcPct val="150000"/>
              </a:lnSpc>
              <a:buFont typeface="Wingdings" panose="05000000000000000000" pitchFamily="2" charset="2"/>
              <a:buChar char="Ø"/>
            </a:pPr>
            <a:r>
              <a:rPr lang="en-US" sz="1800" b="0" i="0" dirty="0">
                <a:solidFill>
                  <a:srgbClr val="273239"/>
                </a:solidFill>
                <a:effectLst/>
                <a:latin typeface="Timesnewroman"/>
              </a:rPr>
              <a:t>	Each Process It has Unique ID that is called </a:t>
            </a:r>
            <a:r>
              <a:rPr lang="en-US" sz="1800" b="0" i="0" dirty="0">
                <a:solidFill>
                  <a:schemeClr val="accent1"/>
                </a:solidFill>
                <a:effectLst/>
                <a:latin typeface="Timesnewroman"/>
              </a:rPr>
              <a:t>ProcessId</a:t>
            </a:r>
            <a:r>
              <a:rPr lang="en-US" sz="1800" b="0" i="0" dirty="0">
                <a:solidFill>
                  <a:srgbClr val="273239"/>
                </a:solidFill>
                <a:effectLst/>
                <a:latin typeface="Timesnewroman"/>
              </a:rPr>
              <a:t> if we terminate particular process following command has to use </a:t>
            </a:r>
            <a:r>
              <a:rPr lang="en-US" sz="1800" b="0" i="0" dirty="0">
                <a:solidFill>
                  <a:schemeClr val="accent1"/>
                </a:solidFill>
                <a:effectLst/>
                <a:latin typeface="Timesnewroman"/>
              </a:rPr>
              <a:t>$ kill -9 PID</a:t>
            </a:r>
          </a:p>
          <a:p>
            <a:pPr marL="0" indent="0">
              <a:buNone/>
            </a:pPr>
            <a:endParaRPr lang="en-US" sz="1800" b="0" i="0" dirty="0">
              <a:solidFill>
                <a:srgbClr val="273239"/>
              </a:solidFill>
              <a:effectLst/>
              <a:latin typeface="Timesnewroman"/>
            </a:endParaRPr>
          </a:p>
          <a:p>
            <a:pPr marL="0" indent="0">
              <a:buNone/>
            </a:pPr>
            <a:endParaRPr lang="en-IN" dirty="0"/>
          </a:p>
        </p:txBody>
      </p:sp>
    </p:spTree>
    <p:extLst>
      <p:ext uri="{BB962C8B-B14F-4D97-AF65-F5344CB8AC3E}">
        <p14:creationId xmlns:p14="http://schemas.microsoft.com/office/powerpoint/2010/main" val="2897222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0558C-E7BB-EB66-A47C-20727F2F57F0}"/>
              </a:ext>
            </a:extLst>
          </p:cNvPr>
          <p:cNvSpPr>
            <a:spLocks noGrp="1"/>
          </p:cNvSpPr>
          <p:nvPr>
            <p:ph type="title"/>
          </p:nvPr>
        </p:nvSpPr>
        <p:spPr>
          <a:xfrm>
            <a:off x="553454" y="973668"/>
            <a:ext cx="9362914" cy="706964"/>
          </a:xfrm>
        </p:spPr>
        <p:txBody>
          <a:bodyPr/>
          <a:lstStyle/>
          <a:p>
            <a:r>
              <a:rPr lang="en-US" sz="3000" b="1" dirty="0">
                <a:latin typeface="Timesnewroman"/>
              </a:rPr>
              <a:t>Process related system calls</a:t>
            </a:r>
            <a:endParaRPr lang="en-IN" sz="3000" b="1" dirty="0">
              <a:latin typeface="Timesnewroman"/>
            </a:endParaRPr>
          </a:p>
        </p:txBody>
      </p:sp>
      <p:sp>
        <p:nvSpPr>
          <p:cNvPr id="3" name="Content Placeholder 2">
            <a:extLst>
              <a:ext uri="{FF2B5EF4-FFF2-40B4-BE49-F238E27FC236}">
                <a16:creationId xmlns:a16="http://schemas.microsoft.com/office/drawing/2014/main" id="{F3D9270A-7F92-70F9-1A7B-8244D72FDE4F}"/>
              </a:ext>
            </a:extLst>
          </p:cNvPr>
          <p:cNvSpPr>
            <a:spLocks noGrp="1"/>
          </p:cNvSpPr>
          <p:nvPr>
            <p:ph idx="1"/>
          </p:nvPr>
        </p:nvSpPr>
        <p:spPr>
          <a:xfrm>
            <a:off x="553454" y="2302041"/>
            <a:ext cx="11125199" cy="4411579"/>
          </a:xfrm>
        </p:spPr>
        <p:txBody>
          <a:bodyPr/>
          <a:lstStyle/>
          <a:p>
            <a:pPr>
              <a:buFont typeface="Wingdings" panose="05000000000000000000" pitchFamily="2" charset="2"/>
              <a:buChar char="Ø"/>
            </a:pPr>
            <a:r>
              <a:rPr lang="en-US" b="1" dirty="0">
                <a:solidFill>
                  <a:schemeClr val="accent1"/>
                </a:solidFill>
                <a:latin typeface="Timesnewroman"/>
              </a:rPr>
              <a:t>fork()</a:t>
            </a:r>
          </a:p>
          <a:p>
            <a:pPr lvl="1">
              <a:lnSpc>
                <a:spcPct val="150000"/>
              </a:lnSpc>
              <a:buFont typeface="Wingdings" panose="05000000000000000000" pitchFamily="2" charset="2"/>
              <a:buChar char="Ø"/>
            </a:pPr>
            <a:r>
              <a:rPr lang="en-US" b="0" i="0" dirty="0">
                <a:solidFill>
                  <a:srgbClr val="0A0AFF"/>
                </a:solidFill>
                <a:effectLst/>
                <a:latin typeface="Timesnewroman"/>
              </a:rPr>
              <a:t>System call </a:t>
            </a:r>
            <a:r>
              <a:rPr lang="en-US" b="1" i="0" dirty="0">
                <a:solidFill>
                  <a:schemeClr val="accent1"/>
                </a:solidFill>
                <a:effectLst/>
                <a:latin typeface="Timesnewroman"/>
              </a:rPr>
              <a:t>fork()</a:t>
            </a:r>
            <a:r>
              <a:rPr lang="en-US" b="0" i="0" dirty="0">
                <a:solidFill>
                  <a:schemeClr val="accent1"/>
                </a:solidFill>
                <a:effectLst/>
                <a:latin typeface="Timesnewroman"/>
              </a:rPr>
              <a:t> </a:t>
            </a:r>
            <a:r>
              <a:rPr lang="en-US" b="0" i="0" dirty="0">
                <a:solidFill>
                  <a:srgbClr val="0A0AFF"/>
                </a:solidFill>
                <a:effectLst/>
                <a:latin typeface="Timesnewroman"/>
              </a:rPr>
              <a:t>is used to create processes. It takes no arguments and returns a process ID.</a:t>
            </a:r>
          </a:p>
          <a:p>
            <a:pPr lvl="1">
              <a:lnSpc>
                <a:spcPct val="150000"/>
              </a:lnSpc>
              <a:buFont typeface="Wingdings" panose="05000000000000000000" pitchFamily="2" charset="2"/>
              <a:buChar char="Ø"/>
            </a:pPr>
            <a:r>
              <a:rPr lang="en-US" b="0" i="0" dirty="0">
                <a:solidFill>
                  <a:srgbClr val="0A0AFF"/>
                </a:solidFill>
                <a:effectLst/>
                <a:latin typeface="Timesnewroman"/>
              </a:rPr>
              <a:t>The purpose of </a:t>
            </a:r>
            <a:r>
              <a:rPr lang="en-US" b="1" i="0" dirty="0">
                <a:solidFill>
                  <a:schemeClr val="accent1"/>
                </a:solidFill>
                <a:effectLst/>
                <a:latin typeface="Timesnewroman"/>
              </a:rPr>
              <a:t>fork()</a:t>
            </a:r>
            <a:r>
              <a:rPr lang="en-US" b="0" i="0" dirty="0">
                <a:solidFill>
                  <a:schemeClr val="accent1"/>
                </a:solidFill>
                <a:effectLst/>
                <a:latin typeface="Timesnewroman"/>
              </a:rPr>
              <a:t> </a:t>
            </a:r>
            <a:r>
              <a:rPr lang="en-US" b="0" i="0" dirty="0">
                <a:solidFill>
                  <a:srgbClr val="0A0AFF"/>
                </a:solidFill>
                <a:effectLst/>
                <a:latin typeface="Timesnewroman"/>
              </a:rPr>
              <a:t>is to create a </a:t>
            </a:r>
            <a:r>
              <a:rPr lang="en-US" b="1" i="1" dirty="0">
                <a:solidFill>
                  <a:srgbClr val="0A0AFF"/>
                </a:solidFill>
                <a:effectLst/>
                <a:latin typeface="Timesnewroman"/>
              </a:rPr>
              <a:t>new</a:t>
            </a:r>
            <a:r>
              <a:rPr lang="en-US" b="0" i="0" dirty="0">
                <a:solidFill>
                  <a:srgbClr val="0A0AFF"/>
                </a:solidFill>
                <a:effectLst/>
                <a:latin typeface="Timesnewroman"/>
              </a:rPr>
              <a:t> process, which becomes the </a:t>
            </a:r>
            <a:r>
              <a:rPr lang="en-US" b="0" i="1" dirty="0">
                <a:solidFill>
                  <a:srgbClr val="0A0AFF"/>
                </a:solidFill>
                <a:effectLst/>
                <a:latin typeface="Timesnewroman"/>
              </a:rPr>
              <a:t>child</a:t>
            </a:r>
            <a:r>
              <a:rPr lang="en-US" b="0" i="0" dirty="0">
                <a:solidFill>
                  <a:srgbClr val="0A0AFF"/>
                </a:solidFill>
                <a:effectLst/>
                <a:latin typeface="Timesnewroman"/>
              </a:rPr>
              <a:t> process of the caller. After a new child process is created, </a:t>
            </a:r>
            <a:r>
              <a:rPr lang="en-US" b="1" i="1" dirty="0">
                <a:solidFill>
                  <a:srgbClr val="0A0AFF"/>
                </a:solidFill>
                <a:effectLst/>
                <a:latin typeface="Timesnewroman"/>
              </a:rPr>
              <a:t>both</a:t>
            </a:r>
            <a:r>
              <a:rPr lang="en-US" b="0" i="0" dirty="0">
                <a:solidFill>
                  <a:srgbClr val="0A0AFF"/>
                </a:solidFill>
                <a:effectLst/>
                <a:latin typeface="Timesnewroman"/>
              </a:rPr>
              <a:t> processes will execute the next instruction following the </a:t>
            </a:r>
            <a:r>
              <a:rPr lang="en-US" b="1" i="1" dirty="0">
                <a:solidFill>
                  <a:srgbClr val="0A0AFF"/>
                </a:solidFill>
                <a:effectLst/>
                <a:latin typeface="Timesnewroman"/>
              </a:rPr>
              <a:t>fork()</a:t>
            </a:r>
            <a:r>
              <a:rPr lang="en-US" b="0" i="0" dirty="0">
                <a:solidFill>
                  <a:srgbClr val="0A0AFF"/>
                </a:solidFill>
                <a:effectLst/>
                <a:latin typeface="Timesnewroman"/>
              </a:rPr>
              <a:t> system call.</a:t>
            </a:r>
            <a:endParaRPr lang="en-US" dirty="0">
              <a:solidFill>
                <a:srgbClr val="0A0AFF"/>
              </a:solidFill>
              <a:latin typeface="Timesnewroman"/>
            </a:endParaRPr>
          </a:p>
          <a:p>
            <a:pPr lvl="1">
              <a:lnSpc>
                <a:spcPct val="150000"/>
              </a:lnSpc>
              <a:buFont typeface="Wingdings" panose="05000000000000000000" pitchFamily="2" charset="2"/>
              <a:buChar char="Ø"/>
            </a:pPr>
            <a:r>
              <a:rPr lang="en-US" b="0" i="0" dirty="0">
                <a:solidFill>
                  <a:srgbClr val="0A0AFF"/>
                </a:solidFill>
                <a:effectLst/>
                <a:latin typeface="Timesnewroman"/>
              </a:rPr>
              <a:t>If </a:t>
            </a:r>
            <a:r>
              <a:rPr lang="en-US" b="1" i="0" dirty="0">
                <a:solidFill>
                  <a:schemeClr val="accent1"/>
                </a:solidFill>
                <a:effectLst/>
                <a:latin typeface="Timesnewroman"/>
              </a:rPr>
              <a:t>fork()</a:t>
            </a:r>
            <a:r>
              <a:rPr lang="en-US" b="0" i="0" dirty="0">
                <a:solidFill>
                  <a:schemeClr val="accent1"/>
                </a:solidFill>
                <a:effectLst/>
                <a:latin typeface="Timesnewroman"/>
              </a:rPr>
              <a:t> </a:t>
            </a:r>
            <a:r>
              <a:rPr lang="en-US" b="0" i="0" dirty="0">
                <a:solidFill>
                  <a:srgbClr val="0A0AFF"/>
                </a:solidFill>
                <a:effectLst/>
                <a:latin typeface="Timesnewroman"/>
              </a:rPr>
              <a:t>returns a negative value, the creation of a child process was unsuccessful.</a:t>
            </a:r>
          </a:p>
          <a:p>
            <a:pPr lvl="1">
              <a:lnSpc>
                <a:spcPct val="150000"/>
              </a:lnSpc>
              <a:buFont typeface="Wingdings" panose="05000000000000000000" pitchFamily="2" charset="2"/>
              <a:buChar char="Ø"/>
            </a:pPr>
            <a:r>
              <a:rPr lang="en-US" b="1" i="0" dirty="0">
                <a:solidFill>
                  <a:schemeClr val="accent1"/>
                </a:solidFill>
                <a:effectLst/>
                <a:latin typeface="Timesnewroman"/>
              </a:rPr>
              <a:t>fork()</a:t>
            </a:r>
            <a:r>
              <a:rPr lang="en-US" b="0" i="0" dirty="0">
                <a:solidFill>
                  <a:schemeClr val="accent1"/>
                </a:solidFill>
                <a:effectLst/>
                <a:latin typeface="Timesnewroman"/>
              </a:rPr>
              <a:t> </a:t>
            </a:r>
            <a:r>
              <a:rPr lang="en-US" b="0" i="0" dirty="0">
                <a:solidFill>
                  <a:srgbClr val="0A0AFF"/>
                </a:solidFill>
                <a:effectLst/>
                <a:latin typeface="Timesnewroman"/>
              </a:rPr>
              <a:t>returns a zero to the newly created child process.</a:t>
            </a:r>
          </a:p>
          <a:p>
            <a:pPr lvl="1">
              <a:lnSpc>
                <a:spcPct val="150000"/>
              </a:lnSpc>
              <a:buFont typeface="Wingdings" panose="05000000000000000000" pitchFamily="2" charset="2"/>
              <a:buChar char="Ø"/>
            </a:pPr>
            <a:r>
              <a:rPr lang="en-US" dirty="0">
                <a:solidFill>
                  <a:srgbClr val="0A0AFF"/>
                </a:solidFill>
                <a:latin typeface="Timesnewroman"/>
              </a:rPr>
              <a:t>The parent Process returns Non Zero Positive value</a:t>
            </a:r>
            <a:endParaRPr lang="en-US" b="0" i="0" dirty="0">
              <a:solidFill>
                <a:srgbClr val="0A0AFF"/>
              </a:solidFill>
              <a:effectLst/>
              <a:latin typeface="Timesnewroman"/>
            </a:endParaRPr>
          </a:p>
          <a:p>
            <a:pPr lvl="1">
              <a:lnSpc>
                <a:spcPct val="150000"/>
              </a:lnSpc>
              <a:buFont typeface="Wingdings" panose="05000000000000000000" pitchFamily="2" charset="2"/>
              <a:buChar char="Ø"/>
            </a:pPr>
            <a:r>
              <a:rPr lang="en-US" b="1" i="0" dirty="0">
                <a:solidFill>
                  <a:schemeClr val="accent1"/>
                </a:solidFill>
                <a:effectLst/>
                <a:latin typeface="Timesnewroman"/>
              </a:rPr>
              <a:t>fork()</a:t>
            </a:r>
            <a:r>
              <a:rPr lang="en-US" b="0" i="0" dirty="0">
                <a:solidFill>
                  <a:schemeClr val="accent1"/>
                </a:solidFill>
                <a:effectLst/>
                <a:latin typeface="Timesnewroman"/>
              </a:rPr>
              <a:t> </a:t>
            </a:r>
            <a:r>
              <a:rPr lang="en-US" b="0" i="0" dirty="0">
                <a:solidFill>
                  <a:srgbClr val="0A0AFF"/>
                </a:solidFill>
                <a:effectLst/>
                <a:latin typeface="Timesnewroman"/>
              </a:rPr>
              <a:t>returns a positive value, the </a:t>
            </a:r>
            <a:r>
              <a:rPr lang="en-US" b="1" i="1" dirty="0">
                <a:solidFill>
                  <a:srgbClr val="0A0AFF"/>
                </a:solidFill>
                <a:effectLst/>
                <a:latin typeface="Timesnewroman"/>
              </a:rPr>
              <a:t>process ID</a:t>
            </a:r>
            <a:r>
              <a:rPr lang="en-US" b="0" i="0" dirty="0">
                <a:solidFill>
                  <a:srgbClr val="0A0AFF"/>
                </a:solidFill>
                <a:effectLst/>
                <a:latin typeface="Timesnewroman"/>
              </a:rPr>
              <a:t> of the child process, to the parent. The returned process ID is of type </a:t>
            </a:r>
            <a:r>
              <a:rPr lang="en-US" b="1" i="0" dirty="0">
                <a:solidFill>
                  <a:srgbClr val="0A0AFF"/>
                </a:solidFill>
                <a:effectLst/>
                <a:latin typeface="Timesnewroman"/>
              </a:rPr>
              <a:t>pid_t</a:t>
            </a:r>
            <a:r>
              <a:rPr lang="en-US" b="0" i="0" dirty="0">
                <a:solidFill>
                  <a:srgbClr val="0A0AFF"/>
                </a:solidFill>
                <a:effectLst/>
                <a:latin typeface="Timesnewroman"/>
              </a:rPr>
              <a:t> defined in </a:t>
            </a:r>
            <a:r>
              <a:rPr lang="en-US" b="1" i="0" dirty="0">
                <a:solidFill>
                  <a:schemeClr val="accent1"/>
                </a:solidFill>
                <a:effectLst/>
                <a:latin typeface="Timesnewroman"/>
              </a:rPr>
              <a:t>sys/types.h</a:t>
            </a:r>
            <a:r>
              <a:rPr lang="en-US" b="0" i="0" dirty="0">
                <a:solidFill>
                  <a:srgbClr val="0A0AFF"/>
                </a:solidFill>
                <a:effectLst/>
                <a:latin typeface="Timesnewroman"/>
              </a:rPr>
              <a:t>.</a:t>
            </a:r>
            <a:endParaRPr lang="en-US" dirty="0">
              <a:solidFill>
                <a:srgbClr val="0A0AFF"/>
              </a:solidFill>
              <a:latin typeface="Timesnewroman"/>
            </a:endParaRPr>
          </a:p>
          <a:p>
            <a:pPr lvl="1">
              <a:buFont typeface="Arial" panose="020B0604020202020204" pitchFamily="34" charset="0"/>
              <a:buChar char="•"/>
            </a:pPr>
            <a:endParaRPr lang="en-US" b="0" i="0" dirty="0">
              <a:solidFill>
                <a:srgbClr val="0A0AFF"/>
              </a:solidFill>
              <a:effectLst/>
              <a:latin typeface="Times New Roman" panose="02020603050405020304" pitchFamily="18" charset="0"/>
            </a:endParaRPr>
          </a:p>
          <a:p>
            <a:pPr lvl="1">
              <a:buFont typeface="Wingdings" panose="05000000000000000000" pitchFamily="2" charset="2"/>
              <a:buChar char="Ø"/>
            </a:pPr>
            <a:endParaRPr lang="en-US" dirty="0">
              <a:latin typeface="Timesnewroman"/>
            </a:endParaRPr>
          </a:p>
          <a:p>
            <a:pPr lvl="1"/>
            <a:endParaRPr lang="en-IN" dirty="0"/>
          </a:p>
        </p:txBody>
      </p:sp>
    </p:spTree>
    <p:extLst>
      <p:ext uri="{BB962C8B-B14F-4D97-AF65-F5344CB8AC3E}">
        <p14:creationId xmlns:p14="http://schemas.microsoft.com/office/powerpoint/2010/main" val="1279613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3DDCA-679A-DA7B-113F-2A8766752C4C}"/>
              </a:ext>
            </a:extLst>
          </p:cNvPr>
          <p:cNvSpPr>
            <a:spLocks noGrp="1"/>
          </p:cNvSpPr>
          <p:nvPr>
            <p:ph type="title"/>
          </p:nvPr>
        </p:nvSpPr>
        <p:spPr>
          <a:xfrm>
            <a:off x="537412" y="973668"/>
            <a:ext cx="9378956" cy="706964"/>
          </a:xfrm>
        </p:spPr>
        <p:txBody>
          <a:bodyPr/>
          <a:lstStyle/>
          <a:p>
            <a:r>
              <a:rPr lang="en-US" sz="3000" b="1" dirty="0">
                <a:latin typeface="Timesnewroman"/>
              </a:rPr>
              <a:t>Cont..</a:t>
            </a:r>
            <a:endParaRPr lang="en-IN" sz="3000" b="1" dirty="0">
              <a:latin typeface="Timesnewroman"/>
            </a:endParaRPr>
          </a:p>
        </p:txBody>
      </p:sp>
      <p:pic>
        <p:nvPicPr>
          <p:cNvPr id="2050" name="Picture 2">
            <a:extLst>
              <a:ext uri="{FF2B5EF4-FFF2-40B4-BE49-F238E27FC236}">
                <a16:creationId xmlns:a16="http://schemas.microsoft.com/office/drawing/2014/main" id="{4D163A11-86F8-1BB3-49A8-258CA4BE403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33740" y="2430379"/>
            <a:ext cx="2124075" cy="184484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2A9F7CA7-BB26-C481-AD71-922EE3A402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9130" y="4275221"/>
            <a:ext cx="4562475" cy="24384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FD3079C7-BC41-1A5C-035A-F766C7AD2379}"/>
                  </a:ext>
                </a:extLst>
              </p14:cNvPr>
              <p14:cNvContentPartPr/>
              <p14:nvPr/>
            </p14:nvContentPartPr>
            <p14:xfrm>
              <a:off x="3670200" y="3232080"/>
              <a:ext cx="360" cy="360"/>
            </p14:xfrm>
          </p:contentPart>
        </mc:Choice>
        <mc:Fallback xmlns="">
          <p:pic>
            <p:nvPicPr>
              <p:cNvPr id="4" name="Ink 3">
                <a:extLst>
                  <a:ext uri="{FF2B5EF4-FFF2-40B4-BE49-F238E27FC236}">
                    <a16:creationId xmlns:a16="http://schemas.microsoft.com/office/drawing/2014/main" id="{FD3079C7-BC41-1A5C-035A-F766C7AD2379}"/>
                  </a:ext>
                </a:extLst>
              </p:cNvPr>
              <p:cNvPicPr/>
              <p:nvPr/>
            </p:nvPicPr>
            <p:blipFill>
              <a:blip r:embed="rId5"/>
              <a:stretch>
                <a:fillRect/>
              </a:stretch>
            </p:blipFill>
            <p:spPr>
              <a:xfrm>
                <a:off x="3660840" y="3222720"/>
                <a:ext cx="19080" cy="19080"/>
              </a:xfrm>
              <a:prstGeom prst="rect">
                <a:avLst/>
              </a:prstGeom>
            </p:spPr>
          </p:pic>
        </mc:Fallback>
      </mc:AlternateContent>
    </p:spTree>
    <p:extLst>
      <p:ext uri="{BB962C8B-B14F-4D97-AF65-F5344CB8AC3E}">
        <p14:creationId xmlns:p14="http://schemas.microsoft.com/office/powerpoint/2010/main" val="1857178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A71AF-8A1D-D165-6756-69FE569E539F}"/>
              </a:ext>
            </a:extLst>
          </p:cNvPr>
          <p:cNvSpPr>
            <a:spLocks noGrp="1"/>
          </p:cNvSpPr>
          <p:nvPr>
            <p:ph type="title"/>
          </p:nvPr>
        </p:nvSpPr>
        <p:spPr>
          <a:xfrm>
            <a:off x="553454" y="973668"/>
            <a:ext cx="9362914" cy="706964"/>
          </a:xfrm>
        </p:spPr>
        <p:txBody>
          <a:bodyPr/>
          <a:lstStyle/>
          <a:p>
            <a:r>
              <a:rPr lang="en-US" sz="3000" b="1" dirty="0">
                <a:latin typeface="Timesnewroman"/>
              </a:rPr>
              <a:t>Cont..</a:t>
            </a:r>
            <a:endParaRPr lang="en-IN" sz="3000" b="1" dirty="0">
              <a:latin typeface="Timesnewroman"/>
            </a:endParaRPr>
          </a:p>
        </p:txBody>
      </p:sp>
      <p:sp>
        <p:nvSpPr>
          <p:cNvPr id="3" name="Content Placeholder 2">
            <a:extLst>
              <a:ext uri="{FF2B5EF4-FFF2-40B4-BE49-F238E27FC236}">
                <a16:creationId xmlns:a16="http://schemas.microsoft.com/office/drawing/2014/main" id="{93B9ACAC-FB80-F7F8-030A-C0F4CCD9EF0A}"/>
              </a:ext>
            </a:extLst>
          </p:cNvPr>
          <p:cNvSpPr>
            <a:spLocks noGrp="1"/>
          </p:cNvSpPr>
          <p:nvPr>
            <p:ph idx="1"/>
          </p:nvPr>
        </p:nvSpPr>
        <p:spPr>
          <a:xfrm>
            <a:off x="553454" y="2302042"/>
            <a:ext cx="11133220" cy="4435642"/>
          </a:xfrm>
        </p:spPr>
        <p:txBody>
          <a:bodyPr/>
          <a:lstStyle/>
          <a:p>
            <a:pPr>
              <a:lnSpc>
                <a:spcPct val="150000"/>
              </a:lnSpc>
              <a:buFont typeface="Wingdings" panose="05000000000000000000" pitchFamily="2" charset="2"/>
              <a:buChar char="Ø"/>
            </a:pPr>
            <a:r>
              <a:rPr lang="en-US" b="0" i="0" dirty="0">
                <a:solidFill>
                  <a:srgbClr val="0A0AFF"/>
                </a:solidFill>
                <a:effectLst/>
                <a:latin typeface="Timesnewroman"/>
              </a:rPr>
              <a:t>If the call to </a:t>
            </a:r>
            <a:r>
              <a:rPr lang="en-US" b="1" i="0" dirty="0">
                <a:solidFill>
                  <a:schemeClr val="accent1"/>
                </a:solidFill>
                <a:effectLst/>
                <a:latin typeface="Timesnewroman"/>
              </a:rPr>
              <a:t>fork()</a:t>
            </a:r>
            <a:r>
              <a:rPr lang="en-US" b="0" i="0" dirty="0">
                <a:solidFill>
                  <a:schemeClr val="accent1"/>
                </a:solidFill>
                <a:effectLst/>
                <a:latin typeface="Timesnewroman"/>
              </a:rPr>
              <a:t> </a:t>
            </a:r>
            <a:r>
              <a:rPr lang="en-US" b="0" i="0" dirty="0">
                <a:solidFill>
                  <a:srgbClr val="0A0AFF"/>
                </a:solidFill>
                <a:effectLst/>
                <a:latin typeface="Timesnewroman"/>
              </a:rPr>
              <a:t>is executed successfully</a:t>
            </a:r>
          </a:p>
          <a:p>
            <a:pPr lvl="1">
              <a:lnSpc>
                <a:spcPct val="150000"/>
              </a:lnSpc>
              <a:buFont typeface="Wingdings" panose="05000000000000000000" pitchFamily="2" charset="2"/>
              <a:buChar char="Ø"/>
            </a:pPr>
            <a:r>
              <a:rPr lang="en-US" b="0" i="0" dirty="0">
                <a:solidFill>
                  <a:srgbClr val="0A0AFF"/>
                </a:solidFill>
                <a:effectLst/>
                <a:latin typeface="Timesnewroman"/>
              </a:rPr>
              <a:t>make two identical copies of address spaces, one for the parent and the other for the child.</a:t>
            </a:r>
          </a:p>
          <a:p>
            <a:pPr lvl="1">
              <a:lnSpc>
                <a:spcPct val="150000"/>
              </a:lnSpc>
              <a:buFont typeface="Wingdings" panose="05000000000000000000" pitchFamily="2" charset="2"/>
              <a:buChar char="Ø"/>
            </a:pPr>
            <a:r>
              <a:rPr lang="en-US" b="0" i="0" dirty="0">
                <a:solidFill>
                  <a:srgbClr val="0A0AFF"/>
                </a:solidFill>
                <a:effectLst/>
                <a:latin typeface="Timesnewroman"/>
              </a:rPr>
              <a:t>Both processes will start their execution at the next statement following the </a:t>
            </a:r>
            <a:r>
              <a:rPr lang="en-US" b="1" i="0" dirty="0">
                <a:solidFill>
                  <a:schemeClr val="accent1"/>
                </a:solidFill>
                <a:effectLst/>
                <a:latin typeface="Timesnewroman"/>
              </a:rPr>
              <a:t>fork()</a:t>
            </a:r>
            <a:r>
              <a:rPr lang="en-US" b="0" i="0" dirty="0">
                <a:solidFill>
                  <a:schemeClr val="accent1"/>
                </a:solidFill>
                <a:effectLst/>
                <a:latin typeface="Timesnewroman"/>
              </a:rPr>
              <a:t> </a:t>
            </a:r>
            <a:r>
              <a:rPr lang="en-US" b="0" i="0" dirty="0">
                <a:solidFill>
                  <a:srgbClr val="0A0AFF"/>
                </a:solidFill>
                <a:effectLst/>
                <a:latin typeface="Timesnewroman"/>
              </a:rPr>
              <a:t>call. In this case, both processes will start their execution at the assignment statement as shown above.</a:t>
            </a:r>
            <a:endParaRPr lang="en-IN" dirty="0">
              <a:latin typeface="Timesnewroman"/>
            </a:endParaRPr>
          </a:p>
        </p:txBody>
      </p:sp>
    </p:spTree>
    <p:extLst>
      <p:ext uri="{BB962C8B-B14F-4D97-AF65-F5344CB8AC3E}">
        <p14:creationId xmlns:p14="http://schemas.microsoft.com/office/powerpoint/2010/main" val="171668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9A1C4-FDE7-B085-11E8-5FB54C027851}"/>
              </a:ext>
            </a:extLst>
          </p:cNvPr>
          <p:cNvSpPr>
            <a:spLocks noGrp="1"/>
          </p:cNvSpPr>
          <p:nvPr>
            <p:ph type="title"/>
          </p:nvPr>
        </p:nvSpPr>
        <p:spPr>
          <a:xfrm>
            <a:off x="529390" y="973668"/>
            <a:ext cx="9386978" cy="706964"/>
          </a:xfrm>
        </p:spPr>
        <p:txBody>
          <a:bodyPr/>
          <a:lstStyle/>
          <a:p>
            <a:r>
              <a:rPr lang="en-US" sz="3000" b="1" dirty="0">
                <a:latin typeface="Timesnewroman"/>
              </a:rPr>
              <a:t>Program</a:t>
            </a:r>
            <a:endParaRPr lang="en-IN" sz="3000" b="1" dirty="0">
              <a:latin typeface="Timesnewroman"/>
            </a:endParaRPr>
          </a:p>
        </p:txBody>
      </p:sp>
      <p:sp>
        <p:nvSpPr>
          <p:cNvPr id="3" name="Content Placeholder 2">
            <a:extLst>
              <a:ext uri="{FF2B5EF4-FFF2-40B4-BE49-F238E27FC236}">
                <a16:creationId xmlns:a16="http://schemas.microsoft.com/office/drawing/2014/main" id="{72A33709-232C-4FFA-B756-73CF321E852A}"/>
              </a:ext>
            </a:extLst>
          </p:cNvPr>
          <p:cNvSpPr>
            <a:spLocks noGrp="1"/>
          </p:cNvSpPr>
          <p:nvPr>
            <p:ph idx="1"/>
          </p:nvPr>
        </p:nvSpPr>
        <p:spPr>
          <a:xfrm>
            <a:off x="529390" y="2302042"/>
            <a:ext cx="11141242" cy="4451683"/>
          </a:xfrm>
        </p:spPr>
        <p:txBody>
          <a:bodyPr>
            <a:normAutofit fontScale="62500" lnSpcReduction="20000"/>
          </a:bodyPr>
          <a:lstStyle/>
          <a:p>
            <a:pPr marL="0" indent="0">
              <a:buNone/>
            </a:pPr>
            <a:r>
              <a:rPr lang="en-IN" b="0" dirty="0">
                <a:solidFill>
                  <a:srgbClr val="AF00DB"/>
                </a:solidFill>
                <a:effectLst/>
                <a:highlight>
                  <a:srgbClr val="FFFFFF"/>
                </a:highlight>
                <a:latin typeface="Consolas" panose="020B0609020204030204" pitchFamily="49" charset="0"/>
              </a:rPr>
              <a:t>#include</a:t>
            </a:r>
            <a:r>
              <a:rPr lang="en-IN" b="0" dirty="0">
                <a:solidFill>
                  <a:srgbClr val="A31515"/>
                </a:solidFill>
                <a:effectLst/>
                <a:highlight>
                  <a:srgbClr val="FFFFFF"/>
                </a:highlight>
                <a:latin typeface="Consolas" panose="020B0609020204030204" pitchFamily="49" charset="0"/>
              </a:rPr>
              <a:t>&lt;stdio.h&gt;</a:t>
            </a:r>
            <a:endParaRPr lang="en-IN" b="0" dirty="0">
              <a:solidFill>
                <a:srgbClr val="000000"/>
              </a:solidFill>
              <a:effectLst/>
              <a:highlight>
                <a:srgbClr val="FFFFFF"/>
              </a:highlight>
              <a:latin typeface="Consolas" panose="020B0609020204030204" pitchFamily="49" charset="0"/>
            </a:endParaRPr>
          </a:p>
          <a:p>
            <a:pPr marL="0" indent="0">
              <a:buNone/>
            </a:pPr>
            <a:r>
              <a:rPr lang="en-IN" b="0" dirty="0">
                <a:solidFill>
                  <a:srgbClr val="AF00DB"/>
                </a:solidFill>
                <a:effectLst/>
                <a:highlight>
                  <a:srgbClr val="FFFFFF"/>
                </a:highlight>
                <a:latin typeface="Consolas" panose="020B0609020204030204" pitchFamily="49" charset="0"/>
              </a:rPr>
              <a:t>#include</a:t>
            </a:r>
            <a:r>
              <a:rPr lang="en-IN" b="0" dirty="0">
                <a:solidFill>
                  <a:srgbClr val="A31515"/>
                </a:solidFill>
                <a:effectLst/>
                <a:highlight>
                  <a:srgbClr val="FFFFFF"/>
                </a:highlight>
                <a:latin typeface="Consolas" panose="020B0609020204030204" pitchFamily="49" charset="0"/>
              </a:rPr>
              <a:t>&lt;sys/types.h&gt;</a:t>
            </a:r>
          </a:p>
          <a:p>
            <a:pPr marL="0" indent="0">
              <a:buNone/>
            </a:pPr>
            <a:r>
              <a:rPr lang="en-IN" b="0" dirty="0">
                <a:solidFill>
                  <a:srgbClr val="AF00DB"/>
                </a:solidFill>
                <a:effectLst/>
                <a:highlight>
                  <a:srgbClr val="FFFFFF"/>
                </a:highlight>
                <a:latin typeface="Consolas" panose="020B0609020204030204" pitchFamily="49" charset="0"/>
              </a:rPr>
              <a:t>#include</a:t>
            </a:r>
            <a:r>
              <a:rPr lang="en-IN" b="0" dirty="0">
                <a:solidFill>
                  <a:srgbClr val="A31515"/>
                </a:solidFill>
                <a:effectLst/>
                <a:highlight>
                  <a:srgbClr val="FFFFFF"/>
                </a:highlight>
                <a:latin typeface="Consolas" panose="020B0609020204030204" pitchFamily="49" charset="0"/>
              </a:rPr>
              <a:t>&lt;unitstd.h&gt;</a:t>
            </a:r>
          </a:p>
          <a:p>
            <a:pPr marL="0" indent="0">
              <a:buNone/>
            </a:pPr>
            <a:r>
              <a:rPr lang="en-IN" b="0" dirty="0">
                <a:solidFill>
                  <a:srgbClr val="0000FF"/>
                </a:solidFill>
                <a:effectLst/>
                <a:highlight>
                  <a:srgbClr val="FFFFFF"/>
                </a:highlight>
                <a:latin typeface="Consolas" panose="020B0609020204030204" pitchFamily="49" charset="0"/>
              </a:rPr>
              <a:t>void</a:t>
            </a:r>
            <a:r>
              <a:rPr lang="en-IN" b="0" dirty="0">
                <a:solidFill>
                  <a:srgbClr val="000000"/>
                </a:solidFill>
                <a:effectLst/>
                <a:highlight>
                  <a:srgbClr val="FFFFFF"/>
                </a:highlight>
                <a:latin typeface="Consolas" panose="020B0609020204030204" pitchFamily="49" charset="0"/>
              </a:rPr>
              <a:t> </a:t>
            </a:r>
            <a:r>
              <a:rPr lang="en-IN" b="0" dirty="0">
                <a:solidFill>
                  <a:srgbClr val="795E26"/>
                </a:solidFill>
                <a:effectLst/>
                <a:highlight>
                  <a:srgbClr val="FFFFFF"/>
                </a:highlight>
                <a:latin typeface="Consolas" panose="020B0609020204030204" pitchFamily="49" charset="0"/>
              </a:rPr>
              <a:t>CallChildProcess</a:t>
            </a:r>
            <a:r>
              <a:rPr lang="en-IN" b="0" dirty="0">
                <a:solidFill>
                  <a:srgbClr val="000000"/>
                </a:solidFill>
                <a:effectLst/>
                <a:highlight>
                  <a:srgbClr val="FFFFFF"/>
                </a:highlight>
                <a:latin typeface="Consolas" panose="020B0609020204030204" pitchFamily="49" charset="0"/>
              </a:rPr>
              <a:t>();</a:t>
            </a:r>
          </a:p>
          <a:p>
            <a:pPr marL="0" indent="0">
              <a:buNone/>
            </a:pPr>
            <a:r>
              <a:rPr lang="en-IN" b="0" dirty="0">
                <a:solidFill>
                  <a:srgbClr val="0000FF"/>
                </a:solidFill>
                <a:effectLst/>
                <a:highlight>
                  <a:srgbClr val="FFFFFF"/>
                </a:highlight>
                <a:latin typeface="Consolas" panose="020B0609020204030204" pitchFamily="49" charset="0"/>
              </a:rPr>
              <a:t>void</a:t>
            </a:r>
            <a:r>
              <a:rPr lang="en-IN" b="0" dirty="0">
                <a:solidFill>
                  <a:srgbClr val="000000"/>
                </a:solidFill>
                <a:effectLst/>
                <a:highlight>
                  <a:srgbClr val="FFFFFF"/>
                </a:highlight>
                <a:latin typeface="Consolas" panose="020B0609020204030204" pitchFamily="49" charset="0"/>
              </a:rPr>
              <a:t> </a:t>
            </a:r>
            <a:r>
              <a:rPr lang="en-IN" b="0" dirty="0">
                <a:solidFill>
                  <a:srgbClr val="795E26"/>
                </a:solidFill>
                <a:effectLst/>
                <a:highlight>
                  <a:srgbClr val="FFFFFF"/>
                </a:highlight>
                <a:latin typeface="Consolas" panose="020B0609020204030204" pitchFamily="49" charset="0"/>
              </a:rPr>
              <a:t>CallParentProcess</a:t>
            </a:r>
            <a:r>
              <a:rPr lang="en-IN" b="0" dirty="0">
                <a:solidFill>
                  <a:srgbClr val="000000"/>
                </a:solidFill>
                <a:effectLst/>
                <a:highlight>
                  <a:srgbClr val="FFFFFF"/>
                </a:highlight>
                <a:latin typeface="Consolas" panose="020B0609020204030204" pitchFamily="49" charset="0"/>
              </a:rPr>
              <a:t>();</a:t>
            </a:r>
          </a:p>
          <a:p>
            <a:pPr marL="0" indent="0">
              <a:buNone/>
            </a:pPr>
            <a:r>
              <a:rPr lang="en-IN" b="0" dirty="0">
                <a:solidFill>
                  <a:srgbClr val="0000FF"/>
                </a:solidFill>
                <a:effectLst/>
                <a:highlight>
                  <a:srgbClr val="FFFFFF"/>
                </a:highlight>
                <a:latin typeface="Consolas" panose="020B0609020204030204" pitchFamily="49" charset="0"/>
              </a:rPr>
              <a:t>void</a:t>
            </a:r>
            <a:r>
              <a:rPr lang="en-IN" b="0" dirty="0">
                <a:solidFill>
                  <a:srgbClr val="000000"/>
                </a:solidFill>
                <a:effectLst/>
                <a:highlight>
                  <a:srgbClr val="FFFFFF"/>
                </a:highlight>
                <a:latin typeface="Consolas" panose="020B0609020204030204" pitchFamily="49" charset="0"/>
              </a:rPr>
              <a:t> </a:t>
            </a:r>
            <a:r>
              <a:rPr lang="en-IN" b="0" dirty="0">
                <a:solidFill>
                  <a:srgbClr val="795E26"/>
                </a:solidFill>
                <a:effectLst/>
                <a:highlight>
                  <a:srgbClr val="FFFFFF"/>
                </a:highlight>
                <a:latin typeface="Consolas" panose="020B0609020204030204" pitchFamily="49" charset="0"/>
              </a:rPr>
              <a:t>main</a:t>
            </a:r>
            <a:r>
              <a:rPr lang="en-IN" b="0" dirty="0">
                <a:solidFill>
                  <a:srgbClr val="000000"/>
                </a:solidFill>
                <a:effectLst/>
                <a:highlight>
                  <a:srgbClr val="FFFFFF"/>
                </a:highlight>
                <a:latin typeface="Consolas" panose="020B0609020204030204" pitchFamily="49" charset="0"/>
              </a:rPr>
              <a:t>()</a:t>
            </a:r>
          </a:p>
          <a:p>
            <a:pPr marL="0" indent="0">
              <a:buNone/>
            </a:pPr>
            <a:r>
              <a:rPr lang="en-IN" b="0" dirty="0">
                <a:solidFill>
                  <a:srgbClr val="000000"/>
                </a:solidFill>
                <a:effectLst/>
                <a:highlight>
                  <a:srgbClr val="FFFFFF"/>
                </a:highlight>
                <a:latin typeface="Consolas" panose="020B0609020204030204" pitchFamily="49" charset="0"/>
              </a:rPr>
              <a:t>{</a:t>
            </a:r>
          </a:p>
          <a:p>
            <a:pPr marL="0" indent="0">
              <a:buNone/>
            </a:pPr>
            <a:r>
              <a:rPr lang="en-IN" b="0" dirty="0">
                <a:solidFill>
                  <a:srgbClr val="000000"/>
                </a:solidFill>
                <a:effectLst/>
                <a:highlight>
                  <a:srgbClr val="FFFFFF"/>
                </a:highlight>
                <a:latin typeface="Consolas" panose="020B0609020204030204" pitchFamily="49" charset="0"/>
              </a:rPr>
              <a:t>    pid_t pid = </a:t>
            </a:r>
            <a:r>
              <a:rPr lang="en-IN" b="0" dirty="0">
                <a:solidFill>
                  <a:srgbClr val="795E26"/>
                </a:solidFill>
                <a:effectLst/>
                <a:highlight>
                  <a:srgbClr val="FFFFFF"/>
                </a:highlight>
                <a:latin typeface="Consolas" panose="020B0609020204030204" pitchFamily="49" charset="0"/>
              </a:rPr>
              <a:t>fork</a:t>
            </a:r>
            <a:r>
              <a:rPr lang="en-IN" b="0" dirty="0">
                <a:solidFill>
                  <a:srgbClr val="000000"/>
                </a:solidFill>
                <a:effectLst/>
                <a:highlight>
                  <a:srgbClr val="FFFFFF"/>
                </a:highlight>
                <a:latin typeface="Consolas" panose="020B0609020204030204" pitchFamily="49" charset="0"/>
              </a:rPr>
              <a:t>();</a:t>
            </a:r>
          </a:p>
          <a:p>
            <a:pPr marL="0" indent="0">
              <a:buNone/>
            </a:pPr>
            <a:r>
              <a:rPr lang="en-IN" b="0" dirty="0">
                <a:solidFill>
                  <a:srgbClr val="000000"/>
                </a:solidFill>
                <a:effectLst/>
                <a:highlight>
                  <a:srgbClr val="FFFFFF"/>
                </a:highlight>
                <a:latin typeface="Consolas" panose="020B0609020204030204" pitchFamily="49" charset="0"/>
              </a:rPr>
              <a:t>    </a:t>
            </a:r>
            <a:r>
              <a:rPr lang="en-IN" b="0" dirty="0">
                <a:solidFill>
                  <a:srgbClr val="AF00DB"/>
                </a:solidFill>
                <a:effectLst/>
                <a:highlight>
                  <a:srgbClr val="FFFFFF"/>
                </a:highlight>
                <a:latin typeface="Consolas" panose="020B0609020204030204" pitchFamily="49" charset="0"/>
              </a:rPr>
              <a:t>if</a:t>
            </a:r>
            <a:r>
              <a:rPr lang="en-IN" b="0" dirty="0">
                <a:solidFill>
                  <a:srgbClr val="000000"/>
                </a:solidFill>
                <a:effectLst/>
                <a:highlight>
                  <a:srgbClr val="FFFFFF"/>
                </a:highlight>
                <a:latin typeface="Consolas" panose="020B0609020204030204" pitchFamily="49" charset="0"/>
              </a:rPr>
              <a:t>(pid==</a:t>
            </a:r>
            <a:r>
              <a:rPr lang="en-IN" b="0" dirty="0">
                <a:solidFill>
                  <a:srgbClr val="098658"/>
                </a:solidFill>
                <a:effectLst/>
                <a:highlight>
                  <a:srgbClr val="FFFFFF"/>
                </a:highlight>
                <a:latin typeface="Consolas" panose="020B0609020204030204" pitchFamily="49" charset="0"/>
              </a:rPr>
              <a:t>0</a:t>
            </a:r>
            <a:r>
              <a:rPr lang="en-IN" b="0" dirty="0">
                <a:solidFill>
                  <a:srgbClr val="000000"/>
                </a:solidFill>
                <a:effectLst/>
                <a:highlight>
                  <a:srgbClr val="FFFFFF"/>
                </a:highlight>
                <a:latin typeface="Consolas" panose="020B0609020204030204" pitchFamily="49" charset="0"/>
              </a:rPr>
              <a:t>)</a:t>
            </a:r>
          </a:p>
          <a:p>
            <a:pPr marL="0" indent="0">
              <a:buNone/>
            </a:pPr>
            <a:r>
              <a:rPr lang="en-IN" b="0" dirty="0">
                <a:solidFill>
                  <a:srgbClr val="000000"/>
                </a:solidFill>
                <a:effectLst/>
                <a:highlight>
                  <a:srgbClr val="FFFFFF"/>
                </a:highlight>
                <a:latin typeface="Consolas" panose="020B0609020204030204" pitchFamily="49" charset="0"/>
              </a:rPr>
              <a:t>	{</a:t>
            </a:r>
          </a:p>
          <a:p>
            <a:pPr marL="0" indent="0">
              <a:buNone/>
            </a:pPr>
            <a:r>
              <a:rPr lang="en-IN" b="0" dirty="0">
                <a:solidFill>
                  <a:srgbClr val="000000"/>
                </a:solidFill>
                <a:effectLst/>
                <a:highlight>
                  <a:srgbClr val="FFFFFF"/>
                </a:highlight>
                <a:latin typeface="Consolas" panose="020B0609020204030204" pitchFamily="49" charset="0"/>
              </a:rPr>
              <a:t>        </a:t>
            </a:r>
            <a:r>
              <a:rPr lang="en-IN" b="0" dirty="0">
                <a:solidFill>
                  <a:srgbClr val="795E26"/>
                </a:solidFill>
                <a:effectLst/>
                <a:highlight>
                  <a:srgbClr val="FFFFFF"/>
                </a:highlight>
                <a:latin typeface="Consolas" panose="020B0609020204030204" pitchFamily="49" charset="0"/>
              </a:rPr>
              <a:t>CallChildProcess</a:t>
            </a:r>
            <a:r>
              <a:rPr lang="en-IN" b="0" dirty="0">
                <a:solidFill>
                  <a:srgbClr val="000000"/>
                </a:solidFill>
                <a:effectLst/>
                <a:highlight>
                  <a:srgbClr val="FFFFFF"/>
                </a:highlight>
                <a:latin typeface="Consolas" panose="020B0609020204030204" pitchFamily="49" charset="0"/>
              </a:rPr>
              <a:t>();</a:t>
            </a:r>
          </a:p>
          <a:p>
            <a:pPr marL="0" indent="0">
              <a:buNone/>
            </a:pPr>
            <a:r>
              <a:rPr lang="en-IN" b="0" dirty="0">
                <a:solidFill>
                  <a:srgbClr val="000000"/>
                </a:solidFill>
                <a:effectLst/>
                <a:highlight>
                  <a:srgbClr val="FFFFFF"/>
                </a:highlight>
                <a:latin typeface="Consolas" panose="020B0609020204030204" pitchFamily="49" charset="0"/>
              </a:rPr>
              <a:t>	} </a:t>
            </a:r>
          </a:p>
          <a:p>
            <a:pPr marL="0" indent="0">
              <a:buNone/>
            </a:pPr>
            <a:r>
              <a:rPr lang="en-IN" b="0" dirty="0">
                <a:solidFill>
                  <a:srgbClr val="000000"/>
                </a:solidFill>
                <a:effectLst/>
                <a:highlight>
                  <a:srgbClr val="FFFFFF"/>
                </a:highlight>
                <a:latin typeface="Consolas" panose="020B0609020204030204" pitchFamily="49" charset="0"/>
              </a:rPr>
              <a:t>   </a:t>
            </a:r>
            <a:r>
              <a:rPr lang="en-IN" b="0" dirty="0">
                <a:solidFill>
                  <a:srgbClr val="AF00DB"/>
                </a:solidFill>
                <a:effectLst/>
                <a:highlight>
                  <a:srgbClr val="FFFFFF"/>
                </a:highlight>
                <a:latin typeface="Consolas" panose="020B0609020204030204" pitchFamily="49" charset="0"/>
              </a:rPr>
              <a:t>else</a:t>
            </a:r>
            <a:r>
              <a:rPr lang="en-IN" b="0" dirty="0">
                <a:solidFill>
                  <a:srgbClr val="000000"/>
                </a:solidFill>
                <a:effectLst/>
                <a:highlight>
                  <a:srgbClr val="FFFFFF"/>
                </a:highlight>
                <a:latin typeface="Consolas" panose="020B0609020204030204" pitchFamily="49" charset="0"/>
              </a:rPr>
              <a:t> </a:t>
            </a:r>
          </a:p>
          <a:p>
            <a:pPr marL="0" indent="0">
              <a:buNone/>
            </a:pPr>
            <a:r>
              <a:rPr lang="en-IN" dirty="0">
                <a:solidFill>
                  <a:srgbClr val="000000"/>
                </a:solidFill>
                <a:highlight>
                  <a:srgbClr val="FFFFFF"/>
                </a:highlight>
                <a:latin typeface="Consolas" panose="020B0609020204030204" pitchFamily="49" charset="0"/>
              </a:rPr>
              <a:t>	</a:t>
            </a:r>
            <a:r>
              <a:rPr lang="en-IN" b="0" dirty="0">
                <a:solidFill>
                  <a:srgbClr val="000000"/>
                </a:solidFill>
                <a:effectLst/>
                <a:highlight>
                  <a:srgbClr val="FFFFFF"/>
                </a:highlight>
                <a:latin typeface="Consolas" panose="020B0609020204030204" pitchFamily="49" charset="0"/>
              </a:rPr>
              <a:t>{</a:t>
            </a:r>
          </a:p>
          <a:p>
            <a:pPr marL="0" indent="0">
              <a:buNone/>
            </a:pPr>
            <a:r>
              <a:rPr lang="en-IN" b="0" dirty="0">
                <a:solidFill>
                  <a:srgbClr val="000000"/>
                </a:solidFill>
                <a:effectLst/>
                <a:highlight>
                  <a:srgbClr val="FFFFFF"/>
                </a:highlight>
                <a:latin typeface="Consolas" panose="020B0609020204030204" pitchFamily="49" charset="0"/>
              </a:rPr>
              <a:t>        </a:t>
            </a:r>
            <a:r>
              <a:rPr lang="en-IN" b="0" dirty="0">
                <a:solidFill>
                  <a:srgbClr val="795E26"/>
                </a:solidFill>
                <a:effectLst/>
                <a:highlight>
                  <a:srgbClr val="FFFFFF"/>
                </a:highlight>
                <a:latin typeface="Consolas" panose="020B0609020204030204" pitchFamily="49" charset="0"/>
              </a:rPr>
              <a:t>CallParentProcess</a:t>
            </a:r>
            <a:r>
              <a:rPr lang="en-IN" b="0" dirty="0">
                <a:solidFill>
                  <a:srgbClr val="000000"/>
                </a:solidFill>
                <a:effectLst/>
                <a:highlight>
                  <a:srgbClr val="FFFFFF"/>
                </a:highlight>
                <a:latin typeface="Consolas" panose="020B0609020204030204" pitchFamily="49" charset="0"/>
              </a:rPr>
              <a:t>();</a:t>
            </a:r>
          </a:p>
          <a:p>
            <a:pPr marL="0" indent="0">
              <a:buNone/>
            </a:pPr>
            <a:r>
              <a:rPr lang="en-IN" b="0" dirty="0">
                <a:solidFill>
                  <a:srgbClr val="000000"/>
                </a:solidFill>
                <a:effectLst/>
                <a:highlight>
                  <a:srgbClr val="FFFFFF"/>
                </a:highlight>
                <a:latin typeface="Consolas" panose="020B0609020204030204" pitchFamily="49" charset="0"/>
              </a:rPr>
              <a:t>	</a:t>
            </a:r>
            <a:r>
              <a:rPr lang="en-IN" b="0" dirty="0">
                <a:solidFill>
                  <a:srgbClr val="795E26"/>
                </a:solidFill>
                <a:effectLst/>
                <a:highlight>
                  <a:srgbClr val="FFFFFF"/>
                </a:highlight>
                <a:latin typeface="Consolas" panose="020B0609020204030204" pitchFamily="49" charset="0"/>
              </a:rPr>
              <a:t> printf</a:t>
            </a:r>
            <a:r>
              <a:rPr lang="en-IN" b="0" dirty="0">
                <a:solidFill>
                  <a:srgbClr val="000000"/>
                </a:solidFill>
                <a:effectLst/>
                <a:highlight>
                  <a:srgbClr val="FFFFFF"/>
                </a:highlight>
                <a:latin typeface="Consolas" panose="020B0609020204030204" pitchFamily="49" charset="0"/>
              </a:rPr>
              <a:t>(</a:t>
            </a:r>
            <a:r>
              <a:rPr lang="en-IN" b="0" dirty="0">
                <a:solidFill>
                  <a:srgbClr val="A31515"/>
                </a:solidFill>
                <a:effectLst/>
                <a:highlight>
                  <a:srgbClr val="FFFFFF"/>
                </a:highlight>
                <a:latin typeface="Consolas" panose="020B0609020204030204" pitchFamily="49" charset="0"/>
              </a:rPr>
              <a:t>“Process Id:%d</a:t>
            </a:r>
            <a:r>
              <a:rPr lang="en-IN" b="0" dirty="0">
                <a:solidFill>
                  <a:srgbClr val="EE0000"/>
                </a:solidFill>
                <a:effectLst/>
                <a:highlight>
                  <a:srgbClr val="FFFFFF"/>
                </a:highlight>
                <a:latin typeface="Consolas" panose="020B0609020204030204" pitchFamily="49" charset="0"/>
              </a:rPr>
              <a:t>\n</a:t>
            </a:r>
            <a:r>
              <a:rPr lang="en-IN" dirty="0">
                <a:solidFill>
                  <a:srgbClr val="A31515"/>
                </a:solidFill>
                <a:highlight>
                  <a:srgbClr val="FFFFFF"/>
                </a:highlight>
                <a:latin typeface="Consolas" panose="020B0609020204030204" pitchFamily="49" charset="0"/>
              </a:rPr>
              <a:t>”</a:t>
            </a:r>
            <a:r>
              <a:rPr lang="en-IN" b="0" dirty="0">
                <a:solidFill>
                  <a:srgbClr val="A31515"/>
                </a:solidFill>
                <a:effectLst/>
                <a:highlight>
                  <a:srgbClr val="FFFFFF"/>
                </a:highlight>
                <a:latin typeface="Consolas" panose="020B0609020204030204" pitchFamily="49" charset="0"/>
              </a:rPr>
              <a:t>, pid</a:t>
            </a:r>
            <a:r>
              <a:rPr lang="en-IN" b="0" dirty="0">
                <a:solidFill>
                  <a:srgbClr val="000000"/>
                </a:solidFill>
                <a:effectLst/>
                <a:highlight>
                  <a:srgbClr val="FFFFFF"/>
                </a:highlight>
                <a:latin typeface="Consolas" panose="020B0609020204030204" pitchFamily="49" charset="0"/>
              </a:rPr>
              <a:t>);</a:t>
            </a:r>
          </a:p>
          <a:p>
            <a:pPr marL="0" indent="0">
              <a:buNone/>
            </a:pPr>
            <a:r>
              <a:rPr lang="en-IN" b="0" dirty="0">
                <a:solidFill>
                  <a:srgbClr val="000000"/>
                </a:solidFill>
                <a:effectLst/>
                <a:highlight>
                  <a:srgbClr val="FFFFFF"/>
                </a:highlight>
                <a:latin typeface="Consolas" panose="020B0609020204030204" pitchFamily="49" charset="0"/>
              </a:rPr>
              <a:t>	}</a:t>
            </a:r>
          </a:p>
          <a:p>
            <a:endParaRPr lang="en-IN" dirty="0"/>
          </a:p>
        </p:txBody>
      </p:sp>
    </p:spTree>
    <p:extLst>
      <p:ext uri="{BB962C8B-B14F-4D97-AF65-F5344CB8AC3E}">
        <p14:creationId xmlns:p14="http://schemas.microsoft.com/office/powerpoint/2010/main" val="1228355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98C34-418B-5B5D-7D1C-5A39CA3F2892}"/>
              </a:ext>
            </a:extLst>
          </p:cNvPr>
          <p:cNvSpPr>
            <a:spLocks noGrp="1"/>
          </p:cNvSpPr>
          <p:nvPr>
            <p:ph type="title"/>
          </p:nvPr>
        </p:nvSpPr>
        <p:spPr>
          <a:xfrm>
            <a:off x="545432" y="973668"/>
            <a:ext cx="9370935" cy="706964"/>
          </a:xfrm>
        </p:spPr>
        <p:txBody>
          <a:bodyPr/>
          <a:lstStyle/>
          <a:p>
            <a:r>
              <a:rPr lang="en-US" sz="3000" b="1" dirty="0">
                <a:latin typeface="Timesnewroman"/>
              </a:rPr>
              <a:t>Cont..</a:t>
            </a:r>
            <a:endParaRPr lang="en-IN" sz="3000" b="1" dirty="0">
              <a:latin typeface="Timesnewroman"/>
            </a:endParaRPr>
          </a:p>
        </p:txBody>
      </p:sp>
      <p:sp>
        <p:nvSpPr>
          <p:cNvPr id="3" name="Content Placeholder 2">
            <a:extLst>
              <a:ext uri="{FF2B5EF4-FFF2-40B4-BE49-F238E27FC236}">
                <a16:creationId xmlns:a16="http://schemas.microsoft.com/office/drawing/2014/main" id="{2DCFDDDD-A319-12F3-46E8-3F2F693FD3F4}"/>
              </a:ext>
            </a:extLst>
          </p:cNvPr>
          <p:cNvSpPr>
            <a:spLocks noGrp="1"/>
          </p:cNvSpPr>
          <p:nvPr>
            <p:ph idx="1"/>
          </p:nvPr>
        </p:nvSpPr>
        <p:spPr>
          <a:xfrm>
            <a:off x="545432" y="2382253"/>
            <a:ext cx="11125200" cy="4275221"/>
          </a:xfrm>
        </p:spPr>
        <p:txBody>
          <a:bodyPr>
            <a:normAutofit/>
          </a:bodyPr>
          <a:lstStyle/>
          <a:p>
            <a:pPr marL="0" indent="0">
              <a:buNone/>
            </a:pPr>
            <a:endParaRPr lang="en-IN" sz="1100" dirty="0">
              <a:solidFill>
                <a:srgbClr val="0000FF"/>
              </a:solidFill>
              <a:highlight>
                <a:srgbClr val="FFFFFF"/>
              </a:highlight>
              <a:latin typeface="Consolas" panose="020B0609020204030204" pitchFamily="49" charset="0"/>
            </a:endParaRPr>
          </a:p>
          <a:p>
            <a:pPr marL="0" indent="0">
              <a:buNone/>
            </a:pPr>
            <a:r>
              <a:rPr lang="en-IN" sz="1100" b="0" dirty="0">
                <a:solidFill>
                  <a:srgbClr val="0000FF"/>
                </a:solidFill>
                <a:effectLst/>
                <a:highlight>
                  <a:srgbClr val="FFFFFF"/>
                </a:highlight>
                <a:latin typeface="Consolas" panose="020B0609020204030204" pitchFamily="49" charset="0"/>
              </a:rPr>
              <a:t>}</a:t>
            </a:r>
          </a:p>
          <a:p>
            <a:pPr marL="0" indent="0">
              <a:buNone/>
            </a:pPr>
            <a:r>
              <a:rPr lang="en-IN" sz="1100" b="0" dirty="0">
                <a:solidFill>
                  <a:srgbClr val="0000FF"/>
                </a:solidFill>
                <a:effectLst/>
                <a:highlight>
                  <a:srgbClr val="FFFFFF"/>
                </a:highlight>
                <a:latin typeface="Consolas" panose="020B0609020204030204" pitchFamily="49" charset="0"/>
              </a:rPr>
              <a:t>void</a:t>
            </a:r>
            <a:r>
              <a:rPr lang="en-IN" sz="1100" b="0" dirty="0">
                <a:solidFill>
                  <a:srgbClr val="000000"/>
                </a:solidFill>
                <a:effectLst/>
                <a:highlight>
                  <a:srgbClr val="FFFFFF"/>
                </a:highlight>
                <a:latin typeface="Consolas" panose="020B0609020204030204" pitchFamily="49" charset="0"/>
              </a:rPr>
              <a:t> </a:t>
            </a:r>
            <a:r>
              <a:rPr lang="en-IN" sz="1100" b="0" dirty="0">
                <a:solidFill>
                  <a:srgbClr val="795E26"/>
                </a:solidFill>
                <a:effectLst/>
                <a:highlight>
                  <a:srgbClr val="FFFFFF"/>
                </a:highlight>
                <a:latin typeface="Consolas" panose="020B0609020204030204" pitchFamily="49" charset="0"/>
              </a:rPr>
              <a:t>CallChildProcess</a:t>
            </a:r>
            <a:r>
              <a:rPr lang="en-IN" sz="1100" b="0" dirty="0">
                <a:solidFill>
                  <a:srgbClr val="000000"/>
                </a:solidFill>
                <a:effectLst/>
                <a:highlight>
                  <a:srgbClr val="FFFFFF"/>
                </a:highlight>
                <a:latin typeface="Consolas" panose="020B0609020204030204" pitchFamily="49" charset="0"/>
              </a:rPr>
              <a:t>()</a:t>
            </a:r>
          </a:p>
          <a:p>
            <a:pPr marL="0" indent="0">
              <a:buNone/>
            </a:pPr>
            <a:r>
              <a:rPr lang="en-IN" sz="1100" b="0" dirty="0">
                <a:solidFill>
                  <a:srgbClr val="000000"/>
                </a:solidFill>
                <a:effectLst/>
                <a:highlight>
                  <a:srgbClr val="FFFFFF"/>
                </a:highlight>
                <a:latin typeface="Consolas" panose="020B0609020204030204" pitchFamily="49" charset="0"/>
              </a:rPr>
              <a:t>{</a:t>
            </a:r>
          </a:p>
          <a:p>
            <a:pPr marL="0" indent="0">
              <a:buNone/>
            </a:pPr>
            <a:r>
              <a:rPr lang="en-IN" sz="1100" b="0" dirty="0">
                <a:solidFill>
                  <a:srgbClr val="000000"/>
                </a:solidFill>
                <a:effectLst/>
                <a:highlight>
                  <a:srgbClr val="FFFFFF"/>
                </a:highlight>
                <a:latin typeface="Consolas" panose="020B0609020204030204" pitchFamily="49" charset="0"/>
              </a:rPr>
              <a:t>    </a:t>
            </a:r>
            <a:r>
              <a:rPr lang="en-IN" sz="1100" b="0" dirty="0">
                <a:solidFill>
                  <a:srgbClr val="795E26"/>
                </a:solidFill>
                <a:effectLst/>
                <a:highlight>
                  <a:srgbClr val="FFFFFF"/>
                </a:highlight>
                <a:latin typeface="Consolas" panose="020B0609020204030204" pitchFamily="49" charset="0"/>
              </a:rPr>
              <a:t>printf</a:t>
            </a:r>
            <a:r>
              <a:rPr lang="en-IN" sz="1100" b="0" dirty="0">
                <a:solidFill>
                  <a:srgbClr val="000000"/>
                </a:solidFill>
                <a:effectLst/>
                <a:highlight>
                  <a:srgbClr val="FFFFFF"/>
                </a:highlight>
                <a:latin typeface="Consolas" panose="020B0609020204030204" pitchFamily="49" charset="0"/>
              </a:rPr>
              <a:t>(</a:t>
            </a:r>
            <a:r>
              <a:rPr lang="en-IN" sz="1100" b="0" dirty="0">
                <a:solidFill>
                  <a:srgbClr val="A31515"/>
                </a:solidFill>
                <a:effectLst/>
                <a:highlight>
                  <a:srgbClr val="FFFFFF"/>
                </a:highlight>
                <a:latin typeface="Consolas" panose="020B0609020204030204" pitchFamily="49" charset="0"/>
              </a:rPr>
              <a:t>"Child Process Called</a:t>
            </a:r>
            <a:r>
              <a:rPr lang="en-IN" sz="1100" b="0" dirty="0">
                <a:solidFill>
                  <a:srgbClr val="EE0000"/>
                </a:solidFill>
                <a:effectLst/>
                <a:highlight>
                  <a:srgbClr val="FFFFFF"/>
                </a:highlight>
                <a:latin typeface="Consolas" panose="020B0609020204030204" pitchFamily="49" charset="0"/>
              </a:rPr>
              <a:t>\n</a:t>
            </a:r>
            <a:r>
              <a:rPr lang="en-IN" sz="1100" b="0" dirty="0">
                <a:solidFill>
                  <a:srgbClr val="A31515"/>
                </a:solidFill>
                <a:effectLst/>
                <a:highlight>
                  <a:srgbClr val="FFFFFF"/>
                </a:highlight>
                <a:latin typeface="Consolas" panose="020B0609020204030204" pitchFamily="49" charset="0"/>
              </a:rPr>
              <a:t>"</a:t>
            </a:r>
            <a:r>
              <a:rPr lang="en-IN" sz="1100" b="0" dirty="0">
                <a:solidFill>
                  <a:srgbClr val="000000"/>
                </a:solidFill>
                <a:effectLst/>
                <a:highlight>
                  <a:srgbClr val="FFFFFF"/>
                </a:highlight>
                <a:latin typeface="Consolas" panose="020B0609020204030204" pitchFamily="49" charset="0"/>
              </a:rPr>
              <a:t>);</a:t>
            </a:r>
            <a:br>
              <a:rPr lang="en-IN" sz="1100" b="0" dirty="0">
                <a:solidFill>
                  <a:srgbClr val="000000"/>
                </a:solidFill>
                <a:effectLst/>
                <a:highlight>
                  <a:srgbClr val="FFFFFF"/>
                </a:highlight>
                <a:latin typeface="Consolas" panose="020B0609020204030204" pitchFamily="49" charset="0"/>
              </a:rPr>
            </a:br>
            <a:r>
              <a:rPr lang="en-IN" sz="1100" b="0" dirty="0">
                <a:solidFill>
                  <a:srgbClr val="000000"/>
                </a:solidFill>
                <a:effectLst/>
                <a:highlight>
                  <a:srgbClr val="FFFFFF"/>
                </a:highlight>
                <a:latin typeface="Consolas" panose="020B0609020204030204" pitchFamily="49" charset="0"/>
              </a:rPr>
              <a:t>}</a:t>
            </a:r>
          </a:p>
          <a:p>
            <a:pPr marL="0" indent="0">
              <a:buNone/>
            </a:pPr>
            <a:r>
              <a:rPr lang="en-IN" sz="1100" b="0" dirty="0">
                <a:solidFill>
                  <a:srgbClr val="0000FF"/>
                </a:solidFill>
                <a:effectLst/>
                <a:highlight>
                  <a:srgbClr val="FFFFFF"/>
                </a:highlight>
                <a:latin typeface="Consolas" panose="020B0609020204030204" pitchFamily="49" charset="0"/>
              </a:rPr>
              <a:t>void</a:t>
            </a:r>
            <a:r>
              <a:rPr lang="en-IN" sz="1100" b="0" dirty="0">
                <a:solidFill>
                  <a:srgbClr val="000000"/>
                </a:solidFill>
                <a:effectLst/>
                <a:highlight>
                  <a:srgbClr val="FFFFFF"/>
                </a:highlight>
                <a:latin typeface="Consolas" panose="020B0609020204030204" pitchFamily="49" charset="0"/>
              </a:rPr>
              <a:t> </a:t>
            </a:r>
            <a:r>
              <a:rPr lang="en-IN" sz="1100" b="0" dirty="0">
                <a:solidFill>
                  <a:srgbClr val="795E26"/>
                </a:solidFill>
                <a:effectLst/>
                <a:highlight>
                  <a:srgbClr val="FFFFFF"/>
                </a:highlight>
                <a:latin typeface="Consolas" panose="020B0609020204030204" pitchFamily="49" charset="0"/>
              </a:rPr>
              <a:t>CallParentProcess</a:t>
            </a:r>
            <a:r>
              <a:rPr lang="en-IN" sz="1100" b="0" dirty="0">
                <a:solidFill>
                  <a:srgbClr val="000000"/>
                </a:solidFill>
                <a:effectLst/>
                <a:highlight>
                  <a:srgbClr val="FFFFFF"/>
                </a:highlight>
                <a:latin typeface="Consolas" panose="020B0609020204030204" pitchFamily="49" charset="0"/>
              </a:rPr>
              <a:t>()</a:t>
            </a:r>
          </a:p>
          <a:p>
            <a:pPr marL="0" indent="0">
              <a:buNone/>
            </a:pPr>
            <a:r>
              <a:rPr lang="en-IN" sz="1100" b="0" dirty="0">
                <a:solidFill>
                  <a:srgbClr val="000000"/>
                </a:solidFill>
                <a:effectLst/>
                <a:highlight>
                  <a:srgbClr val="FFFFFF"/>
                </a:highlight>
                <a:latin typeface="Consolas" panose="020B0609020204030204" pitchFamily="49" charset="0"/>
              </a:rPr>
              <a:t>{</a:t>
            </a:r>
          </a:p>
          <a:p>
            <a:pPr marL="0" indent="0">
              <a:buNone/>
            </a:pPr>
            <a:r>
              <a:rPr lang="en-IN" sz="1100" b="0" dirty="0">
                <a:solidFill>
                  <a:srgbClr val="000000"/>
                </a:solidFill>
                <a:effectLst/>
                <a:highlight>
                  <a:srgbClr val="FFFFFF"/>
                </a:highlight>
                <a:latin typeface="Consolas" panose="020B0609020204030204" pitchFamily="49" charset="0"/>
              </a:rPr>
              <a:t>    </a:t>
            </a:r>
            <a:r>
              <a:rPr lang="en-IN" sz="1100" b="0" dirty="0">
                <a:solidFill>
                  <a:srgbClr val="795E26"/>
                </a:solidFill>
                <a:effectLst/>
                <a:highlight>
                  <a:srgbClr val="FFFFFF"/>
                </a:highlight>
                <a:latin typeface="Consolas" panose="020B0609020204030204" pitchFamily="49" charset="0"/>
              </a:rPr>
              <a:t>printf</a:t>
            </a:r>
            <a:r>
              <a:rPr lang="en-IN" sz="1100" b="0" dirty="0">
                <a:solidFill>
                  <a:srgbClr val="000000"/>
                </a:solidFill>
                <a:effectLst/>
                <a:highlight>
                  <a:srgbClr val="FFFFFF"/>
                </a:highlight>
                <a:latin typeface="Consolas" panose="020B0609020204030204" pitchFamily="49" charset="0"/>
              </a:rPr>
              <a:t>(</a:t>
            </a:r>
            <a:r>
              <a:rPr lang="en-IN" sz="1100" b="0" dirty="0">
                <a:solidFill>
                  <a:srgbClr val="A31515"/>
                </a:solidFill>
                <a:effectLst/>
                <a:highlight>
                  <a:srgbClr val="FFFFFF"/>
                </a:highlight>
                <a:latin typeface="Consolas" panose="020B0609020204030204" pitchFamily="49" charset="0"/>
              </a:rPr>
              <a:t>"Parent Process Called</a:t>
            </a:r>
            <a:r>
              <a:rPr lang="en-IN" sz="1100" b="0" dirty="0">
                <a:solidFill>
                  <a:srgbClr val="EE0000"/>
                </a:solidFill>
                <a:effectLst/>
                <a:highlight>
                  <a:srgbClr val="FFFFFF"/>
                </a:highlight>
                <a:latin typeface="Consolas" panose="020B0609020204030204" pitchFamily="49" charset="0"/>
              </a:rPr>
              <a:t>\n</a:t>
            </a:r>
            <a:r>
              <a:rPr lang="en-IN" sz="1100" b="0" dirty="0">
                <a:solidFill>
                  <a:srgbClr val="A31515"/>
                </a:solidFill>
                <a:effectLst/>
                <a:highlight>
                  <a:srgbClr val="FFFFFF"/>
                </a:highlight>
                <a:latin typeface="Consolas" panose="020B0609020204030204" pitchFamily="49" charset="0"/>
              </a:rPr>
              <a:t>"</a:t>
            </a:r>
            <a:r>
              <a:rPr lang="en-IN" sz="1100" b="0" dirty="0">
                <a:solidFill>
                  <a:srgbClr val="000000"/>
                </a:solidFill>
                <a:effectLst/>
                <a:highlight>
                  <a:srgbClr val="FFFFFF"/>
                </a:highlight>
                <a:latin typeface="Consolas" panose="020B0609020204030204" pitchFamily="49" charset="0"/>
              </a:rPr>
              <a:t>);</a:t>
            </a:r>
          </a:p>
          <a:p>
            <a:pPr marL="0" indent="0">
              <a:buNone/>
            </a:pPr>
            <a:r>
              <a:rPr lang="en-IN" sz="1100" dirty="0">
                <a:solidFill>
                  <a:srgbClr val="000000"/>
                </a:solidFill>
                <a:highlight>
                  <a:srgbClr val="FFFFFF"/>
                </a:highlight>
                <a:latin typeface="Consolas" panose="020B0609020204030204" pitchFamily="49" charset="0"/>
              </a:rPr>
              <a:t>	</a:t>
            </a:r>
            <a:br>
              <a:rPr lang="en-IN" sz="1100" b="0" dirty="0">
                <a:solidFill>
                  <a:srgbClr val="000000"/>
                </a:solidFill>
                <a:effectLst/>
                <a:highlight>
                  <a:srgbClr val="FFFFFF"/>
                </a:highlight>
                <a:latin typeface="Consolas" panose="020B0609020204030204" pitchFamily="49" charset="0"/>
              </a:rPr>
            </a:br>
            <a:r>
              <a:rPr lang="en-IN" sz="1100" b="0" dirty="0">
                <a:solidFill>
                  <a:srgbClr val="000000"/>
                </a:solidFill>
                <a:effectLst/>
                <a:highlight>
                  <a:srgbClr val="FFFFFF"/>
                </a:highlight>
                <a:latin typeface="Consolas" panose="020B0609020204030204" pitchFamily="49" charset="0"/>
              </a:rPr>
              <a:t>}</a:t>
            </a:r>
          </a:p>
          <a:p>
            <a:endParaRPr lang="en-IN" dirty="0"/>
          </a:p>
        </p:txBody>
      </p:sp>
    </p:spTree>
    <p:extLst>
      <p:ext uri="{BB962C8B-B14F-4D97-AF65-F5344CB8AC3E}">
        <p14:creationId xmlns:p14="http://schemas.microsoft.com/office/powerpoint/2010/main" val="1781449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B7357-1751-680D-CC8F-39F064DC1CFB}"/>
              </a:ext>
            </a:extLst>
          </p:cNvPr>
          <p:cNvSpPr>
            <a:spLocks noGrp="1"/>
          </p:cNvSpPr>
          <p:nvPr>
            <p:ph type="title"/>
          </p:nvPr>
        </p:nvSpPr>
        <p:spPr>
          <a:xfrm>
            <a:off x="585538" y="973668"/>
            <a:ext cx="9330830" cy="706964"/>
          </a:xfrm>
        </p:spPr>
        <p:txBody>
          <a:bodyPr/>
          <a:lstStyle/>
          <a:p>
            <a:r>
              <a:rPr lang="en-US" sz="3000" b="1" dirty="0">
                <a:solidFill>
                  <a:schemeClr val="bg1"/>
                </a:solidFill>
                <a:latin typeface="Timesnewroman"/>
              </a:rPr>
              <a:t>exec() </a:t>
            </a:r>
            <a:r>
              <a:rPr lang="en-US" sz="3000" b="1" dirty="0">
                <a:latin typeface="Timesnewroman"/>
              </a:rPr>
              <a:t>System Call</a:t>
            </a:r>
            <a:endParaRPr lang="en-IN" sz="3000" b="1" dirty="0">
              <a:latin typeface="Timesnewroman"/>
            </a:endParaRPr>
          </a:p>
        </p:txBody>
      </p:sp>
      <p:sp>
        <p:nvSpPr>
          <p:cNvPr id="3" name="Content Placeholder 2">
            <a:extLst>
              <a:ext uri="{FF2B5EF4-FFF2-40B4-BE49-F238E27FC236}">
                <a16:creationId xmlns:a16="http://schemas.microsoft.com/office/drawing/2014/main" id="{69328ECB-6344-819F-5C15-13D5237854A2}"/>
              </a:ext>
            </a:extLst>
          </p:cNvPr>
          <p:cNvSpPr>
            <a:spLocks noGrp="1"/>
          </p:cNvSpPr>
          <p:nvPr>
            <p:ph idx="1"/>
          </p:nvPr>
        </p:nvSpPr>
        <p:spPr>
          <a:xfrm>
            <a:off x="585539" y="2358189"/>
            <a:ext cx="11125198" cy="4371474"/>
          </a:xfrm>
        </p:spPr>
        <p:txBody>
          <a:bodyPr>
            <a:normAutofit/>
          </a:bodyPr>
          <a:lstStyle/>
          <a:p>
            <a:pPr>
              <a:lnSpc>
                <a:spcPct val="150000"/>
              </a:lnSpc>
              <a:buFont typeface="Wingdings" panose="05000000000000000000" pitchFamily="2" charset="2"/>
              <a:buChar char="Ø"/>
            </a:pPr>
            <a:r>
              <a:rPr lang="en-US" b="0" dirty="0">
                <a:solidFill>
                  <a:srgbClr val="000000"/>
                </a:solidFill>
                <a:effectLst/>
                <a:highlight>
                  <a:srgbClr val="FFFFFF"/>
                </a:highlight>
                <a:latin typeface="Timesnewroman"/>
              </a:rPr>
              <a:t>The </a:t>
            </a:r>
            <a:r>
              <a:rPr lang="en-US" b="0" dirty="0">
                <a:solidFill>
                  <a:schemeClr val="accent1"/>
                </a:solidFill>
                <a:effectLst/>
                <a:highlight>
                  <a:srgbClr val="FFFFFF"/>
                </a:highlight>
                <a:latin typeface="Timesnewroman"/>
              </a:rPr>
              <a:t>exec() </a:t>
            </a:r>
            <a:r>
              <a:rPr lang="en-US" b="0" dirty="0">
                <a:solidFill>
                  <a:srgbClr val="000000"/>
                </a:solidFill>
                <a:effectLst/>
                <a:highlight>
                  <a:srgbClr val="FFFFFF"/>
                </a:highlight>
                <a:latin typeface="Timesnewroman"/>
              </a:rPr>
              <a:t>family of functions These functions are used to execute a file, and they replace the current process image with a new process image once they are called.</a:t>
            </a:r>
          </a:p>
          <a:p>
            <a:pPr lvl="1">
              <a:lnSpc>
                <a:spcPct val="150000"/>
              </a:lnSpc>
              <a:buFont typeface="Wingdings" panose="05000000000000000000" pitchFamily="2" charset="2"/>
              <a:buChar char="Ø"/>
            </a:pPr>
            <a:r>
              <a:rPr lang="en-IN" b="0" dirty="0">
                <a:solidFill>
                  <a:srgbClr val="0000FF"/>
                </a:solidFill>
                <a:effectLst/>
                <a:highlight>
                  <a:srgbClr val="FFFFFF"/>
                </a:highlight>
                <a:latin typeface="Consolas" panose="020B0609020204030204" pitchFamily="49" charset="0"/>
              </a:rPr>
              <a:t>int</a:t>
            </a:r>
            <a:r>
              <a:rPr lang="en-IN" b="0" dirty="0">
                <a:solidFill>
                  <a:srgbClr val="000000"/>
                </a:solidFill>
                <a:effectLst/>
                <a:highlight>
                  <a:srgbClr val="FFFFFF"/>
                </a:highlight>
                <a:latin typeface="Consolas" panose="020B0609020204030204" pitchFamily="49" charset="0"/>
              </a:rPr>
              <a:t> </a:t>
            </a:r>
            <a:r>
              <a:rPr lang="en-IN" b="0" dirty="0">
                <a:solidFill>
                  <a:srgbClr val="795E26"/>
                </a:solidFill>
                <a:effectLst/>
                <a:highlight>
                  <a:srgbClr val="FFFFFF"/>
                </a:highlight>
                <a:latin typeface="Consolas" panose="020B0609020204030204" pitchFamily="49" charset="0"/>
              </a:rPr>
              <a:t>execl</a:t>
            </a:r>
            <a:r>
              <a:rPr lang="en-IN" b="0" dirty="0">
                <a:solidFill>
                  <a:srgbClr val="000000"/>
                </a:solidFill>
                <a:effectLst/>
                <a:highlight>
                  <a:srgbClr val="FFFFFF"/>
                </a:highlight>
                <a:latin typeface="Consolas" panose="020B0609020204030204" pitchFamily="49" charset="0"/>
              </a:rPr>
              <a:t>(</a:t>
            </a:r>
            <a:r>
              <a:rPr lang="en-IN" b="0" dirty="0">
                <a:solidFill>
                  <a:srgbClr val="0000FF"/>
                </a:solidFill>
                <a:effectLst/>
                <a:highlight>
                  <a:srgbClr val="FFFFFF"/>
                </a:highlight>
                <a:latin typeface="Consolas" panose="020B0609020204030204" pitchFamily="49" charset="0"/>
              </a:rPr>
              <a:t>const</a:t>
            </a:r>
            <a:r>
              <a:rPr lang="en-IN" b="0" dirty="0">
                <a:solidFill>
                  <a:srgbClr val="000000"/>
                </a:solidFill>
                <a:effectLst/>
                <a:highlight>
                  <a:srgbClr val="FFFFFF"/>
                </a:highlight>
                <a:latin typeface="Consolas" panose="020B0609020204030204" pitchFamily="49" charset="0"/>
              </a:rPr>
              <a:t> </a:t>
            </a:r>
            <a:r>
              <a:rPr lang="en-IN" b="0" dirty="0">
                <a:solidFill>
                  <a:srgbClr val="0000FF"/>
                </a:solidFill>
                <a:effectLst/>
                <a:highlight>
                  <a:srgbClr val="FFFFFF"/>
                </a:highlight>
                <a:latin typeface="Consolas" panose="020B0609020204030204" pitchFamily="49" charset="0"/>
              </a:rPr>
              <a:t>char</a:t>
            </a:r>
            <a:r>
              <a:rPr lang="en-IN" b="0" dirty="0">
                <a:solidFill>
                  <a:srgbClr val="000000"/>
                </a:solidFill>
                <a:effectLst/>
                <a:highlight>
                  <a:srgbClr val="FFFFFF"/>
                </a:highlight>
                <a:latin typeface="Consolas" panose="020B0609020204030204" pitchFamily="49" charset="0"/>
              </a:rPr>
              <a:t> *</a:t>
            </a:r>
            <a:r>
              <a:rPr lang="en-IN" b="0" dirty="0">
                <a:solidFill>
                  <a:srgbClr val="001080"/>
                </a:solidFill>
                <a:effectLst/>
                <a:highlight>
                  <a:srgbClr val="FFFFFF"/>
                </a:highlight>
                <a:latin typeface="Consolas" panose="020B0609020204030204" pitchFamily="49" charset="0"/>
              </a:rPr>
              <a:t>pathname</a:t>
            </a:r>
            <a:r>
              <a:rPr lang="en-IN" b="0" dirty="0">
                <a:solidFill>
                  <a:srgbClr val="000000"/>
                </a:solidFill>
                <a:effectLst/>
                <a:highlight>
                  <a:srgbClr val="FFFFFF"/>
                </a:highlight>
                <a:latin typeface="Consolas" panose="020B0609020204030204" pitchFamily="49" charset="0"/>
              </a:rPr>
              <a:t>, </a:t>
            </a:r>
            <a:r>
              <a:rPr lang="en-IN" b="0" dirty="0">
                <a:solidFill>
                  <a:srgbClr val="0000FF"/>
                </a:solidFill>
                <a:effectLst/>
                <a:highlight>
                  <a:srgbClr val="FFFFFF"/>
                </a:highlight>
                <a:latin typeface="Consolas" panose="020B0609020204030204" pitchFamily="49" charset="0"/>
              </a:rPr>
              <a:t>const</a:t>
            </a:r>
            <a:r>
              <a:rPr lang="en-IN" b="0" dirty="0">
                <a:solidFill>
                  <a:srgbClr val="000000"/>
                </a:solidFill>
                <a:effectLst/>
                <a:highlight>
                  <a:srgbClr val="FFFFFF"/>
                </a:highlight>
                <a:latin typeface="Consolas" panose="020B0609020204030204" pitchFamily="49" charset="0"/>
              </a:rPr>
              <a:t> </a:t>
            </a:r>
            <a:r>
              <a:rPr lang="en-IN" b="0" dirty="0">
                <a:solidFill>
                  <a:srgbClr val="0000FF"/>
                </a:solidFill>
                <a:effectLst/>
                <a:highlight>
                  <a:srgbClr val="FFFFFF"/>
                </a:highlight>
                <a:latin typeface="Consolas" panose="020B0609020204030204" pitchFamily="49" charset="0"/>
              </a:rPr>
              <a:t>char</a:t>
            </a:r>
            <a:r>
              <a:rPr lang="en-IN" b="0" dirty="0">
                <a:solidFill>
                  <a:srgbClr val="000000"/>
                </a:solidFill>
                <a:effectLst/>
                <a:highlight>
                  <a:srgbClr val="FFFFFF"/>
                </a:highlight>
                <a:latin typeface="Consolas" panose="020B0609020204030204" pitchFamily="49" charset="0"/>
              </a:rPr>
              <a:t> *</a:t>
            </a:r>
            <a:r>
              <a:rPr lang="en-IN" b="0" dirty="0">
                <a:solidFill>
                  <a:srgbClr val="001080"/>
                </a:solidFill>
                <a:effectLst/>
                <a:highlight>
                  <a:srgbClr val="FFFFFF"/>
                </a:highlight>
                <a:latin typeface="Consolas" panose="020B0609020204030204" pitchFamily="49" charset="0"/>
              </a:rPr>
              <a:t>arg</a:t>
            </a:r>
            <a:r>
              <a:rPr lang="en-IN" b="0" dirty="0">
                <a:solidFill>
                  <a:srgbClr val="000000"/>
                </a:solidFill>
                <a:effectLst/>
                <a:highlight>
                  <a:srgbClr val="FFFFFF"/>
                </a:highlight>
                <a:latin typeface="Consolas" panose="020B0609020204030204" pitchFamily="49" charset="0"/>
              </a:rPr>
              <a:t>, ...</a:t>
            </a:r>
            <a:r>
              <a:rPr lang="en-IN" b="0" dirty="0">
                <a:solidFill>
                  <a:srgbClr val="008000"/>
                </a:solidFill>
                <a:effectLst/>
                <a:highlight>
                  <a:srgbClr val="FFFFFF"/>
                </a:highlight>
                <a:latin typeface="Consolas" panose="020B0609020204030204" pitchFamily="49" charset="0"/>
              </a:rPr>
              <a:t> /*, (char *) NULL */</a:t>
            </a:r>
            <a:r>
              <a:rPr lang="en-IN" b="0" dirty="0">
                <a:solidFill>
                  <a:srgbClr val="000000"/>
                </a:solidFill>
                <a:effectLst/>
                <a:highlight>
                  <a:srgbClr val="FFFFFF"/>
                </a:highlight>
                <a:latin typeface="Consolas" panose="020B0609020204030204" pitchFamily="49" charset="0"/>
              </a:rPr>
              <a:t>);</a:t>
            </a:r>
          </a:p>
          <a:p>
            <a:pPr lvl="1">
              <a:lnSpc>
                <a:spcPct val="150000"/>
              </a:lnSpc>
              <a:buFont typeface="Wingdings" panose="05000000000000000000" pitchFamily="2" charset="2"/>
              <a:buChar char="Ø"/>
            </a:pPr>
            <a:r>
              <a:rPr lang="en-IN" b="0" dirty="0">
                <a:solidFill>
                  <a:srgbClr val="0000FF"/>
                </a:solidFill>
                <a:effectLst/>
                <a:highlight>
                  <a:srgbClr val="FFFFFF"/>
                </a:highlight>
                <a:latin typeface="Consolas" panose="020B0609020204030204" pitchFamily="49" charset="0"/>
              </a:rPr>
              <a:t>int</a:t>
            </a:r>
            <a:r>
              <a:rPr lang="en-IN" b="0" dirty="0">
                <a:solidFill>
                  <a:srgbClr val="000000"/>
                </a:solidFill>
                <a:effectLst/>
                <a:highlight>
                  <a:srgbClr val="FFFFFF"/>
                </a:highlight>
                <a:latin typeface="Consolas" panose="020B0609020204030204" pitchFamily="49" charset="0"/>
              </a:rPr>
              <a:t> </a:t>
            </a:r>
            <a:r>
              <a:rPr lang="en-IN" b="0" dirty="0">
                <a:solidFill>
                  <a:srgbClr val="795E26"/>
                </a:solidFill>
                <a:effectLst/>
                <a:highlight>
                  <a:srgbClr val="FFFFFF"/>
                </a:highlight>
                <a:latin typeface="Consolas" panose="020B0609020204030204" pitchFamily="49" charset="0"/>
              </a:rPr>
              <a:t>execlp</a:t>
            </a:r>
            <a:r>
              <a:rPr lang="en-IN" b="0" dirty="0">
                <a:solidFill>
                  <a:srgbClr val="000000"/>
                </a:solidFill>
                <a:effectLst/>
                <a:highlight>
                  <a:srgbClr val="FFFFFF"/>
                </a:highlight>
                <a:latin typeface="Consolas" panose="020B0609020204030204" pitchFamily="49" charset="0"/>
              </a:rPr>
              <a:t>(</a:t>
            </a:r>
            <a:r>
              <a:rPr lang="en-IN" b="0" dirty="0">
                <a:solidFill>
                  <a:srgbClr val="0000FF"/>
                </a:solidFill>
                <a:effectLst/>
                <a:highlight>
                  <a:srgbClr val="FFFFFF"/>
                </a:highlight>
                <a:latin typeface="Consolas" panose="020B0609020204030204" pitchFamily="49" charset="0"/>
              </a:rPr>
              <a:t>const</a:t>
            </a:r>
            <a:r>
              <a:rPr lang="en-IN" b="0" dirty="0">
                <a:solidFill>
                  <a:srgbClr val="000000"/>
                </a:solidFill>
                <a:effectLst/>
                <a:highlight>
                  <a:srgbClr val="FFFFFF"/>
                </a:highlight>
                <a:latin typeface="Consolas" panose="020B0609020204030204" pitchFamily="49" charset="0"/>
              </a:rPr>
              <a:t> </a:t>
            </a:r>
            <a:r>
              <a:rPr lang="en-IN" b="0" dirty="0">
                <a:solidFill>
                  <a:srgbClr val="0000FF"/>
                </a:solidFill>
                <a:effectLst/>
                <a:highlight>
                  <a:srgbClr val="FFFFFF"/>
                </a:highlight>
                <a:latin typeface="Consolas" panose="020B0609020204030204" pitchFamily="49" charset="0"/>
              </a:rPr>
              <a:t>char</a:t>
            </a:r>
            <a:r>
              <a:rPr lang="en-IN" b="0" dirty="0">
                <a:solidFill>
                  <a:srgbClr val="000000"/>
                </a:solidFill>
                <a:effectLst/>
                <a:highlight>
                  <a:srgbClr val="FFFFFF"/>
                </a:highlight>
                <a:latin typeface="Consolas" panose="020B0609020204030204" pitchFamily="49" charset="0"/>
              </a:rPr>
              <a:t> *</a:t>
            </a:r>
            <a:r>
              <a:rPr lang="en-IN" b="0" dirty="0">
                <a:solidFill>
                  <a:srgbClr val="001080"/>
                </a:solidFill>
                <a:effectLst/>
                <a:highlight>
                  <a:srgbClr val="FFFFFF"/>
                </a:highlight>
                <a:latin typeface="Consolas" panose="020B0609020204030204" pitchFamily="49" charset="0"/>
              </a:rPr>
              <a:t>file</a:t>
            </a:r>
            <a:r>
              <a:rPr lang="en-IN" b="0" dirty="0">
                <a:solidFill>
                  <a:srgbClr val="000000"/>
                </a:solidFill>
                <a:effectLst/>
                <a:highlight>
                  <a:srgbClr val="FFFFFF"/>
                </a:highlight>
                <a:latin typeface="Consolas" panose="020B0609020204030204" pitchFamily="49" charset="0"/>
              </a:rPr>
              <a:t>, </a:t>
            </a:r>
            <a:r>
              <a:rPr lang="en-IN" b="0" dirty="0">
                <a:solidFill>
                  <a:srgbClr val="0000FF"/>
                </a:solidFill>
                <a:effectLst/>
                <a:highlight>
                  <a:srgbClr val="FFFFFF"/>
                </a:highlight>
                <a:latin typeface="Consolas" panose="020B0609020204030204" pitchFamily="49" charset="0"/>
              </a:rPr>
              <a:t>const</a:t>
            </a:r>
            <a:r>
              <a:rPr lang="en-IN" b="0" dirty="0">
                <a:solidFill>
                  <a:srgbClr val="000000"/>
                </a:solidFill>
                <a:effectLst/>
                <a:highlight>
                  <a:srgbClr val="FFFFFF"/>
                </a:highlight>
                <a:latin typeface="Consolas" panose="020B0609020204030204" pitchFamily="49" charset="0"/>
              </a:rPr>
              <a:t> </a:t>
            </a:r>
            <a:r>
              <a:rPr lang="en-IN" b="0" dirty="0">
                <a:solidFill>
                  <a:srgbClr val="0000FF"/>
                </a:solidFill>
                <a:effectLst/>
                <a:highlight>
                  <a:srgbClr val="FFFFFF"/>
                </a:highlight>
                <a:latin typeface="Consolas" panose="020B0609020204030204" pitchFamily="49" charset="0"/>
              </a:rPr>
              <a:t>char</a:t>
            </a:r>
            <a:r>
              <a:rPr lang="en-IN" b="0" dirty="0">
                <a:solidFill>
                  <a:srgbClr val="000000"/>
                </a:solidFill>
                <a:effectLst/>
                <a:highlight>
                  <a:srgbClr val="FFFFFF"/>
                </a:highlight>
                <a:latin typeface="Consolas" panose="020B0609020204030204" pitchFamily="49" charset="0"/>
              </a:rPr>
              <a:t> *</a:t>
            </a:r>
            <a:r>
              <a:rPr lang="en-IN" b="0" dirty="0">
                <a:solidFill>
                  <a:srgbClr val="001080"/>
                </a:solidFill>
                <a:effectLst/>
                <a:highlight>
                  <a:srgbClr val="FFFFFF"/>
                </a:highlight>
                <a:latin typeface="Consolas" panose="020B0609020204030204" pitchFamily="49" charset="0"/>
              </a:rPr>
              <a:t>arg</a:t>
            </a:r>
            <a:r>
              <a:rPr lang="en-IN" b="0" dirty="0">
                <a:solidFill>
                  <a:srgbClr val="000000"/>
                </a:solidFill>
                <a:effectLst/>
                <a:highlight>
                  <a:srgbClr val="FFFFFF"/>
                </a:highlight>
                <a:latin typeface="Consolas" panose="020B0609020204030204" pitchFamily="49" charset="0"/>
              </a:rPr>
              <a:t>, ...</a:t>
            </a:r>
            <a:r>
              <a:rPr lang="en-IN" b="0" dirty="0">
                <a:solidFill>
                  <a:srgbClr val="008000"/>
                </a:solidFill>
                <a:effectLst/>
                <a:highlight>
                  <a:srgbClr val="FFFFFF"/>
                </a:highlight>
                <a:latin typeface="Consolas" panose="020B0609020204030204" pitchFamily="49" charset="0"/>
              </a:rPr>
              <a:t> /*, (char *) NULL */</a:t>
            </a:r>
            <a:r>
              <a:rPr lang="en-IN" b="0" dirty="0">
                <a:solidFill>
                  <a:srgbClr val="000000"/>
                </a:solidFill>
                <a:effectLst/>
                <a:highlight>
                  <a:srgbClr val="FFFFFF"/>
                </a:highlight>
                <a:latin typeface="Consolas" panose="020B0609020204030204" pitchFamily="49" charset="0"/>
              </a:rPr>
              <a:t>);</a:t>
            </a:r>
          </a:p>
          <a:p>
            <a:pPr lvl="1">
              <a:lnSpc>
                <a:spcPct val="150000"/>
              </a:lnSpc>
              <a:buFont typeface="Wingdings" panose="05000000000000000000" pitchFamily="2" charset="2"/>
              <a:buChar char="Ø"/>
            </a:pPr>
            <a:r>
              <a:rPr lang="en-IN" b="0" dirty="0">
                <a:solidFill>
                  <a:srgbClr val="0000FF"/>
                </a:solidFill>
                <a:effectLst/>
                <a:highlight>
                  <a:srgbClr val="FFFFFF"/>
                </a:highlight>
                <a:latin typeface="Consolas" panose="020B0609020204030204" pitchFamily="49" charset="0"/>
              </a:rPr>
              <a:t>int</a:t>
            </a:r>
            <a:r>
              <a:rPr lang="en-IN" b="0" dirty="0">
                <a:solidFill>
                  <a:srgbClr val="000000"/>
                </a:solidFill>
                <a:effectLst/>
                <a:highlight>
                  <a:srgbClr val="FFFFFF"/>
                </a:highlight>
                <a:latin typeface="Consolas" panose="020B0609020204030204" pitchFamily="49" charset="0"/>
              </a:rPr>
              <a:t> </a:t>
            </a:r>
            <a:r>
              <a:rPr lang="en-IN" b="0" dirty="0">
                <a:solidFill>
                  <a:srgbClr val="795E26"/>
                </a:solidFill>
                <a:effectLst/>
                <a:highlight>
                  <a:srgbClr val="FFFFFF"/>
                </a:highlight>
                <a:latin typeface="Consolas" panose="020B0609020204030204" pitchFamily="49" charset="0"/>
              </a:rPr>
              <a:t>execle</a:t>
            </a:r>
            <a:r>
              <a:rPr lang="en-IN" b="0" dirty="0">
                <a:solidFill>
                  <a:srgbClr val="000000"/>
                </a:solidFill>
                <a:effectLst/>
                <a:highlight>
                  <a:srgbClr val="FFFFFF"/>
                </a:highlight>
                <a:latin typeface="Consolas" panose="020B0609020204030204" pitchFamily="49" charset="0"/>
              </a:rPr>
              <a:t>(</a:t>
            </a:r>
            <a:r>
              <a:rPr lang="en-IN" b="0" dirty="0">
                <a:solidFill>
                  <a:srgbClr val="0000FF"/>
                </a:solidFill>
                <a:effectLst/>
                <a:highlight>
                  <a:srgbClr val="FFFFFF"/>
                </a:highlight>
                <a:latin typeface="Consolas" panose="020B0609020204030204" pitchFamily="49" charset="0"/>
              </a:rPr>
              <a:t>const</a:t>
            </a:r>
            <a:r>
              <a:rPr lang="en-IN" b="0" dirty="0">
                <a:solidFill>
                  <a:srgbClr val="000000"/>
                </a:solidFill>
                <a:effectLst/>
                <a:highlight>
                  <a:srgbClr val="FFFFFF"/>
                </a:highlight>
                <a:latin typeface="Consolas" panose="020B0609020204030204" pitchFamily="49" charset="0"/>
              </a:rPr>
              <a:t> </a:t>
            </a:r>
            <a:r>
              <a:rPr lang="en-IN" b="0" dirty="0">
                <a:solidFill>
                  <a:srgbClr val="0000FF"/>
                </a:solidFill>
                <a:effectLst/>
                <a:highlight>
                  <a:srgbClr val="FFFFFF"/>
                </a:highlight>
                <a:latin typeface="Consolas" panose="020B0609020204030204" pitchFamily="49" charset="0"/>
              </a:rPr>
              <a:t>char</a:t>
            </a:r>
            <a:r>
              <a:rPr lang="en-IN" b="0" dirty="0">
                <a:solidFill>
                  <a:srgbClr val="000000"/>
                </a:solidFill>
                <a:effectLst/>
                <a:highlight>
                  <a:srgbClr val="FFFFFF"/>
                </a:highlight>
                <a:latin typeface="Consolas" panose="020B0609020204030204" pitchFamily="49" charset="0"/>
              </a:rPr>
              <a:t> *</a:t>
            </a:r>
            <a:r>
              <a:rPr lang="en-IN" b="0" dirty="0">
                <a:solidFill>
                  <a:srgbClr val="001080"/>
                </a:solidFill>
                <a:effectLst/>
                <a:highlight>
                  <a:srgbClr val="FFFFFF"/>
                </a:highlight>
                <a:latin typeface="Consolas" panose="020B0609020204030204" pitchFamily="49" charset="0"/>
              </a:rPr>
              <a:t>pathname</a:t>
            </a:r>
            <a:r>
              <a:rPr lang="en-IN" b="0" dirty="0">
                <a:solidFill>
                  <a:srgbClr val="000000"/>
                </a:solidFill>
                <a:effectLst/>
                <a:highlight>
                  <a:srgbClr val="FFFFFF"/>
                </a:highlight>
                <a:latin typeface="Consolas" panose="020B0609020204030204" pitchFamily="49" charset="0"/>
              </a:rPr>
              <a:t>, </a:t>
            </a:r>
            <a:r>
              <a:rPr lang="en-IN" b="0" dirty="0">
                <a:solidFill>
                  <a:srgbClr val="0000FF"/>
                </a:solidFill>
                <a:effectLst/>
                <a:highlight>
                  <a:srgbClr val="FFFFFF"/>
                </a:highlight>
                <a:latin typeface="Consolas" panose="020B0609020204030204" pitchFamily="49" charset="0"/>
              </a:rPr>
              <a:t>const</a:t>
            </a:r>
            <a:r>
              <a:rPr lang="en-IN" b="0" dirty="0">
                <a:solidFill>
                  <a:srgbClr val="000000"/>
                </a:solidFill>
                <a:effectLst/>
                <a:highlight>
                  <a:srgbClr val="FFFFFF"/>
                </a:highlight>
                <a:latin typeface="Consolas" panose="020B0609020204030204" pitchFamily="49" charset="0"/>
              </a:rPr>
              <a:t> </a:t>
            </a:r>
            <a:r>
              <a:rPr lang="en-IN" b="0" dirty="0">
                <a:solidFill>
                  <a:srgbClr val="0000FF"/>
                </a:solidFill>
                <a:effectLst/>
                <a:highlight>
                  <a:srgbClr val="FFFFFF"/>
                </a:highlight>
                <a:latin typeface="Consolas" panose="020B0609020204030204" pitchFamily="49" charset="0"/>
              </a:rPr>
              <a:t>char</a:t>
            </a:r>
            <a:r>
              <a:rPr lang="en-IN" b="0" dirty="0">
                <a:solidFill>
                  <a:srgbClr val="000000"/>
                </a:solidFill>
                <a:effectLst/>
                <a:highlight>
                  <a:srgbClr val="FFFFFF"/>
                </a:highlight>
                <a:latin typeface="Consolas" panose="020B0609020204030204" pitchFamily="49" charset="0"/>
              </a:rPr>
              <a:t> *</a:t>
            </a:r>
            <a:r>
              <a:rPr lang="en-IN" b="0" dirty="0">
                <a:solidFill>
                  <a:srgbClr val="001080"/>
                </a:solidFill>
                <a:effectLst/>
                <a:highlight>
                  <a:srgbClr val="FFFFFF"/>
                </a:highlight>
                <a:latin typeface="Consolas" panose="020B0609020204030204" pitchFamily="49" charset="0"/>
              </a:rPr>
              <a:t>arg</a:t>
            </a:r>
            <a:r>
              <a:rPr lang="en-IN" b="0" dirty="0">
                <a:solidFill>
                  <a:srgbClr val="000000"/>
                </a:solidFill>
                <a:effectLst/>
                <a:highlight>
                  <a:srgbClr val="FFFFFF"/>
                </a:highlight>
                <a:latin typeface="Consolas" panose="020B0609020204030204" pitchFamily="49" charset="0"/>
              </a:rPr>
              <a:t>, ...</a:t>
            </a:r>
            <a:r>
              <a:rPr lang="en-IN" b="0" dirty="0">
                <a:solidFill>
                  <a:srgbClr val="008000"/>
                </a:solidFill>
                <a:effectLst/>
                <a:highlight>
                  <a:srgbClr val="FFFFFF"/>
                </a:highlight>
                <a:latin typeface="Consolas" panose="020B0609020204030204" pitchFamily="49" charset="0"/>
              </a:rPr>
              <a:t>/*, (char *) NULL, char *const envp[] */</a:t>
            </a:r>
            <a:r>
              <a:rPr lang="en-IN" b="0" dirty="0">
                <a:solidFill>
                  <a:srgbClr val="000000"/>
                </a:solidFill>
                <a:effectLst/>
                <a:highlight>
                  <a:srgbClr val="FFFFFF"/>
                </a:highlight>
                <a:latin typeface="Consolas" panose="020B0609020204030204" pitchFamily="49" charset="0"/>
              </a:rPr>
              <a:t>);</a:t>
            </a:r>
          </a:p>
          <a:p>
            <a:pPr lvl="1">
              <a:lnSpc>
                <a:spcPct val="150000"/>
              </a:lnSpc>
              <a:buFont typeface="Wingdings" panose="05000000000000000000" pitchFamily="2" charset="2"/>
              <a:buChar char="Ø"/>
            </a:pPr>
            <a:r>
              <a:rPr lang="en-IN" b="0" dirty="0">
                <a:solidFill>
                  <a:srgbClr val="0000FF"/>
                </a:solidFill>
                <a:effectLst/>
                <a:highlight>
                  <a:srgbClr val="FFFFFF"/>
                </a:highlight>
                <a:latin typeface="Consolas" panose="020B0609020204030204" pitchFamily="49" charset="0"/>
              </a:rPr>
              <a:t>int</a:t>
            </a:r>
            <a:r>
              <a:rPr lang="en-IN" b="0" dirty="0">
                <a:solidFill>
                  <a:srgbClr val="000000"/>
                </a:solidFill>
                <a:effectLst/>
                <a:highlight>
                  <a:srgbClr val="FFFFFF"/>
                </a:highlight>
                <a:latin typeface="Consolas" panose="020B0609020204030204" pitchFamily="49" charset="0"/>
              </a:rPr>
              <a:t> </a:t>
            </a:r>
            <a:r>
              <a:rPr lang="en-IN" b="0" dirty="0">
                <a:solidFill>
                  <a:srgbClr val="795E26"/>
                </a:solidFill>
                <a:effectLst/>
                <a:highlight>
                  <a:srgbClr val="FFFFFF"/>
                </a:highlight>
                <a:latin typeface="Consolas" panose="020B0609020204030204" pitchFamily="49" charset="0"/>
              </a:rPr>
              <a:t>execv</a:t>
            </a:r>
            <a:r>
              <a:rPr lang="en-IN" b="0" dirty="0">
                <a:solidFill>
                  <a:srgbClr val="000000"/>
                </a:solidFill>
                <a:effectLst/>
                <a:highlight>
                  <a:srgbClr val="FFFFFF"/>
                </a:highlight>
                <a:latin typeface="Consolas" panose="020B0609020204030204" pitchFamily="49" charset="0"/>
              </a:rPr>
              <a:t>(</a:t>
            </a:r>
            <a:r>
              <a:rPr lang="en-IN" b="0" dirty="0">
                <a:solidFill>
                  <a:srgbClr val="0000FF"/>
                </a:solidFill>
                <a:effectLst/>
                <a:highlight>
                  <a:srgbClr val="FFFFFF"/>
                </a:highlight>
                <a:latin typeface="Consolas" panose="020B0609020204030204" pitchFamily="49" charset="0"/>
              </a:rPr>
              <a:t>const</a:t>
            </a:r>
            <a:r>
              <a:rPr lang="en-IN" b="0" dirty="0">
                <a:solidFill>
                  <a:srgbClr val="000000"/>
                </a:solidFill>
                <a:effectLst/>
                <a:highlight>
                  <a:srgbClr val="FFFFFF"/>
                </a:highlight>
                <a:latin typeface="Consolas" panose="020B0609020204030204" pitchFamily="49" charset="0"/>
              </a:rPr>
              <a:t> </a:t>
            </a:r>
            <a:r>
              <a:rPr lang="en-IN" b="0" dirty="0">
                <a:solidFill>
                  <a:srgbClr val="0000FF"/>
                </a:solidFill>
                <a:effectLst/>
                <a:highlight>
                  <a:srgbClr val="FFFFFF"/>
                </a:highlight>
                <a:latin typeface="Consolas" panose="020B0609020204030204" pitchFamily="49" charset="0"/>
              </a:rPr>
              <a:t>char</a:t>
            </a:r>
            <a:r>
              <a:rPr lang="en-IN" b="0" dirty="0">
                <a:solidFill>
                  <a:srgbClr val="000000"/>
                </a:solidFill>
                <a:effectLst/>
                <a:highlight>
                  <a:srgbClr val="FFFFFF"/>
                </a:highlight>
                <a:latin typeface="Consolas" panose="020B0609020204030204" pitchFamily="49" charset="0"/>
              </a:rPr>
              <a:t> *</a:t>
            </a:r>
            <a:r>
              <a:rPr lang="en-IN" b="0" dirty="0">
                <a:solidFill>
                  <a:srgbClr val="001080"/>
                </a:solidFill>
                <a:effectLst/>
                <a:highlight>
                  <a:srgbClr val="FFFFFF"/>
                </a:highlight>
                <a:latin typeface="Consolas" panose="020B0609020204030204" pitchFamily="49" charset="0"/>
              </a:rPr>
              <a:t>pathname</a:t>
            </a:r>
            <a:r>
              <a:rPr lang="en-IN" b="0" dirty="0">
                <a:solidFill>
                  <a:srgbClr val="000000"/>
                </a:solidFill>
                <a:effectLst/>
                <a:highlight>
                  <a:srgbClr val="FFFFFF"/>
                </a:highlight>
                <a:latin typeface="Consolas" panose="020B0609020204030204" pitchFamily="49" charset="0"/>
              </a:rPr>
              <a:t>, </a:t>
            </a:r>
            <a:r>
              <a:rPr lang="en-IN" b="0" dirty="0">
                <a:solidFill>
                  <a:srgbClr val="0000FF"/>
                </a:solidFill>
                <a:effectLst/>
                <a:highlight>
                  <a:srgbClr val="FFFFFF"/>
                </a:highlight>
                <a:latin typeface="Consolas" panose="020B0609020204030204" pitchFamily="49" charset="0"/>
              </a:rPr>
              <a:t>char</a:t>
            </a:r>
            <a:r>
              <a:rPr lang="en-IN" b="0" dirty="0">
                <a:solidFill>
                  <a:srgbClr val="000000"/>
                </a:solidFill>
                <a:effectLst/>
                <a:highlight>
                  <a:srgbClr val="FFFFFF"/>
                </a:highlight>
                <a:latin typeface="Consolas" panose="020B0609020204030204" pitchFamily="49" charset="0"/>
              </a:rPr>
              <a:t> *</a:t>
            </a:r>
            <a:r>
              <a:rPr lang="en-IN" b="0" dirty="0">
                <a:solidFill>
                  <a:srgbClr val="0000FF"/>
                </a:solidFill>
                <a:effectLst/>
                <a:highlight>
                  <a:srgbClr val="FFFFFF"/>
                </a:highlight>
                <a:latin typeface="Consolas" panose="020B0609020204030204" pitchFamily="49" charset="0"/>
              </a:rPr>
              <a:t>const</a:t>
            </a:r>
            <a:r>
              <a:rPr lang="en-IN" b="0" dirty="0">
                <a:solidFill>
                  <a:srgbClr val="000000"/>
                </a:solidFill>
                <a:effectLst/>
                <a:highlight>
                  <a:srgbClr val="FFFFFF"/>
                </a:highlight>
                <a:latin typeface="Consolas" panose="020B0609020204030204" pitchFamily="49" charset="0"/>
              </a:rPr>
              <a:t> </a:t>
            </a:r>
            <a:r>
              <a:rPr lang="en-IN" b="0" dirty="0">
                <a:solidFill>
                  <a:srgbClr val="001080"/>
                </a:solidFill>
                <a:effectLst/>
                <a:highlight>
                  <a:srgbClr val="FFFFFF"/>
                </a:highlight>
                <a:latin typeface="Consolas" panose="020B0609020204030204" pitchFamily="49" charset="0"/>
              </a:rPr>
              <a:t>argv</a:t>
            </a:r>
            <a:r>
              <a:rPr lang="en-IN" b="0" dirty="0">
                <a:solidFill>
                  <a:srgbClr val="0000FF"/>
                </a:solidFill>
                <a:effectLst/>
                <a:highlight>
                  <a:srgbClr val="FFFFFF"/>
                </a:highlight>
                <a:latin typeface="Consolas" panose="020B0609020204030204" pitchFamily="49" charset="0"/>
              </a:rPr>
              <a:t>[]</a:t>
            </a:r>
            <a:r>
              <a:rPr lang="en-IN" b="0" dirty="0">
                <a:solidFill>
                  <a:srgbClr val="000000"/>
                </a:solidFill>
                <a:effectLst/>
                <a:highlight>
                  <a:srgbClr val="FFFFFF"/>
                </a:highlight>
                <a:latin typeface="Consolas" panose="020B0609020204030204" pitchFamily="49" charset="0"/>
              </a:rPr>
              <a:t>);</a:t>
            </a:r>
          </a:p>
          <a:p>
            <a:pPr lvl="1">
              <a:lnSpc>
                <a:spcPct val="150000"/>
              </a:lnSpc>
              <a:buFont typeface="Wingdings" panose="05000000000000000000" pitchFamily="2" charset="2"/>
              <a:buChar char="Ø"/>
            </a:pPr>
            <a:r>
              <a:rPr lang="en-IN" b="0" dirty="0">
                <a:solidFill>
                  <a:srgbClr val="0000FF"/>
                </a:solidFill>
                <a:effectLst/>
                <a:highlight>
                  <a:srgbClr val="FFFFFF"/>
                </a:highlight>
                <a:latin typeface="Consolas" panose="020B0609020204030204" pitchFamily="49" charset="0"/>
              </a:rPr>
              <a:t>int</a:t>
            </a:r>
            <a:r>
              <a:rPr lang="en-IN" b="0" dirty="0">
                <a:solidFill>
                  <a:srgbClr val="000000"/>
                </a:solidFill>
                <a:effectLst/>
                <a:highlight>
                  <a:srgbClr val="FFFFFF"/>
                </a:highlight>
                <a:latin typeface="Consolas" panose="020B0609020204030204" pitchFamily="49" charset="0"/>
              </a:rPr>
              <a:t> </a:t>
            </a:r>
            <a:r>
              <a:rPr lang="en-IN" b="0" dirty="0">
                <a:solidFill>
                  <a:srgbClr val="795E26"/>
                </a:solidFill>
                <a:effectLst/>
                <a:highlight>
                  <a:srgbClr val="FFFFFF"/>
                </a:highlight>
                <a:latin typeface="Consolas" panose="020B0609020204030204" pitchFamily="49" charset="0"/>
              </a:rPr>
              <a:t>execvp</a:t>
            </a:r>
            <a:r>
              <a:rPr lang="en-IN" b="0" dirty="0">
                <a:solidFill>
                  <a:srgbClr val="000000"/>
                </a:solidFill>
                <a:effectLst/>
                <a:highlight>
                  <a:srgbClr val="FFFFFF"/>
                </a:highlight>
                <a:latin typeface="Consolas" panose="020B0609020204030204" pitchFamily="49" charset="0"/>
              </a:rPr>
              <a:t>(</a:t>
            </a:r>
            <a:r>
              <a:rPr lang="en-IN" b="0" dirty="0">
                <a:solidFill>
                  <a:srgbClr val="0000FF"/>
                </a:solidFill>
                <a:effectLst/>
                <a:highlight>
                  <a:srgbClr val="FFFFFF"/>
                </a:highlight>
                <a:latin typeface="Consolas" panose="020B0609020204030204" pitchFamily="49" charset="0"/>
              </a:rPr>
              <a:t>const</a:t>
            </a:r>
            <a:r>
              <a:rPr lang="en-IN" b="0" dirty="0">
                <a:solidFill>
                  <a:srgbClr val="000000"/>
                </a:solidFill>
                <a:effectLst/>
                <a:highlight>
                  <a:srgbClr val="FFFFFF"/>
                </a:highlight>
                <a:latin typeface="Consolas" panose="020B0609020204030204" pitchFamily="49" charset="0"/>
              </a:rPr>
              <a:t> </a:t>
            </a:r>
            <a:r>
              <a:rPr lang="en-IN" b="0" dirty="0">
                <a:solidFill>
                  <a:srgbClr val="0000FF"/>
                </a:solidFill>
                <a:effectLst/>
                <a:highlight>
                  <a:srgbClr val="FFFFFF"/>
                </a:highlight>
                <a:latin typeface="Consolas" panose="020B0609020204030204" pitchFamily="49" charset="0"/>
              </a:rPr>
              <a:t>char</a:t>
            </a:r>
            <a:r>
              <a:rPr lang="en-IN" b="0" dirty="0">
                <a:solidFill>
                  <a:srgbClr val="000000"/>
                </a:solidFill>
                <a:effectLst/>
                <a:highlight>
                  <a:srgbClr val="FFFFFF"/>
                </a:highlight>
                <a:latin typeface="Consolas" panose="020B0609020204030204" pitchFamily="49" charset="0"/>
              </a:rPr>
              <a:t> *</a:t>
            </a:r>
            <a:r>
              <a:rPr lang="en-IN" b="0" dirty="0">
                <a:solidFill>
                  <a:srgbClr val="001080"/>
                </a:solidFill>
                <a:effectLst/>
                <a:highlight>
                  <a:srgbClr val="FFFFFF"/>
                </a:highlight>
                <a:latin typeface="Consolas" panose="020B0609020204030204" pitchFamily="49" charset="0"/>
              </a:rPr>
              <a:t>file</a:t>
            </a:r>
            <a:r>
              <a:rPr lang="en-IN" b="0" dirty="0">
                <a:solidFill>
                  <a:srgbClr val="000000"/>
                </a:solidFill>
                <a:effectLst/>
                <a:highlight>
                  <a:srgbClr val="FFFFFF"/>
                </a:highlight>
                <a:latin typeface="Consolas" panose="020B0609020204030204" pitchFamily="49" charset="0"/>
              </a:rPr>
              <a:t>, </a:t>
            </a:r>
            <a:r>
              <a:rPr lang="en-IN" b="0" dirty="0">
                <a:solidFill>
                  <a:srgbClr val="0000FF"/>
                </a:solidFill>
                <a:effectLst/>
                <a:highlight>
                  <a:srgbClr val="FFFFFF"/>
                </a:highlight>
                <a:latin typeface="Consolas" panose="020B0609020204030204" pitchFamily="49" charset="0"/>
              </a:rPr>
              <a:t>char</a:t>
            </a:r>
            <a:r>
              <a:rPr lang="en-IN" b="0" dirty="0">
                <a:solidFill>
                  <a:srgbClr val="000000"/>
                </a:solidFill>
                <a:effectLst/>
                <a:highlight>
                  <a:srgbClr val="FFFFFF"/>
                </a:highlight>
                <a:latin typeface="Consolas" panose="020B0609020204030204" pitchFamily="49" charset="0"/>
              </a:rPr>
              <a:t> *</a:t>
            </a:r>
            <a:r>
              <a:rPr lang="en-IN" b="0" dirty="0">
                <a:solidFill>
                  <a:srgbClr val="0000FF"/>
                </a:solidFill>
                <a:effectLst/>
                <a:highlight>
                  <a:srgbClr val="FFFFFF"/>
                </a:highlight>
                <a:latin typeface="Consolas" panose="020B0609020204030204" pitchFamily="49" charset="0"/>
              </a:rPr>
              <a:t>const</a:t>
            </a:r>
            <a:r>
              <a:rPr lang="en-IN" b="0" dirty="0">
                <a:solidFill>
                  <a:srgbClr val="000000"/>
                </a:solidFill>
                <a:effectLst/>
                <a:highlight>
                  <a:srgbClr val="FFFFFF"/>
                </a:highlight>
                <a:latin typeface="Consolas" panose="020B0609020204030204" pitchFamily="49" charset="0"/>
              </a:rPr>
              <a:t> </a:t>
            </a:r>
            <a:r>
              <a:rPr lang="en-IN" b="0" dirty="0">
                <a:solidFill>
                  <a:srgbClr val="001080"/>
                </a:solidFill>
                <a:effectLst/>
                <a:highlight>
                  <a:srgbClr val="FFFFFF"/>
                </a:highlight>
                <a:latin typeface="Consolas" panose="020B0609020204030204" pitchFamily="49" charset="0"/>
              </a:rPr>
              <a:t>argv</a:t>
            </a:r>
            <a:r>
              <a:rPr lang="en-IN" b="0" dirty="0">
                <a:solidFill>
                  <a:srgbClr val="0000FF"/>
                </a:solidFill>
                <a:effectLst/>
                <a:highlight>
                  <a:srgbClr val="FFFFFF"/>
                </a:highlight>
                <a:latin typeface="Consolas" panose="020B0609020204030204" pitchFamily="49" charset="0"/>
              </a:rPr>
              <a:t>[]</a:t>
            </a:r>
            <a:r>
              <a:rPr lang="en-IN" b="0" dirty="0">
                <a:solidFill>
                  <a:srgbClr val="000000"/>
                </a:solidFill>
                <a:effectLst/>
                <a:highlight>
                  <a:srgbClr val="FFFFFF"/>
                </a:highlight>
                <a:latin typeface="Consolas" panose="020B0609020204030204" pitchFamily="49" charset="0"/>
              </a:rPr>
              <a:t>);</a:t>
            </a:r>
          </a:p>
          <a:p>
            <a:pPr lvl="1">
              <a:lnSpc>
                <a:spcPct val="150000"/>
              </a:lnSpc>
              <a:buFont typeface="Wingdings" panose="05000000000000000000" pitchFamily="2" charset="2"/>
              <a:buChar char="Ø"/>
            </a:pPr>
            <a:r>
              <a:rPr lang="en-IN" b="0" dirty="0">
                <a:solidFill>
                  <a:srgbClr val="0000FF"/>
                </a:solidFill>
                <a:effectLst/>
                <a:highlight>
                  <a:srgbClr val="FFFFFF"/>
                </a:highlight>
                <a:latin typeface="Consolas" panose="020B0609020204030204" pitchFamily="49" charset="0"/>
              </a:rPr>
              <a:t>int</a:t>
            </a:r>
            <a:r>
              <a:rPr lang="en-IN" b="0" dirty="0">
                <a:solidFill>
                  <a:srgbClr val="000000"/>
                </a:solidFill>
                <a:effectLst/>
                <a:highlight>
                  <a:srgbClr val="FFFFFF"/>
                </a:highlight>
                <a:latin typeface="Consolas" panose="020B0609020204030204" pitchFamily="49" charset="0"/>
              </a:rPr>
              <a:t> </a:t>
            </a:r>
            <a:r>
              <a:rPr lang="en-IN" b="0" dirty="0">
                <a:solidFill>
                  <a:srgbClr val="795E26"/>
                </a:solidFill>
                <a:effectLst/>
                <a:highlight>
                  <a:srgbClr val="FFFFFF"/>
                </a:highlight>
                <a:latin typeface="Consolas" panose="020B0609020204030204" pitchFamily="49" charset="0"/>
              </a:rPr>
              <a:t>execvpe</a:t>
            </a:r>
            <a:r>
              <a:rPr lang="en-IN" b="0" dirty="0">
                <a:solidFill>
                  <a:srgbClr val="000000"/>
                </a:solidFill>
                <a:effectLst/>
                <a:highlight>
                  <a:srgbClr val="FFFFFF"/>
                </a:highlight>
                <a:latin typeface="Consolas" panose="020B0609020204030204" pitchFamily="49" charset="0"/>
              </a:rPr>
              <a:t>(</a:t>
            </a:r>
            <a:r>
              <a:rPr lang="en-IN" b="0" dirty="0">
                <a:solidFill>
                  <a:srgbClr val="0000FF"/>
                </a:solidFill>
                <a:effectLst/>
                <a:highlight>
                  <a:srgbClr val="FFFFFF"/>
                </a:highlight>
                <a:latin typeface="Consolas" panose="020B0609020204030204" pitchFamily="49" charset="0"/>
              </a:rPr>
              <a:t>const</a:t>
            </a:r>
            <a:r>
              <a:rPr lang="en-IN" b="0" dirty="0">
                <a:solidFill>
                  <a:srgbClr val="000000"/>
                </a:solidFill>
                <a:effectLst/>
                <a:highlight>
                  <a:srgbClr val="FFFFFF"/>
                </a:highlight>
                <a:latin typeface="Consolas" panose="020B0609020204030204" pitchFamily="49" charset="0"/>
              </a:rPr>
              <a:t> </a:t>
            </a:r>
            <a:r>
              <a:rPr lang="en-IN" b="0" dirty="0">
                <a:solidFill>
                  <a:srgbClr val="0000FF"/>
                </a:solidFill>
                <a:effectLst/>
                <a:highlight>
                  <a:srgbClr val="FFFFFF"/>
                </a:highlight>
                <a:latin typeface="Consolas" panose="020B0609020204030204" pitchFamily="49" charset="0"/>
              </a:rPr>
              <a:t>char</a:t>
            </a:r>
            <a:r>
              <a:rPr lang="en-IN" b="0" dirty="0">
                <a:solidFill>
                  <a:srgbClr val="000000"/>
                </a:solidFill>
                <a:effectLst/>
                <a:highlight>
                  <a:srgbClr val="FFFFFF"/>
                </a:highlight>
                <a:latin typeface="Consolas" panose="020B0609020204030204" pitchFamily="49" charset="0"/>
              </a:rPr>
              <a:t> *</a:t>
            </a:r>
            <a:r>
              <a:rPr lang="en-IN" b="0" dirty="0">
                <a:solidFill>
                  <a:srgbClr val="001080"/>
                </a:solidFill>
                <a:effectLst/>
                <a:highlight>
                  <a:srgbClr val="FFFFFF"/>
                </a:highlight>
                <a:latin typeface="Consolas" panose="020B0609020204030204" pitchFamily="49" charset="0"/>
              </a:rPr>
              <a:t>file</a:t>
            </a:r>
            <a:r>
              <a:rPr lang="en-IN" b="0" dirty="0">
                <a:solidFill>
                  <a:srgbClr val="000000"/>
                </a:solidFill>
                <a:effectLst/>
                <a:highlight>
                  <a:srgbClr val="FFFFFF"/>
                </a:highlight>
                <a:latin typeface="Consolas" panose="020B0609020204030204" pitchFamily="49" charset="0"/>
              </a:rPr>
              <a:t>, </a:t>
            </a:r>
            <a:r>
              <a:rPr lang="en-IN" b="0" dirty="0">
                <a:solidFill>
                  <a:srgbClr val="0000FF"/>
                </a:solidFill>
                <a:effectLst/>
                <a:highlight>
                  <a:srgbClr val="FFFFFF"/>
                </a:highlight>
                <a:latin typeface="Consolas" panose="020B0609020204030204" pitchFamily="49" charset="0"/>
              </a:rPr>
              <a:t>char</a:t>
            </a:r>
            <a:r>
              <a:rPr lang="en-IN" b="0" dirty="0">
                <a:solidFill>
                  <a:srgbClr val="000000"/>
                </a:solidFill>
                <a:effectLst/>
                <a:highlight>
                  <a:srgbClr val="FFFFFF"/>
                </a:highlight>
                <a:latin typeface="Consolas" panose="020B0609020204030204" pitchFamily="49" charset="0"/>
              </a:rPr>
              <a:t> *</a:t>
            </a:r>
            <a:r>
              <a:rPr lang="en-IN" b="0" dirty="0">
                <a:solidFill>
                  <a:srgbClr val="0000FF"/>
                </a:solidFill>
                <a:effectLst/>
                <a:highlight>
                  <a:srgbClr val="FFFFFF"/>
                </a:highlight>
                <a:latin typeface="Consolas" panose="020B0609020204030204" pitchFamily="49" charset="0"/>
              </a:rPr>
              <a:t>const</a:t>
            </a:r>
            <a:r>
              <a:rPr lang="en-IN" b="0" dirty="0">
                <a:solidFill>
                  <a:srgbClr val="000000"/>
                </a:solidFill>
                <a:effectLst/>
                <a:highlight>
                  <a:srgbClr val="FFFFFF"/>
                </a:highlight>
                <a:latin typeface="Consolas" panose="020B0609020204030204" pitchFamily="49" charset="0"/>
              </a:rPr>
              <a:t> </a:t>
            </a:r>
            <a:r>
              <a:rPr lang="en-IN" b="0" dirty="0">
                <a:solidFill>
                  <a:srgbClr val="001080"/>
                </a:solidFill>
                <a:effectLst/>
                <a:highlight>
                  <a:srgbClr val="FFFFFF"/>
                </a:highlight>
                <a:latin typeface="Consolas" panose="020B0609020204030204" pitchFamily="49" charset="0"/>
              </a:rPr>
              <a:t>argv</a:t>
            </a:r>
            <a:r>
              <a:rPr lang="en-IN" b="0" dirty="0">
                <a:solidFill>
                  <a:srgbClr val="0000FF"/>
                </a:solidFill>
                <a:effectLst/>
                <a:highlight>
                  <a:srgbClr val="FFFFFF"/>
                </a:highlight>
                <a:latin typeface="Consolas" panose="020B0609020204030204" pitchFamily="49" charset="0"/>
              </a:rPr>
              <a:t>[]</a:t>
            </a:r>
            <a:r>
              <a:rPr lang="en-IN" b="0" dirty="0">
                <a:solidFill>
                  <a:srgbClr val="000000"/>
                </a:solidFill>
                <a:effectLst/>
                <a:highlight>
                  <a:srgbClr val="FFFFFF"/>
                </a:highlight>
                <a:latin typeface="Consolas" panose="020B0609020204030204" pitchFamily="49" charset="0"/>
              </a:rPr>
              <a:t>, </a:t>
            </a:r>
            <a:r>
              <a:rPr lang="en-IN" b="0" dirty="0">
                <a:solidFill>
                  <a:srgbClr val="0000FF"/>
                </a:solidFill>
                <a:effectLst/>
                <a:highlight>
                  <a:srgbClr val="FFFFFF"/>
                </a:highlight>
                <a:latin typeface="Consolas" panose="020B0609020204030204" pitchFamily="49" charset="0"/>
              </a:rPr>
              <a:t>char</a:t>
            </a:r>
            <a:r>
              <a:rPr lang="en-IN" b="0" dirty="0">
                <a:solidFill>
                  <a:srgbClr val="000000"/>
                </a:solidFill>
                <a:effectLst/>
                <a:highlight>
                  <a:srgbClr val="FFFFFF"/>
                </a:highlight>
                <a:latin typeface="Consolas" panose="020B0609020204030204" pitchFamily="49" charset="0"/>
              </a:rPr>
              <a:t> *</a:t>
            </a:r>
            <a:r>
              <a:rPr lang="en-IN" b="0" dirty="0">
                <a:solidFill>
                  <a:srgbClr val="0000FF"/>
                </a:solidFill>
                <a:effectLst/>
                <a:highlight>
                  <a:srgbClr val="FFFFFF"/>
                </a:highlight>
                <a:latin typeface="Consolas" panose="020B0609020204030204" pitchFamily="49" charset="0"/>
              </a:rPr>
              <a:t>const</a:t>
            </a:r>
            <a:r>
              <a:rPr lang="en-IN" b="0" dirty="0">
                <a:solidFill>
                  <a:srgbClr val="000000"/>
                </a:solidFill>
                <a:effectLst/>
                <a:highlight>
                  <a:srgbClr val="FFFFFF"/>
                </a:highlight>
                <a:latin typeface="Consolas" panose="020B0609020204030204" pitchFamily="49" charset="0"/>
              </a:rPr>
              <a:t> </a:t>
            </a:r>
            <a:r>
              <a:rPr lang="en-IN" b="0" dirty="0">
                <a:solidFill>
                  <a:srgbClr val="001080"/>
                </a:solidFill>
                <a:effectLst/>
                <a:highlight>
                  <a:srgbClr val="FFFFFF"/>
                </a:highlight>
                <a:latin typeface="Consolas" panose="020B0609020204030204" pitchFamily="49" charset="0"/>
              </a:rPr>
              <a:t>envp</a:t>
            </a:r>
            <a:r>
              <a:rPr lang="en-IN" b="0" dirty="0">
                <a:solidFill>
                  <a:srgbClr val="0000FF"/>
                </a:solidFill>
                <a:effectLst/>
                <a:highlight>
                  <a:srgbClr val="FFFFFF"/>
                </a:highlight>
                <a:latin typeface="Consolas" panose="020B0609020204030204" pitchFamily="49" charset="0"/>
              </a:rPr>
              <a:t>[]</a:t>
            </a:r>
            <a:r>
              <a:rPr lang="en-IN" b="0" dirty="0">
                <a:solidFill>
                  <a:srgbClr val="000000"/>
                </a:solidFill>
                <a:effectLst/>
                <a:highlight>
                  <a:srgbClr val="FFFFFF"/>
                </a:highlight>
                <a:latin typeface="Consolas" panose="020B0609020204030204" pitchFamily="49" charset="0"/>
              </a:rPr>
              <a:t>);</a:t>
            </a:r>
          </a:p>
          <a:p>
            <a:pPr marL="0" indent="0">
              <a:buNone/>
            </a:pPr>
            <a:endParaRPr lang="en-IN" b="1" dirty="0"/>
          </a:p>
        </p:txBody>
      </p:sp>
    </p:spTree>
    <p:extLst>
      <p:ext uri="{BB962C8B-B14F-4D97-AF65-F5344CB8AC3E}">
        <p14:creationId xmlns:p14="http://schemas.microsoft.com/office/powerpoint/2010/main" val="1793664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8E172-E60D-CA63-E978-5C3014AA6BDA}"/>
              </a:ext>
            </a:extLst>
          </p:cNvPr>
          <p:cNvSpPr>
            <a:spLocks noGrp="1"/>
          </p:cNvSpPr>
          <p:nvPr>
            <p:ph type="title"/>
          </p:nvPr>
        </p:nvSpPr>
        <p:spPr>
          <a:xfrm>
            <a:off x="601580" y="973668"/>
            <a:ext cx="9314788" cy="706964"/>
          </a:xfrm>
        </p:spPr>
        <p:txBody>
          <a:bodyPr/>
          <a:lstStyle/>
          <a:p>
            <a:r>
              <a:rPr lang="en-US" sz="3000" b="1" dirty="0">
                <a:latin typeface="Timesnewroman"/>
              </a:rPr>
              <a:t>execl() System Function</a:t>
            </a:r>
            <a:endParaRPr lang="en-IN" sz="3000" b="1" dirty="0">
              <a:latin typeface="Timesnewroman"/>
            </a:endParaRPr>
          </a:p>
        </p:txBody>
      </p:sp>
      <p:sp>
        <p:nvSpPr>
          <p:cNvPr id="3" name="Content Placeholder 2">
            <a:extLst>
              <a:ext uri="{FF2B5EF4-FFF2-40B4-BE49-F238E27FC236}">
                <a16:creationId xmlns:a16="http://schemas.microsoft.com/office/drawing/2014/main" id="{D133F3C0-ACB4-BC6B-EE6D-DDB8DAD34554}"/>
              </a:ext>
            </a:extLst>
          </p:cNvPr>
          <p:cNvSpPr>
            <a:spLocks noGrp="1"/>
          </p:cNvSpPr>
          <p:nvPr>
            <p:ph idx="1"/>
          </p:nvPr>
        </p:nvSpPr>
        <p:spPr>
          <a:xfrm>
            <a:off x="601580" y="2302042"/>
            <a:ext cx="11141241" cy="4387516"/>
          </a:xfrm>
        </p:spPr>
        <p:txBody>
          <a:bodyPr>
            <a:normAutofit/>
          </a:bodyPr>
          <a:lstStyle/>
          <a:p>
            <a:pPr>
              <a:lnSpc>
                <a:spcPct val="150000"/>
              </a:lnSpc>
              <a:buFont typeface="Wingdings" panose="05000000000000000000" pitchFamily="2" charset="2"/>
              <a:buChar char="Ø"/>
            </a:pPr>
            <a:r>
              <a:rPr lang="en-US" b="0" i="0" dirty="0">
                <a:solidFill>
                  <a:srgbClr val="444444"/>
                </a:solidFill>
                <a:effectLst/>
                <a:highlight>
                  <a:srgbClr val="FFFFFF"/>
                </a:highlight>
                <a:latin typeface="Timesnewroman"/>
              </a:rPr>
              <a:t>In execl() system function takes the path of the executable binary file (i.e. </a:t>
            </a:r>
            <a:r>
              <a:rPr lang="en-US" b="1" i="0" dirty="0">
                <a:solidFill>
                  <a:schemeClr val="accent1"/>
                </a:solidFill>
                <a:effectLst/>
                <a:highlight>
                  <a:srgbClr val="FFFFFF"/>
                </a:highlight>
                <a:latin typeface="Timesnewroman"/>
              </a:rPr>
              <a:t>/bin/ls</a:t>
            </a:r>
            <a:r>
              <a:rPr lang="en-US" b="0" i="0" dirty="0">
                <a:solidFill>
                  <a:srgbClr val="444444"/>
                </a:solidFill>
                <a:effectLst/>
                <a:highlight>
                  <a:srgbClr val="FFFFFF"/>
                </a:highlight>
                <a:latin typeface="Timesnewroman"/>
              </a:rPr>
              <a:t>) as the first and second argument.</a:t>
            </a:r>
          </a:p>
          <a:p>
            <a:pPr>
              <a:lnSpc>
                <a:spcPct val="150000"/>
              </a:lnSpc>
              <a:buFont typeface="Wingdings" panose="05000000000000000000" pitchFamily="2" charset="2"/>
              <a:buChar char="Ø"/>
            </a:pPr>
            <a:r>
              <a:rPr lang="en-US" b="0" i="0" dirty="0">
                <a:solidFill>
                  <a:srgbClr val="444444"/>
                </a:solidFill>
                <a:effectLst/>
                <a:highlight>
                  <a:srgbClr val="FFFFFF"/>
                </a:highlight>
                <a:latin typeface="Timesnewroman"/>
              </a:rPr>
              <a:t>Then, the arguments (i.e. </a:t>
            </a:r>
            <a:r>
              <a:rPr lang="en-US" b="1" i="0" dirty="0">
                <a:solidFill>
                  <a:schemeClr val="accent1"/>
                </a:solidFill>
                <a:effectLst/>
                <a:highlight>
                  <a:srgbClr val="FFFFFF"/>
                </a:highlight>
                <a:latin typeface="Timesnewroman"/>
              </a:rPr>
              <a:t>-lh</a:t>
            </a:r>
            <a:r>
              <a:rPr lang="en-US" b="0" i="0" dirty="0">
                <a:solidFill>
                  <a:schemeClr val="accent1"/>
                </a:solidFill>
                <a:effectLst/>
                <a:highlight>
                  <a:srgbClr val="FFFFFF"/>
                </a:highlight>
                <a:latin typeface="Timesnewroman"/>
              </a:rPr>
              <a:t>, </a:t>
            </a:r>
            <a:r>
              <a:rPr lang="en-US" b="1" i="0" dirty="0">
                <a:solidFill>
                  <a:schemeClr val="accent1"/>
                </a:solidFill>
                <a:effectLst/>
                <a:highlight>
                  <a:srgbClr val="FFFFFF"/>
                </a:highlight>
                <a:latin typeface="Timesnewroman"/>
              </a:rPr>
              <a:t>/home</a:t>
            </a:r>
            <a:r>
              <a:rPr lang="en-US" b="0" i="0" dirty="0">
                <a:solidFill>
                  <a:srgbClr val="444444"/>
                </a:solidFill>
                <a:effectLst/>
                <a:highlight>
                  <a:srgbClr val="FFFFFF"/>
                </a:highlight>
                <a:latin typeface="Timesnewroman"/>
              </a:rPr>
              <a:t>) that we want to pass to the executable followed by </a:t>
            </a:r>
            <a:r>
              <a:rPr lang="en-US" b="1" i="0" dirty="0">
                <a:solidFill>
                  <a:schemeClr val="accent1"/>
                </a:solidFill>
                <a:effectLst/>
                <a:highlight>
                  <a:srgbClr val="FFFFFF"/>
                </a:highlight>
                <a:latin typeface="Timesnewroman"/>
              </a:rPr>
              <a:t>NULL</a:t>
            </a:r>
          </a:p>
          <a:p>
            <a:pPr>
              <a:lnSpc>
                <a:spcPct val="150000"/>
              </a:lnSpc>
              <a:buFont typeface="Wingdings" panose="05000000000000000000" pitchFamily="2" charset="2"/>
              <a:buChar char="Ø"/>
            </a:pPr>
            <a:r>
              <a:rPr lang="en-US" b="0" i="0" dirty="0">
                <a:solidFill>
                  <a:srgbClr val="444444"/>
                </a:solidFill>
                <a:effectLst/>
                <a:highlight>
                  <a:srgbClr val="FFFFFF"/>
                </a:highlight>
                <a:latin typeface="Timesnewroman"/>
              </a:rPr>
              <a:t>Then execl() system function runs the command and prints the output. If any error occurs, then execl() returns -1. Otherwise.</a:t>
            </a:r>
          </a:p>
          <a:p>
            <a:pPr>
              <a:lnSpc>
                <a:spcPct val="150000"/>
              </a:lnSpc>
              <a:buFont typeface="Wingdings" panose="05000000000000000000" pitchFamily="2" charset="2"/>
              <a:buChar char="Ø"/>
            </a:pPr>
            <a:r>
              <a:rPr lang="en-US" b="0" dirty="0">
                <a:solidFill>
                  <a:schemeClr val="accent1"/>
                </a:solidFill>
                <a:effectLst/>
                <a:highlight>
                  <a:srgbClr val="FFFFFF"/>
                </a:highlight>
                <a:latin typeface="Timesnewroman"/>
              </a:rPr>
              <a:t>/bin/ls -lh /home </a:t>
            </a:r>
            <a:r>
              <a:rPr lang="en-US" b="0" dirty="0">
                <a:solidFill>
                  <a:srgbClr val="000000"/>
                </a:solidFill>
                <a:effectLst/>
                <a:highlight>
                  <a:srgbClr val="FFFFFF"/>
                </a:highlight>
                <a:latin typeface="Timesnewroman"/>
              </a:rPr>
              <a:t>- which is used to display list of files and folders inside the home directory</a:t>
            </a:r>
            <a:endParaRPr lang="en-US" dirty="0">
              <a:solidFill>
                <a:srgbClr val="444444"/>
              </a:solidFill>
              <a:highlight>
                <a:srgbClr val="FFFFFF"/>
              </a:highlight>
              <a:latin typeface="Timesnewroman"/>
            </a:endParaRPr>
          </a:p>
          <a:p>
            <a:pPr>
              <a:lnSpc>
                <a:spcPct val="150000"/>
              </a:lnSpc>
              <a:buFont typeface="Wingdings" panose="05000000000000000000" pitchFamily="2" charset="2"/>
              <a:buChar char="Ø"/>
            </a:pPr>
            <a:r>
              <a:rPr lang="en-IN" dirty="0">
                <a:solidFill>
                  <a:schemeClr val="accent1"/>
                </a:solidFill>
                <a:latin typeface="Timesnewroman"/>
              </a:rPr>
              <a:t>Syntax</a:t>
            </a:r>
            <a:r>
              <a:rPr lang="en-IN" dirty="0">
                <a:latin typeface="Timesnewroman"/>
              </a:rPr>
              <a:t>:</a:t>
            </a:r>
          </a:p>
          <a:p>
            <a:pPr lvl="1">
              <a:lnSpc>
                <a:spcPct val="150000"/>
              </a:lnSpc>
              <a:buFont typeface="Wingdings" panose="05000000000000000000" pitchFamily="2" charset="2"/>
              <a:buChar char="Ø"/>
            </a:pPr>
            <a:r>
              <a:rPr lang="en-IN" b="0" dirty="0">
                <a:solidFill>
                  <a:srgbClr val="0000FF"/>
                </a:solidFill>
                <a:effectLst/>
                <a:highlight>
                  <a:srgbClr val="FFFFFF"/>
                </a:highlight>
                <a:latin typeface="Timesnewroman"/>
              </a:rPr>
              <a:t>int</a:t>
            </a:r>
            <a:r>
              <a:rPr lang="en-IN" b="0" dirty="0">
                <a:solidFill>
                  <a:srgbClr val="000000"/>
                </a:solidFill>
                <a:effectLst/>
                <a:highlight>
                  <a:srgbClr val="FFFFFF"/>
                </a:highlight>
                <a:latin typeface="Timesnewroman"/>
              </a:rPr>
              <a:t> </a:t>
            </a:r>
            <a:r>
              <a:rPr lang="en-IN" b="0" dirty="0">
                <a:solidFill>
                  <a:srgbClr val="795E26"/>
                </a:solidFill>
                <a:effectLst/>
                <a:highlight>
                  <a:srgbClr val="FFFFFF"/>
                </a:highlight>
                <a:latin typeface="Timesnewroman"/>
              </a:rPr>
              <a:t>execl</a:t>
            </a:r>
            <a:r>
              <a:rPr lang="en-IN" b="0" dirty="0">
                <a:solidFill>
                  <a:srgbClr val="000000"/>
                </a:solidFill>
                <a:effectLst/>
                <a:highlight>
                  <a:srgbClr val="FFFFFF"/>
                </a:highlight>
                <a:latin typeface="Timesnewroman"/>
              </a:rPr>
              <a:t>(</a:t>
            </a:r>
            <a:r>
              <a:rPr lang="en-IN" b="0" dirty="0">
                <a:solidFill>
                  <a:srgbClr val="0000FF"/>
                </a:solidFill>
                <a:effectLst/>
                <a:highlight>
                  <a:srgbClr val="FFFFFF"/>
                </a:highlight>
                <a:latin typeface="Timesnewroman"/>
              </a:rPr>
              <a:t>const</a:t>
            </a:r>
            <a:r>
              <a:rPr lang="en-IN" b="0" dirty="0">
                <a:solidFill>
                  <a:srgbClr val="000000"/>
                </a:solidFill>
                <a:effectLst/>
                <a:highlight>
                  <a:srgbClr val="FFFFFF"/>
                </a:highlight>
                <a:latin typeface="Timesnewroman"/>
              </a:rPr>
              <a:t> </a:t>
            </a:r>
            <a:r>
              <a:rPr lang="en-IN" b="0" dirty="0">
                <a:solidFill>
                  <a:srgbClr val="0000FF"/>
                </a:solidFill>
                <a:effectLst/>
                <a:highlight>
                  <a:srgbClr val="FFFFFF"/>
                </a:highlight>
                <a:latin typeface="Timesnewroman"/>
              </a:rPr>
              <a:t>char</a:t>
            </a:r>
            <a:r>
              <a:rPr lang="en-IN" b="0" dirty="0">
                <a:solidFill>
                  <a:srgbClr val="000000"/>
                </a:solidFill>
                <a:effectLst/>
                <a:highlight>
                  <a:srgbClr val="FFFFFF"/>
                </a:highlight>
                <a:latin typeface="Timesnewroman"/>
              </a:rPr>
              <a:t> *</a:t>
            </a:r>
            <a:r>
              <a:rPr lang="en-IN" b="0" dirty="0">
                <a:solidFill>
                  <a:srgbClr val="001080"/>
                </a:solidFill>
                <a:effectLst/>
                <a:highlight>
                  <a:srgbClr val="FFFFFF"/>
                </a:highlight>
                <a:latin typeface="Timesnewroman"/>
              </a:rPr>
              <a:t>pathname</a:t>
            </a:r>
            <a:r>
              <a:rPr lang="en-IN" b="0" dirty="0">
                <a:solidFill>
                  <a:srgbClr val="000000"/>
                </a:solidFill>
                <a:effectLst/>
                <a:highlight>
                  <a:srgbClr val="FFFFFF"/>
                </a:highlight>
                <a:latin typeface="Timesnewroman"/>
              </a:rPr>
              <a:t>, </a:t>
            </a:r>
            <a:r>
              <a:rPr lang="en-IN" b="0" dirty="0">
                <a:solidFill>
                  <a:srgbClr val="0000FF"/>
                </a:solidFill>
                <a:effectLst/>
                <a:highlight>
                  <a:srgbClr val="FFFFFF"/>
                </a:highlight>
                <a:latin typeface="Timesnewroman"/>
              </a:rPr>
              <a:t>const</a:t>
            </a:r>
            <a:r>
              <a:rPr lang="en-IN" b="0" dirty="0">
                <a:solidFill>
                  <a:srgbClr val="000000"/>
                </a:solidFill>
                <a:effectLst/>
                <a:highlight>
                  <a:srgbClr val="FFFFFF"/>
                </a:highlight>
                <a:latin typeface="Timesnewroman"/>
              </a:rPr>
              <a:t> </a:t>
            </a:r>
            <a:r>
              <a:rPr lang="en-IN" b="0" dirty="0">
                <a:solidFill>
                  <a:srgbClr val="0000FF"/>
                </a:solidFill>
                <a:effectLst/>
                <a:highlight>
                  <a:srgbClr val="FFFFFF"/>
                </a:highlight>
                <a:latin typeface="Timesnewroman"/>
              </a:rPr>
              <a:t>char</a:t>
            </a:r>
            <a:r>
              <a:rPr lang="en-IN" b="0" dirty="0">
                <a:solidFill>
                  <a:srgbClr val="000000"/>
                </a:solidFill>
                <a:effectLst/>
                <a:highlight>
                  <a:srgbClr val="FFFFFF"/>
                </a:highlight>
                <a:latin typeface="Timesnewroman"/>
              </a:rPr>
              <a:t> *</a:t>
            </a:r>
            <a:r>
              <a:rPr lang="en-IN" b="0" dirty="0">
                <a:solidFill>
                  <a:srgbClr val="001080"/>
                </a:solidFill>
                <a:effectLst/>
                <a:highlight>
                  <a:srgbClr val="FFFFFF"/>
                </a:highlight>
                <a:latin typeface="Timesnewroman"/>
              </a:rPr>
              <a:t>arg</a:t>
            </a:r>
            <a:r>
              <a:rPr lang="en-IN" b="0" dirty="0">
                <a:solidFill>
                  <a:srgbClr val="000000"/>
                </a:solidFill>
                <a:effectLst/>
                <a:highlight>
                  <a:srgbClr val="FFFFFF"/>
                </a:highlight>
                <a:latin typeface="Timesnewroman"/>
              </a:rPr>
              <a:t>, ...</a:t>
            </a:r>
            <a:r>
              <a:rPr lang="en-IN" b="0" dirty="0">
                <a:solidFill>
                  <a:srgbClr val="008000"/>
                </a:solidFill>
                <a:effectLst/>
                <a:highlight>
                  <a:srgbClr val="FFFFFF"/>
                </a:highlight>
                <a:latin typeface="Timesnewroman"/>
              </a:rPr>
              <a:t> /*, (char *) NULL */</a:t>
            </a:r>
            <a:r>
              <a:rPr lang="en-IN" b="0" dirty="0">
                <a:solidFill>
                  <a:srgbClr val="000000"/>
                </a:solidFill>
                <a:effectLst/>
                <a:highlight>
                  <a:srgbClr val="FFFFFF"/>
                </a:highlight>
                <a:latin typeface="Timesnewroman"/>
              </a:rPr>
              <a:t>);</a:t>
            </a:r>
          </a:p>
          <a:p>
            <a:pPr lvl="1"/>
            <a:endParaRPr lang="en-IN" dirty="0"/>
          </a:p>
        </p:txBody>
      </p:sp>
    </p:spTree>
    <p:extLst>
      <p:ext uri="{BB962C8B-B14F-4D97-AF65-F5344CB8AC3E}">
        <p14:creationId xmlns:p14="http://schemas.microsoft.com/office/powerpoint/2010/main" val="913378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F0C9E-008E-AD5C-0E26-131E790C45CF}"/>
              </a:ext>
            </a:extLst>
          </p:cNvPr>
          <p:cNvSpPr>
            <a:spLocks noGrp="1"/>
          </p:cNvSpPr>
          <p:nvPr>
            <p:ph type="title"/>
          </p:nvPr>
        </p:nvSpPr>
        <p:spPr>
          <a:xfrm>
            <a:off x="529390" y="973668"/>
            <a:ext cx="9386978" cy="706964"/>
          </a:xfrm>
        </p:spPr>
        <p:txBody>
          <a:bodyPr/>
          <a:lstStyle/>
          <a:p>
            <a:r>
              <a:rPr lang="en-US" sz="3000" b="1" dirty="0">
                <a:latin typeface="Timesnewroman"/>
              </a:rPr>
              <a:t>Program</a:t>
            </a:r>
            <a:endParaRPr lang="en-IN" sz="3000" b="1" dirty="0">
              <a:latin typeface="Timesnewroman"/>
            </a:endParaRPr>
          </a:p>
        </p:txBody>
      </p:sp>
      <p:sp>
        <p:nvSpPr>
          <p:cNvPr id="3" name="Content Placeholder 2">
            <a:extLst>
              <a:ext uri="{FF2B5EF4-FFF2-40B4-BE49-F238E27FC236}">
                <a16:creationId xmlns:a16="http://schemas.microsoft.com/office/drawing/2014/main" id="{AAB6E07C-4762-0C76-C878-3EF64D65A866}"/>
              </a:ext>
            </a:extLst>
          </p:cNvPr>
          <p:cNvSpPr>
            <a:spLocks noGrp="1"/>
          </p:cNvSpPr>
          <p:nvPr>
            <p:ph idx="1"/>
          </p:nvPr>
        </p:nvSpPr>
        <p:spPr>
          <a:xfrm>
            <a:off x="529390" y="2334125"/>
            <a:ext cx="11125199" cy="4379495"/>
          </a:xfrm>
        </p:spPr>
        <p:txBody>
          <a:bodyPr/>
          <a:lstStyle/>
          <a:p>
            <a:pPr marL="0" indent="0">
              <a:buNone/>
            </a:pPr>
            <a:r>
              <a:rPr lang="en-IN" b="0" dirty="0">
                <a:solidFill>
                  <a:srgbClr val="AF00DB"/>
                </a:solidFill>
                <a:effectLst/>
                <a:highlight>
                  <a:srgbClr val="FFFFFF"/>
                </a:highlight>
                <a:latin typeface="Consolas" panose="020B0609020204030204" pitchFamily="49" charset="0"/>
              </a:rPr>
              <a:t>#include</a:t>
            </a:r>
            <a:r>
              <a:rPr lang="en-IN" b="0" dirty="0">
                <a:solidFill>
                  <a:srgbClr val="0000FF"/>
                </a:solidFill>
                <a:effectLst/>
                <a:highlight>
                  <a:srgbClr val="FFFFFF"/>
                </a:highlight>
                <a:latin typeface="Consolas" panose="020B0609020204030204" pitchFamily="49" charset="0"/>
              </a:rPr>
              <a:t> </a:t>
            </a:r>
            <a:r>
              <a:rPr lang="en-IN" b="0" dirty="0">
                <a:solidFill>
                  <a:srgbClr val="A31515"/>
                </a:solidFill>
                <a:effectLst/>
                <a:highlight>
                  <a:srgbClr val="FFFFFF"/>
                </a:highlight>
                <a:latin typeface="Consolas" panose="020B0609020204030204" pitchFamily="49" charset="0"/>
              </a:rPr>
              <a:t>&lt;unistd.h&gt;</a:t>
            </a:r>
            <a:endParaRPr lang="en-IN" b="0" dirty="0">
              <a:solidFill>
                <a:srgbClr val="000000"/>
              </a:solidFill>
              <a:effectLst/>
              <a:highlight>
                <a:srgbClr val="FFFFFF"/>
              </a:highlight>
              <a:latin typeface="Consolas" panose="020B0609020204030204" pitchFamily="49" charset="0"/>
            </a:endParaRPr>
          </a:p>
          <a:p>
            <a:pPr marL="0" indent="0">
              <a:buNone/>
            </a:pPr>
            <a:r>
              <a:rPr lang="en-IN" b="0" dirty="0">
                <a:solidFill>
                  <a:srgbClr val="0000FF"/>
                </a:solidFill>
                <a:effectLst/>
                <a:highlight>
                  <a:srgbClr val="FFFFFF"/>
                </a:highlight>
                <a:latin typeface="Consolas" panose="020B0609020204030204" pitchFamily="49" charset="0"/>
              </a:rPr>
              <a:t>int</a:t>
            </a:r>
            <a:r>
              <a:rPr lang="en-IN" b="0" dirty="0">
                <a:solidFill>
                  <a:srgbClr val="000000"/>
                </a:solidFill>
                <a:effectLst/>
                <a:highlight>
                  <a:srgbClr val="FFFFFF"/>
                </a:highlight>
                <a:latin typeface="Consolas" panose="020B0609020204030204" pitchFamily="49" charset="0"/>
              </a:rPr>
              <a:t> </a:t>
            </a:r>
            <a:r>
              <a:rPr lang="en-IN" b="0" dirty="0">
                <a:solidFill>
                  <a:srgbClr val="795E26"/>
                </a:solidFill>
                <a:effectLst/>
                <a:highlight>
                  <a:srgbClr val="FFFFFF"/>
                </a:highlight>
                <a:latin typeface="Consolas" panose="020B0609020204030204" pitchFamily="49" charset="0"/>
              </a:rPr>
              <a:t>main</a:t>
            </a:r>
            <a:r>
              <a:rPr lang="en-IN" b="0" dirty="0">
                <a:solidFill>
                  <a:srgbClr val="000000"/>
                </a:solidFill>
                <a:effectLst/>
                <a:highlight>
                  <a:srgbClr val="FFFFFF"/>
                </a:highlight>
                <a:latin typeface="Consolas" panose="020B0609020204030204" pitchFamily="49" charset="0"/>
              </a:rPr>
              <a:t>(</a:t>
            </a:r>
            <a:r>
              <a:rPr lang="en-IN" b="0" dirty="0">
                <a:solidFill>
                  <a:srgbClr val="0000FF"/>
                </a:solidFill>
                <a:effectLst/>
                <a:highlight>
                  <a:srgbClr val="FFFFFF"/>
                </a:highlight>
                <a:latin typeface="Consolas" panose="020B0609020204030204" pitchFamily="49" charset="0"/>
              </a:rPr>
              <a:t>void</a:t>
            </a:r>
            <a:r>
              <a:rPr lang="en-IN" b="0" dirty="0">
                <a:solidFill>
                  <a:srgbClr val="000000"/>
                </a:solidFill>
                <a:effectLst/>
                <a:highlight>
                  <a:srgbClr val="FFFFFF"/>
                </a:highlight>
                <a:latin typeface="Consolas" panose="020B0609020204030204" pitchFamily="49" charset="0"/>
              </a:rPr>
              <a:t>) </a:t>
            </a:r>
          </a:p>
          <a:p>
            <a:pPr marL="0" indent="0">
              <a:buNone/>
            </a:pPr>
            <a:r>
              <a:rPr lang="en-IN" b="0" dirty="0">
                <a:solidFill>
                  <a:srgbClr val="000000"/>
                </a:solidFill>
                <a:effectLst/>
                <a:highlight>
                  <a:srgbClr val="FFFFFF"/>
                </a:highlight>
                <a:latin typeface="Consolas" panose="020B0609020204030204" pitchFamily="49" charset="0"/>
              </a:rPr>
              <a:t>{</a:t>
            </a:r>
          </a:p>
          <a:p>
            <a:pPr marL="0" indent="0">
              <a:buNone/>
            </a:pPr>
            <a:r>
              <a:rPr lang="en-IN" b="0" dirty="0">
                <a:solidFill>
                  <a:srgbClr val="000000"/>
                </a:solidFill>
                <a:effectLst/>
                <a:highlight>
                  <a:srgbClr val="FFFFFF"/>
                </a:highlight>
                <a:latin typeface="Consolas" panose="020B0609020204030204" pitchFamily="49" charset="0"/>
              </a:rPr>
              <a:t>  </a:t>
            </a:r>
            <a:r>
              <a:rPr lang="en-IN" b="0" dirty="0">
                <a:solidFill>
                  <a:srgbClr val="0000FF"/>
                </a:solidFill>
                <a:effectLst/>
                <a:highlight>
                  <a:srgbClr val="FFFFFF"/>
                </a:highlight>
                <a:latin typeface="Consolas" panose="020B0609020204030204" pitchFamily="49" charset="0"/>
              </a:rPr>
              <a:t>char</a:t>
            </a:r>
            <a:r>
              <a:rPr lang="en-IN" b="0" dirty="0">
                <a:solidFill>
                  <a:srgbClr val="000000"/>
                </a:solidFill>
                <a:effectLst/>
                <a:highlight>
                  <a:srgbClr val="FFFFFF"/>
                </a:highlight>
                <a:latin typeface="Consolas" panose="020B0609020204030204" pitchFamily="49" charset="0"/>
              </a:rPr>
              <a:t> *BinPath = </a:t>
            </a:r>
            <a:r>
              <a:rPr lang="en-IN" b="0" dirty="0">
                <a:solidFill>
                  <a:srgbClr val="A31515"/>
                </a:solidFill>
                <a:effectLst/>
                <a:highlight>
                  <a:srgbClr val="FFFFFF"/>
                </a:highlight>
                <a:latin typeface="Consolas" panose="020B0609020204030204" pitchFamily="49" charset="0"/>
              </a:rPr>
              <a:t>"/bin/ls"</a:t>
            </a:r>
            <a:r>
              <a:rPr lang="en-IN" b="0" dirty="0">
                <a:solidFill>
                  <a:srgbClr val="000000"/>
                </a:solidFill>
                <a:effectLst/>
                <a:highlight>
                  <a:srgbClr val="FFFFFF"/>
                </a:highlight>
                <a:latin typeface="Consolas" panose="020B0609020204030204" pitchFamily="49" charset="0"/>
              </a:rPr>
              <a:t>;</a:t>
            </a:r>
          </a:p>
          <a:p>
            <a:pPr marL="0" indent="0">
              <a:buNone/>
            </a:pPr>
            <a:r>
              <a:rPr lang="en-IN" b="0" dirty="0">
                <a:solidFill>
                  <a:srgbClr val="000000"/>
                </a:solidFill>
                <a:effectLst/>
                <a:highlight>
                  <a:srgbClr val="FFFFFF"/>
                </a:highlight>
                <a:latin typeface="Consolas" panose="020B0609020204030204" pitchFamily="49" charset="0"/>
              </a:rPr>
              <a:t>  </a:t>
            </a:r>
            <a:r>
              <a:rPr lang="en-IN" b="0" dirty="0">
                <a:solidFill>
                  <a:srgbClr val="0000FF"/>
                </a:solidFill>
                <a:effectLst/>
                <a:highlight>
                  <a:srgbClr val="FFFFFF"/>
                </a:highlight>
                <a:latin typeface="Consolas" panose="020B0609020204030204" pitchFamily="49" charset="0"/>
              </a:rPr>
              <a:t>char</a:t>
            </a:r>
            <a:r>
              <a:rPr lang="en-IN" b="0" dirty="0">
                <a:solidFill>
                  <a:srgbClr val="000000"/>
                </a:solidFill>
                <a:effectLst/>
                <a:highlight>
                  <a:srgbClr val="FFFFFF"/>
                </a:highlight>
                <a:latin typeface="Consolas" panose="020B0609020204030204" pitchFamily="49" charset="0"/>
              </a:rPr>
              <a:t> *arg1 = </a:t>
            </a:r>
            <a:r>
              <a:rPr lang="en-IN" b="0" dirty="0">
                <a:solidFill>
                  <a:srgbClr val="A31515"/>
                </a:solidFill>
                <a:effectLst/>
                <a:highlight>
                  <a:srgbClr val="FFFFFF"/>
                </a:highlight>
                <a:latin typeface="Consolas" panose="020B0609020204030204" pitchFamily="49" charset="0"/>
              </a:rPr>
              <a:t>"-lh"</a:t>
            </a:r>
            <a:r>
              <a:rPr lang="en-IN" b="0" dirty="0">
                <a:solidFill>
                  <a:srgbClr val="000000"/>
                </a:solidFill>
                <a:effectLst/>
                <a:highlight>
                  <a:srgbClr val="FFFFFF"/>
                </a:highlight>
                <a:latin typeface="Consolas" panose="020B0609020204030204" pitchFamily="49" charset="0"/>
              </a:rPr>
              <a:t>;</a:t>
            </a:r>
          </a:p>
          <a:p>
            <a:pPr marL="0" indent="0">
              <a:buNone/>
            </a:pPr>
            <a:r>
              <a:rPr lang="en-IN" b="0" dirty="0">
                <a:solidFill>
                  <a:srgbClr val="000000"/>
                </a:solidFill>
                <a:effectLst/>
                <a:highlight>
                  <a:srgbClr val="FFFFFF"/>
                </a:highlight>
                <a:latin typeface="Consolas" panose="020B0609020204030204" pitchFamily="49" charset="0"/>
              </a:rPr>
              <a:t>  </a:t>
            </a:r>
            <a:r>
              <a:rPr lang="en-IN" b="0" dirty="0">
                <a:solidFill>
                  <a:srgbClr val="0000FF"/>
                </a:solidFill>
                <a:effectLst/>
                <a:highlight>
                  <a:srgbClr val="FFFFFF"/>
                </a:highlight>
                <a:latin typeface="Consolas" panose="020B0609020204030204" pitchFamily="49" charset="0"/>
              </a:rPr>
              <a:t>char</a:t>
            </a:r>
            <a:r>
              <a:rPr lang="en-IN" b="0" dirty="0">
                <a:solidFill>
                  <a:srgbClr val="000000"/>
                </a:solidFill>
                <a:effectLst/>
                <a:highlight>
                  <a:srgbClr val="FFFFFF"/>
                </a:highlight>
                <a:latin typeface="Consolas" panose="020B0609020204030204" pitchFamily="49" charset="0"/>
              </a:rPr>
              <a:t> *arg2 = </a:t>
            </a:r>
            <a:r>
              <a:rPr lang="en-IN" b="0" dirty="0">
                <a:solidFill>
                  <a:srgbClr val="A31515"/>
                </a:solidFill>
                <a:effectLst/>
                <a:highlight>
                  <a:srgbClr val="FFFFFF"/>
                </a:highlight>
                <a:latin typeface="Consolas" panose="020B0609020204030204" pitchFamily="49" charset="0"/>
              </a:rPr>
              <a:t>"/home"</a:t>
            </a:r>
            <a:r>
              <a:rPr lang="en-IN" b="0" dirty="0">
                <a:solidFill>
                  <a:srgbClr val="000000"/>
                </a:solidFill>
                <a:effectLst/>
                <a:highlight>
                  <a:srgbClr val="FFFFFF"/>
                </a:highlight>
                <a:latin typeface="Consolas" panose="020B0609020204030204" pitchFamily="49" charset="0"/>
              </a:rPr>
              <a:t>;</a:t>
            </a:r>
          </a:p>
          <a:p>
            <a:pPr marL="0" indent="0">
              <a:buNone/>
            </a:pPr>
            <a:r>
              <a:rPr lang="en-IN" b="0" dirty="0">
                <a:solidFill>
                  <a:srgbClr val="000000"/>
                </a:solidFill>
                <a:effectLst/>
                <a:highlight>
                  <a:srgbClr val="FFFFFF"/>
                </a:highlight>
                <a:latin typeface="Consolas" panose="020B0609020204030204" pitchFamily="49" charset="0"/>
              </a:rPr>
              <a:t>  </a:t>
            </a:r>
            <a:r>
              <a:rPr lang="en-IN" b="0" dirty="0">
                <a:solidFill>
                  <a:srgbClr val="795E26"/>
                </a:solidFill>
                <a:effectLst/>
                <a:highlight>
                  <a:srgbClr val="FFFFFF"/>
                </a:highlight>
                <a:latin typeface="Consolas" panose="020B0609020204030204" pitchFamily="49" charset="0"/>
              </a:rPr>
              <a:t>execl</a:t>
            </a:r>
            <a:r>
              <a:rPr lang="en-IN" b="0" dirty="0">
                <a:solidFill>
                  <a:srgbClr val="000000"/>
                </a:solidFill>
                <a:effectLst/>
                <a:highlight>
                  <a:srgbClr val="FFFFFF"/>
                </a:highlight>
                <a:latin typeface="Consolas" panose="020B0609020204030204" pitchFamily="49" charset="0"/>
              </a:rPr>
              <a:t>(BinPath, BinPath, arg1, arg2, </a:t>
            </a:r>
            <a:r>
              <a:rPr lang="en-IN" b="0" dirty="0">
                <a:solidFill>
                  <a:srgbClr val="0000FF"/>
                </a:solidFill>
                <a:effectLst/>
                <a:highlight>
                  <a:srgbClr val="FFFFFF"/>
                </a:highlight>
                <a:latin typeface="Consolas" panose="020B0609020204030204" pitchFamily="49" charset="0"/>
              </a:rPr>
              <a:t>NULL</a:t>
            </a:r>
            <a:r>
              <a:rPr lang="en-IN" b="0" dirty="0">
                <a:solidFill>
                  <a:srgbClr val="000000"/>
                </a:solidFill>
                <a:effectLst/>
                <a:highlight>
                  <a:srgbClr val="FFFFFF"/>
                </a:highlight>
                <a:latin typeface="Consolas" panose="020B0609020204030204" pitchFamily="49" charset="0"/>
              </a:rPr>
              <a:t>);</a:t>
            </a:r>
          </a:p>
          <a:p>
            <a:pPr marL="0" indent="0">
              <a:buNone/>
            </a:pPr>
            <a:r>
              <a:rPr lang="en-IN" b="0" dirty="0">
                <a:solidFill>
                  <a:srgbClr val="000000"/>
                </a:solidFill>
                <a:effectLst/>
                <a:highlight>
                  <a:srgbClr val="FFFFFF"/>
                </a:highlight>
                <a:latin typeface="Consolas" panose="020B0609020204030204" pitchFamily="49" charset="0"/>
              </a:rPr>
              <a:t> </a:t>
            </a:r>
          </a:p>
          <a:p>
            <a:pPr marL="0" indent="0">
              <a:buNone/>
            </a:pPr>
            <a:r>
              <a:rPr lang="en-IN" b="0" dirty="0">
                <a:solidFill>
                  <a:srgbClr val="000000"/>
                </a:solidFill>
                <a:effectLst/>
                <a:highlight>
                  <a:srgbClr val="FFFFFF"/>
                </a:highlight>
                <a:latin typeface="Consolas" panose="020B0609020204030204" pitchFamily="49" charset="0"/>
              </a:rPr>
              <a:t> }</a:t>
            </a:r>
          </a:p>
          <a:p>
            <a:endParaRPr lang="en-IN" dirty="0"/>
          </a:p>
        </p:txBody>
      </p:sp>
    </p:spTree>
    <p:extLst>
      <p:ext uri="{BB962C8B-B14F-4D97-AF65-F5344CB8AC3E}">
        <p14:creationId xmlns:p14="http://schemas.microsoft.com/office/powerpoint/2010/main" val="1922832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11E79-3351-CFBB-6B23-554D45343B69}"/>
              </a:ext>
            </a:extLst>
          </p:cNvPr>
          <p:cNvSpPr>
            <a:spLocks noGrp="1"/>
          </p:cNvSpPr>
          <p:nvPr>
            <p:ph type="title"/>
          </p:nvPr>
        </p:nvSpPr>
        <p:spPr>
          <a:xfrm>
            <a:off x="521368" y="973668"/>
            <a:ext cx="9394999" cy="706964"/>
          </a:xfrm>
        </p:spPr>
        <p:txBody>
          <a:bodyPr/>
          <a:lstStyle/>
          <a:p>
            <a:r>
              <a:rPr lang="en-US" b="1" dirty="0">
                <a:latin typeface="Timesnewroman"/>
              </a:rPr>
              <a:t>execlp() System Function</a:t>
            </a:r>
            <a:endParaRPr lang="en-IN" b="1" dirty="0">
              <a:latin typeface="Timesnewroman"/>
            </a:endParaRPr>
          </a:p>
        </p:txBody>
      </p:sp>
      <p:sp>
        <p:nvSpPr>
          <p:cNvPr id="3" name="Content Placeholder 2">
            <a:extLst>
              <a:ext uri="{FF2B5EF4-FFF2-40B4-BE49-F238E27FC236}">
                <a16:creationId xmlns:a16="http://schemas.microsoft.com/office/drawing/2014/main" id="{6DF9B360-BDEE-8D57-3098-384A5352577F}"/>
              </a:ext>
            </a:extLst>
          </p:cNvPr>
          <p:cNvSpPr>
            <a:spLocks noGrp="1"/>
          </p:cNvSpPr>
          <p:nvPr>
            <p:ph idx="1"/>
          </p:nvPr>
        </p:nvSpPr>
        <p:spPr>
          <a:xfrm>
            <a:off x="521368" y="2302042"/>
            <a:ext cx="11117179" cy="4419600"/>
          </a:xfrm>
        </p:spPr>
        <p:txBody>
          <a:bodyPr/>
          <a:lstStyle/>
          <a:p>
            <a:pPr>
              <a:lnSpc>
                <a:spcPct val="150000"/>
              </a:lnSpc>
              <a:buFont typeface="Wingdings" panose="05000000000000000000" pitchFamily="2" charset="2"/>
              <a:buChar char="Ø"/>
            </a:pPr>
            <a:r>
              <a:rPr lang="en-US" b="0" i="0" dirty="0">
                <a:solidFill>
                  <a:schemeClr val="accent1"/>
                </a:solidFill>
                <a:effectLst/>
                <a:highlight>
                  <a:srgbClr val="FFFFFF"/>
                </a:highlight>
                <a:latin typeface="Timesnewroman"/>
              </a:rPr>
              <a:t>execlp() </a:t>
            </a:r>
            <a:r>
              <a:rPr lang="en-US" b="0" i="0" dirty="0">
                <a:solidFill>
                  <a:srgbClr val="444444"/>
                </a:solidFill>
                <a:effectLst/>
                <a:highlight>
                  <a:srgbClr val="FFFFFF"/>
                </a:highlight>
                <a:latin typeface="Timesnewroman"/>
              </a:rPr>
              <a:t>uses the PATH environment variable. So, if an executable file or command is available in the PATH then the command or the filename is enough to run it, the full path is not needed. then the command or the filename is enough to run it, the full path is not needed.</a:t>
            </a:r>
          </a:p>
          <a:p>
            <a:pPr>
              <a:lnSpc>
                <a:spcPct val="150000"/>
              </a:lnSpc>
              <a:buFont typeface="Wingdings" panose="05000000000000000000" pitchFamily="2" charset="2"/>
              <a:buChar char="Ø"/>
            </a:pPr>
            <a:r>
              <a:rPr lang="en-IN" b="0" dirty="0">
                <a:solidFill>
                  <a:schemeClr val="accent1"/>
                </a:solidFill>
                <a:effectLst/>
                <a:highlight>
                  <a:srgbClr val="FFFFFF"/>
                </a:highlight>
                <a:latin typeface="Timesnewroman"/>
              </a:rPr>
              <a:t>Syntax</a:t>
            </a:r>
          </a:p>
          <a:p>
            <a:pPr lvl="1">
              <a:lnSpc>
                <a:spcPct val="150000"/>
              </a:lnSpc>
              <a:buFont typeface="Wingdings" panose="05000000000000000000" pitchFamily="2" charset="2"/>
              <a:buChar char="Ø"/>
            </a:pPr>
            <a:r>
              <a:rPr lang="en-IN" b="0" dirty="0">
                <a:solidFill>
                  <a:srgbClr val="0000FF"/>
                </a:solidFill>
                <a:effectLst/>
                <a:highlight>
                  <a:srgbClr val="FFFFFF"/>
                </a:highlight>
                <a:latin typeface="Timesnewroman"/>
              </a:rPr>
              <a:t>int</a:t>
            </a:r>
            <a:r>
              <a:rPr lang="en-IN" b="0" dirty="0">
                <a:solidFill>
                  <a:srgbClr val="000000"/>
                </a:solidFill>
                <a:effectLst/>
                <a:highlight>
                  <a:srgbClr val="FFFFFF"/>
                </a:highlight>
                <a:latin typeface="Timesnewroman"/>
              </a:rPr>
              <a:t> </a:t>
            </a:r>
            <a:r>
              <a:rPr lang="en-IN" b="0" dirty="0">
                <a:solidFill>
                  <a:srgbClr val="795E26"/>
                </a:solidFill>
                <a:effectLst/>
                <a:highlight>
                  <a:srgbClr val="FFFFFF"/>
                </a:highlight>
                <a:latin typeface="Timesnewroman"/>
              </a:rPr>
              <a:t>execlp</a:t>
            </a:r>
            <a:r>
              <a:rPr lang="en-IN" b="0" dirty="0">
                <a:solidFill>
                  <a:srgbClr val="000000"/>
                </a:solidFill>
                <a:effectLst/>
                <a:highlight>
                  <a:srgbClr val="FFFFFF"/>
                </a:highlight>
                <a:latin typeface="Timesnewroman"/>
              </a:rPr>
              <a:t>(</a:t>
            </a:r>
            <a:r>
              <a:rPr lang="en-IN" b="0" dirty="0">
                <a:solidFill>
                  <a:srgbClr val="0000FF"/>
                </a:solidFill>
                <a:effectLst/>
                <a:highlight>
                  <a:srgbClr val="FFFFFF"/>
                </a:highlight>
                <a:latin typeface="Timesnewroman"/>
              </a:rPr>
              <a:t>const</a:t>
            </a:r>
            <a:r>
              <a:rPr lang="en-IN" b="0" dirty="0">
                <a:solidFill>
                  <a:srgbClr val="000000"/>
                </a:solidFill>
                <a:effectLst/>
                <a:highlight>
                  <a:srgbClr val="FFFFFF"/>
                </a:highlight>
                <a:latin typeface="Timesnewroman"/>
              </a:rPr>
              <a:t> </a:t>
            </a:r>
            <a:r>
              <a:rPr lang="en-IN" b="0" dirty="0">
                <a:solidFill>
                  <a:srgbClr val="0000FF"/>
                </a:solidFill>
                <a:effectLst/>
                <a:highlight>
                  <a:srgbClr val="FFFFFF"/>
                </a:highlight>
                <a:latin typeface="Timesnewroman"/>
              </a:rPr>
              <a:t>char</a:t>
            </a:r>
            <a:r>
              <a:rPr lang="en-IN" b="0" dirty="0">
                <a:solidFill>
                  <a:srgbClr val="000000"/>
                </a:solidFill>
                <a:effectLst/>
                <a:highlight>
                  <a:srgbClr val="FFFFFF"/>
                </a:highlight>
                <a:latin typeface="Timesnewroman"/>
              </a:rPr>
              <a:t> *</a:t>
            </a:r>
            <a:r>
              <a:rPr lang="en-IN" b="0" dirty="0">
                <a:solidFill>
                  <a:srgbClr val="001080"/>
                </a:solidFill>
                <a:effectLst/>
                <a:highlight>
                  <a:srgbClr val="FFFFFF"/>
                </a:highlight>
                <a:latin typeface="Timesnewroman"/>
              </a:rPr>
              <a:t>file</a:t>
            </a:r>
            <a:r>
              <a:rPr lang="en-IN" b="0" dirty="0">
                <a:solidFill>
                  <a:srgbClr val="000000"/>
                </a:solidFill>
                <a:effectLst/>
                <a:highlight>
                  <a:srgbClr val="FFFFFF"/>
                </a:highlight>
                <a:latin typeface="Timesnewroman"/>
              </a:rPr>
              <a:t>, </a:t>
            </a:r>
            <a:r>
              <a:rPr lang="en-IN" b="0" dirty="0">
                <a:solidFill>
                  <a:srgbClr val="0000FF"/>
                </a:solidFill>
                <a:effectLst/>
                <a:highlight>
                  <a:srgbClr val="FFFFFF"/>
                </a:highlight>
                <a:latin typeface="Timesnewroman"/>
              </a:rPr>
              <a:t>const</a:t>
            </a:r>
            <a:r>
              <a:rPr lang="en-IN" b="0" dirty="0">
                <a:solidFill>
                  <a:srgbClr val="000000"/>
                </a:solidFill>
                <a:effectLst/>
                <a:highlight>
                  <a:srgbClr val="FFFFFF"/>
                </a:highlight>
                <a:latin typeface="Timesnewroman"/>
              </a:rPr>
              <a:t> </a:t>
            </a:r>
            <a:r>
              <a:rPr lang="en-IN" b="0" dirty="0">
                <a:solidFill>
                  <a:srgbClr val="0000FF"/>
                </a:solidFill>
                <a:effectLst/>
                <a:highlight>
                  <a:srgbClr val="FFFFFF"/>
                </a:highlight>
                <a:latin typeface="Timesnewroman"/>
              </a:rPr>
              <a:t>char</a:t>
            </a:r>
            <a:r>
              <a:rPr lang="en-IN" b="0" dirty="0">
                <a:solidFill>
                  <a:srgbClr val="000000"/>
                </a:solidFill>
                <a:effectLst/>
                <a:highlight>
                  <a:srgbClr val="FFFFFF"/>
                </a:highlight>
                <a:latin typeface="Timesnewroman"/>
              </a:rPr>
              <a:t> *</a:t>
            </a:r>
            <a:r>
              <a:rPr lang="en-IN" b="0" dirty="0">
                <a:solidFill>
                  <a:srgbClr val="001080"/>
                </a:solidFill>
                <a:effectLst/>
                <a:highlight>
                  <a:srgbClr val="FFFFFF"/>
                </a:highlight>
                <a:latin typeface="Timesnewroman"/>
              </a:rPr>
              <a:t>arg</a:t>
            </a:r>
            <a:r>
              <a:rPr lang="en-IN" b="0" dirty="0">
                <a:solidFill>
                  <a:srgbClr val="000000"/>
                </a:solidFill>
                <a:effectLst/>
                <a:highlight>
                  <a:srgbClr val="FFFFFF"/>
                </a:highlight>
                <a:latin typeface="Timesnewroman"/>
              </a:rPr>
              <a:t>, …, </a:t>
            </a:r>
            <a:r>
              <a:rPr lang="en-IN" b="0" dirty="0">
                <a:solidFill>
                  <a:srgbClr val="0000FF"/>
                </a:solidFill>
                <a:effectLst/>
                <a:highlight>
                  <a:srgbClr val="FFFFFF"/>
                </a:highlight>
                <a:latin typeface="Timesnewroman"/>
              </a:rPr>
              <a:t>NULL</a:t>
            </a:r>
            <a:r>
              <a:rPr lang="en-IN" b="0" dirty="0">
                <a:solidFill>
                  <a:srgbClr val="000000"/>
                </a:solidFill>
                <a:effectLst/>
                <a:highlight>
                  <a:srgbClr val="FFFFFF"/>
                </a:highlight>
                <a:latin typeface="Timesnewroman"/>
              </a:rPr>
              <a:t> );</a:t>
            </a:r>
          </a:p>
          <a:p>
            <a:pPr marL="457200" lvl="1" indent="0">
              <a:lnSpc>
                <a:spcPct val="150000"/>
              </a:lnSpc>
              <a:buNone/>
            </a:pPr>
            <a:endParaRPr lang="en-IN" dirty="0">
              <a:latin typeface="Timesnewroman"/>
            </a:endParaRPr>
          </a:p>
        </p:txBody>
      </p:sp>
    </p:spTree>
    <p:extLst>
      <p:ext uri="{BB962C8B-B14F-4D97-AF65-F5344CB8AC3E}">
        <p14:creationId xmlns:p14="http://schemas.microsoft.com/office/powerpoint/2010/main" val="3208826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849BA-8E10-2A9B-83AD-D6C740A53917}"/>
              </a:ext>
            </a:extLst>
          </p:cNvPr>
          <p:cNvSpPr>
            <a:spLocks noGrp="1"/>
          </p:cNvSpPr>
          <p:nvPr>
            <p:ph type="title"/>
          </p:nvPr>
        </p:nvSpPr>
        <p:spPr>
          <a:xfrm>
            <a:off x="537412" y="973668"/>
            <a:ext cx="9378956" cy="706964"/>
          </a:xfrm>
        </p:spPr>
        <p:txBody>
          <a:bodyPr/>
          <a:lstStyle/>
          <a:p>
            <a:r>
              <a:rPr lang="en-US" sz="3000" b="1" dirty="0">
                <a:latin typeface="Timesnewroman"/>
              </a:rPr>
              <a:t>Program</a:t>
            </a:r>
            <a:endParaRPr lang="en-IN" sz="3000" b="1" dirty="0">
              <a:latin typeface="Timesnewroman"/>
            </a:endParaRPr>
          </a:p>
        </p:txBody>
      </p:sp>
      <p:sp>
        <p:nvSpPr>
          <p:cNvPr id="3" name="Content Placeholder 2">
            <a:extLst>
              <a:ext uri="{FF2B5EF4-FFF2-40B4-BE49-F238E27FC236}">
                <a16:creationId xmlns:a16="http://schemas.microsoft.com/office/drawing/2014/main" id="{DE19FBA2-76BB-30E8-EBFB-9DFC6AC84DCA}"/>
              </a:ext>
            </a:extLst>
          </p:cNvPr>
          <p:cNvSpPr>
            <a:spLocks noGrp="1"/>
          </p:cNvSpPr>
          <p:nvPr>
            <p:ph idx="1"/>
          </p:nvPr>
        </p:nvSpPr>
        <p:spPr>
          <a:xfrm>
            <a:off x="537412" y="2334126"/>
            <a:ext cx="11157283" cy="4371474"/>
          </a:xfrm>
        </p:spPr>
        <p:txBody>
          <a:bodyPr>
            <a:normAutofit/>
          </a:bodyPr>
          <a:lstStyle/>
          <a:p>
            <a:pPr marL="0" indent="0">
              <a:buNone/>
            </a:pPr>
            <a:r>
              <a:rPr lang="en-IN" b="0" dirty="0">
                <a:solidFill>
                  <a:srgbClr val="AF00DB"/>
                </a:solidFill>
                <a:effectLst/>
                <a:highlight>
                  <a:srgbClr val="FFFFFF"/>
                </a:highlight>
                <a:latin typeface="Consolas" panose="020B0609020204030204" pitchFamily="49" charset="0"/>
              </a:rPr>
              <a:t>#include</a:t>
            </a:r>
            <a:r>
              <a:rPr lang="en-IN" b="0" dirty="0">
                <a:solidFill>
                  <a:srgbClr val="0000FF"/>
                </a:solidFill>
                <a:effectLst/>
                <a:highlight>
                  <a:srgbClr val="FFFFFF"/>
                </a:highlight>
                <a:latin typeface="Consolas" panose="020B0609020204030204" pitchFamily="49" charset="0"/>
              </a:rPr>
              <a:t> </a:t>
            </a:r>
            <a:r>
              <a:rPr lang="en-IN" b="0" dirty="0">
                <a:solidFill>
                  <a:srgbClr val="A31515"/>
                </a:solidFill>
                <a:effectLst/>
                <a:highlight>
                  <a:srgbClr val="FFFFFF"/>
                </a:highlight>
                <a:latin typeface="Consolas" panose="020B0609020204030204" pitchFamily="49" charset="0"/>
              </a:rPr>
              <a:t>&lt;unistd.h&gt;</a:t>
            </a:r>
            <a:endParaRPr lang="en-IN" b="0" dirty="0">
              <a:solidFill>
                <a:srgbClr val="000000"/>
              </a:solidFill>
              <a:effectLst/>
              <a:highlight>
                <a:srgbClr val="FFFFFF"/>
              </a:highlight>
              <a:latin typeface="Consolas" panose="020B0609020204030204" pitchFamily="49" charset="0"/>
            </a:endParaRPr>
          </a:p>
          <a:p>
            <a:pPr marL="0" indent="0">
              <a:buNone/>
            </a:pPr>
            <a:r>
              <a:rPr lang="en-IN" b="0" dirty="0">
                <a:solidFill>
                  <a:srgbClr val="0000FF"/>
                </a:solidFill>
                <a:effectLst/>
                <a:highlight>
                  <a:srgbClr val="FFFFFF"/>
                </a:highlight>
                <a:latin typeface="Consolas" panose="020B0609020204030204" pitchFamily="49" charset="0"/>
              </a:rPr>
              <a:t>int</a:t>
            </a:r>
            <a:r>
              <a:rPr lang="en-IN" b="0" dirty="0">
                <a:solidFill>
                  <a:srgbClr val="000000"/>
                </a:solidFill>
                <a:effectLst/>
                <a:highlight>
                  <a:srgbClr val="FFFFFF"/>
                </a:highlight>
                <a:latin typeface="Consolas" panose="020B0609020204030204" pitchFamily="49" charset="0"/>
              </a:rPr>
              <a:t> </a:t>
            </a:r>
            <a:r>
              <a:rPr lang="en-IN" b="0" dirty="0">
                <a:solidFill>
                  <a:srgbClr val="795E26"/>
                </a:solidFill>
                <a:effectLst/>
                <a:highlight>
                  <a:srgbClr val="FFFFFF"/>
                </a:highlight>
                <a:latin typeface="Consolas" panose="020B0609020204030204" pitchFamily="49" charset="0"/>
              </a:rPr>
              <a:t>main</a:t>
            </a:r>
            <a:r>
              <a:rPr lang="en-IN" b="0" dirty="0">
                <a:solidFill>
                  <a:srgbClr val="000000"/>
                </a:solidFill>
                <a:effectLst/>
                <a:highlight>
                  <a:srgbClr val="FFFFFF"/>
                </a:highlight>
                <a:latin typeface="Consolas" panose="020B0609020204030204" pitchFamily="49" charset="0"/>
              </a:rPr>
              <a:t>(</a:t>
            </a:r>
            <a:r>
              <a:rPr lang="en-IN" b="0" dirty="0">
                <a:solidFill>
                  <a:srgbClr val="0000FF"/>
                </a:solidFill>
                <a:effectLst/>
                <a:highlight>
                  <a:srgbClr val="FFFFFF"/>
                </a:highlight>
                <a:latin typeface="Consolas" panose="020B0609020204030204" pitchFamily="49" charset="0"/>
              </a:rPr>
              <a:t>void</a:t>
            </a:r>
            <a:r>
              <a:rPr lang="en-IN" b="0" dirty="0">
                <a:solidFill>
                  <a:srgbClr val="000000"/>
                </a:solidFill>
                <a:effectLst/>
                <a:highlight>
                  <a:srgbClr val="FFFFFF"/>
                </a:highlight>
                <a:latin typeface="Consolas" panose="020B0609020204030204" pitchFamily="49" charset="0"/>
              </a:rPr>
              <a:t>) </a:t>
            </a:r>
          </a:p>
          <a:p>
            <a:pPr marL="0" indent="0">
              <a:buNone/>
            </a:pPr>
            <a:r>
              <a:rPr lang="en-IN" b="0" dirty="0">
                <a:solidFill>
                  <a:srgbClr val="000000"/>
                </a:solidFill>
                <a:effectLst/>
                <a:highlight>
                  <a:srgbClr val="FFFFFF"/>
                </a:highlight>
                <a:latin typeface="Consolas" panose="020B0609020204030204" pitchFamily="49" charset="0"/>
              </a:rPr>
              <a:t>{</a:t>
            </a:r>
          </a:p>
          <a:p>
            <a:pPr marL="0" indent="0">
              <a:buNone/>
            </a:pPr>
            <a:r>
              <a:rPr lang="en-IN" b="0" dirty="0">
                <a:solidFill>
                  <a:srgbClr val="000000"/>
                </a:solidFill>
                <a:effectLst/>
                <a:highlight>
                  <a:srgbClr val="FFFFFF"/>
                </a:highlight>
                <a:latin typeface="Consolas" panose="020B0609020204030204" pitchFamily="49" charset="0"/>
              </a:rPr>
              <a:t>  </a:t>
            </a:r>
            <a:r>
              <a:rPr lang="en-IN" b="0" dirty="0">
                <a:solidFill>
                  <a:srgbClr val="0000FF"/>
                </a:solidFill>
                <a:effectLst/>
                <a:highlight>
                  <a:srgbClr val="FFFFFF"/>
                </a:highlight>
                <a:latin typeface="Consolas" panose="020B0609020204030204" pitchFamily="49" charset="0"/>
              </a:rPr>
              <a:t>char</a:t>
            </a:r>
            <a:r>
              <a:rPr lang="en-IN" b="0" dirty="0">
                <a:solidFill>
                  <a:srgbClr val="000000"/>
                </a:solidFill>
                <a:effectLst/>
                <a:highlight>
                  <a:srgbClr val="FFFFFF"/>
                </a:highlight>
                <a:latin typeface="Consolas" panose="020B0609020204030204" pitchFamily="49" charset="0"/>
              </a:rPr>
              <a:t> *programName = </a:t>
            </a:r>
            <a:r>
              <a:rPr lang="en-IN" b="0" dirty="0">
                <a:solidFill>
                  <a:srgbClr val="A31515"/>
                </a:solidFill>
                <a:effectLst/>
                <a:highlight>
                  <a:srgbClr val="FFFFFF"/>
                </a:highlight>
                <a:latin typeface="Consolas" panose="020B0609020204030204" pitchFamily="49" charset="0"/>
              </a:rPr>
              <a:t>"ls"</a:t>
            </a:r>
            <a:r>
              <a:rPr lang="en-IN" b="0" dirty="0">
                <a:solidFill>
                  <a:srgbClr val="000000"/>
                </a:solidFill>
                <a:effectLst/>
                <a:highlight>
                  <a:srgbClr val="FFFFFF"/>
                </a:highlight>
                <a:latin typeface="Consolas" panose="020B0609020204030204" pitchFamily="49" charset="0"/>
              </a:rPr>
              <a:t>;</a:t>
            </a:r>
          </a:p>
          <a:p>
            <a:pPr marL="0" indent="0">
              <a:buNone/>
            </a:pPr>
            <a:r>
              <a:rPr lang="en-IN" b="0" dirty="0">
                <a:solidFill>
                  <a:srgbClr val="000000"/>
                </a:solidFill>
                <a:effectLst/>
                <a:highlight>
                  <a:srgbClr val="FFFFFF"/>
                </a:highlight>
                <a:latin typeface="Consolas" panose="020B0609020204030204" pitchFamily="49" charset="0"/>
              </a:rPr>
              <a:t>  </a:t>
            </a:r>
            <a:r>
              <a:rPr lang="en-IN" b="0" dirty="0">
                <a:solidFill>
                  <a:srgbClr val="0000FF"/>
                </a:solidFill>
                <a:effectLst/>
                <a:highlight>
                  <a:srgbClr val="FFFFFF"/>
                </a:highlight>
                <a:latin typeface="Consolas" panose="020B0609020204030204" pitchFamily="49" charset="0"/>
              </a:rPr>
              <a:t>char</a:t>
            </a:r>
            <a:r>
              <a:rPr lang="en-IN" b="0" dirty="0">
                <a:solidFill>
                  <a:srgbClr val="000000"/>
                </a:solidFill>
                <a:effectLst/>
                <a:highlight>
                  <a:srgbClr val="FFFFFF"/>
                </a:highlight>
                <a:latin typeface="Consolas" panose="020B0609020204030204" pitchFamily="49" charset="0"/>
              </a:rPr>
              <a:t> *arg1 = </a:t>
            </a:r>
            <a:r>
              <a:rPr lang="en-IN" b="0" dirty="0">
                <a:solidFill>
                  <a:srgbClr val="A31515"/>
                </a:solidFill>
                <a:effectLst/>
                <a:highlight>
                  <a:srgbClr val="FFFFFF"/>
                </a:highlight>
                <a:latin typeface="Consolas" panose="020B0609020204030204" pitchFamily="49" charset="0"/>
              </a:rPr>
              <a:t>"-lh"</a:t>
            </a:r>
            <a:r>
              <a:rPr lang="en-IN" b="0" dirty="0">
                <a:solidFill>
                  <a:srgbClr val="000000"/>
                </a:solidFill>
                <a:effectLst/>
                <a:highlight>
                  <a:srgbClr val="FFFFFF"/>
                </a:highlight>
                <a:latin typeface="Consolas" panose="020B0609020204030204" pitchFamily="49" charset="0"/>
              </a:rPr>
              <a:t>;</a:t>
            </a:r>
          </a:p>
          <a:p>
            <a:pPr marL="0" indent="0">
              <a:buNone/>
            </a:pPr>
            <a:r>
              <a:rPr lang="en-IN" b="0" dirty="0">
                <a:solidFill>
                  <a:srgbClr val="000000"/>
                </a:solidFill>
                <a:effectLst/>
                <a:highlight>
                  <a:srgbClr val="FFFFFF"/>
                </a:highlight>
                <a:latin typeface="Consolas" panose="020B0609020204030204" pitchFamily="49" charset="0"/>
              </a:rPr>
              <a:t>  </a:t>
            </a:r>
            <a:r>
              <a:rPr lang="en-IN" b="0" dirty="0">
                <a:solidFill>
                  <a:srgbClr val="0000FF"/>
                </a:solidFill>
                <a:effectLst/>
                <a:highlight>
                  <a:srgbClr val="FFFFFF"/>
                </a:highlight>
                <a:latin typeface="Consolas" panose="020B0609020204030204" pitchFamily="49" charset="0"/>
              </a:rPr>
              <a:t>char</a:t>
            </a:r>
            <a:r>
              <a:rPr lang="en-IN" b="0" dirty="0">
                <a:solidFill>
                  <a:srgbClr val="000000"/>
                </a:solidFill>
                <a:effectLst/>
                <a:highlight>
                  <a:srgbClr val="FFFFFF"/>
                </a:highlight>
                <a:latin typeface="Consolas" panose="020B0609020204030204" pitchFamily="49" charset="0"/>
              </a:rPr>
              <a:t> *arg2 = </a:t>
            </a:r>
            <a:r>
              <a:rPr lang="en-IN" b="0" dirty="0">
                <a:solidFill>
                  <a:srgbClr val="A31515"/>
                </a:solidFill>
                <a:effectLst/>
                <a:highlight>
                  <a:srgbClr val="FFFFFF"/>
                </a:highlight>
                <a:latin typeface="Consolas" panose="020B0609020204030204" pitchFamily="49" charset="0"/>
              </a:rPr>
              <a:t>"/home"</a:t>
            </a:r>
            <a:r>
              <a:rPr lang="en-IN" b="0" dirty="0">
                <a:solidFill>
                  <a:srgbClr val="000000"/>
                </a:solidFill>
                <a:effectLst/>
                <a:highlight>
                  <a:srgbClr val="FFFFFF"/>
                </a:highlight>
                <a:latin typeface="Consolas" panose="020B0609020204030204" pitchFamily="49" charset="0"/>
              </a:rPr>
              <a:t>;</a:t>
            </a:r>
          </a:p>
          <a:p>
            <a:pPr marL="0" indent="0">
              <a:buNone/>
            </a:pPr>
            <a:r>
              <a:rPr lang="en-IN" b="0" dirty="0">
                <a:solidFill>
                  <a:srgbClr val="000000"/>
                </a:solidFill>
                <a:effectLst/>
                <a:highlight>
                  <a:srgbClr val="FFFFFF"/>
                </a:highlight>
                <a:latin typeface="Consolas" panose="020B0609020204030204" pitchFamily="49" charset="0"/>
              </a:rPr>
              <a:t>  </a:t>
            </a:r>
            <a:r>
              <a:rPr lang="en-IN" b="0" dirty="0">
                <a:solidFill>
                  <a:srgbClr val="795E26"/>
                </a:solidFill>
                <a:effectLst/>
                <a:highlight>
                  <a:srgbClr val="FFFFFF"/>
                </a:highlight>
                <a:latin typeface="Consolas" panose="020B0609020204030204" pitchFamily="49" charset="0"/>
              </a:rPr>
              <a:t>execlp</a:t>
            </a:r>
            <a:r>
              <a:rPr lang="en-IN" b="0" dirty="0">
                <a:solidFill>
                  <a:srgbClr val="000000"/>
                </a:solidFill>
                <a:effectLst/>
                <a:highlight>
                  <a:srgbClr val="FFFFFF"/>
                </a:highlight>
                <a:latin typeface="Consolas" panose="020B0609020204030204" pitchFamily="49" charset="0"/>
              </a:rPr>
              <a:t>(programName, programName, arg1, arg2, </a:t>
            </a:r>
            <a:r>
              <a:rPr lang="en-IN" b="0" dirty="0">
                <a:solidFill>
                  <a:srgbClr val="0000FF"/>
                </a:solidFill>
                <a:effectLst/>
                <a:highlight>
                  <a:srgbClr val="FFFFFF"/>
                </a:highlight>
                <a:latin typeface="Consolas" panose="020B0609020204030204" pitchFamily="49" charset="0"/>
              </a:rPr>
              <a:t>NULL</a:t>
            </a:r>
            <a:r>
              <a:rPr lang="en-IN" b="0" dirty="0">
                <a:solidFill>
                  <a:srgbClr val="000000"/>
                </a:solidFill>
                <a:effectLst/>
                <a:highlight>
                  <a:srgbClr val="FFFFFF"/>
                </a:highlight>
                <a:latin typeface="Consolas" panose="020B0609020204030204" pitchFamily="49" charset="0"/>
              </a:rPr>
              <a:t>);</a:t>
            </a:r>
          </a:p>
          <a:p>
            <a:pPr marL="0" indent="0">
              <a:buNone/>
            </a:pPr>
            <a:r>
              <a:rPr lang="en-IN" b="0" dirty="0">
                <a:solidFill>
                  <a:srgbClr val="000000"/>
                </a:solidFill>
                <a:effectLst/>
                <a:highlight>
                  <a:srgbClr val="FFFFFF"/>
                </a:highlight>
                <a:latin typeface="Consolas" panose="020B0609020204030204" pitchFamily="49" charset="0"/>
              </a:rPr>
              <a:t>}</a:t>
            </a:r>
          </a:p>
          <a:p>
            <a:pPr marL="0" indent="0">
              <a:buNone/>
            </a:pPr>
            <a:endParaRPr lang="en-IN" dirty="0"/>
          </a:p>
          <a:p>
            <a:pPr marL="0" indent="0">
              <a:buNone/>
            </a:pPr>
            <a:r>
              <a:rPr lang="en-IN" dirty="0">
                <a:solidFill>
                  <a:schemeClr val="accent5">
                    <a:lumMod val="75000"/>
                  </a:schemeClr>
                </a:solidFill>
                <a:latin typeface="Timesnewroman"/>
              </a:rPr>
              <a:t>Note</a:t>
            </a:r>
            <a:r>
              <a:rPr lang="en-IN" dirty="0">
                <a:latin typeface="Timesnewroman"/>
              </a:rPr>
              <a:t>: </a:t>
            </a:r>
            <a:r>
              <a:rPr lang="en-US" b="0" i="0" dirty="0">
                <a:solidFill>
                  <a:srgbClr val="444444"/>
                </a:solidFill>
                <a:effectLst/>
                <a:highlight>
                  <a:srgbClr val="FFFFFF"/>
                </a:highlight>
                <a:latin typeface="Timesnewroman"/>
              </a:rPr>
              <a:t>only passed the command name </a:t>
            </a:r>
            <a:r>
              <a:rPr lang="en-US" b="1" i="0" dirty="0">
                <a:solidFill>
                  <a:srgbClr val="444444"/>
                </a:solidFill>
                <a:effectLst/>
                <a:highlight>
                  <a:srgbClr val="FFFFFF"/>
                </a:highlight>
                <a:latin typeface="Timesnewroman"/>
              </a:rPr>
              <a:t>ls</a:t>
            </a:r>
            <a:r>
              <a:rPr lang="en-US" b="0" i="0" dirty="0">
                <a:solidFill>
                  <a:srgbClr val="444444"/>
                </a:solidFill>
                <a:effectLst/>
                <a:highlight>
                  <a:srgbClr val="FFFFFF"/>
                </a:highlight>
                <a:latin typeface="Timesnewroman"/>
              </a:rPr>
              <a:t>, not the full path </a:t>
            </a:r>
            <a:r>
              <a:rPr lang="en-US" b="1" i="0" dirty="0">
                <a:solidFill>
                  <a:schemeClr val="accent1"/>
                </a:solidFill>
                <a:effectLst/>
                <a:highlight>
                  <a:srgbClr val="FFFFFF"/>
                </a:highlight>
                <a:latin typeface="Timesnewroman"/>
              </a:rPr>
              <a:t>/bin/ls</a:t>
            </a:r>
            <a:endParaRPr lang="en-IN" dirty="0">
              <a:solidFill>
                <a:schemeClr val="accent1"/>
              </a:solidFill>
              <a:latin typeface="Timesnewroman"/>
            </a:endParaRPr>
          </a:p>
        </p:txBody>
      </p:sp>
    </p:spTree>
    <p:extLst>
      <p:ext uri="{BB962C8B-B14F-4D97-AF65-F5344CB8AC3E}">
        <p14:creationId xmlns:p14="http://schemas.microsoft.com/office/powerpoint/2010/main" val="584508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62A9A-DADF-EF1B-469D-A7658CA97571}"/>
              </a:ext>
            </a:extLst>
          </p:cNvPr>
          <p:cNvSpPr>
            <a:spLocks noGrp="1"/>
          </p:cNvSpPr>
          <p:nvPr>
            <p:ph type="title"/>
          </p:nvPr>
        </p:nvSpPr>
        <p:spPr>
          <a:xfrm>
            <a:off x="553454" y="973668"/>
            <a:ext cx="9362914" cy="706964"/>
          </a:xfrm>
        </p:spPr>
        <p:txBody>
          <a:bodyPr/>
          <a:lstStyle/>
          <a:p>
            <a:pPr algn="l"/>
            <a:r>
              <a:rPr lang="en-US" sz="3000" b="1" i="0" dirty="0">
                <a:effectLst/>
                <a:latin typeface="Timesnewroman"/>
              </a:rPr>
              <a:t>Types of Processes in Linux</a:t>
            </a:r>
          </a:p>
        </p:txBody>
      </p:sp>
      <p:sp>
        <p:nvSpPr>
          <p:cNvPr id="3" name="Content Placeholder 2">
            <a:extLst>
              <a:ext uri="{FF2B5EF4-FFF2-40B4-BE49-F238E27FC236}">
                <a16:creationId xmlns:a16="http://schemas.microsoft.com/office/drawing/2014/main" id="{9B7C43FB-E6CE-1F51-856F-43FAF68DA705}"/>
              </a:ext>
            </a:extLst>
          </p:cNvPr>
          <p:cNvSpPr>
            <a:spLocks noGrp="1"/>
          </p:cNvSpPr>
          <p:nvPr>
            <p:ph idx="1"/>
          </p:nvPr>
        </p:nvSpPr>
        <p:spPr>
          <a:xfrm>
            <a:off x="617699" y="2342147"/>
            <a:ext cx="11060953" cy="4275221"/>
          </a:xfrm>
        </p:spPr>
        <p:txBody>
          <a:bodyPr>
            <a:normAutofit/>
          </a:bodyPr>
          <a:lstStyle/>
          <a:p>
            <a:pPr marL="0" indent="0">
              <a:lnSpc>
                <a:spcPct val="170000"/>
              </a:lnSpc>
              <a:buNone/>
            </a:pPr>
            <a:r>
              <a:rPr lang="en-US" sz="2600" i="0" dirty="0">
                <a:solidFill>
                  <a:schemeClr val="accent1"/>
                </a:solidFill>
                <a:effectLst/>
                <a:latin typeface="Timesnewroman"/>
              </a:rPr>
              <a:t>Foreground process </a:t>
            </a:r>
          </a:p>
          <a:p>
            <a:pPr>
              <a:lnSpc>
                <a:spcPct val="170000"/>
              </a:lnSpc>
              <a:buFont typeface="Wingdings" panose="05000000000000000000" pitchFamily="2" charset="2"/>
              <a:buChar char="Ø"/>
            </a:pPr>
            <a:r>
              <a:rPr lang="en-US" b="0" i="0" dirty="0">
                <a:solidFill>
                  <a:srgbClr val="273239"/>
                </a:solidFill>
                <a:effectLst/>
                <a:latin typeface="Timesnewroman"/>
              </a:rPr>
              <a:t>Every process when started runs in foreground by default, receives input from the keyboard, and sends output to the screen. </a:t>
            </a:r>
          </a:p>
          <a:p>
            <a:pPr>
              <a:lnSpc>
                <a:spcPct val="170000"/>
              </a:lnSpc>
              <a:buFont typeface="Wingdings" panose="05000000000000000000" pitchFamily="2" charset="2"/>
              <a:buChar char="Ø"/>
            </a:pPr>
            <a:r>
              <a:rPr lang="en-IN" b="0" i="0" dirty="0">
                <a:solidFill>
                  <a:srgbClr val="273239"/>
                </a:solidFill>
                <a:effectLst/>
                <a:latin typeface="Timesnewroman"/>
              </a:rPr>
              <a:t>When </a:t>
            </a:r>
            <a:r>
              <a:rPr lang="en-IN" dirty="0">
                <a:solidFill>
                  <a:srgbClr val="273239"/>
                </a:solidFill>
                <a:latin typeface="Timesnewroman"/>
              </a:rPr>
              <a:t>giving </a:t>
            </a:r>
            <a:r>
              <a:rPr lang="en-IN" b="0" i="0" dirty="0">
                <a:solidFill>
                  <a:srgbClr val="273239"/>
                </a:solidFill>
                <a:effectLst/>
                <a:latin typeface="Timesnewroman"/>
              </a:rPr>
              <a:t>pwd command in console it would give output on the screen  </a:t>
            </a:r>
          </a:p>
          <a:p>
            <a:pPr>
              <a:lnSpc>
                <a:spcPct val="170000"/>
              </a:lnSpc>
              <a:buFont typeface="Wingdings" panose="05000000000000000000" pitchFamily="2" charset="2"/>
              <a:buChar char="Ø"/>
            </a:pPr>
            <a:r>
              <a:rPr lang="en-US" b="0" i="0" dirty="0">
                <a:solidFill>
                  <a:srgbClr val="273239"/>
                </a:solidFill>
                <a:effectLst/>
                <a:latin typeface="Timesnewroman"/>
              </a:rPr>
              <a:t>When a process is running in the foreground it is taking a lot of time, no other processes started because the prompt would not be available until the Process will get finish </a:t>
            </a:r>
          </a:p>
          <a:p>
            <a:pPr>
              <a:lnSpc>
                <a:spcPct val="170000"/>
              </a:lnSpc>
              <a:buAutoNum type="arabicPeriod"/>
            </a:pPr>
            <a:endParaRPr lang="en-US" b="1" i="0" dirty="0">
              <a:solidFill>
                <a:schemeClr val="tx1"/>
              </a:solidFill>
              <a:effectLst/>
              <a:latin typeface="Timesnewroman"/>
            </a:endParaRPr>
          </a:p>
        </p:txBody>
      </p:sp>
    </p:spTree>
    <p:extLst>
      <p:ext uri="{BB962C8B-B14F-4D97-AF65-F5344CB8AC3E}">
        <p14:creationId xmlns:p14="http://schemas.microsoft.com/office/powerpoint/2010/main" val="38423667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AB636-7BEA-8F9D-C12C-4A40D651834B}"/>
              </a:ext>
            </a:extLst>
          </p:cNvPr>
          <p:cNvSpPr>
            <a:spLocks noGrp="1"/>
          </p:cNvSpPr>
          <p:nvPr>
            <p:ph type="title"/>
          </p:nvPr>
        </p:nvSpPr>
        <p:spPr>
          <a:xfrm>
            <a:off x="529390" y="973668"/>
            <a:ext cx="9386978" cy="706964"/>
          </a:xfrm>
        </p:spPr>
        <p:txBody>
          <a:bodyPr/>
          <a:lstStyle/>
          <a:p>
            <a:r>
              <a:rPr lang="en-IN" sz="3000" b="1" dirty="0">
                <a:latin typeface="Timesnewroman"/>
              </a:rPr>
              <a:t>execv() System Function</a:t>
            </a:r>
          </a:p>
        </p:txBody>
      </p:sp>
      <p:sp>
        <p:nvSpPr>
          <p:cNvPr id="3" name="Content Placeholder 2">
            <a:extLst>
              <a:ext uri="{FF2B5EF4-FFF2-40B4-BE49-F238E27FC236}">
                <a16:creationId xmlns:a16="http://schemas.microsoft.com/office/drawing/2014/main" id="{B0F3942B-B4D0-7392-534E-D8D5519B219A}"/>
              </a:ext>
            </a:extLst>
          </p:cNvPr>
          <p:cNvSpPr>
            <a:spLocks noGrp="1"/>
          </p:cNvSpPr>
          <p:nvPr>
            <p:ph idx="1"/>
          </p:nvPr>
        </p:nvSpPr>
        <p:spPr>
          <a:xfrm>
            <a:off x="529390" y="2326105"/>
            <a:ext cx="11133221" cy="4459706"/>
          </a:xfrm>
        </p:spPr>
        <p:txBody>
          <a:bodyPr/>
          <a:lstStyle/>
          <a:p>
            <a:pPr>
              <a:lnSpc>
                <a:spcPct val="150000"/>
              </a:lnSpc>
              <a:buFont typeface="Wingdings" panose="05000000000000000000" pitchFamily="2" charset="2"/>
              <a:buChar char="Ø"/>
            </a:pPr>
            <a:r>
              <a:rPr lang="en-US" dirty="0">
                <a:latin typeface="Timesnewroman"/>
              </a:rPr>
              <a:t>In </a:t>
            </a:r>
            <a:r>
              <a:rPr lang="en-US" dirty="0">
                <a:solidFill>
                  <a:schemeClr val="accent1"/>
                </a:solidFill>
                <a:latin typeface="Timesnewroman"/>
              </a:rPr>
              <a:t>execv(), </a:t>
            </a:r>
            <a:r>
              <a:rPr lang="en-US" dirty="0">
                <a:latin typeface="Timesnewroman"/>
              </a:rPr>
              <a:t>we can pass all the parameters in a NULL terminated array argv. The first element of the array should be the path of the executable file. The first element of the array should be the path of the executable file. </a:t>
            </a:r>
          </a:p>
          <a:p>
            <a:pPr>
              <a:lnSpc>
                <a:spcPct val="150000"/>
              </a:lnSpc>
              <a:buFont typeface="Wingdings" panose="05000000000000000000" pitchFamily="2" charset="2"/>
              <a:buChar char="Ø"/>
            </a:pPr>
            <a:r>
              <a:rPr lang="en-IN" dirty="0">
                <a:latin typeface="Timesnewroman"/>
              </a:rPr>
              <a:t>Syntax:</a:t>
            </a:r>
          </a:p>
          <a:p>
            <a:pPr lvl="1">
              <a:lnSpc>
                <a:spcPct val="150000"/>
              </a:lnSpc>
              <a:buFont typeface="Wingdings" panose="05000000000000000000" pitchFamily="2" charset="2"/>
              <a:buChar char="Ø"/>
            </a:pPr>
            <a:r>
              <a:rPr lang="en-IN" b="0" dirty="0">
                <a:solidFill>
                  <a:srgbClr val="0000FF"/>
                </a:solidFill>
                <a:effectLst/>
                <a:highlight>
                  <a:srgbClr val="FFFFFF"/>
                </a:highlight>
                <a:latin typeface="Consolas" panose="020B0609020204030204" pitchFamily="49" charset="0"/>
              </a:rPr>
              <a:t>int</a:t>
            </a:r>
            <a:r>
              <a:rPr lang="en-IN" b="0" dirty="0">
                <a:solidFill>
                  <a:srgbClr val="000000"/>
                </a:solidFill>
                <a:effectLst/>
                <a:highlight>
                  <a:srgbClr val="FFFFFF"/>
                </a:highlight>
                <a:latin typeface="Consolas" panose="020B0609020204030204" pitchFamily="49" charset="0"/>
              </a:rPr>
              <a:t> </a:t>
            </a:r>
            <a:r>
              <a:rPr lang="en-IN" b="0" dirty="0">
                <a:solidFill>
                  <a:srgbClr val="795E26"/>
                </a:solidFill>
                <a:effectLst/>
                <a:highlight>
                  <a:srgbClr val="FFFFFF"/>
                </a:highlight>
                <a:latin typeface="Consolas" panose="020B0609020204030204" pitchFamily="49" charset="0"/>
              </a:rPr>
              <a:t>execv</a:t>
            </a:r>
            <a:r>
              <a:rPr lang="en-IN" b="0" dirty="0">
                <a:solidFill>
                  <a:srgbClr val="000000"/>
                </a:solidFill>
                <a:effectLst/>
                <a:highlight>
                  <a:srgbClr val="FFFFFF"/>
                </a:highlight>
                <a:latin typeface="Consolas" panose="020B0609020204030204" pitchFamily="49" charset="0"/>
              </a:rPr>
              <a:t>(</a:t>
            </a:r>
            <a:r>
              <a:rPr lang="en-IN" b="0" dirty="0">
                <a:solidFill>
                  <a:srgbClr val="0000FF"/>
                </a:solidFill>
                <a:effectLst/>
                <a:highlight>
                  <a:srgbClr val="FFFFFF"/>
                </a:highlight>
                <a:latin typeface="Consolas" panose="020B0609020204030204" pitchFamily="49" charset="0"/>
              </a:rPr>
              <a:t>const</a:t>
            </a:r>
            <a:r>
              <a:rPr lang="en-IN" b="0" dirty="0">
                <a:solidFill>
                  <a:srgbClr val="000000"/>
                </a:solidFill>
                <a:effectLst/>
                <a:highlight>
                  <a:srgbClr val="FFFFFF"/>
                </a:highlight>
                <a:latin typeface="Consolas" panose="020B0609020204030204" pitchFamily="49" charset="0"/>
              </a:rPr>
              <a:t> </a:t>
            </a:r>
            <a:r>
              <a:rPr lang="en-IN" b="0" dirty="0">
                <a:solidFill>
                  <a:srgbClr val="0000FF"/>
                </a:solidFill>
                <a:effectLst/>
                <a:highlight>
                  <a:srgbClr val="FFFFFF"/>
                </a:highlight>
                <a:latin typeface="Consolas" panose="020B0609020204030204" pitchFamily="49" charset="0"/>
              </a:rPr>
              <a:t>char</a:t>
            </a:r>
            <a:r>
              <a:rPr lang="en-IN" b="0" dirty="0">
                <a:solidFill>
                  <a:srgbClr val="000000"/>
                </a:solidFill>
                <a:effectLst/>
                <a:highlight>
                  <a:srgbClr val="FFFFFF"/>
                </a:highlight>
                <a:latin typeface="Consolas" panose="020B0609020204030204" pitchFamily="49" charset="0"/>
              </a:rPr>
              <a:t> *</a:t>
            </a:r>
            <a:r>
              <a:rPr lang="en-IN" b="0" dirty="0">
                <a:solidFill>
                  <a:srgbClr val="001080"/>
                </a:solidFill>
                <a:effectLst/>
                <a:highlight>
                  <a:srgbClr val="FFFFFF"/>
                </a:highlight>
                <a:latin typeface="Consolas" panose="020B0609020204030204" pitchFamily="49" charset="0"/>
              </a:rPr>
              <a:t>path</a:t>
            </a:r>
            <a:r>
              <a:rPr lang="en-IN" b="0" dirty="0">
                <a:solidFill>
                  <a:srgbClr val="000000"/>
                </a:solidFill>
                <a:effectLst/>
                <a:highlight>
                  <a:srgbClr val="FFFFFF"/>
                </a:highlight>
                <a:latin typeface="Consolas" panose="020B0609020204030204" pitchFamily="49" charset="0"/>
              </a:rPr>
              <a:t>, </a:t>
            </a:r>
            <a:r>
              <a:rPr lang="en-IN" b="0" dirty="0">
                <a:solidFill>
                  <a:srgbClr val="0000FF"/>
                </a:solidFill>
                <a:effectLst/>
                <a:highlight>
                  <a:srgbClr val="FFFFFF"/>
                </a:highlight>
                <a:latin typeface="Consolas" panose="020B0609020204030204" pitchFamily="49" charset="0"/>
              </a:rPr>
              <a:t>char</a:t>
            </a:r>
            <a:r>
              <a:rPr lang="en-IN" b="0" dirty="0">
                <a:solidFill>
                  <a:srgbClr val="000000"/>
                </a:solidFill>
                <a:effectLst/>
                <a:highlight>
                  <a:srgbClr val="FFFFFF"/>
                </a:highlight>
                <a:latin typeface="Consolas" panose="020B0609020204030204" pitchFamily="49" charset="0"/>
              </a:rPr>
              <a:t> *</a:t>
            </a:r>
            <a:r>
              <a:rPr lang="en-IN" b="0" dirty="0">
                <a:solidFill>
                  <a:srgbClr val="0000FF"/>
                </a:solidFill>
                <a:effectLst/>
                <a:highlight>
                  <a:srgbClr val="FFFFFF"/>
                </a:highlight>
                <a:latin typeface="Consolas" panose="020B0609020204030204" pitchFamily="49" charset="0"/>
              </a:rPr>
              <a:t>const</a:t>
            </a:r>
            <a:r>
              <a:rPr lang="en-IN" b="0" dirty="0">
                <a:solidFill>
                  <a:srgbClr val="000000"/>
                </a:solidFill>
                <a:effectLst/>
                <a:highlight>
                  <a:srgbClr val="FFFFFF"/>
                </a:highlight>
                <a:latin typeface="Consolas" panose="020B0609020204030204" pitchFamily="49" charset="0"/>
              </a:rPr>
              <a:t> </a:t>
            </a:r>
            <a:r>
              <a:rPr lang="en-IN" b="0" dirty="0">
                <a:solidFill>
                  <a:srgbClr val="001080"/>
                </a:solidFill>
                <a:effectLst/>
                <a:highlight>
                  <a:srgbClr val="FFFFFF"/>
                </a:highlight>
                <a:latin typeface="Consolas" panose="020B0609020204030204" pitchFamily="49" charset="0"/>
              </a:rPr>
              <a:t>argv</a:t>
            </a:r>
            <a:r>
              <a:rPr lang="en-IN" b="0" dirty="0">
                <a:solidFill>
                  <a:srgbClr val="0000FF"/>
                </a:solidFill>
                <a:effectLst/>
                <a:highlight>
                  <a:srgbClr val="FFFFFF"/>
                </a:highlight>
                <a:latin typeface="Consolas" panose="020B0609020204030204" pitchFamily="49" charset="0"/>
              </a:rPr>
              <a:t>[]</a:t>
            </a:r>
            <a:r>
              <a:rPr lang="en-IN" b="0" dirty="0">
                <a:solidFill>
                  <a:srgbClr val="000000"/>
                </a:solidFill>
                <a:effectLst/>
                <a:highlight>
                  <a:srgbClr val="FFFFFF"/>
                </a:highlight>
                <a:latin typeface="Consolas" panose="020B0609020204030204" pitchFamily="49" charset="0"/>
              </a:rPr>
              <a:t>);</a:t>
            </a:r>
          </a:p>
          <a:p>
            <a:pPr lvl="1">
              <a:lnSpc>
                <a:spcPct val="150000"/>
              </a:lnSpc>
              <a:buFont typeface="Wingdings" panose="05000000000000000000" pitchFamily="2" charset="2"/>
              <a:buChar char="Ø"/>
            </a:pPr>
            <a:endParaRPr lang="en-IN" dirty="0">
              <a:latin typeface="Timesnewroman"/>
            </a:endParaRPr>
          </a:p>
        </p:txBody>
      </p:sp>
    </p:spTree>
    <p:extLst>
      <p:ext uri="{BB962C8B-B14F-4D97-AF65-F5344CB8AC3E}">
        <p14:creationId xmlns:p14="http://schemas.microsoft.com/office/powerpoint/2010/main" val="12733214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C739C-BDF7-6BFA-D126-8309C63A95F4}"/>
              </a:ext>
            </a:extLst>
          </p:cNvPr>
          <p:cNvSpPr>
            <a:spLocks noGrp="1"/>
          </p:cNvSpPr>
          <p:nvPr>
            <p:ph type="title"/>
          </p:nvPr>
        </p:nvSpPr>
        <p:spPr>
          <a:xfrm>
            <a:off x="561474" y="973668"/>
            <a:ext cx="9354893" cy="706964"/>
          </a:xfrm>
        </p:spPr>
        <p:txBody>
          <a:bodyPr/>
          <a:lstStyle/>
          <a:p>
            <a:r>
              <a:rPr lang="en-US" sz="3000" b="1" dirty="0">
                <a:latin typeface="Timesnewroman"/>
              </a:rPr>
              <a:t>Program</a:t>
            </a:r>
            <a:endParaRPr lang="en-IN" sz="3000" b="1" dirty="0">
              <a:latin typeface="Timesnewroman"/>
            </a:endParaRPr>
          </a:p>
        </p:txBody>
      </p:sp>
      <p:sp>
        <p:nvSpPr>
          <p:cNvPr id="3" name="Content Placeholder 2">
            <a:extLst>
              <a:ext uri="{FF2B5EF4-FFF2-40B4-BE49-F238E27FC236}">
                <a16:creationId xmlns:a16="http://schemas.microsoft.com/office/drawing/2014/main" id="{ACE3367E-DC2C-3EE7-9FDD-F991F718225C}"/>
              </a:ext>
            </a:extLst>
          </p:cNvPr>
          <p:cNvSpPr>
            <a:spLocks noGrp="1"/>
          </p:cNvSpPr>
          <p:nvPr>
            <p:ph idx="1"/>
          </p:nvPr>
        </p:nvSpPr>
        <p:spPr>
          <a:xfrm>
            <a:off x="625721" y="2390275"/>
            <a:ext cx="11012825" cy="4307304"/>
          </a:xfrm>
        </p:spPr>
        <p:txBody>
          <a:bodyPr/>
          <a:lstStyle/>
          <a:p>
            <a:pPr marL="0" indent="0">
              <a:buNone/>
            </a:pPr>
            <a:r>
              <a:rPr lang="en-IN" b="0" dirty="0">
                <a:solidFill>
                  <a:srgbClr val="AF00DB"/>
                </a:solidFill>
                <a:effectLst/>
                <a:highlight>
                  <a:srgbClr val="FFFFFF"/>
                </a:highlight>
                <a:latin typeface="Consolas" panose="020B0609020204030204" pitchFamily="49" charset="0"/>
              </a:rPr>
              <a:t>#include</a:t>
            </a:r>
            <a:r>
              <a:rPr lang="en-IN" b="0" dirty="0">
                <a:solidFill>
                  <a:srgbClr val="0000FF"/>
                </a:solidFill>
                <a:effectLst/>
                <a:highlight>
                  <a:srgbClr val="FFFFFF"/>
                </a:highlight>
                <a:latin typeface="Consolas" panose="020B0609020204030204" pitchFamily="49" charset="0"/>
              </a:rPr>
              <a:t> </a:t>
            </a:r>
            <a:r>
              <a:rPr lang="en-IN" b="0" dirty="0">
                <a:solidFill>
                  <a:srgbClr val="A31515"/>
                </a:solidFill>
                <a:effectLst/>
                <a:highlight>
                  <a:srgbClr val="FFFFFF"/>
                </a:highlight>
                <a:latin typeface="Consolas" panose="020B0609020204030204" pitchFamily="49" charset="0"/>
              </a:rPr>
              <a:t>&lt;unistd.h&gt;</a:t>
            </a:r>
            <a:endParaRPr lang="en-IN" b="0" dirty="0">
              <a:solidFill>
                <a:srgbClr val="000000"/>
              </a:solidFill>
              <a:effectLst/>
              <a:highlight>
                <a:srgbClr val="FFFFFF"/>
              </a:highlight>
              <a:latin typeface="Consolas" panose="020B0609020204030204" pitchFamily="49" charset="0"/>
            </a:endParaRPr>
          </a:p>
          <a:p>
            <a:pPr marL="0" indent="0">
              <a:buNone/>
            </a:pPr>
            <a:r>
              <a:rPr lang="en-IN" b="0" dirty="0">
                <a:solidFill>
                  <a:srgbClr val="0000FF"/>
                </a:solidFill>
                <a:effectLst/>
                <a:highlight>
                  <a:srgbClr val="FFFFFF"/>
                </a:highlight>
                <a:latin typeface="Consolas" panose="020B0609020204030204" pitchFamily="49" charset="0"/>
              </a:rPr>
              <a:t>int</a:t>
            </a:r>
            <a:r>
              <a:rPr lang="en-IN" b="0" dirty="0">
                <a:solidFill>
                  <a:srgbClr val="000000"/>
                </a:solidFill>
                <a:effectLst/>
                <a:highlight>
                  <a:srgbClr val="FFFFFF"/>
                </a:highlight>
                <a:latin typeface="Consolas" panose="020B0609020204030204" pitchFamily="49" charset="0"/>
              </a:rPr>
              <a:t> </a:t>
            </a:r>
            <a:r>
              <a:rPr lang="en-IN" b="0" dirty="0">
                <a:solidFill>
                  <a:srgbClr val="795E26"/>
                </a:solidFill>
                <a:effectLst/>
                <a:highlight>
                  <a:srgbClr val="FFFFFF"/>
                </a:highlight>
                <a:latin typeface="Consolas" panose="020B0609020204030204" pitchFamily="49" charset="0"/>
              </a:rPr>
              <a:t>main</a:t>
            </a:r>
            <a:r>
              <a:rPr lang="en-IN" b="0" dirty="0">
                <a:solidFill>
                  <a:srgbClr val="000000"/>
                </a:solidFill>
                <a:effectLst/>
                <a:highlight>
                  <a:srgbClr val="FFFFFF"/>
                </a:highlight>
                <a:latin typeface="Consolas" panose="020B0609020204030204" pitchFamily="49" charset="0"/>
              </a:rPr>
              <a:t>(</a:t>
            </a:r>
            <a:r>
              <a:rPr lang="en-IN" b="0" dirty="0">
                <a:solidFill>
                  <a:srgbClr val="0000FF"/>
                </a:solidFill>
                <a:effectLst/>
                <a:highlight>
                  <a:srgbClr val="FFFFFF"/>
                </a:highlight>
                <a:latin typeface="Consolas" panose="020B0609020204030204" pitchFamily="49" charset="0"/>
              </a:rPr>
              <a:t>void</a:t>
            </a:r>
            <a:r>
              <a:rPr lang="en-IN" b="0" dirty="0">
                <a:solidFill>
                  <a:srgbClr val="000000"/>
                </a:solidFill>
                <a:effectLst/>
                <a:highlight>
                  <a:srgbClr val="FFFFFF"/>
                </a:highlight>
                <a:latin typeface="Consolas" panose="020B0609020204030204" pitchFamily="49" charset="0"/>
              </a:rPr>
              <a:t>) </a:t>
            </a:r>
          </a:p>
          <a:p>
            <a:pPr marL="0" indent="0">
              <a:buNone/>
            </a:pPr>
            <a:r>
              <a:rPr lang="en-IN" b="0" dirty="0">
                <a:solidFill>
                  <a:srgbClr val="000000"/>
                </a:solidFill>
                <a:effectLst/>
                <a:highlight>
                  <a:srgbClr val="FFFFFF"/>
                </a:highlight>
                <a:latin typeface="Consolas" panose="020B0609020204030204" pitchFamily="49" charset="0"/>
              </a:rPr>
              <a:t>{</a:t>
            </a:r>
          </a:p>
          <a:p>
            <a:pPr marL="0" indent="0">
              <a:buNone/>
            </a:pPr>
            <a:r>
              <a:rPr lang="en-IN" b="0" dirty="0">
                <a:solidFill>
                  <a:srgbClr val="000000"/>
                </a:solidFill>
                <a:effectLst/>
                <a:highlight>
                  <a:srgbClr val="FFFFFF"/>
                </a:highlight>
                <a:latin typeface="Consolas" panose="020B0609020204030204" pitchFamily="49" charset="0"/>
              </a:rPr>
              <a:t>  </a:t>
            </a:r>
            <a:r>
              <a:rPr lang="en-IN" b="0" dirty="0">
                <a:solidFill>
                  <a:srgbClr val="0000FF"/>
                </a:solidFill>
                <a:effectLst/>
                <a:highlight>
                  <a:srgbClr val="FFFFFF"/>
                </a:highlight>
                <a:latin typeface="Consolas" panose="020B0609020204030204" pitchFamily="49" charset="0"/>
              </a:rPr>
              <a:t>char</a:t>
            </a:r>
            <a:r>
              <a:rPr lang="en-IN" b="0" dirty="0">
                <a:solidFill>
                  <a:srgbClr val="000000"/>
                </a:solidFill>
                <a:effectLst/>
                <a:highlight>
                  <a:srgbClr val="FFFFFF"/>
                </a:highlight>
                <a:latin typeface="Consolas" panose="020B0609020204030204" pitchFamily="49" charset="0"/>
              </a:rPr>
              <a:t> *binaryPath = </a:t>
            </a:r>
            <a:r>
              <a:rPr lang="en-IN" b="0" dirty="0">
                <a:solidFill>
                  <a:srgbClr val="A31515"/>
                </a:solidFill>
                <a:effectLst/>
                <a:highlight>
                  <a:srgbClr val="FFFFFF"/>
                </a:highlight>
                <a:latin typeface="Consolas" panose="020B0609020204030204" pitchFamily="49" charset="0"/>
              </a:rPr>
              <a:t>"/bin/ls"</a:t>
            </a:r>
            <a:r>
              <a:rPr lang="en-IN" b="0" dirty="0">
                <a:solidFill>
                  <a:srgbClr val="000000"/>
                </a:solidFill>
                <a:effectLst/>
                <a:highlight>
                  <a:srgbClr val="FFFFFF"/>
                </a:highlight>
                <a:latin typeface="Consolas" panose="020B0609020204030204" pitchFamily="49" charset="0"/>
              </a:rPr>
              <a:t>;</a:t>
            </a:r>
          </a:p>
          <a:p>
            <a:pPr marL="0" indent="0">
              <a:buNone/>
            </a:pPr>
            <a:r>
              <a:rPr lang="en-IN" b="0" dirty="0">
                <a:solidFill>
                  <a:srgbClr val="000000"/>
                </a:solidFill>
                <a:effectLst/>
                <a:highlight>
                  <a:srgbClr val="FFFFFF"/>
                </a:highlight>
                <a:latin typeface="Consolas" panose="020B0609020204030204" pitchFamily="49" charset="0"/>
              </a:rPr>
              <a:t>  </a:t>
            </a:r>
            <a:r>
              <a:rPr lang="en-IN" b="0" dirty="0">
                <a:solidFill>
                  <a:srgbClr val="0000FF"/>
                </a:solidFill>
                <a:effectLst/>
                <a:highlight>
                  <a:srgbClr val="FFFFFF"/>
                </a:highlight>
                <a:latin typeface="Consolas" panose="020B0609020204030204" pitchFamily="49" charset="0"/>
              </a:rPr>
              <a:t>char</a:t>
            </a:r>
            <a:r>
              <a:rPr lang="en-IN" b="0" dirty="0">
                <a:solidFill>
                  <a:srgbClr val="000000"/>
                </a:solidFill>
                <a:effectLst/>
                <a:highlight>
                  <a:srgbClr val="FFFFFF"/>
                </a:highlight>
                <a:latin typeface="Consolas" panose="020B0609020204030204" pitchFamily="49" charset="0"/>
              </a:rPr>
              <a:t> *args</a:t>
            </a:r>
            <a:r>
              <a:rPr lang="en-IN" b="0" dirty="0">
                <a:solidFill>
                  <a:srgbClr val="0000FF"/>
                </a:solidFill>
                <a:effectLst/>
                <a:highlight>
                  <a:srgbClr val="FFFFFF"/>
                </a:highlight>
                <a:latin typeface="Consolas" panose="020B0609020204030204" pitchFamily="49" charset="0"/>
              </a:rPr>
              <a:t>[]</a:t>
            </a:r>
            <a:r>
              <a:rPr lang="en-IN" b="0" dirty="0">
                <a:solidFill>
                  <a:srgbClr val="000000"/>
                </a:solidFill>
                <a:effectLst/>
                <a:highlight>
                  <a:srgbClr val="FFFFFF"/>
                </a:highlight>
                <a:latin typeface="Consolas" panose="020B0609020204030204" pitchFamily="49" charset="0"/>
              </a:rPr>
              <a:t> = {binaryPath, </a:t>
            </a:r>
            <a:r>
              <a:rPr lang="en-IN" b="0" dirty="0">
                <a:solidFill>
                  <a:srgbClr val="A31515"/>
                </a:solidFill>
                <a:effectLst/>
                <a:highlight>
                  <a:srgbClr val="FFFFFF"/>
                </a:highlight>
                <a:latin typeface="Consolas" panose="020B0609020204030204" pitchFamily="49" charset="0"/>
              </a:rPr>
              <a:t>"-lh"</a:t>
            </a:r>
            <a:r>
              <a:rPr lang="en-IN" b="0" dirty="0">
                <a:solidFill>
                  <a:srgbClr val="000000"/>
                </a:solidFill>
                <a:effectLst/>
                <a:highlight>
                  <a:srgbClr val="FFFFFF"/>
                </a:highlight>
                <a:latin typeface="Consolas" panose="020B0609020204030204" pitchFamily="49" charset="0"/>
              </a:rPr>
              <a:t>, </a:t>
            </a:r>
            <a:r>
              <a:rPr lang="en-IN" b="0" dirty="0">
                <a:solidFill>
                  <a:srgbClr val="A31515"/>
                </a:solidFill>
                <a:effectLst/>
                <a:highlight>
                  <a:srgbClr val="FFFFFF"/>
                </a:highlight>
                <a:latin typeface="Consolas" panose="020B0609020204030204" pitchFamily="49" charset="0"/>
              </a:rPr>
              <a:t>"/home"</a:t>
            </a:r>
            <a:r>
              <a:rPr lang="en-IN" b="0" dirty="0">
                <a:solidFill>
                  <a:srgbClr val="000000"/>
                </a:solidFill>
                <a:effectLst/>
                <a:highlight>
                  <a:srgbClr val="FFFFFF"/>
                </a:highlight>
                <a:latin typeface="Consolas" panose="020B0609020204030204" pitchFamily="49" charset="0"/>
              </a:rPr>
              <a:t>, </a:t>
            </a:r>
            <a:r>
              <a:rPr lang="en-IN" b="0" dirty="0">
                <a:solidFill>
                  <a:srgbClr val="0000FF"/>
                </a:solidFill>
                <a:effectLst/>
                <a:highlight>
                  <a:srgbClr val="FFFFFF"/>
                </a:highlight>
                <a:latin typeface="Consolas" panose="020B0609020204030204" pitchFamily="49" charset="0"/>
              </a:rPr>
              <a:t>NULL</a:t>
            </a:r>
            <a:r>
              <a:rPr lang="en-IN" b="0" dirty="0">
                <a:solidFill>
                  <a:srgbClr val="000000"/>
                </a:solidFill>
                <a:effectLst/>
                <a:highlight>
                  <a:srgbClr val="FFFFFF"/>
                </a:highlight>
                <a:latin typeface="Consolas" panose="020B0609020204030204" pitchFamily="49" charset="0"/>
              </a:rPr>
              <a:t>};</a:t>
            </a:r>
          </a:p>
          <a:p>
            <a:pPr marL="0" indent="0">
              <a:buNone/>
            </a:pPr>
            <a:r>
              <a:rPr lang="en-IN" b="0" dirty="0">
                <a:solidFill>
                  <a:srgbClr val="000000"/>
                </a:solidFill>
                <a:effectLst/>
                <a:highlight>
                  <a:srgbClr val="FFFFFF"/>
                </a:highlight>
                <a:latin typeface="Consolas" panose="020B0609020204030204" pitchFamily="49" charset="0"/>
              </a:rPr>
              <a:t>  </a:t>
            </a:r>
            <a:r>
              <a:rPr lang="en-IN" b="0" dirty="0">
                <a:solidFill>
                  <a:srgbClr val="795E26"/>
                </a:solidFill>
                <a:effectLst/>
                <a:highlight>
                  <a:srgbClr val="FFFFFF"/>
                </a:highlight>
                <a:latin typeface="Consolas" panose="020B0609020204030204" pitchFamily="49" charset="0"/>
              </a:rPr>
              <a:t>execv</a:t>
            </a:r>
            <a:r>
              <a:rPr lang="en-IN" b="0" dirty="0">
                <a:solidFill>
                  <a:srgbClr val="000000"/>
                </a:solidFill>
                <a:effectLst/>
                <a:highlight>
                  <a:srgbClr val="FFFFFF"/>
                </a:highlight>
                <a:latin typeface="Consolas" panose="020B0609020204030204" pitchFamily="49" charset="0"/>
              </a:rPr>
              <a:t>(binaryPath, args);</a:t>
            </a:r>
          </a:p>
          <a:p>
            <a:pPr marL="0" indent="0">
              <a:buNone/>
            </a:pPr>
            <a:r>
              <a:rPr lang="en-IN" b="0" dirty="0">
                <a:solidFill>
                  <a:srgbClr val="000000"/>
                </a:solidFill>
                <a:effectLst/>
                <a:highlight>
                  <a:srgbClr val="FFFFFF"/>
                </a:highlight>
                <a:latin typeface="Consolas" panose="020B0609020204030204" pitchFamily="49" charset="0"/>
              </a:rPr>
              <a:t> </a:t>
            </a:r>
          </a:p>
          <a:p>
            <a:pPr marL="0" indent="0">
              <a:buNone/>
            </a:pPr>
            <a:r>
              <a:rPr lang="en-IN" b="0" dirty="0">
                <a:solidFill>
                  <a:srgbClr val="000000"/>
                </a:solidFill>
                <a:effectLst/>
                <a:highlight>
                  <a:srgbClr val="FFFFFF"/>
                </a:highlight>
                <a:latin typeface="Consolas" panose="020B0609020204030204" pitchFamily="49" charset="0"/>
              </a:rPr>
              <a:t>}</a:t>
            </a:r>
          </a:p>
          <a:p>
            <a:endParaRPr lang="en-IN" dirty="0"/>
          </a:p>
        </p:txBody>
      </p:sp>
    </p:spTree>
    <p:extLst>
      <p:ext uri="{BB962C8B-B14F-4D97-AF65-F5344CB8AC3E}">
        <p14:creationId xmlns:p14="http://schemas.microsoft.com/office/powerpoint/2010/main" val="27553175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050E9-7AAB-B26F-7024-062C5B91501F}"/>
              </a:ext>
            </a:extLst>
          </p:cNvPr>
          <p:cNvSpPr>
            <a:spLocks noGrp="1"/>
          </p:cNvSpPr>
          <p:nvPr>
            <p:ph type="title"/>
          </p:nvPr>
        </p:nvSpPr>
        <p:spPr>
          <a:xfrm>
            <a:off x="497306" y="973668"/>
            <a:ext cx="9419062" cy="706964"/>
          </a:xfrm>
        </p:spPr>
        <p:txBody>
          <a:bodyPr/>
          <a:lstStyle/>
          <a:p>
            <a:r>
              <a:rPr lang="en-IN" sz="3000" b="1" dirty="0">
                <a:latin typeface="Timesnewroman"/>
              </a:rPr>
              <a:t>execvp() System Function</a:t>
            </a:r>
          </a:p>
        </p:txBody>
      </p:sp>
      <p:sp>
        <p:nvSpPr>
          <p:cNvPr id="3" name="Content Placeholder 2">
            <a:extLst>
              <a:ext uri="{FF2B5EF4-FFF2-40B4-BE49-F238E27FC236}">
                <a16:creationId xmlns:a16="http://schemas.microsoft.com/office/drawing/2014/main" id="{AD912030-F312-C868-2F72-9415B7E11BFB}"/>
              </a:ext>
            </a:extLst>
          </p:cNvPr>
          <p:cNvSpPr>
            <a:spLocks noGrp="1"/>
          </p:cNvSpPr>
          <p:nvPr>
            <p:ph idx="1"/>
          </p:nvPr>
        </p:nvSpPr>
        <p:spPr>
          <a:xfrm>
            <a:off x="497306" y="2358189"/>
            <a:ext cx="11181347" cy="4347411"/>
          </a:xfrm>
        </p:spPr>
        <p:txBody>
          <a:bodyPr>
            <a:normAutofit lnSpcReduction="10000"/>
          </a:bodyPr>
          <a:lstStyle/>
          <a:p>
            <a:pPr>
              <a:lnSpc>
                <a:spcPct val="150000"/>
              </a:lnSpc>
              <a:buFont typeface="Wingdings" panose="05000000000000000000" pitchFamily="2" charset="2"/>
              <a:buChar char="Ø"/>
            </a:pPr>
            <a:r>
              <a:rPr lang="en-US" dirty="0">
                <a:latin typeface="Timesnewroman"/>
              </a:rPr>
              <a:t>The PATH environment variable is used. So, the full path of the executable file is not required.</a:t>
            </a:r>
          </a:p>
          <a:p>
            <a:pPr>
              <a:lnSpc>
                <a:spcPct val="150000"/>
              </a:lnSpc>
              <a:buFont typeface="Wingdings" panose="05000000000000000000" pitchFamily="2" charset="2"/>
              <a:buChar char="Ø"/>
            </a:pPr>
            <a:r>
              <a:rPr lang="fr-FR" dirty="0">
                <a:solidFill>
                  <a:schemeClr val="accent1"/>
                </a:solidFill>
                <a:latin typeface="Timesnewroman"/>
              </a:rPr>
              <a:t>Syntax</a:t>
            </a:r>
            <a:r>
              <a:rPr lang="fr-FR" dirty="0">
                <a:latin typeface="Timesnewroman"/>
              </a:rPr>
              <a:t>:</a:t>
            </a:r>
          </a:p>
          <a:p>
            <a:pPr lvl="1">
              <a:lnSpc>
                <a:spcPct val="150000"/>
              </a:lnSpc>
              <a:buFont typeface="Wingdings" panose="05000000000000000000" pitchFamily="2" charset="2"/>
              <a:buChar char="Ø"/>
            </a:pPr>
            <a:r>
              <a:rPr lang="fr-FR" dirty="0">
                <a:latin typeface="Timesnewroman"/>
              </a:rPr>
              <a:t>int execvp(const char *file, char *const argv[]);</a:t>
            </a:r>
          </a:p>
          <a:p>
            <a:pPr>
              <a:buFont typeface="Wingdings" panose="05000000000000000000" pitchFamily="2" charset="2"/>
              <a:buChar char="Ø"/>
            </a:pPr>
            <a:r>
              <a:rPr lang="en-IN" b="0" dirty="0">
                <a:solidFill>
                  <a:srgbClr val="AF00DB"/>
                </a:solidFill>
                <a:effectLst/>
                <a:highlight>
                  <a:srgbClr val="FFFFFF"/>
                </a:highlight>
                <a:latin typeface="Timesnewroman"/>
              </a:rPr>
              <a:t>Program</a:t>
            </a:r>
          </a:p>
          <a:p>
            <a:pPr marL="0" indent="0">
              <a:buNone/>
            </a:pPr>
            <a:r>
              <a:rPr lang="en-IN" sz="1600" b="0" dirty="0">
                <a:solidFill>
                  <a:srgbClr val="AF00DB"/>
                </a:solidFill>
                <a:effectLst/>
                <a:highlight>
                  <a:srgbClr val="FFFFFF"/>
                </a:highlight>
                <a:latin typeface="Consolas" panose="020B0609020204030204" pitchFamily="49" charset="0"/>
              </a:rPr>
              <a:t>#include</a:t>
            </a:r>
            <a:r>
              <a:rPr lang="en-IN" sz="1600" b="0" dirty="0">
                <a:solidFill>
                  <a:srgbClr val="0000FF"/>
                </a:solidFill>
                <a:effectLst/>
                <a:highlight>
                  <a:srgbClr val="FFFFFF"/>
                </a:highlight>
                <a:latin typeface="Consolas" panose="020B0609020204030204" pitchFamily="49" charset="0"/>
              </a:rPr>
              <a:t> </a:t>
            </a:r>
            <a:r>
              <a:rPr lang="en-IN" sz="1600" b="0" dirty="0">
                <a:solidFill>
                  <a:srgbClr val="A31515"/>
                </a:solidFill>
                <a:effectLst/>
                <a:highlight>
                  <a:srgbClr val="FFFFFF"/>
                </a:highlight>
                <a:latin typeface="Consolas" panose="020B0609020204030204" pitchFamily="49" charset="0"/>
              </a:rPr>
              <a:t>&lt;unistd.h&gt;</a:t>
            </a:r>
            <a:endParaRPr lang="en-IN" sz="1600" b="0" dirty="0">
              <a:solidFill>
                <a:srgbClr val="000000"/>
              </a:solidFill>
              <a:effectLst/>
              <a:highlight>
                <a:srgbClr val="FFFFFF"/>
              </a:highlight>
              <a:latin typeface="Consolas" panose="020B0609020204030204" pitchFamily="49" charset="0"/>
            </a:endParaRPr>
          </a:p>
          <a:p>
            <a:pPr marL="0" indent="0">
              <a:buNone/>
            </a:pPr>
            <a:r>
              <a:rPr lang="en-IN" sz="1600" b="0" dirty="0">
                <a:solidFill>
                  <a:srgbClr val="0000FF"/>
                </a:solidFill>
                <a:effectLst/>
                <a:highlight>
                  <a:srgbClr val="FFFFFF"/>
                </a:highlight>
                <a:latin typeface="Consolas" panose="020B0609020204030204" pitchFamily="49" charset="0"/>
              </a:rPr>
              <a:t>int</a:t>
            </a:r>
            <a:r>
              <a:rPr lang="en-IN" sz="1600" b="0" dirty="0">
                <a:solidFill>
                  <a:srgbClr val="000000"/>
                </a:solidFill>
                <a:effectLst/>
                <a:highlight>
                  <a:srgbClr val="FFFFFF"/>
                </a:highlight>
                <a:latin typeface="Consolas" panose="020B0609020204030204" pitchFamily="49" charset="0"/>
              </a:rPr>
              <a:t> </a:t>
            </a:r>
            <a:r>
              <a:rPr lang="en-IN" sz="1600" b="0" dirty="0">
                <a:solidFill>
                  <a:srgbClr val="795E26"/>
                </a:solidFill>
                <a:effectLst/>
                <a:highlight>
                  <a:srgbClr val="FFFFFF"/>
                </a:highlight>
                <a:latin typeface="Consolas" panose="020B0609020204030204" pitchFamily="49" charset="0"/>
              </a:rPr>
              <a:t>main</a:t>
            </a:r>
            <a:r>
              <a:rPr lang="en-IN" sz="1600" b="0" dirty="0">
                <a:solidFill>
                  <a:srgbClr val="000000"/>
                </a:solidFill>
                <a:effectLst/>
                <a:highlight>
                  <a:srgbClr val="FFFFFF"/>
                </a:highlight>
                <a:latin typeface="Consolas" panose="020B0609020204030204" pitchFamily="49" charset="0"/>
              </a:rPr>
              <a:t>(</a:t>
            </a:r>
            <a:r>
              <a:rPr lang="en-IN" sz="1600" b="0" dirty="0">
                <a:solidFill>
                  <a:srgbClr val="0000FF"/>
                </a:solidFill>
                <a:effectLst/>
                <a:highlight>
                  <a:srgbClr val="FFFFFF"/>
                </a:highlight>
                <a:latin typeface="Consolas" panose="020B0609020204030204" pitchFamily="49" charset="0"/>
              </a:rPr>
              <a:t>void</a:t>
            </a:r>
            <a:r>
              <a:rPr lang="en-IN" sz="1600" b="0" dirty="0">
                <a:solidFill>
                  <a:srgbClr val="000000"/>
                </a:solidFill>
                <a:effectLst/>
                <a:highlight>
                  <a:srgbClr val="FFFFFF"/>
                </a:highlight>
                <a:latin typeface="Consolas" panose="020B0609020204030204" pitchFamily="49" charset="0"/>
              </a:rPr>
              <a:t>) </a:t>
            </a:r>
          </a:p>
          <a:p>
            <a:pPr marL="0" indent="0">
              <a:buNone/>
            </a:pPr>
            <a:r>
              <a:rPr lang="en-IN" sz="1600" b="0" dirty="0">
                <a:solidFill>
                  <a:srgbClr val="000000"/>
                </a:solidFill>
                <a:effectLst/>
                <a:highlight>
                  <a:srgbClr val="FFFFFF"/>
                </a:highlight>
                <a:latin typeface="Consolas" panose="020B0609020204030204" pitchFamily="49" charset="0"/>
              </a:rPr>
              <a:t>{</a:t>
            </a:r>
          </a:p>
          <a:p>
            <a:pPr marL="0" indent="0">
              <a:buNone/>
            </a:pPr>
            <a:r>
              <a:rPr lang="en-IN" sz="1600" b="0" dirty="0">
                <a:solidFill>
                  <a:srgbClr val="000000"/>
                </a:solidFill>
                <a:effectLst/>
                <a:highlight>
                  <a:srgbClr val="FFFFFF"/>
                </a:highlight>
                <a:latin typeface="Consolas" panose="020B0609020204030204" pitchFamily="49" charset="0"/>
              </a:rPr>
              <a:t>  </a:t>
            </a:r>
            <a:r>
              <a:rPr lang="en-IN" sz="1600" b="0" dirty="0">
                <a:solidFill>
                  <a:srgbClr val="0000FF"/>
                </a:solidFill>
                <a:effectLst/>
                <a:highlight>
                  <a:srgbClr val="FFFFFF"/>
                </a:highlight>
                <a:latin typeface="Consolas" panose="020B0609020204030204" pitchFamily="49" charset="0"/>
              </a:rPr>
              <a:t>char</a:t>
            </a:r>
            <a:r>
              <a:rPr lang="en-IN" sz="1600" b="0" dirty="0">
                <a:solidFill>
                  <a:srgbClr val="000000"/>
                </a:solidFill>
                <a:effectLst/>
                <a:highlight>
                  <a:srgbClr val="FFFFFF"/>
                </a:highlight>
                <a:latin typeface="Consolas" panose="020B0609020204030204" pitchFamily="49" charset="0"/>
              </a:rPr>
              <a:t> *programName = </a:t>
            </a:r>
            <a:r>
              <a:rPr lang="en-IN" sz="1600" b="0" dirty="0">
                <a:solidFill>
                  <a:srgbClr val="A31515"/>
                </a:solidFill>
                <a:effectLst/>
                <a:highlight>
                  <a:srgbClr val="FFFFFF"/>
                </a:highlight>
                <a:latin typeface="Consolas" panose="020B0609020204030204" pitchFamily="49" charset="0"/>
              </a:rPr>
              <a:t>"ls"</a:t>
            </a:r>
            <a:r>
              <a:rPr lang="en-IN" sz="1600" b="0" dirty="0">
                <a:solidFill>
                  <a:srgbClr val="000000"/>
                </a:solidFill>
                <a:effectLst/>
                <a:highlight>
                  <a:srgbClr val="FFFFFF"/>
                </a:highlight>
                <a:latin typeface="Consolas" panose="020B0609020204030204" pitchFamily="49" charset="0"/>
              </a:rPr>
              <a:t>;</a:t>
            </a:r>
          </a:p>
          <a:p>
            <a:pPr marL="0" indent="0">
              <a:buNone/>
            </a:pPr>
            <a:r>
              <a:rPr lang="en-IN" sz="1600" b="0" dirty="0">
                <a:solidFill>
                  <a:srgbClr val="000000"/>
                </a:solidFill>
                <a:effectLst/>
                <a:highlight>
                  <a:srgbClr val="FFFFFF"/>
                </a:highlight>
                <a:latin typeface="Consolas" panose="020B0609020204030204" pitchFamily="49" charset="0"/>
              </a:rPr>
              <a:t>  </a:t>
            </a:r>
            <a:r>
              <a:rPr lang="en-IN" sz="1600" b="0" dirty="0">
                <a:solidFill>
                  <a:srgbClr val="0000FF"/>
                </a:solidFill>
                <a:effectLst/>
                <a:highlight>
                  <a:srgbClr val="FFFFFF"/>
                </a:highlight>
                <a:latin typeface="Consolas" panose="020B0609020204030204" pitchFamily="49" charset="0"/>
              </a:rPr>
              <a:t>char</a:t>
            </a:r>
            <a:r>
              <a:rPr lang="en-IN" sz="1600" b="0" dirty="0">
                <a:solidFill>
                  <a:srgbClr val="000000"/>
                </a:solidFill>
                <a:effectLst/>
                <a:highlight>
                  <a:srgbClr val="FFFFFF"/>
                </a:highlight>
                <a:latin typeface="Consolas" panose="020B0609020204030204" pitchFamily="49" charset="0"/>
              </a:rPr>
              <a:t> *args</a:t>
            </a:r>
            <a:r>
              <a:rPr lang="en-IN" sz="1600" b="0" dirty="0">
                <a:solidFill>
                  <a:srgbClr val="0000FF"/>
                </a:solidFill>
                <a:effectLst/>
                <a:highlight>
                  <a:srgbClr val="FFFFFF"/>
                </a:highlight>
                <a:latin typeface="Consolas" panose="020B0609020204030204" pitchFamily="49" charset="0"/>
              </a:rPr>
              <a:t>[]</a:t>
            </a:r>
            <a:r>
              <a:rPr lang="en-IN" sz="1600" b="0" dirty="0">
                <a:solidFill>
                  <a:srgbClr val="000000"/>
                </a:solidFill>
                <a:effectLst/>
                <a:highlight>
                  <a:srgbClr val="FFFFFF"/>
                </a:highlight>
                <a:latin typeface="Consolas" panose="020B0609020204030204" pitchFamily="49" charset="0"/>
              </a:rPr>
              <a:t> = {programName, </a:t>
            </a:r>
            <a:r>
              <a:rPr lang="en-IN" sz="1600" b="0" dirty="0">
                <a:solidFill>
                  <a:srgbClr val="A31515"/>
                </a:solidFill>
                <a:effectLst/>
                <a:highlight>
                  <a:srgbClr val="FFFFFF"/>
                </a:highlight>
                <a:latin typeface="Consolas" panose="020B0609020204030204" pitchFamily="49" charset="0"/>
              </a:rPr>
              <a:t>"-lh"</a:t>
            </a:r>
            <a:r>
              <a:rPr lang="en-IN" sz="1600" b="0" dirty="0">
                <a:solidFill>
                  <a:srgbClr val="000000"/>
                </a:solidFill>
                <a:effectLst/>
                <a:highlight>
                  <a:srgbClr val="FFFFFF"/>
                </a:highlight>
                <a:latin typeface="Consolas" panose="020B0609020204030204" pitchFamily="49" charset="0"/>
              </a:rPr>
              <a:t>, </a:t>
            </a:r>
            <a:r>
              <a:rPr lang="en-IN" sz="1600" b="0" dirty="0">
                <a:solidFill>
                  <a:srgbClr val="A31515"/>
                </a:solidFill>
                <a:effectLst/>
                <a:highlight>
                  <a:srgbClr val="FFFFFF"/>
                </a:highlight>
                <a:latin typeface="Consolas" panose="020B0609020204030204" pitchFamily="49" charset="0"/>
              </a:rPr>
              <a:t>"/home"</a:t>
            </a:r>
            <a:r>
              <a:rPr lang="en-IN" sz="1600" b="0" dirty="0">
                <a:solidFill>
                  <a:srgbClr val="000000"/>
                </a:solidFill>
                <a:effectLst/>
                <a:highlight>
                  <a:srgbClr val="FFFFFF"/>
                </a:highlight>
                <a:latin typeface="Consolas" panose="020B0609020204030204" pitchFamily="49" charset="0"/>
              </a:rPr>
              <a:t>, </a:t>
            </a:r>
            <a:r>
              <a:rPr lang="en-IN" sz="1600" b="0" dirty="0">
                <a:solidFill>
                  <a:srgbClr val="0000FF"/>
                </a:solidFill>
                <a:effectLst/>
                <a:highlight>
                  <a:srgbClr val="FFFFFF"/>
                </a:highlight>
                <a:latin typeface="Consolas" panose="020B0609020204030204" pitchFamily="49" charset="0"/>
              </a:rPr>
              <a:t>NULL</a:t>
            </a:r>
            <a:r>
              <a:rPr lang="en-IN" sz="1600" b="0" dirty="0">
                <a:solidFill>
                  <a:srgbClr val="000000"/>
                </a:solidFill>
                <a:effectLst/>
                <a:highlight>
                  <a:srgbClr val="FFFFFF"/>
                </a:highlight>
                <a:latin typeface="Consolas" panose="020B0609020204030204" pitchFamily="49" charset="0"/>
              </a:rPr>
              <a:t>};</a:t>
            </a:r>
          </a:p>
          <a:p>
            <a:pPr marL="0" indent="0">
              <a:buNone/>
            </a:pPr>
            <a:r>
              <a:rPr lang="en-IN" sz="1600" b="0" dirty="0">
                <a:solidFill>
                  <a:srgbClr val="000000"/>
                </a:solidFill>
                <a:effectLst/>
                <a:highlight>
                  <a:srgbClr val="FFFFFF"/>
                </a:highlight>
                <a:latin typeface="Consolas" panose="020B0609020204030204" pitchFamily="49" charset="0"/>
              </a:rPr>
              <a:t>  </a:t>
            </a:r>
            <a:r>
              <a:rPr lang="en-IN" sz="1600" b="0" dirty="0">
                <a:solidFill>
                  <a:srgbClr val="795E26"/>
                </a:solidFill>
                <a:effectLst/>
                <a:highlight>
                  <a:srgbClr val="FFFFFF"/>
                </a:highlight>
                <a:latin typeface="Consolas" panose="020B0609020204030204" pitchFamily="49" charset="0"/>
              </a:rPr>
              <a:t>execvp</a:t>
            </a:r>
            <a:r>
              <a:rPr lang="en-IN" sz="1600" b="0" dirty="0">
                <a:solidFill>
                  <a:srgbClr val="000000"/>
                </a:solidFill>
                <a:effectLst/>
                <a:highlight>
                  <a:srgbClr val="FFFFFF"/>
                </a:highlight>
                <a:latin typeface="Consolas" panose="020B0609020204030204" pitchFamily="49" charset="0"/>
              </a:rPr>
              <a:t>(programName, args);</a:t>
            </a:r>
          </a:p>
          <a:p>
            <a:pPr marL="0" indent="0">
              <a:buNone/>
            </a:pPr>
            <a:r>
              <a:rPr lang="en-IN" sz="1600" b="0" dirty="0">
                <a:solidFill>
                  <a:srgbClr val="000000"/>
                </a:solidFill>
                <a:effectLst/>
                <a:highlight>
                  <a:srgbClr val="FFFFFF"/>
                </a:highlight>
                <a:latin typeface="Consolas" panose="020B0609020204030204" pitchFamily="49" charset="0"/>
              </a:rPr>
              <a:t>}</a:t>
            </a:r>
          </a:p>
          <a:p>
            <a:pPr lvl="1">
              <a:lnSpc>
                <a:spcPct val="150000"/>
              </a:lnSpc>
              <a:buFont typeface="Wingdings" panose="05000000000000000000" pitchFamily="2" charset="2"/>
              <a:buChar char="Ø"/>
            </a:pPr>
            <a:endParaRPr lang="en-IN" dirty="0">
              <a:latin typeface="Timesnewroman"/>
            </a:endParaRPr>
          </a:p>
        </p:txBody>
      </p:sp>
    </p:spTree>
    <p:extLst>
      <p:ext uri="{BB962C8B-B14F-4D97-AF65-F5344CB8AC3E}">
        <p14:creationId xmlns:p14="http://schemas.microsoft.com/office/powerpoint/2010/main" val="13647378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9D5D9-CB81-3B87-A5D5-45DE21DA25F0}"/>
              </a:ext>
            </a:extLst>
          </p:cNvPr>
          <p:cNvSpPr>
            <a:spLocks noGrp="1"/>
          </p:cNvSpPr>
          <p:nvPr>
            <p:ph type="title"/>
          </p:nvPr>
        </p:nvSpPr>
        <p:spPr>
          <a:xfrm>
            <a:off x="561474" y="973668"/>
            <a:ext cx="9354893" cy="706964"/>
          </a:xfrm>
        </p:spPr>
        <p:txBody>
          <a:bodyPr/>
          <a:lstStyle/>
          <a:p>
            <a:r>
              <a:rPr lang="en-IN" sz="3000" b="1" dirty="0">
                <a:latin typeface="Timesnewroman"/>
              </a:rPr>
              <a:t>execle() System Function</a:t>
            </a:r>
          </a:p>
        </p:txBody>
      </p:sp>
      <p:sp>
        <p:nvSpPr>
          <p:cNvPr id="3" name="Content Placeholder 2">
            <a:extLst>
              <a:ext uri="{FF2B5EF4-FFF2-40B4-BE49-F238E27FC236}">
                <a16:creationId xmlns:a16="http://schemas.microsoft.com/office/drawing/2014/main" id="{CE1CDAE0-2C55-BCB6-C0C6-4342E4E82FCF}"/>
              </a:ext>
            </a:extLst>
          </p:cNvPr>
          <p:cNvSpPr>
            <a:spLocks noGrp="1"/>
          </p:cNvSpPr>
          <p:nvPr>
            <p:ph idx="1"/>
          </p:nvPr>
        </p:nvSpPr>
        <p:spPr>
          <a:xfrm>
            <a:off x="561474" y="2285999"/>
            <a:ext cx="11109158" cy="4491789"/>
          </a:xfrm>
        </p:spPr>
        <p:txBody>
          <a:bodyPr>
            <a:normAutofit lnSpcReduction="10000"/>
          </a:bodyPr>
          <a:lstStyle/>
          <a:p>
            <a:pPr>
              <a:lnSpc>
                <a:spcPct val="150000"/>
              </a:lnSpc>
              <a:buFont typeface="Wingdings" panose="05000000000000000000" pitchFamily="2" charset="2"/>
              <a:buChar char="Ø"/>
            </a:pPr>
            <a:r>
              <a:rPr lang="en-US" dirty="0">
                <a:latin typeface="Timesnewroman"/>
              </a:rPr>
              <a:t>The environment variables are passed as an array envp. The last element of the envp array should be NULL. All the other elements contain the key-value pairs as string.</a:t>
            </a:r>
          </a:p>
          <a:p>
            <a:pPr>
              <a:lnSpc>
                <a:spcPct val="150000"/>
              </a:lnSpc>
              <a:buFont typeface="Wingdings" panose="05000000000000000000" pitchFamily="2" charset="2"/>
              <a:buChar char="Ø"/>
            </a:pPr>
            <a:r>
              <a:rPr lang="en-US" dirty="0">
                <a:solidFill>
                  <a:schemeClr val="accent1"/>
                </a:solidFill>
                <a:latin typeface="Timesnewroman"/>
              </a:rPr>
              <a:t>Syntax</a:t>
            </a:r>
          </a:p>
          <a:p>
            <a:pPr lvl="1">
              <a:lnSpc>
                <a:spcPct val="150000"/>
              </a:lnSpc>
              <a:buFont typeface="Wingdings" panose="05000000000000000000" pitchFamily="2" charset="2"/>
              <a:buChar char="Ø"/>
            </a:pPr>
            <a:r>
              <a:rPr lang="en-IN" b="0" dirty="0">
                <a:solidFill>
                  <a:srgbClr val="0000FF"/>
                </a:solidFill>
                <a:effectLst/>
                <a:highlight>
                  <a:srgbClr val="FFFFFF"/>
                </a:highlight>
                <a:latin typeface="Timesnewroman"/>
              </a:rPr>
              <a:t>int</a:t>
            </a:r>
            <a:r>
              <a:rPr lang="en-IN" b="0" dirty="0">
                <a:solidFill>
                  <a:srgbClr val="000000"/>
                </a:solidFill>
                <a:effectLst/>
                <a:highlight>
                  <a:srgbClr val="FFFFFF"/>
                </a:highlight>
                <a:latin typeface="Timesnewroman"/>
              </a:rPr>
              <a:t> </a:t>
            </a:r>
            <a:r>
              <a:rPr lang="en-IN" b="0" dirty="0">
                <a:solidFill>
                  <a:srgbClr val="795E26"/>
                </a:solidFill>
                <a:effectLst/>
                <a:highlight>
                  <a:srgbClr val="FFFFFF"/>
                </a:highlight>
                <a:latin typeface="Timesnewroman"/>
              </a:rPr>
              <a:t>execle</a:t>
            </a:r>
            <a:r>
              <a:rPr lang="en-IN" b="0" dirty="0">
                <a:solidFill>
                  <a:srgbClr val="000000"/>
                </a:solidFill>
                <a:effectLst/>
                <a:highlight>
                  <a:srgbClr val="FFFFFF"/>
                </a:highlight>
                <a:latin typeface="Timesnewroman"/>
              </a:rPr>
              <a:t>(</a:t>
            </a:r>
            <a:r>
              <a:rPr lang="en-IN" b="0" dirty="0">
                <a:solidFill>
                  <a:srgbClr val="0000FF"/>
                </a:solidFill>
                <a:effectLst/>
                <a:highlight>
                  <a:srgbClr val="FFFFFF"/>
                </a:highlight>
                <a:latin typeface="Timesnewroman"/>
              </a:rPr>
              <a:t>const</a:t>
            </a:r>
            <a:r>
              <a:rPr lang="en-IN" b="0" dirty="0">
                <a:solidFill>
                  <a:srgbClr val="000000"/>
                </a:solidFill>
                <a:effectLst/>
                <a:highlight>
                  <a:srgbClr val="FFFFFF"/>
                </a:highlight>
                <a:latin typeface="Timesnewroman"/>
              </a:rPr>
              <a:t> </a:t>
            </a:r>
            <a:r>
              <a:rPr lang="en-IN" b="0" dirty="0">
                <a:solidFill>
                  <a:srgbClr val="0000FF"/>
                </a:solidFill>
                <a:effectLst/>
                <a:highlight>
                  <a:srgbClr val="FFFFFF"/>
                </a:highlight>
                <a:latin typeface="Timesnewroman"/>
              </a:rPr>
              <a:t>char</a:t>
            </a:r>
            <a:r>
              <a:rPr lang="en-IN" b="0" dirty="0">
                <a:solidFill>
                  <a:srgbClr val="000000"/>
                </a:solidFill>
                <a:effectLst/>
                <a:highlight>
                  <a:srgbClr val="FFFFFF"/>
                </a:highlight>
                <a:latin typeface="Timesnewroman"/>
              </a:rPr>
              <a:t> *</a:t>
            </a:r>
            <a:r>
              <a:rPr lang="en-IN" b="0" dirty="0">
                <a:solidFill>
                  <a:srgbClr val="001080"/>
                </a:solidFill>
                <a:effectLst/>
                <a:highlight>
                  <a:srgbClr val="FFFFFF"/>
                </a:highlight>
                <a:latin typeface="Timesnewroman"/>
              </a:rPr>
              <a:t>path</a:t>
            </a:r>
            <a:r>
              <a:rPr lang="en-IN" b="0" dirty="0">
                <a:solidFill>
                  <a:srgbClr val="000000"/>
                </a:solidFill>
                <a:effectLst/>
                <a:highlight>
                  <a:srgbClr val="FFFFFF"/>
                </a:highlight>
                <a:latin typeface="Timesnewroman"/>
              </a:rPr>
              <a:t>, </a:t>
            </a:r>
            <a:r>
              <a:rPr lang="en-IN" b="0" dirty="0">
                <a:solidFill>
                  <a:srgbClr val="0000FF"/>
                </a:solidFill>
                <a:effectLst/>
                <a:highlight>
                  <a:srgbClr val="FFFFFF"/>
                </a:highlight>
                <a:latin typeface="Timesnewroman"/>
              </a:rPr>
              <a:t>const</a:t>
            </a:r>
            <a:r>
              <a:rPr lang="en-IN" b="0" dirty="0">
                <a:solidFill>
                  <a:srgbClr val="000000"/>
                </a:solidFill>
                <a:effectLst/>
                <a:highlight>
                  <a:srgbClr val="FFFFFF"/>
                </a:highlight>
                <a:latin typeface="Timesnewroman"/>
              </a:rPr>
              <a:t> </a:t>
            </a:r>
            <a:r>
              <a:rPr lang="en-IN" b="0" dirty="0">
                <a:solidFill>
                  <a:srgbClr val="0000FF"/>
                </a:solidFill>
                <a:effectLst/>
                <a:highlight>
                  <a:srgbClr val="FFFFFF"/>
                </a:highlight>
                <a:latin typeface="Timesnewroman"/>
              </a:rPr>
              <a:t>char</a:t>
            </a:r>
            <a:r>
              <a:rPr lang="en-IN" b="0" dirty="0">
                <a:solidFill>
                  <a:srgbClr val="000000"/>
                </a:solidFill>
                <a:effectLst/>
                <a:highlight>
                  <a:srgbClr val="FFFFFF"/>
                </a:highlight>
                <a:latin typeface="Timesnewroman"/>
              </a:rPr>
              <a:t> *</a:t>
            </a:r>
            <a:r>
              <a:rPr lang="en-IN" b="0" dirty="0">
                <a:solidFill>
                  <a:srgbClr val="001080"/>
                </a:solidFill>
                <a:effectLst/>
                <a:highlight>
                  <a:srgbClr val="FFFFFF"/>
                </a:highlight>
                <a:latin typeface="Timesnewroman"/>
              </a:rPr>
              <a:t>arg</a:t>
            </a:r>
            <a:r>
              <a:rPr lang="en-IN" b="0" dirty="0">
                <a:solidFill>
                  <a:srgbClr val="000000"/>
                </a:solidFill>
                <a:effectLst/>
                <a:highlight>
                  <a:srgbClr val="FFFFFF"/>
                </a:highlight>
                <a:latin typeface="Timesnewroman"/>
              </a:rPr>
              <a:t>, ..., </a:t>
            </a:r>
            <a:r>
              <a:rPr lang="en-IN" b="0" dirty="0">
                <a:solidFill>
                  <a:srgbClr val="0000FF"/>
                </a:solidFill>
                <a:effectLst/>
                <a:highlight>
                  <a:srgbClr val="FFFFFF"/>
                </a:highlight>
                <a:latin typeface="Timesnewroman"/>
              </a:rPr>
              <a:t>NULL</a:t>
            </a:r>
            <a:r>
              <a:rPr lang="en-IN" b="0" dirty="0">
                <a:solidFill>
                  <a:srgbClr val="000000"/>
                </a:solidFill>
                <a:effectLst/>
                <a:highlight>
                  <a:srgbClr val="FFFFFF"/>
                </a:highlight>
                <a:latin typeface="Timesnewroman"/>
              </a:rPr>
              <a:t>, </a:t>
            </a:r>
            <a:r>
              <a:rPr lang="en-IN" b="0" dirty="0">
                <a:solidFill>
                  <a:srgbClr val="0000FF"/>
                </a:solidFill>
                <a:effectLst/>
                <a:highlight>
                  <a:srgbClr val="FFFFFF"/>
                </a:highlight>
                <a:latin typeface="Timesnewroman"/>
              </a:rPr>
              <a:t>char</a:t>
            </a:r>
            <a:r>
              <a:rPr lang="en-IN" b="0" dirty="0">
                <a:solidFill>
                  <a:srgbClr val="000000"/>
                </a:solidFill>
                <a:effectLst/>
                <a:highlight>
                  <a:srgbClr val="FFFFFF"/>
                </a:highlight>
                <a:latin typeface="Timesnewroman"/>
              </a:rPr>
              <a:t> * </a:t>
            </a:r>
            <a:r>
              <a:rPr lang="en-IN" b="0" dirty="0">
                <a:solidFill>
                  <a:srgbClr val="0000FF"/>
                </a:solidFill>
                <a:effectLst/>
                <a:highlight>
                  <a:srgbClr val="FFFFFF"/>
                </a:highlight>
                <a:latin typeface="Timesnewroman"/>
              </a:rPr>
              <a:t>const</a:t>
            </a:r>
            <a:r>
              <a:rPr lang="en-IN" b="0" dirty="0">
                <a:solidFill>
                  <a:srgbClr val="000000"/>
                </a:solidFill>
                <a:effectLst/>
                <a:highlight>
                  <a:srgbClr val="FFFFFF"/>
                </a:highlight>
                <a:latin typeface="Timesnewroman"/>
              </a:rPr>
              <a:t> </a:t>
            </a:r>
            <a:r>
              <a:rPr lang="en-IN" b="0" dirty="0">
                <a:solidFill>
                  <a:srgbClr val="001080"/>
                </a:solidFill>
                <a:effectLst/>
                <a:highlight>
                  <a:srgbClr val="FFFFFF"/>
                </a:highlight>
                <a:latin typeface="Timesnewroman"/>
              </a:rPr>
              <a:t>envp</a:t>
            </a:r>
            <a:r>
              <a:rPr lang="en-IN" b="0" dirty="0">
                <a:solidFill>
                  <a:srgbClr val="0000FF"/>
                </a:solidFill>
                <a:effectLst/>
                <a:highlight>
                  <a:srgbClr val="FFFFFF"/>
                </a:highlight>
                <a:latin typeface="Timesnewroman"/>
              </a:rPr>
              <a:t>[]</a:t>
            </a:r>
            <a:r>
              <a:rPr lang="en-IN" b="0" dirty="0">
                <a:solidFill>
                  <a:srgbClr val="000000"/>
                </a:solidFill>
                <a:effectLst/>
                <a:highlight>
                  <a:srgbClr val="FFFFFF"/>
                </a:highlight>
                <a:latin typeface="Timesnewroman"/>
              </a:rPr>
              <a:t> );</a:t>
            </a:r>
          </a:p>
          <a:p>
            <a:pPr>
              <a:lnSpc>
                <a:spcPct val="150000"/>
              </a:lnSpc>
              <a:buFont typeface="Wingdings" panose="05000000000000000000" pitchFamily="2" charset="2"/>
              <a:buChar char="Ø"/>
            </a:pPr>
            <a:r>
              <a:rPr lang="en-IN" b="0" dirty="0">
                <a:solidFill>
                  <a:schemeClr val="accent5">
                    <a:lumMod val="75000"/>
                  </a:schemeClr>
                </a:solidFill>
                <a:effectLst/>
                <a:highlight>
                  <a:srgbClr val="FFFFFF"/>
                </a:highlight>
                <a:latin typeface="Timesnewroman"/>
              </a:rPr>
              <a:t>Program</a:t>
            </a:r>
          </a:p>
          <a:p>
            <a:pPr marL="0" indent="0">
              <a:buNone/>
            </a:pPr>
            <a:r>
              <a:rPr lang="en-IN" sz="1600" b="0" dirty="0">
                <a:solidFill>
                  <a:srgbClr val="AF00DB"/>
                </a:solidFill>
                <a:effectLst/>
                <a:highlight>
                  <a:srgbClr val="FFFFFF"/>
                </a:highlight>
                <a:latin typeface="Consolas" panose="020B0609020204030204" pitchFamily="49" charset="0"/>
              </a:rPr>
              <a:t>#include</a:t>
            </a:r>
            <a:r>
              <a:rPr lang="en-IN" sz="1600" b="0" dirty="0">
                <a:solidFill>
                  <a:srgbClr val="0000FF"/>
                </a:solidFill>
                <a:effectLst/>
                <a:highlight>
                  <a:srgbClr val="FFFFFF"/>
                </a:highlight>
                <a:latin typeface="Consolas" panose="020B0609020204030204" pitchFamily="49" charset="0"/>
              </a:rPr>
              <a:t> </a:t>
            </a:r>
            <a:r>
              <a:rPr lang="en-IN" sz="1600" b="0" dirty="0">
                <a:solidFill>
                  <a:srgbClr val="A31515"/>
                </a:solidFill>
                <a:effectLst/>
                <a:highlight>
                  <a:srgbClr val="FFFFFF"/>
                </a:highlight>
                <a:latin typeface="Consolas" panose="020B0609020204030204" pitchFamily="49" charset="0"/>
              </a:rPr>
              <a:t>&lt;unistd.h&gt;</a:t>
            </a:r>
            <a:endParaRPr lang="en-IN" sz="1600" b="0" dirty="0">
              <a:solidFill>
                <a:srgbClr val="000000"/>
              </a:solidFill>
              <a:effectLst/>
              <a:highlight>
                <a:srgbClr val="FFFFFF"/>
              </a:highlight>
              <a:latin typeface="Consolas" panose="020B0609020204030204" pitchFamily="49" charset="0"/>
            </a:endParaRPr>
          </a:p>
          <a:p>
            <a:pPr marL="0" indent="0">
              <a:buNone/>
            </a:pPr>
            <a:r>
              <a:rPr lang="en-IN" sz="1600" b="0" dirty="0">
                <a:solidFill>
                  <a:srgbClr val="0000FF"/>
                </a:solidFill>
                <a:effectLst/>
                <a:highlight>
                  <a:srgbClr val="FFFFFF"/>
                </a:highlight>
                <a:latin typeface="Consolas" panose="020B0609020204030204" pitchFamily="49" charset="0"/>
              </a:rPr>
              <a:t>int</a:t>
            </a:r>
            <a:r>
              <a:rPr lang="en-IN" sz="1600" b="0" dirty="0">
                <a:solidFill>
                  <a:srgbClr val="000000"/>
                </a:solidFill>
                <a:effectLst/>
                <a:highlight>
                  <a:srgbClr val="FFFFFF"/>
                </a:highlight>
                <a:latin typeface="Consolas" panose="020B0609020204030204" pitchFamily="49" charset="0"/>
              </a:rPr>
              <a:t> </a:t>
            </a:r>
            <a:r>
              <a:rPr lang="en-IN" sz="1600" b="0" dirty="0">
                <a:solidFill>
                  <a:srgbClr val="795E26"/>
                </a:solidFill>
                <a:effectLst/>
                <a:highlight>
                  <a:srgbClr val="FFFFFF"/>
                </a:highlight>
                <a:latin typeface="Consolas" panose="020B0609020204030204" pitchFamily="49" charset="0"/>
              </a:rPr>
              <a:t>main</a:t>
            </a:r>
            <a:r>
              <a:rPr lang="en-IN" sz="1600" b="0" dirty="0">
                <a:solidFill>
                  <a:srgbClr val="000000"/>
                </a:solidFill>
                <a:effectLst/>
                <a:highlight>
                  <a:srgbClr val="FFFFFF"/>
                </a:highlight>
                <a:latin typeface="Consolas" panose="020B0609020204030204" pitchFamily="49" charset="0"/>
              </a:rPr>
              <a:t>(</a:t>
            </a:r>
            <a:r>
              <a:rPr lang="en-IN" sz="1600" b="0" dirty="0">
                <a:solidFill>
                  <a:srgbClr val="0000FF"/>
                </a:solidFill>
                <a:effectLst/>
                <a:highlight>
                  <a:srgbClr val="FFFFFF"/>
                </a:highlight>
                <a:latin typeface="Consolas" panose="020B0609020204030204" pitchFamily="49" charset="0"/>
              </a:rPr>
              <a:t>void</a:t>
            </a:r>
            <a:r>
              <a:rPr lang="en-IN" sz="1600" b="0" dirty="0">
                <a:solidFill>
                  <a:srgbClr val="000000"/>
                </a:solidFill>
                <a:effectLst/>
                <a:highlight>
                  <a:srgbClr val="FFFFFF"/>
                </a:highlight>
                <a:latin typeface="Consolas" panose="020B0609020204030204" pitchFamily="49" charset="0"/>
              </a:rPr>
              <a:t>) </a:t>
            </a:r>
          </a:p>
          <a:p>
            <a:pPr marL="0" indent="0">
              <a:buNone/>
            </a:pPr>
            <a:r>
              <a:rPr lang="en-IN" sz="1600" b="0" dirty="0">
                <a:solidFill>
                  <a:srgbClr val="000000"/>
                </a:solidFill>
                <a:effectLst/>
                <a:highlight>
                  <a:srgbClr val="FFFFFF"/>
                </a:highlight>
                <a:latin typeface="Consolas" panose="020B0609020204030204" pitchFamily="49" charset="0"/>
              </a:rPr>
              <a:t>{</a:t>
            </a:r>
          </a:p>
          <a:p>
            <a:pPr marL="0" indent="0">
              <a:buNone/>
            </a:pPr>
            <a:r>
              <a:rPr lang="en-IN" sz="1600" b="0" dirty="0">
                <a:solidFill>
                  <a:srgbClr val="000000"/>
                </a:solidFill>
                <a:effectLst/>
                <a:highlight>
                  <a:srgbClr val="FFFFFF"/>
                </a:highlight>
                <a:latin typeface="Consolas" panose="020B0609020204030204" pitchFamily="49" charset="0"/>
              </a:rPr>
              <a:t>  </a:t>
            </a:r>
            <a:r>
              <a:rPr lang="en-IN" sz="1600" b="0" dirty="0">
                <a:solidFill>
                  <a:srgbClr val="0000FF"/>
                </a:solidFill>
                <a:effectLst/>
                <a:highlight>
                  <a:srgbClr val="FFFFFF"/>
                </a:highlight>
                <a:latin typeface="Consolas" panose="020B0609020204030204" pitchFamily="49" charset="0"/>
              </a:rPr>
              <a:t>char</a:t>
            </a:r>
            <a:r>
              <a:rPr lang="en-IN" sz="1600" b="0" dirty="0">
                <a:solidFill>
                  <a:srgbClr val="000000"/>
                </a:solidFill>
                <a:effectLst/>
                <a:highlight>
                  <a:srgbClr val="FFFFFF"/>
                </a:highlight>
                <a:latin typeface="Consolas" panose="020B0609020204030204" pitchFamily="49" charset="0"/>
              </a:rPr>
              <a:t> *binaryPath = </a:t>
            </a:r>
            <a:r>
              <a:rPr lang="en-IN" sz="1600" b="0" dirty="0">
                <a:solidFill>
                  <a:srgbClr val="A31515"/>
                </a:solidFill>
                <a:effectLst/>
                <a:highlight>
                  <a:srgbClr val="FFFFFF"/>
                </a:highlight>
                <a:latin typeface="Consolas" panose="020B0609020204030204" pitchFamily="49" charset="0"/>
              </a:rPr>
              <a:t>"/bin/bash"</a:t>
            </a:r>
            <a:r>
              <a:rPr lang="en-IN" sz="1600" b="0" dirty="0">
                <a:solidFill>
                  <a:srgbClr val="000000"/>
                </a:solidFill>
                <a:effectLst/>
                <a:highlight>
                  <a:srgbClr val="FFFFFF"/>
                </a:highlight>
                <a:latin typeface="Consolas" panose="020B0609020204030204" pitchFamily="49" charset="0"/>
              </a:rPr>
              <a:t>;</a:t>
            </a:r>
          </a:p>
          <a:p>
            <a:pPr marL="0" indent="0">
              <a:buNone/>
            </a:pPr>
            <a:r>
              <a:rPr lang="en-IN" sz="1600" b="0" dirty="0">
                <a:solidFill>
                  <a:srgbClr val="000000"/>
                </a:solidFill>
                <a:effectLst/>
                <a:highlight>
                  <a:srgbClr val="FFFFFF"/>
                </a:highlight>
                <a:latin typeface="Consolas" panose="020B0609020204030204" pitchFamily="49" charset="0"/>
              </a:rPr>
              <a:t>  </a:t>
            </a:r>
            <a:r>
              <a:rPr lang="en-IN" sz="1600" b="0" dirty="0">
                <a:solidFill>
                  <a:srgbClr val="0000FF"/>
                </a:solidFill>
                <a:effectLst/>
                <a:highlight>
                  <a:srgbClr val="FFFFFF"/>
                </a:highlight>
                <a:latin typeface="Consolas" panose="020B0609020204030204" pitchFamily="49" charset="0"/>
              </a:rPr>
              <a:t>char</a:t>
            </a:r>
            <a:r>
              <a:rPr lang="en-IN" sz="1600" b="0" dirty="0">
                <a:solidFill>
                  <a:srgbClr val="000000"/>
                </a:solidFill>
                <a:effectLst/>
                <a:highlight>
                  <a:srgbClr val="FFFFFF"/>
                </a:highlight>
                <a:latin typeface="Consolas" panose="020B0609020204030204" pitchFamily="49" charset="0"/>
              </a:rPr>
              <a:t> *arg1 = </a:t>
            </a:r>
            <a:r>
              <a:rPr lang="en-IN" sz="1600" b="0" dirty="0">
                <a:solidFill>
                  <a:srgbClr val="A31515"/>
                </a:solidFill>
                <a:effectLst/>
                <a:highlight>
                  <a:srgbClr val="FFFFFF"/>
                </a:highlight>
                <a:latin typeface="Consolas" panose="020B0609020204030204" pitchFamily="49" charset="0"/>
              </a:rPr>
              <a:t>"-c"</a:t>
            </a:r>
            <a:r>
              <a:rPr lang="en-IN" sz="1600" b="0" dirty="0">
                <a:solidFill>
                  <a:srgbClr val="000000"/>
                </a:solidFill>
                <a:effectLst/>
                <a:highlight>
                  <a:srgbClr val="FFFFFF"/>
                </a:highlight>
                <a:latin typeface="Consolas" panose="020B0609020204030204" pitchFamily="49" charset="0"/>
              </a:rPr>
              <a:t>;</a:t>
            </a:r>
          </a:p>
          <a:p>
            <a:pPr marL="0" indent="0">
              <a:buNone/>
            </a:pPr>
            <a:r>
              <a:rPr lang="en-IN" sz="1600" b="0" dirty="0">
                <a:solidFill>
                  <a:srgbClr val="000000"/>
                </a:solidFill>
                <a:effectLst/>
                <a:highlight>
                  <a:srgbClr val="FFFFFF"/>
                </a:highlight>
                <a:latin typeface="Consolas" panose="020B0609020204030204" pitchFamily="49" charset="0"/>
              </a:rPr>
              <a:t> </a:t>
            </a:r>
            <a:endParaRPr lang="en-IN" dirty="0"/>
          </a:p>
        </p:txBody>
      </p:sp>
    </p:spTree>
    <p:extLst>
      <p:ext uri="{BB962C8B-B14F-4D97-AF65-F5344CB8AC3E}">
        <p14:creationId xmlns:p14="http://schemas.microsoft.com/office/powerpoint/2010/main" val="30183354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EDA6F-BC3C-B867-9290-0A2529E508FB}"/>
              </a:ext>
            </a:extLst>
          </p:cNvPr>
          <p:cNvSpPr>
            <a:spLocks noGrp="1"/>
          </p:cNvSpPr>
          <p:nvPr>
            <p:ph type="title"/>
          </p:nvPr>
        </p:nvSpPr>
        <p:spPr>
          <a:xfrm>
            <a:off x="545432" y="973668"/>
            <a:ext cx="9370935" cy="706964"/>
          </a:xfrm>
        </p:spPr>
        <p:txBody>
          <a:bodyPr/>
          <a:lstStyle/>
          <a:p>
            <a:r>
              <a:rPr lang="en-US" sz="3000" b="1" dirty="0">
                <a:latin typeface="Timesnewroman"/>
              </a:rPr>
              <a:t>Cont..</a:t>
            </a:r>
            <a:endParaRPr lang="en-IN" sz="3000" b="1" dirty="0">
              <a:latin typeface="Timesnewroman"/>
            </a:endParaRPr>
          </a:p>
        </p:txBody>
      </p:sp>
      <p:sp>
        <p:nvSpPr>
          <p:cNvPr id="3" name="Content Placeholder 2">
            <a:extLst>
              <a:ext uri="{FF2B5EF4-FFF2-40B4-BE49-F238E27FC236}">
                <a16:creationId xmlns:a16="http://schemas.microsoft.com/office/drawing/2014/main" id="{4ABC0E0E-2247-7A1A-0E6A-76174BBFD8D0}"/>
              </a:ext>
            </a:extLst>
          </p:cNvPr>
          <p:cNvSpPr>
            <a:spLocks noGrp="1"/>
          </p:cNvSpPr>
          <p:nvPr>
            <p:ph idx="1"/>
          </p:nvPr>
        </p:nvSpPr>
        <p:spPr>
          <a:xfrm>
            <a:off x="545432" y="2310063"/>
            <a:ext cx="11101136" cy="4379495"/>
          </a:xfrm>
        </p:spPr>
        <p:txBody>
          <a:bodyPr/>
          <a:lstStyle/>
          <a:p>
            <a:pPr marL="0" indent="0">
              <a:lnSpc>
                <a:spcPct val="150000"/>
              </a:lnSpc>
              <a:buNone/>
            </a:pPr>
            <a:r>
              <a:rPr lang="en-IN" dirty="0">
                <a:solidFill>
                  <a:srgbClr val="0000FF"/>
                </a:solidFill>
                <a:highlight>
                  <a:srgbClr val="FFFFFF"/>
                </a:highlight>
                <a:latin typeface="Consolas" panose="020B0609020204030204" pitchFamily="49" charset="0"/>
              </a:rPr>
              <a:t>  </a:t>
            </a:r>
            <a:r>
              <a:rPr lang="en-IN" sz="1800" b="0" dirty="0">
                <a:solidFill>
                  <a:srgbClr val="0000FF"/>
                </a:solidFill>
                <a:effectLst/>
                <a:highlight>
                  <a:srgbClr val="FFFFFF"/>
                </a:highlight>
                <a:latin typeface="Consolas" panose="020B0609020204030204" pitchFamily="49" charset="0"/>
              </a:rPr>
              <a:t>char</a:t>
            </a:r>
            <a:r>
              <a:rPr lang="en-IN" sz="1800" b="0" dirty="0">
                <a:solidFill>
                  <a:srgbClr val="000000"/>
                </a:solidFill>
                <a:effectLst/>
                <a:highlight>
                  <a:srgbClr val="FFFFFF"/>
                </a:highlight>
                <a:latin typeface="Consolas" panose="020B0609020204030204" pitchFamily="49" charset="0"/>
              </a:rPr>
              <a:t> *arg2 = </a:t>
            </a:r>
            <a:r>
              <a:rPr lang="en-IN" sz="1800" b="0" dirty="0">
                <a:solidFill>
                  <a:srgbClr val="A31515"/>
                </a:solidFill>
                <a:effectLst/>
                <a:highlight>
                  <a:srgbClr val="FFFFFF"/>
                </a:highlight>
                <a:latin typeface="Consolas" panose="020B0609020204030204" pitchFamily="49" charset="0"/>
              </a:rPr>
              <a:t>"echo Visit $HOSTNAME:$PORT from your browser."</a:t>
            </a:r>
            <a:r>
              <a:rPr lang="en-IN" sz="1800" b="0" dirty="0">
                <a:solidFill>
                  <a:srgbClr val="000000"/>
                </a:solidFill>
                <a:effectLst/>
                <a:highlight>
                  <a:srgbClr val="FFFFFF"/>
                </a:highlight>
                <a:latin typeface="Consolas" panose="020B0609020204030204" pitchFamily="49" charset="0"/>
              </a:rPr>
              <a:t>;</a:t>
            </a:r>
          </a:p>
          <a:p>
            <a:pPr marL="0" indent="0">
              <a:lnSpc>
                <a:spcPct val="150000"/>
              </a:lnSpc>
              <a:buNone/>
            </a:pPr>
            <a:r>
              <a:rPr lang="en-US" b="0" dirty="0">
                <a:solidFill>
                  <a:srgbClr val="000000"/>
                </a:solidFill>
                <a:effectLst/>
                <a:highlight>
                  <a:srgbClr val="FFFFFF"/>
                </a:highlight>
                <a:latin typeface="Consolas" panose="020B0609020204030204" pitchFamily="49" charset="0"/>
              </a:rPr>
              <a:t>  </a:t>
            </a:r>
            <a:r>
              <a:rPr lang="en-US" b="0" dirty="0">
                <a:solidFill>
                  <a:srgbClr val="795E26"/>
                </a:solidFill>
                <a:effectLst/>
                <a:highlight>
                  <a:srgbClr val="FFFFFF"/>
                </a:highlight>
                <a:latin typeface="Consolas" panose="020B0609020204030204" pitchFamily="49" charset="0"/>
              </a:rPr>
              <a:t>execle</a:t>
            </a:r>
            <a:r>
              <a:rPr lang="en-US" b="0" dirty="0">
                <a:solidFill>
                  <a:srgbClr val="000000"/>
                </a:solidFill>
                <a:effectLst/>
                <a:highlight>
                  <a:srgbClr val="FFFFFF"/>
                </a:highlight>
                <a:latin typeface="Consolas" panose="020B0609020204030204" pitchFamily="49" charset="0"/>
              </a:rPr>
              <a:t>(binaryPath, binaryPath, arg1, arg2, </a:t>
            </a:r>
            <a:r>
              <a:rPr lang="en-US" b="0" dirty="0">
                <a:solidFill>
                  <a:srgbClr val="0000FF"/>
                </a:solidFill>
                <a:effectLst/>
                <a:highlight>
                  <a:srgbClr val="FFFFFF"/>
                </a:highlight>
                <a:latin typeface="Consolas" panose="020B0609020204030204" pitchFamily="49" charset="0"/>
              </a:rPr>
              <a:t>NULL</a:t>
            </a:r>
            <a:r>
              <a:rPr lang="en-US" b="0" dirty="0">
                <a:solidFill>
                  <a:srgbClr val="000000"/>
                </a:solidFill>
                <a:effectLst/>
                <a:highlight>
                  <a:srgbClr val="FFFFFF"/>
                </a:highlight>
                <a:latin typeface="Consolas" panose="020B0609020204030204" pitchFamily="49" charset="0"/>
              </a:rPr>
              <a:t>, env);</a:t>
            </a:r>
            <a:br>
              <a:rPr lang="en-US" b="0" dirty="0">
                <a:solidFill>
                  <a:srgbClr val="000000"/>
                </a:solidFill>
                <a:effectLst/>
                <a:highlight>
                  <a:srgbClr val="FFFFFF"/>
                </a:highlight>
                <a:latin typeface="Consolas" panose="020B0609020204030204" pitchFamily="49" charset="0"/>
              </a:rPr>
            </a:br>
            <a:r>
              <a:rPr lang="en-US" b="0" dirty="0">
                <a:solidFill>
                  <a:srgbClr val="000000"/>
                </a:solidFill>
                <a:effectLst/>
                <a:highlight>
                  <a:srgbClr val="FFFFFF"/>
                </a:highlight>
                <a:latin typeface="Consolas" panose="020B0609020204030204" pitchFamily="49" charset="0"/>
              </a:rPr>
              <a:t>}</a:t>
            </a:r>
          </a:p>
          <a:p>
            <a:pPr>
              <a:lnSpc>
                <a:spcPct val="150000"/>
              </a:lnSpc>
              <a:buFont typeface="Wingdings" panose="05000000000000000000" pitchFamily="2" charset="2"/>
              <a:buChar char="Ø"/>
            </a:pPr>
            <a:r>
              <a:rPr lang="en-US" dirty="0">
                <a:latin typeface="Timesnewroman"/>
              </a:rPr>
              <a:t>passed two environment variables HOSTNAME and PORT to the execle() function. We can access them from the executable </a:t>
            </a:r>
            <a:r>
              <a:rPr lang="en-US" dirty="0">
                <a:solidFill>
                  <a:schemeClr val="accent5">
                    <a:lumMod val="75000"/>
                  </a:schemeClr>
                </a:solidFill>
                <a:latin typeface="Timesnewroman"/>
              </a:rPr>
              <a:t>/bin/bash.</a:t>
            </a:r>
            <a:endParaRPr lang="en-IN" dirty="0">
              <a:solidFill>
                <a:schemeClr val="accent5">
                  <a:lumMod val="75000"/>
                </a:schemeClr>
              </a:solidFill>
              <a:latin typeface="Timesnewroman"/>
            </a:endParaRPr>
          </a:p>
        </p:txBody>
      </p:sp>
    </p:spTree>
    <p:extLst>
      <p:ext uri="{BB962C8B-B14F-4D97-AF65-F5344CB8AC3E}">
        <p14:creationId xmlns:p14="http://schemas.microsoft.com/office/powerpoint/2010/main" val="17896483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0DD4F-064D-4B48-8A0D-E5544EF31015}"/>
              </a:ext>
            </a:extLst>
          </p:cNvPr>
          <p:cNvSpPr>
            <a:spLocks noGrp="1"/>
          </p:cNvSpPr>
          <p:nvPr>
            <p:ph type="title"/>
          </p:nvPr>
        </p:nvSpPr>
        <p:spPr>
          <a:xfrm>
            <a:off x="537412" y="973668"/>
            <a:ext cx="9378956" cy="706964"/>
          </a:xfrm>
        </p:spPr>
        <p:txBody>
          <a:bodyPr/>
          <a:lstStyle/>
          <a:p>
            <a:r>
              <a:rPr lang="en-IN" sz="3000" b="1" dirty="0">
                <a:latin typeface="Timesnewroman"/>
              </a:rPr>
              <a:t>execve() System Function</a:t>
            </a:r>
          </a:p>
        </p:txBody>
      </p:sp>
      <p:sp>
        <p:nvSpPr>
          <p:cNvPr id="3" name="Content Placeholder 2">
            <a:extLst>
              <a:ext uri="{FF2B5EF4-FFF2-40B4-BE49-F238E27FC236}">
                <a16:creationId xmlns:a16="http://schemas.microsoft.com/office/drawing/2014/main" id="{DDB90891-A388-A0F4-FEA5-2AEC728D5AFB}"/>
              </a:ext>
            </a:extLst>
          </p:cNvPr>
          <p:cNvSpPr>
            <a:spLocks noGrp="1"/>
          </p:cNvSpPr>
          <p:nvPr>
            <p:ph idx="1"/>
          </p:nvPr>
        </p:nvSpPr>
        <p:spPr>
          <a:xfrm>
            <a:off x="537412" y="2285999"/>
            <a:ext cx="11141241" cy="4443663"/>
          </a:xfrm>
        </p:spPr>
        <p:txBody>
          <a:bodyPr>
            <a:normAutofit lnSpcReduction="10000"/>
          </a:bodyPr>
          <a:lstStyle/>
          <a:p>
            <a:pPr>
              <a:lnSpc>
                <a:spcPct val="150000"/>
              </a:lnSpc>
              <a:buFont typeface="Wingdings" panose="05000000000000000000" pitchFamily="2" charset="2"/>
              <a:buChar char="Ø"/>
            </a:pPr>
            <a:r>
              <a:rPr lang="fr-FR" b="0" dirty="0">
                <a:solidFill>
                  <a:schemeClr val="accent5">
                    <a:lumMod val="75000"/>
                  </a:schemeClr>
                </a:solidFill>
                <a:effectLst/>
                <a:highlight>
                  <a:srgbClr val="FFFFFF"/>
                </a:highlight>
                <a:latin typeface="Consolas" panose="020B0609020204030204" pitchFamily="49" charset="0"/>
              </a:rPr>
              <a:t>Syntax</a:t>
            </a:r>
          </a:p>
          <a:p>
            <a:pPr lvl="1">
              <a:lnSpc>
                <a:spcPct val="150000"/>
              </a:lnSpc>
              <a:buFont typeface="Wingdings" panose="05000000000000000000" pitchFamily="2" charset="2"/>
              <a:buChar char="Ø"/>
            </a:pPr>
            <a:r>
              <a:rPr lang="fr-FR" b="0" dirty="0">
                <a:solidFill>
                  <a:srgbClr val="0000FF"/>
                </a:solidFill>
                <a:effectLst/>
                <a:highlight>
                  <a:srgbClr val="FFFFFF"/>
                </a:highlight>
                <a:latin typeface="Consolas" panose="020B0609020204030204" pitchFamily="49" charset="0"/>
              </a:rPr>
              <a:t>int</a:t>
            </a:r>
            <a:r>
              <a:rPr lang="fr-FR" b="0" dirty="0">
                <a:solidFill>
                  <a:srgbClr val="000000"/>
                </a:solidFill>
                <a:effectLst/>
                <a:highlight>
                  <a:srgbClr val="FFFFFF"/>
                </a:highlight>
                <a:latin typeface="Consolas" panose="020B0609020204030204" pitchFamily="49" charset="0"/>
              </a:rPr>
              <a:t> </a:t>
            </a:r>
            <a:r>
              <a:rPr lang="fr-FR" b="0" dirty="0">
                <a:solidFill>
                  <a:srgbClr val="795E26"/>
                </a:solidFill>
                <a:effectLst/>
                <a:highlight>
                  <a:srgbClr val="FFFFFF"/>
                </a:highlight>
                <a:latin typeface="Consolas" panose="020B0609020204030204" pitchFamily="49" charset="0"/>
              </a:rPr>
              <a:t>execve</a:t>
            </a:r>
            <a:r>
              <a:rPr lang="fr-FR" b="0" dirty="0">
                <a:solidFill>
                  <a:srgbClr val="000000"/>
                </a:solidFill>
                <a:effectLst/>
                <a:highlight>
                  <a:srgbClr val="FFFFFF"/>
                </a:highlight>
                <a:latin typeface="Consolas" panose="020B0609020204030204" pitchFamily="49" charset="0"/>
              </a:rPr>
              <a:t>(</a:t>
            </a:r>
            <a:r>
              <a:rPr lang="fr-FR" b="0" dirty="0">
                <a:solidFill>
                  <a:srgbClr val="0000FF"/>
                </a:solidFill>
                <a:effectLst/>
                <a:highlight>
                  <a:srgbClr val="FFFFFF"/>
                </a:highlight>
                <a:latin typeface="Consolas" panose="020B0609020204030204" pitchFamily="49" charset="0"/>
              </a:rPr>
              <a:t>const</a:t>
            </a:r>
            <a:r>
              <a:rPr lang="fr-FR" b="0" dirty="0">
                <a:solidFill>
                  <a:srgbClr val="000000"/>
                </a:solidFill>
                <a:effectLst/>
                <a:highlight>
                  <a:srgbClr val="FFFFFF"/>
                </a:highlight>
                <a:latin typeface="Consolas" panose="020B0609020204030204" pitchFamily="49" charset="0"/>
              </a:rPr>
              <a:t> </a:t>
            </a:r>
            <a:r>
              <a:rPr lang="fr-FR" b="0" dirty="0">
                <a:solidFill>
                  <a:srgbClr val="0000FF"/>
                </a:solidFill>
                <a:effectLst/>
                <a:highlight>
                  <a:srgbClr val="FFFFFF"/>
                </a:highlight>
                <a:latin typeface="Consolas" panose="020B0609020204030204" pitchFamily="49" charset="0"/>
              </a:rPr>
              <a:t>char</a:t>
            </a:r>
            <a:r>
              <a:rPr lang="fr-FR" b="0" dirty="0">
                <a:solidFill>
                  <a:srgbClr val="000000"/>
                </a:solidFill>
                <a:effectLst/>
                <a:highlight>
                  <a:srgbClr val="FFFFFF"/>
                </a:highlight>
                <a:latin typeface="Consolas" panose="020B0609020204030204" pitchFamily="49" charset="0"/>
              </a:rPr>
              <a:t> *</a:t>
            </a:r>
            <a:r>
              <a:rPr lang="fr-FR" b="0" dirty="0">
                <a:solidFill>
                  <a:srgbClr val="001080"/>
                </a:solidFill>
                <a:effectLst/>
                <a:highlight>
                  <a:srgbClr val="FFFFFF"/>
                </a:highlight>
                <a:latin typeface="Consolas" panose="020B0609020204030204" pitchFamily="49" charset="0"/>
              </a:rPr>
              <a:t>file</a:t>
            </a:r>
            <a:r>
              <a:rPr lang="fr-FR" b="0" dirty="0">
                <a:solidFill>
                  <a:srgbClr val="000000"/>
                </a:solidFill>
                <a:effectLst/>
                <a:highlight>
                  <a:srgbClr val="FFFFFF"/>
                </a:highlight>
                <a:latin typeface="Consolas" panose="020B0609020204030204" pitchFamily="49" charset="0"/>
              </a:rPr>
              <a:t>, </a:t>
            </a:r>
            <a:r>
              <a:rPr lang="fr-FR" b="0" dirty="0">
                <a:solidFill>
                  <a:srgbClr val="0000FF"/>
                </a:solidFill>
                <a:effectLst/>
                <a:highlight>
                  <a:srgbClr val="FFFFFF"/>
                </a:highlight>
                <a:latin typeface="Consolas" panose="020B0609020204030204" pitchFamily="49" charset="0"/>
              </a:rPr>
              <a:t>char</a:t>
            </a:r>
            <a:r>
              <a:rPr lang="fr-FR" b="0" dirty="0">
                <a:solidFill>
                  <a:srgbClr val="000000"/>
                </a:solidFill>
                <a:effectLst/>
                <a:highlight>
                  <a:srgbClr val="FFFFFF"/>
                </a:highlight>
                <a:latin typeface="Consolas" panose="020B0609020204030204" pitchFamily="49" charset="0"/>
              </a:rPr>
              <a:t> *</a:t>
            </a:r>
            <a:r>
              <a:rPr lang="fr-FR" b="0" dirty="0">
                <a:solidFill>
                  <a:srgbClr val="0000FF"/>
                </a:solidFill>
                <a:effectLst/>
                <a:highlight>
                  <a:srgbClr val="FFFFFF"/>
                </a:highlight>
                <a:latin typeface="Consolas" panose="020B0609020204030204" pitchFamily="49" charset="0"/>
              </a:rPr>
              <a:t>const</a:t>
            </a:r>
            <a:r>
              <a:rPr lang="fr-FR" b="0" dirty="0">
                <a:solidFill>
                  <a:srgbClr val="000000"/>
                </a:solidFill>
                <a:effectLst/>
                <a:highlight>
                  <a:srgbClr val="FFFFFF"/>
                </a:highlight>
                <a:latin typeface="Consolas" panose="020B0609020204030204" pitchFamily="49" charset="0"/>
              </a:rPr>
              <a:t> </a:t>
            </a:r>
            <a:r>
              <a:rPr lang="fr-FR" b="0" dirty="0">
                <a:solidFill>
                  <a:srgbClr val="001080"/>
                </a:solidFill>
                <a:effectLst/>
                <a:highlight>
                  <a:srgbClr val="FFFFFF"/>
                </a:highlight>
                <a:latin typeface="Consolas" panose="020B0609020204030204" pitchFamily="49" charset="0"/>
              </a:rPr>
              <a:t>argv</a:t>
            </a:r>
            <a:r>
              <a:rPr lang="fr-FR" b="0" dirty="0">
                <a:solidFill>
                  <a:srgbClr val="0000FF"/>
                </a:solidFill>
                <a:effectLst/>
                <a:highlight>
                  <a:srgbClr val="FFFFFF"/>
                </a:highlight>
                <a:latin typeface="Consolas" panose="020B0609020204030204" pitchFamily="49" charset="0"/>
              </a:rPr>
              <a:t>[]</a:t>
            </a:r>
            <a:r>
              <a:rPr lang="fr-FR" b="0" dirty="0">
                <a:solidFill>
                  <a:srgbClr val="000000"/>
                </a:solidFill>
                <a:effectLst/>
                <a:highlight>
                  <a:srgbClr val="FFFFFF"/>
                </a:highlight>
                <a:latin typeface="Consolas" panose="020B0609020204030204" pitchFamily="49" charset="0"/>
              </a:rPr>
              <a:t>, </a:t>
            </a:r>
            <a:r>
              <a:rPr lang="fr-FR" b="0" dirty="0">
                <a:solidFill>
                  <a:srgbClr val="0000FF"/>
                </a:solidFill>
                <a:effectLst/>
                <a:highlight>
                  <a:srgbClr val="FFFFFF"/>
                </a:highlight>
                <a:latin typeface="Consolas" panose="020B0609020204030204" pitchFamily="49" charset="0"/>
              </a:rPr>
              <a:t>char</a:t>
            </a:r>
            <a:r>
              <a:rPr lang="fr-FR" b="0" dirty="0">
                <a:solidFill>
                  <a:srgbClr val="000000"/>
                </a:solidFill>
                <a:effectLst/>
                <a:highlight>
                  <a:srgbClr val="FFFFFF"/>
                </a:highlight>
                <a:latin typeface="Consolas" panose="020B0609020204030204" pitchFamily="49" charset="0"/>
              </a:rPr>
              <a:t> *</a:t>
            </a:r>
            <a:r>
              <a:rPr lang="fr-FR" b="0" dirty="0">
                <a:solidFill>
                  <a:srgbClr val="0000FF"/>
                </a:solidFill>
                <a:effectLst/>
                <a:highlight>
                  <a:srgbClr val="FFFFFF"/>
                </a:highlight>
                <a:latin typeface="Consolas" panose="020B0609020204030204" pitchFamily="49" charset="0"/>
              </a:rPr>
              <a:t>const</a:t>
            </a:r>
            <a:r>
              <a:rPr lang="fr-FR" b="0" dirty="0">
                <a:solidFill>
                  <a:srgbClr val="000000"/>
                </a:solidFill>
                <a:effectLst/>
                <a:highlight>
                  <a:srgbClr val="FFFFFF"/>
                </a:highlight>
                <a:latin typeface="Consolas" panose="020B0609020204030204" pitchFamily="49" charset="0"/>
              </a:rPr>
              <a:t> </a:t>
            </a:r>
            <a:r>
              <a:rPr lang="fr-FR" b="0" dirty="0">
                <a:solidFill>
                  <a:srgbClr val="001080"/>
                </a:solidFill>
                <a:effectLst/>
                <a:highlight>
                  <a:srgbClr val="FFFFFF"/>
                </a:highlight>
                <a:latin typeface="Consolas" panose="020B0609020204030204" pitchFamily="49" charset="0"/>
              </a:rPr>
              <a:t>envp</a:t>
            </a:r>
            <a:r>
              <a:rPr lang="fr-FR" b="0" dirty="0">
                <a:solidFill>
                  <a:srgbClr val="0000FF"/>
                </a:solidFill>
                <a:effectLst/>
                <a:highlight>
                  <a:srgbClr val="FFFFFF"/>
                </a:highlight>
                <a:latin typeface="Consolas" panose="020B0609020204030204" pitchFamily="49" charset="0"/>
              </a:rPr>
              <a:t>[]</a:t>
            </a:r>
            <a:r>
              <a:rPr lang="fr-FR" b="0" dirty="0">
                <a:solidFill>
                  <a:srgbClr val="000000"/>
                </a:solidFill>
                <a:effectLst/>
                <a:highlight>
                  <a:srgbClr val="FFFFFF"/>
                </a:highlight>
                <a:latin typeface="Consolas" panose="020B0609020204030204" pitchFamily="49" charset="0"/>
              </a:rPr>
              <a:t>);</a:t>
            </a:r>
          </a:p>
          <a:p>
            <a:pPr>
              <a:buFont typeface="Wingdings" panose="05000000000000000000" pitchFamily="2" charset="2"/>
              <a:buChar char="Ø"/>
            </a:pPr>
            <a:r>
              <a:rPr lang="en-IN" b="0" dirty="0">
                <a:solidFill>
                  <a:srgbClr val="AF00DB"/>
                </a:solidFill>
                <a:effectLst/>
                <a:highlight>
                  <a:srgbClr val="FFFFFF"/>
                </a:highlight>
                <a:latin typeface="Consolas" panose="020B0609020204030204" pitchFamily="49" charset="0"/>
              </a:rPr>
              <a:t>Program</a:t>
            </a:r>
          </a:p>
          <a:p>
            <a:pPr marL="400050" lvl="1" indent="0">
              <a:buNone/>
            </a:pPr>
            <a:r>
              <a:rPr lang="en-IN" b="0" dirty="0">
                <a:solidFill>
                  <a:srgbClr val="AF00DB"/>
                </a:solidFill>
                <a:effectLst/>
                <a:highlight>
                  <a:srgbClr val="FFFFFF"/>
                </a:highlight>
                <a:latin typeface="Consolas" panose="020B0609020204030204" pitchFamily="49" charset="0"/>
              </a:rPr>
              <a:t>#include</a:t>
            </a:r>
            <a:r>
              <a:rPr lang="en-IN" b="0" dirty="0">
                <a:solidFill>
                  <a:srgbClr val="0000FF"/>
                </a:solidFill>
                <a:effectLst/>
                <a:highlight>
                  <a:srgbClr val="FFFFFF"/>
                </a:highlight>
                <a:latin typeface="Consolas" panose="020B0609020204030204" pitchFamily="49" charset="0"/>
              </a:rPr>
              <a:t> </a:t>
            </a:r>
            <a:r>
              <a:rPr lang="en-IN" b="0" dirty="0">
                <a:solidFill>
                  <a:srgbClr val="A31515"/>
                </a:solidFill>
                <a:effectLst/>
                <a:highlight>
                  <a:srgbClr val="FFFFFF"/>
                </a:highlight>
                <a:latin typeface="Consolas" panose="020B0609020204030204" pitchFamily="49" charset="0"/>
              </a:rPr>
              <a:t>&lt;unistd.h&gt;</a:t>
            </a:r>
            <a:endParaRPr lang="en-IN" b="0" dirty="0">
              <a:solidFill>
                <a:srgbClr val="000000"/>
              </a:solidFill>
              <a:effectLst/>
              <a:highlight>
                <a:srgbClr val="FFFFFF"/>
              </a:highlight>
              <a:latin typeface="Consolas" panose="020B0609020204030204" pitchFamily="49" charset="0"/>
            </a:endParaRPr>
          </a:p>
          <a:p>
            <a:pPr marL="400050" lvl="1" indent="0">
              <a:buNone/>
            </a:pPr>
            <a:r>
              <a:rPr lang="en-IN" b="0" dirty="0">
                <a:solidFill>
                  <a:srgbClr val="0000FF"/>
                </a:solidFill>
                <a:effectLst/>
                <a:highlight>
                  <a:srgbClr val="FFFFFF"/>
                </a:highlight>
                <a:latin typeface="Consolas" panose="020B0609020204030204" pitchFamily="49" charset="0"/>
              </a:rPr>
              <a:t>int</a:t>
            </a:r>
            <a:r>
              <a:rPr lang="en-IN" b="0" dirty="0">
                <a:solidFill>
                  <a:srgbClr val="000000"/>
                </a:solidFill>
                <a:effectLst/>
                <a:highlight>
                  <a:srgbClr val="FFFFFF"/>
                </a:highlight>
                <a:latin typeface="Consolas" panose="020B0609020204030204" pitchFamily="49" charset="0"/>
              </a:rPr>
              <a:t> </a:t>
            </a:r>
            <a:r>
              <a:rPr lang="en-IN" b="0" dirty="0">
                <a:solidFill>
                  <a:srgbClr val="795E26"/>
                </a:solidFill>
                <a:effectLst/>
                <a:highlight>
                  <a:srgbClr val="FFFFFF"/>
                </a:highlight>
                <a:latin typeface="Consolas" panose="020B0609020204030204" pitchFamily="49" charset="0"/>
              </a:rPr>
              <a:t>main</a:t>
            </a:r>
            <a:r>
              <a:rPr lang="en-IN" b="0" dirty="0">
                <a:solidFill>
                  <a:srgbClr val="000000"/>
                </a:solidFill>
                <a:effectLst/>
                <a:highlight>
                  <a:srgbClr val="FFFFFF"/>
                </a:highlight>
                <a:latin typeface="Consolas" panose="020B0609020204030204" pitchFamily="49" charset="0"/>
              </a:rPr>
              <a:t>(</a:t>
            </a:r>
            <a:r>
              <a:rPr lang="en-IN" b="0" dirty="0">
                <a:solidFill>
                  <a:srgbClr val="0000FF"/>
                </a:solidFill>
                <a:effectLst/>
                <a:highlight>
                  <a:srgbClr val="FFFFFF"/>
                </a:highlight>
                <a:latin typeface="Consolas" panose="020B0609020204030204" pitchFamily="49" charset="0"/>
              </a:rPr>
              <a:t>void</a:t>
            </a:r>
            <a:r>
              <a:rPr lang="en-IN" b="0" dirty="0">
                <a:solidFill>
                  <a:srgbClr val="000000"/>
                </a:solidFill>
                <a:effectLst/>
                <a:highlight>
                  <a:srgbClr val="FFFFFF"/>
                </a:highlight>
                <a:latin typeface="Consolas" panose="020B0609020204030204" pitchFamily="49" charset="0"/>
              </a:rPr>
              <a:t>) </a:t>
            </a:r>
          </a:p>
          <a:p>
            <a:pPr marL="400050" lvl="1" indent="0">
              <a:buNone/>
            </a:pPr>
            <a:r>
              <a:rPr lang="en-IN" b="0" dirty="0">
                <a:solidFill>
                  <a:srgbClr val="000000"/>
                </a:solidFill>
                <a:effectLst/>
                <a:highlight>
                  <a:srgbClr val="FFFFFF"/>
                </a:highlight>
                <a:latin typeface="Consolas" panose="020B0609020204030204" pitchFamily="49" charset="0"/>
              </a:rPr>
              <a:t>{</a:t>
            </a:r>
          </a:p>
          <a:p>
            <a:pPr marL="400050" lvl="1" indent="0">
              <a:buNone/>
            </a:pPr>
            <a:r>
              <a:rPr lang="en-IN" b="0" dirty="0">
                <a:solidFill>
                  <a:srgbClr val="000000"/>
                </a:solidFill>
                <a:effectLst/>
                <a:highlight>
                  <a:srgbClr val="FFFFFF"/>
                </a:highlight>
                <a:latin typeface="Consolas" panose="020B0609020204030204" pitchFamily="49" charset="0"/>
              </a:rPr>
              <a:t>  </a:t>
            </a:r>
            <a:r>
              <a:rPr lang="en-IN" b="0" dirty="0">
                <a:solidFill>
                  <a:srgbClr val="0000FF"/>
                </a:solidFill>
                <a:effectLst/>
                <a:highlight>
                  <a:srgbClr val="FFFFFF"/>
                </a:highlight>
                <a:latin typeface="Consolas" panose="020B0609020204030204" pitchFamily="49" charset="0"/>
              </a:rPr>
              <a:t>char</a:t>
            </a:r>
            <a:r>
              <a:rPr lang="en-IN" b="0" dirty="0">
                <a:solidFill>
                  <a:srgbClr val="000000"/>
                </a:solidFill>
                <a:effectLst/>
                <a:highlight>
                  <a:srgbClr val="FFFFFF"/>
                </a:highlight>
                <a:latin typeface="Consolas" panose="020B0609020204030204" pitchFamily="49" charset="0"/>
              </a:rPr>
              <a:t> *binaryPath = </a:t>
            </a:r>
            <a:r>
              <a:rPr lang="en-IN" b="0" dirty="0">
                <a:solidFill>
                  <a:srgbClr val="A31515"/>
                </a:solidFill>
                <a:effectLst/>
                <a:highlight>
                  <a:srgbClr val="FFFFFF"/>
                </a:highlight>
                <a:latin typeface="Consolas" panose="020B0609020204030204" pitchFamily="49" charset="0"/>
              </a:rPr>
              <a:t>"/bin/bash"</a:t>
            </a:r>
            <a:r>
              <a:rPr lang="en-IN" b="0" dirty="0">
                <a:solidFill>
                  <a:srgbClr val="000000"/>
                </a:solidFill>
                <a:effectLst/>
                <a:highlight>
                  <a:srgbClr val="FFFFFF"/>
                </a:highlight>
                <a:latin typeface="Consolas" panose="020B0609020204030204" pitchFamily="49" charset="0"/>
              </a:rPr>
              <a:t>;</a:t>
            </a:r>
          </a:p>
          <a:p>
            <a:pPr marL="400050" lvl="1" indent="0">
              <a:buNone/>
            </a:pPr>
            <a:r>
              <a:rPr lang="en-IN" b="0" dirty="0">
                <a:solidFill>
                  <a:srgbClr val="000000"/>
                </a:solidFill>
                <a:effectLst/>
                <a:highlight>
                  <a:srgbClr val="FFFFFF"/>
                </a:highlight>
                <a:latin typeface="Consolas" panose="020B0609020204030204" pitchFamily="49" charset="0"/>
              </a:rPr>
              <a:t>  </a:t>
            </a:r>
            <a:r>
              <a:rPr lang="en-IN" b="0" dirty="0">
                <a:solidFill>
                  <a:srgbClr val="0000FF"/>
                </a:solidFill>
                <a:effectLst/>
                <a:highlight>
                  <a:srgbClr val="FFFFFF"/>
                </a:highlight>
                <a:latin typeface="Consolas" panose="020B0609020204030204" pitchFamily="49" charset="0"/>
              </a:rPr>
              <a:t>char</a:t>
            </a:r>
            <a:r>
              <a:rPr lang="en-IN" b="0" dirty="0">
                <a:solidFill>
                  <a:srgbClr val="000000"/>
                </a:solidFill>
                <a:effectLst/>
                <a:highlight>
                  <a:srgbClr val="FFFFFF"/>
                </a:highlight>
                <a:latin typeface="Consolas" panose="020B0609020204030204" pitchFamily="49" charset="0"/>
              </a:rPr>
              <a:t> *</a:t>
            </a:r>
            <a:r>
              <a:rPr lang="en-IN" b="0" dirty="0">
                <a:solidFill>
                  <a:srgbClr val="0000FF"/>
                </a:solidFill>
                <a:effectLst/>
                <a:highlight>
                  <a:srgbClr val="FFFFFF"/>
                </a:highlight>
                <a:latin typeface="Consolas" panose="020B0609020204030204" pitchFamily="49" charset="0"/>
              </a:rPr>
              <a:t>const</a:t>
            </a:r>
            <a:r>
              <a:rPr lang="en-IN" b="0" dirty="0">
                <a:solidFill>
                  <a:srgbClr val="000000"/>
                </a:solidFill>
                <a:effectLst/>
                <a:highlight>
                  <a:srgbClr val="FFFFFF"/>
                </a:highlight>
                <a:latin typeface="Consolas" panose="020B0609020204030204" pitchFamily="49" charset="0"/>
              </a:rPr>
              <a:t> args</a:t>
            </a:r>
            <a:r>
              <a:rPr lang="en-IN" b="0" dirty="0">
                <a:solidFill>
                  <a:srgbClr val="0000FF"/>
                </a:solidFill>
                <a:effectLst/>
                <a:highlight>
                  <a:srgbClr val="FFFFFF"/>
                </a:highlight>
                <a:latin typeface="Consolas" panose="020B0609020204030204" pitchFamily="49" charset="0"/>
              </a:rPr>
              <a:t>[]</a:t>
            </a:r>
            <a:r>
              <a:rPr lang="en-IN" b="0" dirty="0">
                <a:solidFill>
                  <a:srgbClr val="000000"/>
                </a:solidFill>
                <a:effectLst/>
                <a:highlight>
                  <a:srgbClr val="FFFFFF"/>
                </a:highlight>
                <a:latin typeface="Consolas" panose="020B0609020204030204" pitchFamily="49" charset="0"/>
              </a:rPr>
              <a:t> = {binaryPath, </a:t>
            </a:r>
            <a:r>
              <a:rPr lang="en-IN" b="0" dirty="0">
                <a:solidFill>
                  <a:srgbClr val="A31515"/>
                </a:solidFill>
                <a:effectLst/>
                <a:highlight>
                  <a:srgbClr val="FFFFFF"/>
                </a:highlight>
                <a:latin typeface="Consolas" panose="020B0609020204030204" pitchFamily="49" charset="0"/>
              </a:rPr>
              <a:t>"-c"</a:t>
            </a:r>
            <a:r>
              <a:rPr lang="en-IN" b="0" dirty="0">
                <a:solidFill>
                  <a:srgbClr val="000000"/>
                </a:solidFill>
                <a:effectLst/>
                <a:highlight>
                  <a:srgbClr val="FFFFFF"/>
                </a:highlight>
                <a:latin typeface="Consolas" panose="020B0609020204030204" pitchFamily="49" charset="0"/>
              </a:rPr>
              <a:t>, </a:t>
            </a:r>
            <a:r>
              <a:rPr lang="en-IN" b="0" dirty="0">
                <a:solidFill>
                  <a:srgbClr val="A31515"/>
                </a:solidFill>
                <a:effectLst/>
                <a:highlight>
                  <a:srgbClr val="FFFFFF"/>
                </a:highlight>
                <a:latin typeface="Consolas" panose="020B0609020204030204" pitchFamily="49" charset="0"/>
              </a:rPr>
              <a:t>"echo Visit $HOSTNAME:$PORT from your browser."</a:t>
            </a:r>
            <a:r>
              <a:rPr lang="en-IN" b="0" dirty="0">
                <a:solidFill>
                  <a:srgbClr val="000000"/>
                </a:solidFill>
                <a:effectLst/>
                <a:highlight>
                  <a:srgbClr val="FFFFFF"/>
                </a:highlight>
                <a:latin typeface="Consolas" panose="020B0609020204030204" pitchFamily="49" charset="0"/>
              </a:rPr>
              <a:t>, </a:t>
            </a:r>
            <a:r>
              <a:rPr lang="en-IN" b="0" dirty="0">
                <a:solidFill>
                  <a:srgbClr val="0000FF"/>
                </a:solidFill>
                <a:effectLst/>
                <a:highlight>
                  <a:srgbClr val="FFFFFF"/>
                </a:highlight>
                <a:latin typeface="Consolas" panose="020B0609020204030204" pitchFamily="49" charset="0"/>
              </a:rPr>
              <a:t>NULL</a:t>
            </a:r>
            <a:r>
              <a:rPr lang="en-IN" b="0" dirty="0">
                <a:solidFill>
                  <a:srgbClr val="000000"/>
                </a:solidFill>
                <a:effectLst/>
                <a:highlight>
                  <a:srgbClr val="FFFFFF"/>
                </a:highlight>
                <a:latin typeface="Consolas" panose="020B0609020204030204" pitchFamily="49" charset="0"/>
              </a:rPr>
              <a:t>};</a:t>
            </a:r>
          </a:p>
          <a:p>
            <a:pPr marL="400050" lvl="1" indent="0">
              <a:buNone/>
            </a:pPr>
            <a:r>
              <a:rPr lang="en-IN" dirty="0">
                <a:solidFill>
                  <a:srgbClr val="000000"/>
                </a:solidFill>
                <a:highlight>
                  <a:srgbClr val="FFFFFF"/>
                </a:highlight>
                <a:latin typeface="Consolas" panose="020B0609020204030204" pitchFamily="49" charset="0"/>
              </a:rPr>
              <a:t>  </a:t>
            </a:r>
            <a:r>
              <a:rPr lang="en-IN" b="0" dirty="0">
                <a:solidFill>
                  <a:srgbClr val="0000FF"/>
                </a:solidFill>
                <a:effectLst/>
                <a:highlight>
                  <a:srgbClr val="FFFFFF"/>
                </a:highlight>
                <a:latin typeface="Consolas" panose="020B0609020204030204" pitchFamily="49" charset="0"/>
              </a:rPr>
              <a:t>char</a:t>
            </a:r>
            <a:r>
              <a:rPr lang="en-IN" b="0" dirty="0">
                <a:solidFill>
                  <a:srgbClr val="000000"/>
                </a:solidFill>
                <a:effectLst/>
                <a:highlight>
                  <a:srgbClr val="FFFFFF"/>
                </a:highlight>
                <a:latin typeface="Consolas" panose="020B0609020204030204" pitchFamily="49" charset="0"/>
              </a:rPr>
              <a:t> *</a:t>
            </a:r>
            <a:r>
              <a:rPr lang="en-IN" b="0" dirty="0">
                <a:solidFill>
                  <a:srgbClr val="0000FF"/>
                </a:solidFill>
                <a:effectLst/>
                <a:highlight>
                  <a:srgbClr val="FFFFFF"/>
                </a:highlight>
                <a:latin typeface="Consolas" panose="020B0609020204030204" pitchFamily="49" charset="0"/>
              </a:rPr>
              <a:t>const</a:t>
            </a:r>
            <a:r>
              <a:rPr lang="en-IN" b="0" dirty="0">
                <a:solidFill>
                  <a:srgbClr val="000000"/>
                </a:solidFill>
                <a:effectLst/>
                <a:highlight>
                  <a:srgbClr val="FFFFFF"/>
                </a:highlight>
                <a:latin typeface="Consolas" panose="020B0609020204030204" pitchFamily="49" charset="0"/>
              </a:rPr>
              <a:t> env</a:t>
            </a:r>
            <a:r>
              <a:rPr lang="en-IN" b="0" dirty="0">
                <a:solidFill>
                  <a:srgbClr val="0000FF"/>
                </a:solidFill>
                <a:effectLst/>
                <a:highlight>
                  <a:srgbClr val="FFFFFF"/>
                </a:highlight>
                <a:latin typeface="Consolas" panose="020B0609020204030204" pitchFamily="49" charset="0"/>
              </a:rPr>
              <a:t>[]</a:t>
            </a:r>
            <a:r>
              <a:rPr lang="en-IN" b="0" dirty="0">
                <a:solidFill>
                  <a:srgbClr val="000000"/>
                </a:solidFill>
                <a:effectLst/>
                <a:highlight>
                  <a:srgbClr val="FFFFFF"/>
                </a:highlight>
                <a:latin typeface="Consolas" panose="020B0609020204030204" pitchFamily="49" charset="0"/>
              </a:rPr>
              <a:t> = {</a:t>
            </a:r>
            <a:r>
              <a:rPr lang="en-IN" b="0" dirty="0">
                <a:solidFill>
                  <a:srgbClr val="A31515"/>
                </a:solidFill>
                <a:effectLst/>
                <a:highlight>
                  <a:srgbClr val="FFFFFF"/>
                </a:highlight>
                <a:latin typeface="Consolas" panose="020B0609020204030204" pitchFamily="49" charset="0"/>
              </a:rPr>
              <a:t>"HOSTNAME=www.linuxhint.com"</a:t>
            </a:r>
            <a:r>
              <a:rPr lang="en-IN" b="0" dirty="0">
                <a:solidFill>
                  <a:srgbClr val="000000"/>
                </a:solidFill>
                <a:effectLst/>
                <a:highlight>
                  <a:srgbClr val="FFFFFF"/>
                </a:highlight>
                <a:latin typeface="Consolas" panose="020B0609020204030204" pitchFamily="49" charset="0"/>
              </a:rPr>
              <a:t>, </a:t>
            </a:r>
            <a:r>
              <a:rPr lang="en-IN" b="0" dirty="0">
                <a:solidFill>
                  <a:srgbClr val="A31515"/>
                </a:solidFill>
                <a:effectLst/>
                <a:highlight>
                  <a:srgbClr val="FFFFFF"/>
                </a:highlight>
                <a:latin typeface="Consolas" panose="020B0609020204030204" pitchFamily="49" charset="0"/>
              </a:rPr>
              <a:t>"PORT=8080"</a:t>
            </a:r>
            <a:r>
              <a:rPr lang="en-IN" b="0" dirty="0">
                <a:solidFill>
                  <a:srgbClr val="000000"/>
                </a:solidFill>
                <a:effectLst/>
                <a:highlight>
                  <a:srgbClr val="FFFFFF"/>
                </a:highlight>
                <a:latin typeface="Consolas" panose="020B0609020204030204" pitchFamily="49" charset="0"/>
              </a:rPr>
              <a:t>, </a:t>
            </a:r>
            <a:r>
              <a:rPr lang="en-IN" b="0" dirty="0">
                <a:solidFill>
                  <a:srgbClr val="0000FF"/>
                </a:solidFill>
                <a:effectLst/>
                <a:highlight>
                  <a:srgbClr val="FFFFFF"/>
                </a:highlight>
                <a:latin typeface="Consolas" panose="020B0609020204030204" pitchFamily="49" charset="0"/>
              </a:rPr>
              <a:t>NULL</a:t>
            </a:r>
            <a:r>
              <a:rPr lang="en-IN" b="0" dirty="0">
                <a:solidFill>
                  <a:srgbClr val="000000"/>
                </a:solidFill>
                <a:effectLst/>
                <a:highlight>
                  <a:srgbClr val="FFFFFF"/>
                </a:highlight>
                <a:latin typeface="Consolas" panose="020B0609020204030204" pitchFamily="49" charset="0"/>
              </a:rPr>
              <a:t>};</a:t>
            </a:r>
          </a:p>
          <a:p>
            <a:pPr marL="400050" lvl="1" indent="0">
              <a:buNone/>
            </a:pPr>
            <a:r>
              <a:rPr lang="en-IN" b="0" dirty="0">
                <a:solidFill>
                  <a:srgbClr val="000000"/>
                </a:solidFill>
                <a:effectLst/>
                <a:highlight>
                  <a:srgbClr val="FFFFFF"/>
                </a:highlight>
                <a:latin typeface="Consolas" panose="020B0609020204030204" pitchFamily="49" charset="0"/>
              </a:rPr>
              <a:t>  </a:t>
            </a:r>
            <a:r>
              <a:rPr lang="en-IN" b="0" dirty="0">
                <a:solidFill>
                  <a:srgbClr val="795E26"/>
                </a:solidFill>
                <a:effectLst/>
                <a:highlight>
                  <a:srgbClr val="FFFFFF"/>
                </a:highlight>
                <a:latin typeface="Consolas" panose="020B0609020204030204" pitchFamily="49" charset="0"/>
              </a:rPr>
              <a:t>execve</a:t>
            </a:r>
            <a:r>
              <a:rPr lang="en-IN" b="0" dirty="0">
                <a:solidFill>
                  <a:srgbClr val="000000"/>
                </a:solidFill>
                <a:effectLst/>
                <a:highlight>
                  <a:srgbClr val="FFFFFF"/>
                </a:highlight>
                <a:latin typeface="Consolas" panose="020B0609020204030204" pitchFamily="49" charset="0"/>
              </a:rPr>
              <a:t>(binaryPath, args, env);</a:t>
            </a:r>
            <a:br>
              <a:rPr lang="en-IN" b="0" dirty="0">
                <a:solidFill>
                  <a:srgbClr val="000000"/>
                </a:solidFill>
                <a:effectLst/>
                <a:highlight>
                  <a:srgbClr val="FFFFFF"/>
                </a:highlight>
                <a:latin typeface="Consolas" panose="020B0609020204030204" pitchFamily="49" charset="0"/>
              </a:rPr>
            </a:br>
            <a:r>
              <a:rPr lang="en-IN" b="0" dirty="0">
                <a:solidFill>
                  <a:srgbClr val="000000"/>
                </a:solidFill>
                <a:effectLst/>
                <a:highlight>
                  <a:srgbClr val="FFFFFF"/>
                </a:highlight>
                <a:latin typeface="Consolas" panose="020B0609020204030204" pitchFamily="49" charset="0"/>
              </a:rPr>
              <a:t>}</a:t>
            </a:r>
          </a:p>
          <a:p>
            <a:pPr marL="0" indent="0">
              <a:buNone/>
            </a:pPr>
            <a:endParaRPr lang="en-IN" dirty="0"/>
          </a:p>
        </p:txBody>
      </p:sp>
    </p:spTree>
    <p:extLst>
      <p:ext uri="{BB962C8B-B14F-4D97-AF65-F5344CB8AC3E}">
        <p14:creationId xmlns:p14="http://schemas.microsoft.com/office/powerpoint/2010/main" val="336479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2FCDA-FD92-DEB8-B367-5A1841C3E339}"/>
              </a:ext>
            </a:extLst>
          </p:cNvPr>
          <p:cNvSpPr>
            <a:spLocks noGrp="1"/>
          </p:cNvSpPr>
          <p:nvPr>
            <p:ph type="title"/>
          </p:nvPr>
        </p:nvSpPr>
        <p:spPr>
          <a:xfrm>
            <a:off x="593558" y="973668"/>
            <a:ext cx="9322809" cy="706964"/>
          </a:xfrm>
        </p:spPr>
        <p:txBody>
          <a:bodyPr/>
          <a:lstStyle/>
          <a:p>
            <a:r>
              <a:rPr lang="en-US" sz="3000" b="1" dirty="0">
                <a:latin typeface="Timesnewroman"/>
              </a:rPr>
              <a:t>system function</a:t>
            </a:r>
            <a:endParaRPr lang="en-IN" sz="3000" b="1" dirty="0">
              <a:latin typeface="Timesnewroman"/>
            </a:endParaRPr>
          </a:p>
        </p:txBody>
      </p:sp>
      <p:sp>
        <p:nvSpPr>
          <p:cNvPr id="3" name="Content Placeholder 2">
            <a:extLst>
              <a:ext uri="{FF2B5EF4-FFF2-40B4-BE49-F238E27FC236}">
                <a16:creationId xmlns:a16="http://schemas.microsoft.com/office/drawing/2014/main" id="{4C4B9BF1-EA6B-DDD6-6214-82E28B0382AE}"/>
              </a:ext>
            </a:extLst>
          </p:cNvPr>
          <p:cNvSpPr>
            <a:spLocks noGrp="1"/>
          </p:cNvSpPr>
          <p:nvPr>
            <p:ph idx="1"/>
          </p:nvPr>
        </p:nvSpPr>
        <p:spPr>
          <a:xfrm>
            <a:off x="593558" y="2342147"/>
            <a:ext cx="11069053" cy="4363453"/>
          </a:xfrm>
        </p:spPr>
        <p:txBody>
          <a:bodyPr/>
          <a:lstStyle/>
          <a:p>
            <a:pPr>
              <a:lnSpc>
                <a:spcPct val="150000"/>
              </a:lnSpc>
              <a:buFont typeface="Wingdings" panose="05000000000000000000" pitchFamily="2" charset="2"/>
              <a:buChar char="Ø"/>
            </a:pPr>
            <a:r>
              <a:rPr lang="en-US" dirty="0">
                <a:latin typeface="Timesnewroman"/>
              </a:rPr>
              <a:t>The system() function is used to invoke an operating system command from a C/C++ program.</a:t>
            </a:r>
          </a:p>
          <a:p>
            <a:pPr>
              <a:lnSpc>
                <a:spcPct val="150000"/>
              </a:lnSpc>
              <a:buFont typeface="Wingdings" panose="05000000000000000000" pitchFamily="2" charset="2"/>
              <a:buChar char="Ø"/>
            </a:pPr>
            <a:r>
              <a:rPr lang="en-US" dirty="0">
                <a:latin typeface="Timesnewroman"/>
              </a:rPr>
              <a:t>For example, we can call system(“</a:t>
            </a:r>
            <a:r>
              <a:rPr lang="en-US" dirty="0">
                <a:solidFill>
                  <a:schemeClr val="accent5">
                    <a:lumMod val="75000"/>
                  </a:schemeClr>
                </a:solidFill>
                <a:latin typeface="Timesnewroman"/>
              </a:rPr>
              <a:t>dir</a:t>
            </a:r>
            <a:r>
              <a:rPr lang="en-US" dirty="0">
                <a:latin typeface="Timesnewroman"/>
              </a:rPr>
              <a:t>”) on Windows and system(“</a:t>
            </a:r>
            <a:r>
              <a:rPr lang="en-US" dirty="0">
                <a:solidFill>
                  <a:schemeClr val="accent5">
                    <a:lumMod val="75000"/>
                  </a:schemeClr>
                </a:solidFill>
                <a:latin typeface="Timesnewroman"/>
              </a:rPr>
              <a:t>ls</a:t>
            </a:r>
            <a:r>
              <a:rPr lang="en-US" dirty="0">
                <a:latin typeface="Timesnewroman"/>
              </a:rPr>
              <a:t>”) in a Unix-like environment to list the contents of a directory.</a:t>
            </a:r>
          </a:p>
          <a:p>
            <a:pPr>
              <a:lnSpc>
                <a:spcPct val="150000"/>
              </a:lnSpc>
              <a:buFont typeface="Wingdings" panose="05000000000000000000" pitchFamily="2" charset="2"/>
              <a:buChar char="Ø"/>
            </a:pPr>
            <a:r>
              <a:rPr lang="en-US" dirty="0">
                <a:latin typeface="Timesnewroman"/>
              </a:rPr>
              <a:t>It is a standard library function defined in &lt;stdlib.h&gt; header in C</a:t>
            </a:r>
          </a:p>
          <a:p>
            <a:pPr>
              <a:lnSpc>
                <a:spcPct val="150000"/>
              </a:lnSpc>
              <a:buFont typeface="Wingdings" panose="05000000000000000000" pitchFamily="2" charset="2"/>
              <a:buChar char="Ø"/>
            </a:pPr>
            <a:r>
              <a:rPr lang="en-IN" dirty="0">
                <a:latin typeface="Timesnewroman"/>
              </a:rPr>
              <a:t>Syntax</a:t>
            </a:r>
          </a:p>
          <a:p>
            <a:pPr lvl="1">
              <a:lnSpc>
                <a:spcPct val="150000"/>
              </a:lnSpc>
              <a:buFont typeface="Wingdings" panose="05000000000000000000" pitchFamily="2" charset="2"/>
              <a:buChar char="Ø"/>
            </a:pPr>
            <a:r>
              <a:rPr lang="en-US" b="0" dirty="0">
                <a:solidFill>
                  <a:srgbClr val="0000FF"/>
                </a:solidFill>
                <a:effectLst/>
                <a:highlight>
                  <a:srgbClr val="FFFFFF"/>
                </a:highlight>
                <a:latin typeface="Consolas" panose="020B0609020204030204" pitchFamily="49" charset="0"/>
              </a:rPr>
              <a:t>int</a:t>
            </a:r>
            <a:r>
              <a:rPr lang="en-US" b="0" dirty="0">
                <a:solidFill>
                  <a:srgbClr val="000000"/>
                </a:solidFill>
                <a:effectLst/>
                <a:highlight>
                  <a:srgbClr val="FFFFFF"/>
                </a:highlight>
                <a:latin typeface="Consolas" panose="020B0609020204030204" pitchFamily="49" charset="0"/>
              </a:rPr>
              <a:t> </a:t>
            </a:r>
            <a:r>
              <a:rPr lang="en-US" b="0" dirty="0">
                <a:solidFill>
                  <a:srgbClr val="795E26"/>
                </a:solidFill>
                <a:effectLst/>
                <a:highlight>
                  <a:srgbClr val="FFFFFF"/>
                </a:highlight>
                <a:latin typeface="Consolas" panose="020B0609020204030204" pitchFamily="49" charset="0"/>
              </a:rPr>
              <a:t>system</a:t>
            </a:r>
            <a:r>
              <a:rPr lang="en-US" b="0" dirty="0">
                <a:solidFill>
                  <a:srgbClr val="000000"/>
                </a:solidFill>
                <a:effectLst/>
                <a:highlight>
                  <a:srgbClr val="FFFFFF"/>
                </a:highlight>
                <a:latin typeface="Consolas" panose="020B0609020204030204" pitchFamily="49" charset="0"/>
              </a:rPr>
              <a:t>(</a:t>
            </a:r>
            <a:r>
              <a:rPr lang="en-US" b="0" dirty="0">
                <a:solidFill>
                  <a:srgbClr val="0000FF"/>
                </a:solidFill>
                <a:effectLst/>
                <a:highlight>
                  <a:srgbClr val="FFFFFF"/>
                </a:highlight>
                <a:latin typeface="Consolas" panose="020B0609020204030204" pitchFamily="49" charset="0"/>
              </a:rPr>
              <a:t>const</a:t>
            </a:r>
            <a:r>
              <a:rPr lang="en-US" b="0" dirty="0">
                <a:solidFill>
                  <a:srgbClr val="000000"/>
                </a:solidFill>
                <a:effectLst/>
                <a:highlight>
                  <a:srgbClr val="FFFFFF"/>
                </a:highlight>
                <a:latin typeface="Consolas" panose="020B0609020204030204" pitchFamily="49" charset="0"/>
              </a:rPr>
              <a:t> </a:t>
            </a:r>
            <a:r>
              <a:rPr lang="en-US" b="0" dirty="0">
                <a:solidFill>
                  <a:srgbClr val="0000FF"/>
                </a:solidFill>
                <a:effectLst/>
                <a:highlight>
                  <a:srgbClr val="FFFFFF"/>
                </a:highlight>
                <a:latin typeface="Consolas" panose="020B0609020204030204" pitchFamily="49" charset="0"/>
              </a:rPr>
              <a:t>char</a:t>
            </a:r>
            <a:r>
              <a:rPr lang="en-US" b="0" dirty="0">
                <a:solidFill>
                  <a:srgbClr val="000000"/>
                </a:solidFill>
                <a:effectLst/>
                <a:highlight>
                  <a:srgbClr val="FFFFFF"/>
                </a:highlight>
                <a:latin typeface="Consolas" panose="020B0609020204030204" pitchFamily="49" charset="0"/>
              </a:rPr>
              <a:t> *</a:t>
            </a:r>
            <a:r>
              <a:rPr lang="en-US" b="0" dirty="0">
                <a:solidFill>
                  <a:srgbClr val="001080"/>
                </a:solidFill>
                <a:effectLst/>
                <a:highlight>
                  <a:srgbClr val="FFFFFF"/>
                </a:highlight>
                <a:latin typeface="Consolas" panose="020B0609020204030204" pitchFamily="49" charset="0"/>
              </a:rPr>
              <a:t>command</a:t>
            </a:r>
            <a:r>
              <a:rPr lang="en-US" b="0" dirty="0">
                <a:solidFill>
                  <a:srgbClr val="000000"/>
                </a:solidFill>
                <a:effectLst/>
                <a:highlight>
                  <a:srgbClr val="FFFFFF"/>
                </a:highlight>
                <a:latin typeface="Consolas" panose="020B0609020204030204" pitchFamily="49" charset="0"/>
              </a:rPr>
              <a:t>);</a:t>
            </a:r>
          </a:p>
          <a:p>
            <a:pPr lvl="1">
              <a:lnSpc>
                <a:spcPct val="150000"/>
              </a:lnSpc>
              <a:buFont typeface="Wingdings" panose="05000000000000000000" pitchFamily="2" charset="2"/>
              <a:buChar char="Ø"/>
            </a:pPr>
            <a:endParaRPr lang="en-IN" dirty="0">
              <a:latin typeface="Timesnewroman"/>
            </a:endParaRPr>
          </a:p>
        </p:txBody>
      </p:sp>
    </p:spTree>
    <p:extLst>
      <p:ext uri="{BB962C8B-B14F-4D97-AF65-F5344CB8AC3E}">
        <p14:creationId xmlns:p14="http://schemas.microsoft.com/office/powerpoint/2010/main" val="31420815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132AC-B35D-FD3A-4CEF-D719E7B319CE}"/>
              </a:ext>
            </a:extLst>
          </p:cNvPr>
          <p:cNvSpPr>
            <a:spLocks noGrp="1"/>
          </p:cNvSpPr>
          <p:nvPr>
            <p:ph type="title"/>
          </p:nvPr>
        </p:nvSpPr>
        <p:spPr>
          <a:xfrm>
            <a:off x="577516" y="973668"/>
            <a:ext cx="9338851" cy="706964"/>
          </a:xfrm>
        </p:spPr>
        <p:txBody>
          <a:bodyPr/>
          <a:lstStyle/>
          <a:p>
            <a:r>
              <a:rPr lang="en-US" sz="3000" b="1" dirty="0">
                <a:latin typeface="Timesnewroman"/>
              </a:rPr>
              <a:t>Cont..</a:t>
            </a:r>
            <a:endParaRPr lang="en-IN" sz="3000" b="1" dirty="0">
              <a:latin typeface="Timesnewroman"/>
            </a:endParaRPr>
          </a:p>
        </p:txBody>
      </p:sp>
      <p:sp>
        <p:nvSpPr>
          <p:cNvPr id="3" name="Content Placeholder 2">
            <a:extLst>
              <a:ext uri="{FF2B5EF4-FFF2-40B4-BE49-F238E27FC236}">
                <a16:creationId xmlns:a16="http://schemas.microsoft.com/office/drawing/2014/main" id="{D537D99C-5C62-EB49-3155-C91DF529272A}"/>
              </a:ext>
            </a:extLst>
          </p:cNvPr>
          <p:cNvSpPr>
            <a:spLocks noGrp="1"/>
          </p:cNvSpPr>
          <p:nvPr>
            <p:ph idx="1"/>
          </p:nvPr>
        </p:nvSpPr>
        <p:spPr>
          <a:xfrm>
            <a:off x="641762" y="2326105"/>
            <a:ext cx="11020849" cy="4395537"/>
          </a:xfrm>
        </p:spPr>
        <p:txBody>
          <a:bodyPr/>
          <a:lstStyle/>
          <a:p>
            <a:pPr marL="0" indent="0">
              <a:buNone/>
            </a:pPr>
            <a:r>
              <a:rPr lang="en-IN" b="0" dirty="0">
                <a:solidFill>
                  <a:srgbClr val="AF00DB"/>
                </a:solidFill>
                <a:effectLst/>
                <a:highlight>
                  <a:srgbClr val="FFFFFF"/>
                </a:highlight>
                <a:latin typeface="Consolas" panose="020B0609020204030204" pitchFamily="49" charset="0"/>
              </a:rPr>
              <a:t>#include</a:t>
            </a:r>
            <a:r>
              <a:rPr lang="en-IN" b="0" dirty="0">
                <a:solidFill>
                  <a:srgbClr val="A31515"/>
                </a:solidFill>
                <a:effectLst/>
                <a:highlight>
                  <a:srgbClr val="FFFFFF"/>
                </a:highlight>
                <a:latin typeface="Consolas" panose="020B0609020204030204" pitchFamily="49" charset="0"/>
              </a:rPr>
              <a:t>&lt;stdio.h&gt;</a:t>
            </a:r>
            <a:endParaRPr lang="en-IN" b="0" dirty="0">
              <a:solidFill>
                <a:srgbClr val="000000"/>
              </a:solidFill>
              <a:effectLst/>
              <a:highlight>
                <a:srgbClr val="FFFFFF"/>
              </a:highlight>
              <a:latin typeface="Consolas" panose="020B0609020204030204" pitchFamily="49" charset="0"/>
            </a:endParaRPr>
          </a:p>
          <a:p>
            <a:pPr marL="0" indent="0">
              <a:buNone/>
            </a:pPr>
            <a:r>
              <a:rPr lang="en-IN" b="0" dirty="0">
                <a:solidFill>
                  <a:srgbClr val="AF00DB"/>
                </a:solidFill>
                <a:effectLst/>
                <a:highlight>
                  <a:srgbClr val="FFFFFF"/>
                </a:highlight>
                <a:latin typeface="Consolas" panose="020B0609020204030204" pitchFamily="49" charset="0"/>
              </a:rPr>
              <a:t>#include</a:t>
            </a:r>
            <a:r>
              <a:rPr lang="en-IN" b="0" dirty="0">
                <a:solidFill>
                  <a:srgbClr val="A31515"/>
                </a:solidFill>
                <a:effectLst/>
                <a:highlight>
                  <a:srgbClr val="FFFFFF"/>
                </a:highlight>
                <a:latin typeface="Consolas" panose="020B0609020204030204" pitchFamily="49" charset="0"/>
              </a:rPr>
              <a:t>&lt;stdlib.h&gt;</a:t>
            </a:r>
            <a:endParaRPr lang="en-IN" b="0" dirty="0">
              <a:solidFill>
                <a:srgbClr val="000000"/>
              </a:solidFill>
              <a:effectLst/>
              <a:highlight>
                <a:srgbClr val="FFFFFF"/>
              </a:highlight>
              <a:latin typeface="Consolas" panose="020B0609020204030204" pitchFamily="49" charset="0"/>
            </a:endParaRPr>
          </a:p>
          <a:p>
            <a:pPr marL="0" indent="0">
              <a:buNone/>
            </a:pPr>
            <a:r>
              <a:rPr lang="en-IN" b="0" dirty="0">
                <a:solidFill>
                  <a:srgbClr val="0000FF"/>
                </a:solidFill>
                <a:effectLst/>
                <a:highlight>
                  <a:srgbClr val="FFFFFF"/>
                </a:highlight>
                <a:latin typeface="Consolas" panose="020B0609020204030204" pitchFamily="49" charset="0"/>
              </a:rPr>
              <a:t>int</a:t>
            </a:r>
            <a:r>
              <a:rPr lang="en-IN" b="0" dirty="0">
                <a:solidFill>
                  <a:srgbClr val="000000"/>
                </a:solidFill>
                <a:effectLst/>
                <a:highlight>
                  <a:srgbClr val="FFFFFF"/>
                </a:highlight>
                <a:latin typeface="Consolas" panose="020B0609020204030204" pitchFamily="49" charset="0"/>
              </a:rPr>
              <a:t> </a:t>
            </a:r>
            <a:r>
              <a:rPr lang="en-IN" b="0" dirty="0">
                <a:solidFill>
                  <a:srgbClr val="795E26"/>
                </a:solidFill>
                <a:effectLst/>
                <a:highlight>
                  <a:srgbClr val="FFFFFF"/>
                </a:highlight>
                <a:latin typeface="Consolas" panose="020B0609020204030204" pitchFamily="49" charset="0"/>
              </a:rPr>
              <a:t>main</a:t>
            </a:r>
            <a:r>
              <a:rPr lang="en-IN" b="0" dirty="0">
                <a:solidFill>
                  <a:srgbClr val="000000"/>
                </a:solidFill>
                <a:effectLst/>
                <a:highlight>
                  <a:srgbClr val="FFFFFF"/>
                </a:highlight>
                <a:latin typeface="Consolas" panose="020B0609020204030204" pitchFamily="49" charset="0"/>
              </a:rPr>
              <a:t>()</a:t>
            </a:r>
          </a:p>
          <a:p>
            <a:pPr marL="0" indent="0">
              <a:buNone/>
            </a:pPr>
            <a:r>
              <a:rPr lang="en-IN" b="0" dirty="0">
                <a:solidFill>
                  <a:srgbClr val="000000"/>
                </a:solidFill>
                <a:effectLst/>
                <a:highlight>
                  <a:srgbClr val="FFFFFF"/>
                </a:highlight>
                <a:latin typeface="Consolas" panose="020B0609020204030204" pitchFamily="49" charset="0"/>
              </a:rPr>
              <a:t>{</a:t>
            </a:r>
          </a:p>
          <a:p>
            <a:pPr marL="0" indent="0">
              <a:buNone/>
            </a:pPr>
            <a:r>
              <a:rPr lang="en-IN" b="0" dirty="0">
                <a:solidFill>
                  <a:srgbClr val="000000"/>
                </a:solidFill>
                <a:effectLst/>
                <a:highlight>
                  <a:srgbClr val="FFFFFF"/>
                </a:highlight>
                <a:latin typeface="Consolas" panose="020B0609020204030204" pitchFamily="49" charset="0"/>
              </a:rPr>
              <a:t>    </a:t>
            </a:r>
            <a:r>
              <a:rPr lang="en-IN" b="0" dirty="0">
                <a:solidFill>
                  <a:srgbClr val="795E26"/>
                </a:solidFill>
                <a:effectLst/>
                <a:highlight>
                  <a:srgbClr val="FFFFFF"/>
                </a:highlight>
                <a:latin typeface="Consolas" panose="020B0609020204030204" pitchFamily="49" charset="0"/>
              </a:rPr>
              <a:t>system</a:t>
            </a:r>
            <a:r>
              <a:rPr lang="en-IN" b="0" dirty="0">
                <a:solidFill>
                  <a:srgbClr val="000000"/>
                </a:solidFill>
                <a:effectLst/>
                <a:highlight>
                  <a:srgbClr val="FFFFFF"/>
                </a:highlight>
                <a:latin typeface="Consolas" panose="020B0609020204030204" pitchFamily="49" charset="0"/>
              </a:rPr>
              <a:t>(</a:t>
            </a:r>
            <a:r>
              <a:rPr lang="en-IN" b="0" dirty="0">
                <a:solidFill>
                  <a:srgbClr val="A31515"/>
                </a:solidFill>
                <a:effectLst/>
                <a:highlight>
                  <a:srgbClr val="FFFFFF"/>
                </a:highlight>
                <a:latin typeface="Consolas" panose="020B0609020204030204" pitchFamily="49" charset="0"/>
              </a:rPr>
              <a:t>"ls"</a:t>
            </a:r>
            <a:r>
              <a:rPr lang="en-IN" b="0" dirty="0">
                <a:solidFill>
                  <a:srgbClr val="000000"/>
                </a:solidFill>
                <a:effectLst/>
                <a:highlight>
                  <a:srgbClr val="FFFFFF"/>
                </a:highlight>
                <a:latin typeface="Consolas" panose="020B0609020204030204" pitchFamily="49" charset="0"/>
              </a:rPr>
              <a:t>);</a:t>
            </a:r>
            <a:br>
              <a:rPr lang="en-IN" b="0" dirty="0">
                <a:solidFill>
                  <a:srgbClr val="000000"/>
                </a:solidFill>
                <a:effectLst/>
                <a:highlight>
                  <a:srgbClr val="FFFFFF"/>
                </a:highlight>
                <a:latin typeface="Consolas" panose="020B0609020204030204" pitchFamily="49" charset="0"/>
              </a:rPr>
            </a:br>
            <a:r>
              <a:rPr lang="en-IN" b="0" dirty="0">
                <a:solidFill>
                  <a:srgbClr val="000000"/>
                </a:solidFill>
                <a:effectLst/>
                <a:highlight>
                  <a:srgbClr val="FFFFFF"/>
                </a:highlight>
                <a:latin typeface="Consolas" panose="020B0609020204030204" pitchFamily="49" charset="0"/>
              </a:rPr>
              <a:t>}</a:t>
            </a:r>
          </a:p>
          <a:p>
            <a:pPr marL="0" indent="0">
              <a:buNone/>
            </a:pPr>
            <a:endParaRPr lang="en-IN" dirty="0"/>
          </a:p>
        </p:txBody>
      </p:sp>
    </p:spTree>
    <p:extLst>
      <p:ext uri="{BB962C8B-B14F-4D97-AF65-F5344CB8AC3E}">
        <p14:creationId xmlns:p14="http://schemas.microsoft.com/office/powerpoint/2010/main" val="32871224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AF337-ED5F-8E4E-482D-A7F967F22164}"/>
              </a:ext>
            </a:extLst>
          </p:cNvPr>
          <p:cNvSpPr>
            <a:spLocks noGrp="1"/>
          </p:cNvSpPr>
          <p:nvPr>
            <p:ph type="title"/>
          </p:nvPr>
        </p:nvSpPr>
        <p:spPr>
          <a:xfrm>
            <a:off x="537412" y="973668"/>
            <a:ext cx="9378956" cy="706964"/>
          </a:xfrm>
        </p:spPr>
        <p:txBody>
          <a:bodyPr/>
          <a:lstStyle/>
          <a:p>
            <a:r>
              <a:rPr lang="en-US" sz="3000" b="1" dirty="0">
                <a:latin typeface="Timesnewroman"/>
              </a:rPr>
              <a:t>Summary </a:t>
            </a:r>
            <a:endParaRPr lang="en-IN" sz="3000" b="1" dirty="0">
              <a:latin typeface="Timesnewroman"/>
            </a:endParaRPr>
          </a:p>
        </p:txBody>
      </p:sp>
      <p:sp>
        <p:nvSpPr>
          <p:cNvPr id="3" name="Content Placeholder 2">
            <a:extLst>
              <a:ext uri="{FF2B5EF4-FFF2-40B4-BE49-F238E27FC236}">
                <a16:creationId xmlns:a16="http://schemas.microsoft.com/office/drawing/2014/main" id="{E0270E80-255C-FF6F-D64A-BCBEA1D85816}"/>
              </a:ext>
            </a:extLst>
          </p:cNvPr>
          <p:cNvSpPr>
            <a:spLocks noGrp="1"/>
          </p:cNvSpPr>
          <p:nvPr>
            <p:ph idx="1"/>
          </p:nvPr>
        </p:nvSpPr>
        <p:spPr>
          <a:xfrm>
            <a:off x="537412" y="2342147"/>
            <a:ext cx="11149262" cy="4315327"/>
          </a:xfrm>
        </p:spPr>
        <p:txBody>
          <a:bodyPr/>
          <a:lstStyle/>
          <a:p>
            <a:pPr>
              <a:lnSpc>
                <a:spcPct val="150000"/>
              </a:lnSpc>
              <a:buFont typeface="Wingdings" panose="05000000000000000000" pitchFamily="2" charset="2"/>
              <a:buChar char="Ø"/>
            </a:pPr>
            <a:r>
              <a:rPr lang="en-US" dirty="0">
                <a:latin typeface="Timesnewroman"/>
              </a:rPr>
              <a:t>Process and Types</a:t>
            </a:r>
          </a:p>
          <a:p>
            <a:pPr>
              <a:lnSpc>
                <a:spcPct val="150000"/>
              </a:lnSpc>
              <a:buFont typeface="Wingdings" panose="05000000000000000000" pitchFamily="2" charset="2"/>
              <a:buChar char="Ø"/>
            </a:pPr>
            <a:r>
              <a:rPr lang="en-US" dirty="0">
                <a:latin typeface="Timesnewroman"/>
              </a:rPr>
              <a:t>Fork() and exec() system call</a:t>
            </a:r>
          </a:p>
          <a:p>
            <a:pPr>
              <a:lnSpc>
                <a:spcPct val="150000"/>
              </a:lnSpc>
              <a:buFont typeface="Wingdings" panose="05000000000000000000" pitchFamily="2" charset="2"/>
              <a:buChar char="Ø"/>
            </a:pPr>
            <a:r>
              <a:rPr lang="en-US" dirty="0">
                <a:latin typeface="Timesnewroman"/>
              </a:rPr>
              <a:t>Exec() System Call Families</a:t>
            </a:r>
          </a:p>
          <a:p>
            <a:pPr>
              <a:lnSpc>
                <a:spcPct val="150000"/>
              </a:lnSpc>
              <a:buFont typeface="Wingdings" panose="05000000000000000000" pitchFamily="2" charset="2"/>
              <a:buChar char="Ø"/>
            </a:pPr>
            <a:r>
              <a:rPr lang="en-US" dirty="0">
                <a:latin typeface="Timesnewroman"/>
              </a:rPr>
              <a:t>Few Linux Process oriented Commands</a:t>
            </a:r>
          </a:p>
          <a:p>
            <a:pPr marL="0" indent="0">
              <a:buNone/>
            </a:pPr>
            <a:endParaRPr lang="en-US" dirty="0"/>
          </a:p>
        </p:txBody>
      </p:sp>
    </p:spTree>
    <p:extLst>
      <p:ext uri="{BB962C8B-B14F-4D97-AF65-F5344CB8AC3E}">
        <p14:creationId xmlns:p14="http://schemas.microsoft.com/office/powerpoint/2010/main" val="2529966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C0A85-8C89-CA5F-4562-DD2C2E291713}"/>
              </a:ext>
            </a:extLst>
          </p:cNvPr>
          <p:cNvSpPr>
            <a:spLocks noGrp="1"/>
          </p:cNvSpPr>
          <p:nvPr>
            <p:ph type="title"/>
          </p:nvPr>
        </p:nvSpPr>
        <p:spPr>
          <a:xfrm>
            <a:off x="561474" y="973668"/>
            <a:ext cx="9354893" cy="706964"/>
          </a:xfrm>
        </p:spPr>
        <p:txBody>
          <a:bodyPr/>
          <a:lstStyle/>
          <a:p>
            <a:r>
              <a:rPr lang="en-US" sz="3000" b="1" dirty="0">
                <a:latin typeface="Timesnewroman"/>
              </a:rPr>
              <a:t>Cont..</a:t>
            </a:r>
            <a:endParaRPr lang="en-IN" sz="3000" b="1" dirty="0">
              <a:latin typeface="Timesnewroman"/>
            </a:endParaRPr>
          </a:p>
        </p:txBody>
      </p:sp>
      <p:sp>
        <p:nvSpPr>
          <p:cNvPr id="3" name="Content Placeholder 2">
            <a:extLst>
              <a:ext uri="{FF2B5EF4-FFF2-40B4-BE49-F238E27FC236}">
                <a16:creationId xmlns:a16="http://schemas.microsoft.com/office/drawing/2014/main" id="{34D78892-E910-3B74-581B-3984420D0E20}"/>
              </a:ext>
            </a:extLst>
          </p:cNvPr>
          <p:cNvSpPr>
            <a:spLocks noGrp="1"/>
          </p:cNvSpPr>
          <p:nvPr>
            <p:ph idx="1"/>
          </p:nvPr>
        </p:nvSpPr>
        <p:spPr>
          <a:xfrm>
            <a:off x="561474" y="2318084"/>
            <a:ext cx="11077073" cy="4387516"/>
          </a:xfrm>
        </p:spPr>
        <p:txBody>
          <a:bodyPr/>
          <a:lstStyle/>
          <a:p>
            <a:pPr marL="0" indent="0">
              <a:lnSpc>
                <a:spcPct val="170000"/>
              </a:lnSpc>
              <a:buNone/>
            </a:pPr>
            <a:r>
              <a:rPr lang="en-US" sz="2600" b="0" i="0" dirty="0">
                <a:solidFill>
                  <a:schemeClr val="accent1"/>
                </a:solidFill>
                <a:effectLst/>
                <a:latin typeface="Timesnewroman"/>
              </a:rPr>
              <a:t>Background Process</a:t>
            </a:r>
          </a:p>
          <a:p>
            <a:pPr lvl="1">
              <a:lnSpc>
                <a:spcPct val="170000"/>
              </a:lnSpc>
              <a:buFont typeface="Wingdings" panose="05000000000000000000" pitchFamily="2" charset="2"/>
              <a:buChar char="Ø"/>
            </a:pPr>
            <a:r>
              <a:rPr lang="en-US" sz="1800" b="0" i="0" dirty="0">
                <a:solidFill>
                  <a:srgbClr val="273239"/>
                </a:solidFill>
                <a:effectLst/>
                <a:latin typeface="Timesnewroman"/>
              </a:rPr>
              <a:t>A process is running on the background that is called background process. When this process is executing at the same time other parallel process also running in the background.</a:t>
            </a:r>
          </a:p>
          <a:p>
            <a:pPr lvl="1">
              <a:lnSpc>
                <a:spcPct val="170000"/>
              </a:lnSpc>
              <a:buFont typeface="Wingdings" panose="05000000000000000000" pitchFamily="2" charset="2"/>
              <a:buChar char="Ø"/>
            </a:pPr>
            <a:r>
              <a:rPr lang="en-US" sz="1800" b="0" i="0" dirty="0">
                <a:solidFill>
                  <a:srgbClr val="273239"/>
                </a:solidFill>
                <a:effectLst/>
                <a:latin typeface="Timesnewroman"/>
              </a:rPr>
              <a:t>Example </a:t>
            </a:r>
          </a:p>
          <a:p>
            <a:pPr marL="914400" lvl="2" indent="0">
              <a:lnSpc>
                <a:spcPct val="170000"/>
              </a:lnSpc>
              <a:buNone/>
            </a:pPr>
            <a:r>
              <a:rPr lang="en-US" sz="1800" b="0" i="0" dirty="0">
                <a:solidFill>
                  <a:schemeClr val="accent1"/>
                </a:solidFill>
                <a:effectLst/>
                <a:latin typeface="Timesnewroman"/>
              </a:rPr>
              <a:t>$ pwd &amp; </a:t>
            </a:r>
          </a:p>
          <a:p>
            <a:pPr marL="0" indent="0">
              <a:buNone/>
            </a:pPr>
            <a:endParaRPr lang="en-IN" dirty="0"/>
          </a:p>
        </p:txBody>
      </p:sp>
    </p:spTree>
    <p:extLst>
      <p:ext uri="{BB962C8B-B14F-4D97-AF65-F5344CB8AC3E}">
        <p14:creationId xmlns:p14="http://schemas.microsoft.com/office/powerpoint/2010/main" val="590683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A70EB-1036-E30B-5B70-EF9B5ECFC4D6}"/>
              </a:ext>
            </a:extLst>
          </p:cNvPr>
          <p:cNvSpPr>
            <a:spLocks noGrp="1"/>
          </p:cNvSpPr>
          <p:nvPr>
            <p:ph type="title"/>
          </p:nvPr>
        </p:nvSpPr>
        <p:spPr>
          <a:xfrm>
            <a:off x="521368" y="973668"/>
            <a:ext cx="9394999" cy="706964"/>
          </a:xfrm>
        </p:spPr>
        <p:txBody>
          <a:bodyPr/>
          <a:lstStyle/>
          <a:p>
            <a:r>
              <a:rPr lang="en-US" sz="3000" b="1" dirty="0">
                <a:latin typeface="Timesnewroman"/>
              </a:rPr>
              <a:t>Cont..</a:t>
            </a:r>
            <a:endParaRPr lang="en-IN" sz="3000" b="1" dirty="0">
              <a:latin typeface="Timesnewroman"/>
            </a:endParaRPr>
          </a:p>
        </p:txBody>
      </p:sp>
      <p:sp>
        <p:nvSpPr>
          <p:cNvPr id="3" name="Content Placeholder 2">
            <a:extLst>
              <a:ext uri="{FF2B5EF4-FFF2-40B4-BE49-F238E27FC236}">
                <a16:creationId xmlns:a16="http://schemas.microsoft.com/office/drawing/2014/main" id="{A167A3D3-FEDE-4D5E-A960-CBBDAFDD5596}"/>
              </a:ext>
            </a:extLst>
          </p:cNvPr>
          <p:cNvSpPr>
            <a:spLocks noGrp="1"/>
          </p:cNvSpPr>
          <p:nvPr>
            <p:ph idx="1"/>
          </p:nvPr>
        </p:nvSpPr>
        <p:spPr>
          <a:xfrm>
            <a:off x="585614" y="2334125"/>
            <a:ext cx="11133144" cy="4299285"/>
          </a:xfrm>
        </p:spPr>
        <p:txBody>
          <a:bodyPr/>
          <a:lstStyle/>
          <a:p>
            <a:pPr marL="0" indent="0">
              <a:lnSpc>
                <a:spcPct val="150000"/>
              </a:lnSpc>
              <a:buNone/>
            </a:pPr>
            <a:r>
              <a:rPr lang="en-US" b="1" i="0" dirty="0">
                <a:solidFill>
                  <a:schemeClr val="accent1"/>
                </a:solidFill>
                <a:effectLst/>
                <a:latin typeface="Timesnewroman"/>
              </a:rPr>
              <a:t>Parent and Child Process</a:t>
            </a:r>
          </a:p>
          <a:p>
            <a:pPr lvl="1">
              <a:lnSpc>
                <a:spcPct val="150000"/>
              </a:lnSpc>
              <a:buFont typeface="Wingdings" panose="05000000000000000000" pitchFamily="2" charset="2"/>
              <a:buChar char="Ø"/>
            </a:pPr>
            <a:r>
              <a:rPr lang="en-US" b="0" i="0" dirty="0">
                <a:solidFill>
                  <a:schemeClr val="tx1"/>
                </a:solidFill>
                <a:effectLst/>
                <a:latin typeface="Timesnewroman"/>
              </a:rPr>
              <a:t>A </a:t>
            </a:r>
            <a:r>
              <a:rPr lang="en-US" i="0" dirty="0">
                <a:solidFill>
                  <a:schemeClr val="accent1"/>
                </a:solidFill>
                <a:effectLst/>
                <a:latin typeface="Timesnewroman"/>
              </a:rPr>
              <a:t>child process </a:t>
            </a:r>
            <a:r>
              <a:rPr lang="en-US" b="0" i="0" dirty="0">
                <a:solidFill>
                  <a:schemeClr val="tx1"/>
                </a:solidFill>
                <a:effectLst/>
                <a:latin typeface="Timesnewroman"/>
              </a:rPr>
              <a:t>is a Linux process that is created by another process known as the </a:t>
            </a:r>
            <a:r>
              <a:rPr lang="en-US" i="0" dirty="0">
                <a:solidFill>
                  <a:schemeClr val="accent1"/>
                </a:solidFill>
                <a:effectLst/>
                <a:latin typeface="Timesnewroman"/>
              </a:rPr>
              <a:t>parent process</a:t>
            </a:r>
            <a:r>
              <a:rPr lang="en-US" i="0" dirty="0">
                <a:solidFill>
                  <a:schemeClr val="tx1"/>
                </a:solidFill>
                <a:effectLst/>
                <a:latin typeface="Timesnewroman"/>
              </a:rPr>
              <a:t>.</a:t>
            </a:r>
          </a:p>
          <a:p>
            <a:pPr lvl="1">
              <a:lnSpc>
                <a:spcPct val="150000"/>
              </a:lnSpc>
              <a:buFont typeface="Wingdings" panose="05000000000000000000" pitchFamily="2" charset="2"/>
              <a:buChar char="Ø"/>
            </a:pPr>
            <a:r>
              <a:rPr lang="en-US" dirty="0">
                <a:solidFill>
                  <a:schemeClr val="tx1"/>
                </a:solidFill>
                <a:latin typeface="Timesnewroman"/>
              </a:rPr>
              <a:t>By using </a:t>
            </a:r>
            <a:r>
              <a:rPr lang="en-US" dirty="0">
                <a:solidFill>
                  <a:schemeClr val="accent1"/>
                </a:solidFill>
                <a:latin typeface="Timesnewroman"/>
              </a:rPr>
              <a:t>fork() </a:t>
            </a:r>
            <a:r>
              <a:rPr lang="en-US" dirty="0">
                <a:solidFill>
                  <a:schemeClr val="tx1"/>
                </a:solidFill>
                <a:latin typeface="Timesnewroman"/>
              </a:rPr>
              <a:t>system call we can create two process such as parent and child process.</a:t>
            </a:r>
            <a:endParaRPr lang="en-US" b="1" i="0" dirty="0">
              <a:solidFill>
                <a:schemeClr val="tx1"/>
              </a:solidFill>
              <a:effectLst/>
              <a:latin typeface="Timesnewroman"/>
            </a:endParaRPr>
          </a:p>
          <a:p>
            <a:pPr marL="0" indent="0">
              <a:lnSpc>
                <a:spcPct val="150000"/>
              </a:lnSpc>
              <a:buNone/>
            </a:pPr>
            <a:r>
              <a:rPr lang="en-IN" b="1" i="0" dirty="0">
                <a:solidFill>
                  <a:schemeClr val="accent1"/>
                </a:solidFill>
                <a:effectLst/>
                <a:latin typeface="Timesnewroman"/>
              </a:rPr>
              <a:t>Zombie and Orphan process</a:t>
            </a:r>
          </a:p>
          <a:p>
            <a:pPr>
              <a:lnSpc>
                <a:spcPct val="150000"/>
              </a:lnSpc>
              <a:buFont typeface="Wingdings" panose="05000000000000000000" pitchFamily="2" charset="2"/>
              <a:buChar char="Ø"/>
            </a:pPr>
            <a:r>
              <a:rPr lang="en-US" b="0" i="0" dirty="0">
                <a:solidFill>
                  <a:schemeClr val="tx1"/>
                </a:solidFill>
                <a:effectLst/>
                <a:latin typeface="Timesnewroman"/>
              </a:rPr>
              <a:t>A </a:t>
            </a:r>
            <a:r>
              <a:rPr lang="en-US" i="0" dirty="0">
                <a:solidFill>
                  <a:schemeClr val="accent1"/>
                </a:solidFill>
                <a:effectLst/>
                <a:latin typeface="Timesnewroman"/>
              </a:rPr>
              <a:t>zombie process </a:t>
            </a:r>
            <a:r>
              <a:rPr lang="en-US" b="0" i="0" dirty="0">
                <a:solidFill>
                  <a:schemeClr val="tx1"/>
                </a:solidFill>
                <a:effectLst/>
                <a:latin typeface="Timesnewroman"/>
              </a:rPr>
              <a:t>is a Linux process that has finished its execution but still has an entry in the process table.</a:t>
            </a:r>
            <a:endParaRPr lang="en-IN" b="1" dirty="0">
              <a:solidFill>
                <a:schemeClr val="tx1"/>
              </a:solidFill>
              <a:latin typeface="Timesnewroman"/>
            </a:endParaRPr>
          </a:p>
          <a:p>
            <a:pPr>
              <a:lnSpc>
                <a:spcPct val="150000"/>
              </a:lnSpc>
              <a:buFont typeface="Wingdings" panose="05000000000000000000" pitchFamily="2" charset="2"/>
              <a:buChar char="Ø"/>
            </a:pPr>
            <a:r>
              <a:rPr lang="en-US" b="0" i="0" dirty="0">
                <a:solidFill>
                  <a:schemeClr val="tx1"/>
                </a:solidFill>
                <a:effectLst/>
                <a:latin typeface="Timesnewroman"/>
              </a:rPr>
              <a:t>An </a:t>
            </a:r>
            <a:r>
              <a:rPr lang="en-US" i="0" dirty="0">
                <a:solidFill>
                  <a:schemeClr val="accent1"/>
                </a:solidFill>
                <a:effectLst/>
                <a:latin typeface="Timesnewroman"/>
              </a:rPr>
              <a:t>orphan process </a:t>
            </a:r>
            <a:r>
              <a:rPr lang="en-US" b="0" i="0" dirty="0">
                <a:solidFill>
                  <a:schemeClr val="tx1"/>
                </a:solidFill>
                <a:effectLst/>
                <a:latin typeface="Timesnewroman"/>
              </a:rPr>
              <a:t>is a process that continues to run even after the parent process has been completed or 	terminated. An orphan process can be intentionally or unintentionally created.</a:t>
            </a:r>
            <a:endParaRPr lang="en-US" b="1" dirty="0">
              <a:solidFill>
                <a:schemeClr val="tx1"/>
              </a:solidFill>
              <a:latin typeface="Timesnewroman"/>
            </a:endParaRPr>
          </a:p>
          <a:p>
            <a:endParaRPr lang="en-IN" dirty="0"/>
          </a:p>
        </p:txBody>
      </p:sp>
    </p:spTree>
    <p:extLst>
      <p:ext uri="{BB962C8B-B14F-4D97-AF65-F5344CB8AC3E}">
        <p14:creationId xmlns:p14="http://schemas.microsoft.com/office/powerpoint/2010/main" val="4008379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2457A-F894-5CD6-3BF9-131A8CAFD045}"/>
              </a:ext>
            </a:extLst>
          </p:cNvPr>
          <p:cNvSpPr>
            <a:spLocks noGrp="1"/>
          </p:cNvSpPr>
          <p:nvPr>
            <p:ph type="title"/>
          </p:nvPr>
        </p:nvSpPr>
        <p:spPr>
          <a:xfrm>
            <a:off x="585538" y="973668"/>
            <a:ext cx="9330830" cy="706964"/>
          </a:xfrm>
        </p:spPr>
        <p:txBody>
          <a:bodyPr/>
          <a:lstStyle/>
          <a:p>
            <a:r>
              <a:rPr lang="en-US" sz="3000" b="1" dirty="0">
                <a:latin typeface="Timesnewroman"/>
              </a:rPr>
              <a:t>Cont..</a:t>
            </a:r>
            <a:endParaRPr lang="en-IN" sz="3000" b="1" dirty="0">
              <a:latin typeface="Timesnewroman"/>
            </a:endParaRPr>
          </a:p>
        </p:txBody>
      </p:sp>
      <p:sp>
        <p:nvSpPr>
          <p:cNvPr id="3" name="Content Placeholder 2">
            <a:extLst>
              <a:ext uri="{FF2B5EF4-FFF2-40B4-BE49-F238E27FC236}">
                <a16:creationId xmlns:a16="http://schemas.microsoft.com/office/drawing/2014/main" id="{57AF10B2-E841-EA67-77EC-27387CA00C61}"/>
              </a:ext>
            </a:extLst>
          </p:cNvPr>
          <p:cNvSpPr>
            <a:spLocks noGrp="1"/>
          </p:cNvSpPr>
          <p:nvPr>
            <p:ph idx="1"/>
          </p:nvPr>
        </p:nvSpPr>
        <p:spPr>
          <a:xfrm>
            <a:off x="585538" y="2310063"/>
            <a:ext cx="11101136" cy="4459705"/>
          </a:xfrm>
        </p:spPr>
        <p:txBody>
          <a:bodyPr/>
          <a:lstStyle/>
          <a:p>
            <a:pPr>
              <a:buFont typeface="Wingdings" panose="05000000000000000000" pitchFamily="2" charset="2"/>
              <a:buChar char="Ø"/>
            </a:pPr>
            <a:r>
              <a:rPr lang="en-IN" b="1" i="0" dirty="0">
                <a:solidFill>
                  <a:schemeClr val="accent1"/>
                </a:solidFill>
                <a:effectLst/>
                <a:latin typeface="Timesnewroman"/>
              </a:rPr>
              <a:t>Daemon process</a:t>
            </a:r>
          </a:p>
          <a:p>
            <a:pPr lvl="1">
              <a:lnSpc>
                <a:spcPct val="150000"/>
              </a:lnSpc>
              <a:buFont typeface="Wingdings" panose="05000000000000000000" pitchFamily="2" charset="2"/>
              <a:buChar char="Ø"/>
            </a:pPr>
            <a:r>
              <a:rPr lang="en-US" i="0" dirty="0">
                <a:solidFill>
                  <a:schemeClr val="accent5">
                    <a:lumMod val="75000"/>
                  </a:schemeClr>
                </a:solidFill>
                <a:effectLst/>
                <a:latin typeface="Timesnewroman"/>
              </a:rPr>
              <a:t>Daemon processes </a:t>
            </a:r>
            <a:r>
              <a:rPr lang="en-US" i="0" dirty="0">
                <a:solidFill>
                  <a:schemeClr val="tx1"/>
                </a:solidFill>
                <a:effectLst/>
                <a:latin typeface="Timesnewroman"/>
              </a:rPr>
              <a:t>are system-related background processes. These processes often run the permissions of root and service requests from other processes. </a:t>
            </a:r>
            <a:endParaRPr lang="en-IN" dirty="0">
              <a:solidFill>
                <a:schemeClr val="tx1"/>
              </a:solidFill>
              <a:latin typeface="Timesnewroman"/>
            </a:endParaRPr>
          </a:p>
          <a:p>
            <a:pPr lvl="1">
              <a:lnSpc>
                <a:spcPct val="150000"/>
              </a:lnSpc>
              <a:buFont typeface="Wingdings" panose="05000000000000000000" pitchFamily="2" charset="2"/>
              <a:buChar char="Ø"/>
            </a:pPr>
            <a:r>
              <a:rPr lang="en-US" b="0" i="0" dirty="0">
                <a:solidFill>
                  <a:schemeClr val="tx1"/>
                </a:solidFill>
                <a:effectLst/>
                <a:latin typeface="Timesnewroman"/>
              </a:rPr>
              <a:t>Daemon processes often run in the background, waiting for specified events or tasks to occur. Daemon processes, unlike regular processes, do not require a controlling terminal to operate.</a:t>
            </a:r>
            <a:endParaRPr lang="en-IN" dirty="0">
              <a:solidFill>
                <a:schemeClr val="tx1"/>
              </a:solidFill>
              <a:latin typeface="Timesnewroman"/>
            </a:endParaRPr>
          </a:p>
          <a:p>
            <a:pPr lvl="1"/>
            <a:endParaRPr lang="en-IN" dirty="0"/>
          </a:p>
        </p:txBody>
      </p:sp>
    </p:spTree>
    <p:extLst>
      <p:ext uri="{BB962C8B-B14F-4D97-AF65-F5344CB8AC3E}">
        <p14:creationId xmlns:p14="http://schemas.microsoft.com/office/powerpoint/2010/main" val="391043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69024-C563-CE47-01CA-9F6CD092477E}"/>
              </a:ext>
            </a:extLst>
          </p:cNvPr>
          <p:cNvSpPr>
            <a:spLocks noGrp="1"/>
          </p:cNvSpPr>
          <p:nvPr>
            <p:ph type="title"/>
          </p:nvPr>
        </p:nvSpPr>
        <p:spPr>
          <a:xfrm>
            <a:off x="561474" y="973668"/>
            <a:ext cx="9354893" cy="706964"/>
          </a:xfrm>
        </p:spPr>
        <p:txBody>
          <a:bodyPr/>
          <a:lstStyle/>
          <a:p>
            <a:r>
              <a:rPr lang="en-US" sz="3000" b="1" dirty="0">
                <a:latin typeface="Timesnewroman"/>
              </a:rPr>
              <a:t>Commands for Process Management in Linux</a:t>
            </a:r>
            <a:endParaRPr lang="en-IN" sz="3000" b="1" dirty="0">
              <a:latin typeface="Timesnewroman"/>
            </a:endParaRPr>
          </a:p>
        </p:txBody>
      </p:sp>
      <p:sp>
        <p:nvSpPr>
          <p:cNvPr id="3" name="Content Placeholder 2">
            <a:extLst>
              <a:ext uri="{FF2B5EF4-FFF2-40B4-BE49-F238E27FC236}">
                <a16:creationId xmlns:a16="http://schemas.microsoft.com/office/drawing/2014/main" id="{DEAC6252-777A-6E25-CC87-67F69A09225C}"/>
              </a:ext>
            </a:extLst>
          </p:cNvPr>
          <p:cNvSpPr>
            <a:spLocks noGrp="1"/>
          </p:cNvSpPr>
          <p:nvPr>
            <p:ph idx="1"/>
          </p:nvPr>
        </p:nvSpPr>
        <p:spPr>
          <a:xfrm>
            <a:off x="561474" y="2286000"/>
            <a:ext cx="11085094" cy="4419600"/>
          </a:xfrm>
        </p:spPr>
        <p:txBody>
          <a:bodyPr/>
          <a:lstStyle/>
          <a:p>
            <a:pPr>
              <a:lnSpc>
                <a:spcPct val="150000"/>
              </a:lnSpc>
              <a:buFont typeface="Wingdings" panose="05000000000000000000" pitchFamily="2" charset="2"/>
              <a:buChar char="Ø"/>
            </a:pPr>
            <a:r>
              <a:rPr lang="en-US" b="0" i="0" dirty="0">
                <a:solidFill>
                  <a:schemeClr val="tx1"/>
                </a:solidFill>
                <a:effectLst/>
                <a:latin typeface="Timesnewroman"/>
              </a:rPr>
              <a:t>There are two commands available in Linux to track running processes. These two commands are </a:t>
            </a:r>
            <a:r>
              <a:rPr lang="en-US" b="1" i="0" dirty="0">
                <a:solidFill>
                  <a:schemeClr val="accent1"/>
                </a:solidFill>
                <a:effectLst/>
                <a:latin typeface="Timesnewroman"/>
              </a:rPr>
              <a:t>Top</a:t>
            </a:r>
            <a:r>
              <a:rPr lang="en-US" b="0" i="0" dirty="0">
                <a:solidFill>
                  <a:schemeClr val="tx1"/>
                </a:solidFill>
                <a:effectLst/>
                <a:latin typeface="Timesnewroman"/>
              </a:rPr>
              <a:t> and </a:t>
            </a:r>
            <a:r>
              <a:rPr lang="en-US" b="1" i="0" dirty="0">
                <a:solidFill>
                  <a:schemeClr val="accent1"/>
                </a:solidFill>
                <a:effectLst/>
                <a:latin typeface="Timesnewroman"/>
              </a:rPr>
              <a:t>Ps</a:t>
            </a:r>
            <a:r>
              <a:rPr lang="en-US" b="0" i="0" dirty="0">
                <a:solidFill>
                  <a:schemeClr val="tx1"/>
                </a:solidFill>
                <a:effectLst/>
                <a:latin typeface="Timesnewroman"/>
              </a:rPr>
              <a:t>.</a:t>
            </a:r>
          </a:p>
          <a:p>
            <a:pPr>
              <a:lnSpc>
                <a:spcPct val="150000"/>
              </a:lnSpc>
              <a:buFont typeface="Wingdings" panose="05000000000000000000" pitchFamily="2" charset="2"/>
              <a:buChar char="Ø"/>
            </a:pPr>
            <a:r>
              <a:rPr lang="en-IN" dirty="0">
                <a:solidFill>
                  <a:schemeClr val="accent5">
                    <a:lumMod val="75000"/>
                  </a:schemeClr>
                </a:solidFill>
                <a:latin typeface="Timesnewroman"/>
              </a:rPr>
              <a:t>$ top</a:t>
            </a:r>
            <a:endParaRPr lang="en-US" dirty="0">
              <a:solidFill>
                <a:schemeClr val="accent5">
                  <a:lumMod val="75000"/>
                </a:schemeClr>
              </a:solidFill>
              <a:latin typeface="Timesnewroman"/>
            </a:endParaRPr>
          </a:p>
          <a:p>
            <a:endParaRPr lang="en-IN" dirty="0"/>
          </a:p>
        </p:txBody>
      </p:sp>
      <p:pic>
        <p:nvPicPr>
          <p:cNvPr id="5" name="Picture 4">
            <a:extLst>
              <a:ext uri="{FF2B5EF4-FFF2-40B4-BE49-F238E27FC236}">
                <a16:creationId xmlns:a16="http://schemas.microsoft.com/office/drawing/2014/main" id="{F61AD253-316C-CB76-533E-39C073751A88}"/>
              </a:ext>
            </a:extLst>
          </p:cNvPr>
          <p:cNvPicPr>
            <a:picLocks noChangeAspect="1"/>
          </p:cNvPicPr>
          <p:nvPr/>
        </p:nvPicPr>
        <p:blipFill>
          <a:blip r:embed="rId2"/>
          <a:stretch>
            <a:fillRect/>
          </a:stretch>
        </p:blipFill>
        <p:spPr>
          <a:xfrm>
            <a:off x="3192528" y="3096127"/>
            <a:ext cx="5806943" cy="3525474"/>
          </a:xfrm>
          <a:prstGeom prst="rect">
            <a:avLst/>
          </a:prstGeom>
        </p:spPr>
      </p:pic>
    </p:spTree>
    <p:extLst>
      <p:ext uri="{BB962C8B-B14F-4D97-AF65-F5344CB8AC3E}">
        <p14:creationId xmlns:p14="http://schemas.microsoft.com/office/powerpoint/2010/main" val="1352859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F9E6E-4E8D-927A-3CEE-70E840ABE107}"/>
              </a:ext>
            </a:extLst>
          </p:cNvPr>
          <p:cNvSpPr>
            <a:spLocks noGrp="1"/>
          </p:cNvSpPr>
          <p:nvPr>
            <p:ph type="title"/>
          </p:nvPr>
        </p:nvSpPr>
        <p:spPr>
          <a:xfrm>
            <a:off x="529390" y="973668"/>
            <a:ext cx="9386978" cy="706964"/>
          </a:xfrm>
        </p:spPr>
        <p:txBody>
          <a:bodyPr/>
          <a:lstStyle/>
          <a:p>
            <a:r>
              <a:rPr lang="en-US" sz="3000" b="1" dirty="0">
                <a:latin typeface="Timesnewroman"/>
              </a:rPr>
              <a:t>Cont..</a:t>
            </a:r>
            <a:endParaRPr lang="en-IN" sz="3000" b="1" dirty="0">
              <a:latin typeface="Timesnewroman"/>
            </a:endParaRPr>
          </a:p>
        </p:txBody>
      </p:sp>
      <p:sp>
        <p:nvSpPr>
          <p:cNvPr id="3" name="Content Placeholder 2">
            <a:extLst>
              <a:ext uri="{FF2B5EF4-FFF2-40B4-BE49-F238E27FC236}">
                <a16:creationId xmlns:a16="http://schemas.microsoft.com/office/drawing/2014/main" id="{267223FC-F27E-43CD-259C-812834C1D239}"/>
              </a:ext>
            </a:extLst>
          </p:cNvPr>
          <p:cNvSpPr>
            <a:spLocks noGrp="1"/>
          </p:cNvSpPr>
          <p:nvPr>
            <p:ph idx="1"/>
          </p:nvPr>
        </p:nvSpPr>
        <p:spPr>
          <a:xfrm>
            <a:off x="529390" y="2334125"/>
            <a:ext cx="11141242" cy="4331369"/>
          </a:xfrm>
        </p:spPr>
        <p:txBody>
          <a:bodyPr>
            <a:normAutofit fontScale="55000" lnSpcReduction="20000"/>
          </a:bodyPr>
          <a:lstStyle/>
          <a:p>
            <a:pPr>
              <a:buFont typeface="Wingdings" panose="05000000000000000000" pitchFamily="2" charset="2"/>
              <a:buChar char="Ø"/>
            </a:pPr>
            <a:r>
              <a:rPr lang="en-US" dirty="0">
                <a:solidFill>
                  <a:schemeClr val="accent1"/>
                </a:solidFill>
                <a:latin typeface="Timesnewroman"/>
              </a:rPr>
              <a:t>PID</a:t>
            </a:r>
            <a:r>
              <a:rPr lang="en-US" dirty="0">
                <a:latin typeface="Timesnewroman"/>
              </a:rPr>
              <a:t>: Unique Process ID given to each process.</a:t>
            </a:r>
          </a:p>
          <a:p>
            <a:pPr>
              <a:buFont typeface="Wingdings" panose="05000000000000000000" pitchFamily="2" charset="2"/>
              <a:buChar char="Ø"/>
            </a:pPr>
            <a:r>
              <a:rPr lang="en-US" dirty="0">
                <a:solidFill>
                  <a:schemeClr val="accent1"/>
                </a:solidFill>
                <a:latin typeface="Timesnewroman"/>
              </a:rPr>
              <a:t>User</a:t>
            </a:r>
            <a:r>
              <a:rPr lang="en-US" dirty="0">
                <a:latin typeface="Timesnewroman"/>
              </a:rPr>
              <a:t>: Username of the process owner.</a:t>
            </a:r>
          </a:p>
          <a:p>
            <a:pPr>
              <a:buFont typeface="Wingdings" panose="05000000000000000000" pitchFamily="2" charset="2"/>
              <a:buChar char="Ø"/>
            </a:pPr>
            <a:r>
              <a:rPr lang="en-US" dirty="0">
                <a:solidFill>
                  <a:schemeClr val="accent1"/>
                </a:solidFill>
                <a:latin typeface="Timesnewroman"/>
              </a:rPr>
              <a:t>PR</a:t>
            </a:r>
            <a:r>
              <a:rPr lang="en-US" dirty="0">
                <a:latin typeface="Timesnewroman"/>
              </a:rPr>
              <a:t>: Priority given to a process while scheduling.</a:t>
            </a:r>
          </a:p>
          <a:p>
            <a:pPr>
              <a:buFont typeface="Wingdings" panose="05000000000000000000" pitchFamily="2" charset="2"/>
              <a:buChar char="Ø"/>
            </a:pPr>
            <a:r>
              <a:rPr lang="en-US" dirty="0">
                <a:solidFill>
                  <a:schemeClr val="accent1"/>
                </a:solidFill>
                <a:latin typeface="Timesnewroman"/>
              </a:rPr>
              <a:t>NI</a:t>
            </a:r>
            <a:r>
              <a:rPr lang="en-US" dirty="0">
                <a:latin typeface="Timesnewroman"/>
              </a:rPr>
              <a:t>: ‘nice’ value of a process.</a:t>
            </a:r>
          </a:p>
          <a:p>
            <a:pPr>
              <a:buFont typeface="Wingdings" panose="05000000000000000000" pitchFamily="2" charset="2"/>
              <a:buChar char="Ø"/>
            </a:pPr>
            <a:r>
              <a:rPr lang="en-US" dirty="0">
                <a:solidFill>
                  <a:schemeClr val="accent1"/>
                </a:solidFill>
                <a:latin typeface="Timesnewroman"/>
              </a:rPr>
              <a:t>VIRT</a:t>
            </a:r>
            <a:r>
              <a:rPr lang="en-US" dirty="0">
                <a:latin typeface="Timesnewroman"/>
              </a:rPr>
              <a:t>: Amount of virtual memory used by a process.</a:t>
            </a:r>
          </a:p>
          <a:p>
            <a:pPr>
              <a:buFont typeface="Wingdings" panose="05000000000000000000" pitchFamily="2" charset="2"/>
              <a:buChar char="Ø"/>
            </a:pPr>
            <a:r>
              <a:rPr lang="en-US" dirty="0">
                <a:solidFill>
                  <a:schemeClr val="accent1"/>
                </a:solidFill>
                <a:latin typeface="Timesnewroman"/>
              </a:rPr>
              <a:t>RES</a:t>
            </a:r>
            <a:r>
              <a:rPr lang="en-US" dirty="0">
                <a:latin typeface="Timesnewroman"/>
              </a:rPr>
              <a:t>: Amount of physical memory used by a process.</a:t>
            </a:r>
          </a:p>
          <a:p>
            <a:pPr>
              <a:buFont typeface="Wingdings" panose="05000000000000000000" pitchFamily="2" charset="2"/>
              <a:buChar char="Ø"/>
            </a:pPr>
            <a:r>
              <a:rPr lang="en-US" dirty="0">
                <a:solidFill>
                  <a:schemeClr val="accent1"/>
                </a:solidFill>
                <a:latin typeface="Timesnewroman"/>
              </a:rPr>
              <a:t>SHR</a:t>
            </a:r>
            <a:r>
              <a:rPr lang="en-US" dirty="0">
                <a:latin typeface="Timesnewroman"/>
              </a:rPr>
              <a:t>: Amount of memory shared with other processes.</a:t>
            </a:r>
          </a:p>
          <a:p>
            <a:pPr>
              <a:buFont typeface="Wingdings" panose="05000000000000000000" pitchFamily="2" charset="2"/>
              <a:buChar char="Ø"/>
            </a:pPr>
            <a:r>
              <a:rPr lang="en-US" dirty="0">
                <a:solidFill>
                  <a:schemeClr val="accent1"/>
                </a:solidFill>
                <a:latin typeface="Timesnewroman"/>
              </a:rPr>
              <a:t>S: state of the process</a:t>
            </a:r>
          </a:p>
          <a:p>
            <a:pPr>
              <a:buFont typeface="Wingdings" panose="05000000000000000000" pitchFamily="2" charset="2"/>
              <a:buChar char="Ø"/>
            </a:pPr>
            <a:r>
              <a:rPr lang="en-US" dirty="0">
                <a:latin typeface="Timesnewroman"/>
              </a:rPr>
              <a:t>‘</a:t>
            </a:r>
            <a:r>
              <a:rPr lang="en-US" dirty="0">
                <a:solidFill>
                  <a:schemeClr val="accent1"/>
                </a:solidFill>
                <a:latin typeface="Timesnewroman"/>
              </a:rPr>
              <a:t>D</a:t>
            </a:r>
            <a:r>
              <a:rPr lang="en-US" dirty="0">
                <a:latin typeface="Timesnewroman"/>
              </a:rPr>
              <a:t>’ = uninterruptible sleep</a:t>
            </a:r>
          </a:p>
          <a:p>
            <a:pPr>
              <a:buFont typeface="Wingdings" panose="05000000000000000000" pitchFamily="2" charset="2"/>
              <a:buChar char="Ø"/>
            </a:pPr>
            <a:r>
              <a:rPr lang="en-US" dirty="0">
                <a:latin typeface="Timesnewroman"/>
              </a:rPr>
              <a:t>‘</a:t>
            </a:r>
            <a:r>
              <a:rPr lang="en-US" dirty="0">
                <a:solidFill>
                  <a:schemeClr val="accent1"/>
                </a:solidFill>
                <a:latin typeface="Timesnewroman"/>
              </a:rPr>
              <a:t>R</a:t>
            </a:r>
            <a:r>
              <a:rPr lang="en-US" dirty="0">
                <a:latin typeface="Timesnewroman"/>
              </a:rPr>
              <a:t>’ = running</a:t>
            </a:r>
          </a:p>
          <a:p>
            <a:pPr>
              <a:buFont typeface="Wingdings" panose="05000000000000000000" pitchFamily="2" charset="2"/>
              <a:buChar char="Ø"/>
            </a:pPr>
            <a:r>
              <a:rPr lang="en-US" dirty="0">
                <a:latin typeface="Timesnewroman"/>
              </a:rPr>
              <a:t>‘</a:t>
            </a:r>
            <a:r>
              <a:rPr lang="en-US" dirty="0">
                <a:solidFill>
                  <a:schemeClr val="accent1"/>
                </a:solidFill>
                <a:latin typeface="Timesnewroman"/>
              </a:rPr>
              <a:t>S</a:t>
            </a:r>
            <a:r>
              <a:rPr lang="en-US" dirty="0">
                <a:latin typeface="Timesnewroman"/>
              </a:rPr>
              <a:t>’ = sleeping</a:t>
            </a:r>
          </a:p>
          <a:p>
            <a:pPr>
              <a:buFont typeface="Wingdings" panose="05000000000000000000" pitchFamily="2" charset="2"/>
              <a:buChar char="Ø"/>
            </a:pPr>
            <a:r>
              <a:rPr lang="en-US" dirty="0">
                <a:latin typeface="Timesnewroman"/>
              </a:rPr>
              <a:t>‘</a:t>
            </a:r>
            <a:r>
              <a:rPr lang="en-US" dirty="0">
                <a:solidFill>
                  <a:schemeClr val="accent1"/>
                </a:solidFill>
                <a:latin typeface="Timesnewroman"/>
              </a:rPr>
              <a:t>T</a:t>
            </a:r>
            <a:r>
              <a:rPr lang="en-US" dirty="0">
                <a:latin typeface="Timesnewroman"/>
              </a:rPr>
              <a:t>’ = traced or stopped</a:t>
            </a:r>
          </a:p>
          <a:p>
            <a:pPr>
              <a:buFont typeface="Wingdings" panose="05000000000000000000" pitchFamily="2" charset="2"/>
              <a:buChar char="Ø"/>
            </a:pPr>
            <a:r>
              <a:rPr lang="en-US" dirty="0">
                <a:latin typeface="Timesnewroman"/>
              </a:rPr>
              <a:t>‘</a:t>
            </a:r>
            <a:r>
              <a:rPr lang="en-US" dirty="0">
                <a:solidFill>
                  <a:schemeClr val="accent1"/>
                </a:solidFill>
                <a:latin typeface="Timesnewroman"/>
              </a:rPr>
              <a:t>Z</a:t>
            </a:r>
            <a:r>
              <a:rPr lang="en-US" dirty="0">
                <a:latin typeface="Timesnewroman"/>
              </a:rPr>
              <a:t>’ = zombie</a:t>
            </a:r>
          </a:p>
          <a:p>
            <a:pPr>
              <a:buFont typeface="Wingdings" panose="05000000000000000000" pitchFamily="2" charset="2"/>
              <a:buChar char="Ø"/>
            </a:pPr>
            <a:r>
              <a:rPr lang="en-US" dirty="0">
                <a:solidFill>
                  <a:schemeClr val="accent1"/>
                </a:solidFill>
                <a:latin typeface="Timesnewroman"/>
              </a:rPr>
              <a:t>%CPU</a:t>
            </a:r>
            <a:r>
              <a:rPr lang="en-US" dirty="0">
                <a:latin typeface="Timesnewroman"/>
              </a:rPr>
              <a:t>: Percentage of CPU used by the process.</a:t>
            </a:r>
          </a:p>
          <a:p>
            <a:pPr>
              <a:buFont typeface="Wingdings" panose="05000000000000000000" pitchFamily="2" charset="2"/>
              <a:buChar char="Ø"/>
            </a:pPr>
            <a:r>
              <a:rPr lang="en-US" dirty="0">
                <a:solidFill>
                  <a:schemeClr val="accent1"/>
                </a:solidFill>
                <a:latin typeface="Timesnewroman"/>
              </a:rPr>
              <a:t>%MEM; </a:t>
            </a:r>
            <a:r>
              <a:rPr lang="en-US" dirty="0">
                <a:latin typeface="Timesnewroman"/>
              </a:rPr>
              <a:t>Percentage of RAM used by the process.</a:t>
            </a:r>
          </a:p>
          <a:p>
            <a:pPr>
              <a:buFont typeface="Wingdings" panose="05000000000000000000" pitchFamily="2" charset="2"/>
              <a:buChar char="Ø"/>
            </a:pPr>
            <a:r>
              <a:rPr lang="en-US" dirty="0">
                <a:solidFill>
                  <a:schemeClr val="accent1"/>
                </a:solidFill>
                <a:latin typeface="Timesnewroman"/>
              </a:rPr>
              <a:t>TIME</a:t>
            </a:r>
            <a:r>
              <a:rPr lang="en-US" dirty="0">
                <a:latin typeface="Timesnewroman"/>
              </a:rPr>
              <a:t>+: Total CPU time consumed by the process.</a:t>
            </a:r>
          </a:p>
          <a:p>
            <a:pPr>
              <a:buFont typeface="Wingdings" panose="05000000000000000000" pitchFamily="2" charset="2"/>
              <a:buChar char="Ø"/>
            </a:pPr>
            <a:r>
              <a:rPr lang="en-US" dirty="0">
                <a:solidFill>
                  <a:schemeClr val="accent1"/>
                </a:solidFill>
                <a:latin typeface="Timesnewroman"/>
              </a:rPr>
              <a:t>Command</a:t>
            </a:r>
            <a:r>
              <a:rPr lang="en-US" dirty="0">
                <a:latin typeface="Timesnewroman"/>
              </a:rPr>
              <a:t>: Command used to activate the process.</a:t>
            </a:r>
            <a:endParaRPr lang="en-IN" dirty="0">
              <a:latin typeface="Timesnewroman"/>
            </a:endParaRPr>
          </a:p>
        </p:txBody>
      </p:sp>
    </p:spTree>
    <p:extLst>
      <p:ext uri="{BB962C8B-B14F-4D97-AF65-F5344CB8AC3E}">
        <p14:creationId xmlns:p14="http://schemas.microsoft.com/office/powerpoint/2010/main" val="3102711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08291-49A1-084B-8B38-15E1492ED0F3}"/>
              </a:ext>
            </a:extLst>
          </p:cNvPr>
          <p:cNvSpPr>
            <a:spLocks noGrp="1"/>
          </p:cNvSpPr>
          <p:nvPr>
            <p:ph type="title"/>
          </p:nvPr>
        </p:nvSpPr>
        <p:spPr>
          <a:xfrm>
            <a:off x="553454" y="973668"/>
            <a:ext cx="9362914" cy="706964"/>
          </a:xfrm>
        </p:spPr>
        <p:txBody>
          <a:bodyPr/>
          <a:lstStyle/>
          <a:p>
            <a:r>
              <a:rPr lang="en-US" sz="3000" b="1" dirty="0">
                <a:latin typeface="Timesnewroman"/>
              </a:rPr>
              <a:t>Cont..</a:t>
            </a:r>
            <a:endParaRPr lang="en-IN" sz="3000" b="1" dirty="0">
              <a:latin typeface="Timesnewroman"/>
            </a:endParaRPr>
          </a:p>
        </p:txBody>
      </p:sp>
      <p:sp>
        <p:nvSpPr>
          <p:cNvPr id="3" name="Content Placeholder 2">
            <a:extLst>
              <a:ext uri="{FF2B5EF4-FFF2-40B4-BE49-F238E27FC236}">
                <a16:creationId xmlns:a16="http://schemas.microsoft.com/office/drawing/2014/main" id="{5021BE6C-BDA9-1E88-242E-D100BA007213}"/>
              </a:ext>
            </a:extLst>
          </p:cNvPr>
          <p:cNvSpPr>
            <a:spLocks noGrp="1"/>
          </p:cNvSpPr>
          <p:nvPr>
            <p:ph idx="1"/>
          </p:nvPr>
        </p:nvSpPr>
        <p:spPr>
          <a:xfrm>
            <a:off x="617700" y="2310063"/>
            <a:ext cx="11060953" cy="4355432"/>
          </a:xfrm>
        </p:spPr>
        <p:txBody>
          <a:bodyPr/>
          <a:lstStyle/>
          <a:p>
            <a:pPr>
              <a:buFont typeface="Wingdings" panose="05000000000000000000" pitchFamily="2" charset="2"/>
              <a:buChar char="Ø"/>
            </a:pPr>
            <a:r>
              <a:rPr lang="en-US" dirty="0">
                <a:solidFill>
                  <a:schemeClr val="accent1"/>
                </a:solidFill>
                <a:latin typeface="Timesnewroman"/>
              </a:rPr>
              <a:t>$ ps</a:t>
            </a:r>
          </a:p>
          <a:p>
            <a:pPr>
              <a:buFont typeface="Wingdings" panose="05000000000000000000" pitchFamily="2" charset="2"/>
              <a:buChar char="Ø"/>
            </a:pPr>
            <a:endParaRPr lang="en-IN" dirty="0">
              <a:solidFill>
                <a:schemeClr val="accent1"/>
              </a:solidFill>
              <a:latin typeface="Timesnewroman"/>
            </a:endParaRPr>
          </a:p>
          <a:p>
            <a:pPr>
              <a:buFont typeface="Wingdings" panose="05000000000000000000" pitchFamily="2" charset="2"/>
              <a:buChar char="Ø"/>
            </a:pPr>
            <a:endParaRPr lang="en-IN" dirty="0">
              <a:solidFill>
                <a:schemeClr val="accent1"/>
              </a:solidFill>
              <a:latin typeface="Timesnewroman"/>
            </a:endParaRPr>
          </a:p>
          <a:p>
            <a:pPr>
              <a:buFont typeface="Wingdings" panose="05000000000000000000" pitchFamily="2" charset="2"/>
              <a:buChar char="Ø"/>
            </a:pPr>
            <a:endParaRPr lang="en-IN" dirty="0">
              <a:solidFill>
                <a:schemeClr val="accent1"/>
              </a:solidFill>
              <a:latin typeface="Timesnewroman"/>
            </a:endParaRPr>
          </a:p>
          <a:p>
            <a:pPr>
              <a:buFont typeface="Wingdings" panose="05000000000000000000" pitchFamily="2" charset="2"/>
              <a:buChar char="Ø"/>
            </a:pPr>
            <a:endParaRPr lang="en-IN" dirty="0">
              <a:solidFill>
                <a:schemeClr val="accent1"/>
              </a:solidFill>
              <a:latin typeface="Timesnewroman"/>
            </a:endParaRPr>
          </a:p>
          <a:p>
            <a:pPr>
              <a:buFont typeface="Wingdings" panose="05000000000000000000" pitchFamily="2" charset="2"/>
              <a:buChar char="Ø"/>
            </a:pPr>
            <a:r>
              <a:rPr lang="en-IN" dirty="0">
                <a:solidFill>
                  <a:schemeClr val="accent1"/>
                </a:solidFill>
                <a:latin typeface="Timesnewroman"/>
              </a:rPr>
              <a:t>Process Id </a:t>
            </a:r>
          </a:p>
          <a:p>
            <a:pPr>
              <a:buFont typeface="Wingdings" panose="05000000000000000000" pitchFamily="2" charset="2"/>
              <a:buChar char="Ø"/>
            </a:pPr>
            <a:r>
              <a:rPr lang="en-IN" dirty="0">
                <a:solidFill>
                  <a:schemeClr val="accent1"/>
                </a:solidFill>
                <a:latin typeface="Timesnewroman"/>
              </a:rPr>
              <a:t>TTY – Terminal Type</a:t>
            </a:r>
          </a:p>
          <a:p>
            <a:pPr>
              <a:buFont typeface="Wingdings" panose="05000000000000000000" pitchFamily="2" charset="2"/>
              <a:buChar char="Ø"/>
            </a:pPr>
            <a:r>
              <a:rPr lang="en-IN" dirty="0">
                <a:solidFill>
                  <a:schemeClr val="accent1"/>
                </a:solidFill>
                <a:latin typeface="Timesnewroman"/>
              </a:rPr>
              <a:t>TIME – Total Time process is running </a:t>
            </a:r>
          </a:p>
          <a:p>
            <a:pPr>
              <a:buFont typeface="Wingdings" panose="05000000000000000000" pitchFamily="2" charset="2"/>
              <a:buChar char="Ø"/>
            </a:pPr>
            <a:r>
              <a:rPr lang="en-IN" dirty="0">
                <a:solidFill>
                  <a:schemeClr val="accent1"/>
                </a:solidFill>
                <a:latin typeface="Timesnewroman"/>
              </a:rPr>
              <a:t>CMD – Name of the command launching Process </a:t>
            </a:r>
          </a:p>
          <a:p>
            <a:pPr marL="0" indent="0">
              <a:buNone/>
            </a:pPr>
            <a:endParaRPr lang="en-IN" dirty="0">
              <a:solidFill>
                <a:schemeClr val="accent1"/>
              </a:solidFill>
              <a:latin typeface="Timesnewroman"/>
            </a:endParaRPr>
          </a:p>
          <a:p>
            <a:pPr>
              <a:buFont typeface="Wingdings" panose="05000000000000000000" pitchFamily="2" charset="2"/>
              <a:buChar char="Ø"/>
            </a:pPr>
            <a:endParaRPr lang="en-IN" dirty="0">
              <a:solidFill>
                <a:schemeClr val="accent1"/>
              </a:solidFill>
              <a:latin typeface="Timesnewroman"/>
            </a:endParaRPr>
          </a:p>
          <a:p>
            <a:pPr>
              <a:buFont typeface="Wingdings" panose="05000000000000000000" pitchFamily="2" charset="2"/>
              <a:buChar char="Ø"/>
            </a:pPr>
            <a:endParaRPr lang="en-IN" dirty="0">
              <a:solidFill>
                <a:schemeClr val="accent1"/>
              </a:solidFill>
              <a:latin typeface="Timesnewroman"/>
            </a:endParaRPr>
          </a:p>
          <a:p>
            <a:pPr>
              <a:buFont typeface="Wingdings" panose="05000000000000000000" pitchFamily="2" charset="2"/>
              <a:buChar char="Ø"/>
            </a:pPr>
            <a:endParaRPr lang="en-IN" dirty="0">
              <a:solidFill>
                <a:schemeClr val="accent1"/>
              </a:solidFill>
              <a:latin typeface="Timesnewroman"/>
            </a:endParaRPr>
          </a:p>
        </p:txBody>
      </p:sp>
      <p:pic>
        <p:nvPicPr>
          <p:cNvPr id="7" name="Picture 6">
            <a:extLst>
              <a:ext uri="{FF2B5EF4-FFF2-40B4-BE49-F238E27FC236}">
                <a16:creationId xmlns:a16="http://schemas.microsoft.com/office/drawing/2014/main" id="{3DEDF63E-FB71-D4A1-E477-21DE830AE325}"/>
              </a:ext>
            </a:extLst>
          </p:cNvPr>
          <p:cNvPicPr>
            <a:picLocks noChangeAspect="1"/>
          </p:cNvPicPr>
          <p:nvPr/>
        </p:nvPicPr>
        <p:blipFill>
          <a:blip r:embed="rId2"/>
          <a:stretch>
            <a:fillRect/>
          </a:stretch>
        </p:blipFill>
        <p:spPr>
          <a:xfrm>
            <a:off x="2486527" y="2675022"/>
            <a:ext cx="4995892" cy="1812757"/>
          </a:xfrm>
          <a:prstGeom prst="rect">
            <a:avLst/>
          </a:prstGeom>
        </p:spPr>
      </p:pic>
    </p:spTree>
    <p:extLst>
      <p:ext uri="{BB962C8B-B14F-4D97-AF65-F5344CB8AC3E}">
        <p14:creationId xmlns:p14="http://schemas.microsoft.com/office/powerpoint/2010/main" val="502567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3C86A-BB89-410B-5C9B-627F54FC340D}"/>
              </a:ext>
            </a:extLst>
          </p:cNvPr>
          <p:cNvSpPr>
            <a:spLocks noGrp="1"/>
          </p:cNvSpPr>
          <p:nvPr>
            <p:ph type="title"/>
          </p:nvPr>
        </p:nvSpPr>
        <p:spPr>
          <a:xfrm>
            <a:off x="593558" y="973668"/>
            <a:ext cx="9322809" cy="706964"/>
          </a:xfrm>
        </p:spPr>
        <p:txBody>
          <a:bodyPr/>
          <a:lstStyle/>
          <a:p>
            <a:r>
              <a:rPr lang="en-US" sz="3000" b="1" dirty="0">
                <a:latin typeface="Timesnewroman"/>
              </a:rPr>
              <a:t>Stop Process</a:t>
            </a:r>
            <a:endParaRPr lang="en-IN" sz="3000" b="1" dirty="0">
              <a:latin typeface="Timesnewroman"/>
            </a:endParaRPr>
          </a:p>
        </p:txBody>
      </p:sp>
      <p:sp>
        <p:nvSpPr>
          <p:cNvPr id="3" name="Content Placeholder 2">
            <a:extLst>
              <a:ext uri="{FF2B5EF4-FFF2-40B4-BE49-F238E27FC236}">
                <a16:creationId xmlns:a16="http://schemas.microsoft.com/office/drawing/2014/main" id="{ADE34F0D-F4BA-60A7-4C70-42F56895EC9A}"/>
              </a:ext>
            </a:extLst>
          </p:cNvPr>
          <p:cNvSpPr>
            <a:spLocks noGrp="1"/>
          </p:cNvSpPr>
          <p:nvPr>
            <p:ph idx="1"/>
          </p:nvPr>
        </p:nvSpPr>
        <p:spPr>
          <a:xfrm>
            <a:off x="481263" y="2318083"/>
            <a:ext cx="11189369" cy="4347411"/>
          </a:xfrm>
        </p:spPr>
        <p:txBody>
          <a:bodyPr/>
          <a:lstStyle/>
          <a:p>
            <a:pPr>
              <a:lnSpc>
                <a:spcPct val="150000"/>
              </a:lnSpc>
              <a:buFont typeface="Wingdings" panose="05000000000000000000" pitchFamily="2" charset="2"/>
              <a:buChar char="Ø"/>
            </a:pPr>
            <a:r>
              <a:rPr lang="en-US" dirty="0">
                <a:solidFill>
                  <a:schemeClr val="accent1"/>
                </a:solidFill>
                <a:latin typeface="Timesnewroman"/>
              </a:rPr>
              <a:t>For Killing particular Process </a:t>
            </a:r>
          </a:p>
          <a:p>
            <a:pPr lvl="1">
              <a:lnSpc>
                <a:spcPct val="150000"/>
              </a:lnSpc>
              <a:buFont typeface="Wingdings" panose="05000000000000000000" pitchFamily="2" charset="2"/>
              <a:buChar char="Ø"/>
            </a:pPr>
            <a:r>
              <a:rPr lang="en-IN" dirty="0">
                <a:solidFill>
                  <a:schemeClr val="accent5">
                    <a:lumMod val="50000"/>
                  </a:schemeClr>
                </a:solidFill>
                <a:latin typeface="Timesnewroman"/>
              </a:rPr>
              <a:t>$kill -9 [Pid]</a:t>
            </a:r>
          </a:p>
          <a:p>
            <a:pPr>
              <a:lnSpc>
                <a:spcPct val="150000"/>
              </a:lnSpc>
              <a:buFont typeface="Wingdings" panose="05000000000000000000" pitchFamily="2" charset="2"/>
              <a:buChar char="Ø"/>
            </a:pPr>
            <a:r>
              <a:rPr lang="en-IN" dirty="0">
                <a:solidFill>
                  <a:schemeClr val="accent1"/>
                </a:solidFill>
                <a:latin typeface="Timesnewroman"/>
              </a:rPr>
              <a:t>Changing Priority of Process</a:t>
            </a:r>
          </a:p>
          <a:p>
            <a:pPr lvl="1">
              <a:lnSpc>
                <a:spcPct val="150000"/>
              </a:lnSpc>
              <a:buFont typeface="Wingdings" panose="05000000000000000000" pitchFamily="2" charset="2"/>
              <a:buChar char="Ø"/>
            </a:pPr>
            <a:r>
              <a:rPr lang="en-US" b="0" i="0" dirty="0">
                <a:solidFill>
                  <a:schemeClr val="accent5">
                    <a:lumMod val="50000"/>
                  </a:schemeClr>
                </a:solidFill>
                <a:effectLst/>
                <a:latin typeface="Timesnewroman"/>
              </a:rPr>
              <a:t>The priority value for a process is called the ‘Niceness’ value. Niceness value can range from -</a:t>
            </a:r>
            <a:r>
              <a:rPr lang="en-US" b="1" i="0" dirty="0">
                <a:solidFill>
                  <a:schemeClr val="accent5">
                    <a:lumMod val="50000"/>
                  </a:schemeClr>
                </a:solidFill>
                <a:effectLst/>
                <a:latin typeface="Timesnewroman"/>
              </a:rPr>
              <a:t>20</a:t>
            </a:r>
            <a:r>
              <a:rPr lang="en-US" b="0" i="0" dirty="0">
                <a:solidFill>
                  <a:schemeClr val="accent5">
                    <a:lumMod val="50000"/>
                  </a:schemeClr>
                </a:solidFill>
                <a:effectLst/>
                <a:latin typeface="Timesnewroman"/>
              </a:rPr>
              <a:t> to </a:t>
            </a:r>
            <a:r>
              <a:rPr lang="en-US" b="1" i="0" dirty="0">
                <a:solidFill>
                  <a:schemeClr val="accent5">
                    <a:lumMod val="50000"/>
                  </a:schemeClr>
                </a:solidFill>
                <a:effectLst/>
                <a:latin typeface="Timesnewroman"/>
              </a:rPr>
              <a:t>19</a:t>
            </a:r>
            <a:r>
              <a:rPr lang="en-US" b="0" i="0" dirty="0">
                <a:solidFill>
                  <a:schemeClr val="accent5">
                    <a:lumMod val="50000"/>
                  </a:schemeClr>
                </a:solidFill>
                <a:effectLst/>
                <a:latin typeface="Timesnewroman"/>
              </a:rPr>
              <a:t>. </a:t>
            </a:r>
            <a:r>
              <a:rPr lang="en-US" b="1" i="0" dirty="0">
                <a:solidFill>
                  <a:schemeClr val="accent5">
                    <a:lumMod val="50000"/>
                  </a:schemeClr>
                </a:solidFill>
                <a:effectLst/>
                <a:latin typeface="Timesnewroman"/>
              </a:rPr>
              <a:t>0</a:t>
            </a:r>
            <a:r>
              <a:rPr lang="en-US" b="0" i="0" dirty="0">
                <a:solidFill>
                  <a:schemeClr val="accent5">
                    <a:lumMod val="50000"/>
                  </a:schemeClr>
                </a:solidFill>
                <a:effectLst/>
                <a:latin typeface="Timesnewroman"/>
              </a:rPr>
              <a:t> is the default value.</a:t>
            </a:r>
          </a:p>
          <a:p>
            <a:pPr lvl="1">
              <a:lnSpc>
                <a:spcPct val="150000"/>
              </a:lnSpc>
              <a:buFont typeface="Wingdings" panose="05000000000000000000" pitchFamily="2" charset="2"/>
              <a:buChar char="Ø"/>
            </a:pPr>
            <a:r>
              <a:rPr lang="en-US" dirty="0">
                <a:solidFill>
                  <a:schemeClr val="accent5">
                    <a:lumMod val="50000"/>
                  </a:schemeClr>
                </a:solidFill>
                <a:latin typeface="Timesnewroman"/>
              </a:rPr>
              <a:t>$ nice -n [value] [process name]</a:t>
            </a:r>
          </a:p>
          <a:p>
            <a:pPr marL="457200" lvl="1" indent="0">
              <a:lnSpc>
                <a:spcPct val="150000"/>
              </a:lnSpc>
              <a:buNone/>
            </a:pPr>
            <a:endParaRPr lang="en-IN" dirty="0">
              <a:solidFill>
                <a:schemeClr val="accent5">
                  <a:lumMod val="50000"/>
                </a:schemeClr>
              </a:solidFill>
              <a:latin typeface="Timesnewroman"/>
            </a:endParaRPr>
          </a:p>
        </p:txBody>
      </p:sp>
    </p:spTree>
    <p:extLst>
      <p:ext uri="{BB962C8B-B14F-4D97-AF65-F5344CB8AC3E}">
        <p14:creationId xmlns:p14="http://schemas.microsoft.com/office/powerpoint/2010/main" val="12325680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8791</TotalTime>
  <Words>2019</Words>
  <Application>Microsoft Office PowerPoint</Application>
  <PresentationFormat>Widescreen</PresentationFormat>
  <Paragraphs>215</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Century Gothic</vt:lpstr>
      <vt:lpstr>Consolas</vt:lpstr>
      <vt:lpstr>Times New Roman</vt:lpstr>
      <vt:lpstr>Timesnewroman</vt:lpstr>
      <vt:lpstr>Wingdings</vt:lpstr>
      <vt:lpstr>Wingdings 3</vt:lpstr>
      <vt:lpstr>Ion Boardroom</vt:lpstr>
      <vt:lpstr>Linux Process</vt:lpstr>
      <vt:lpstr>Types of Processes in Linux</vt:lpstr>
      <vt:lpstr>Cont..</vt:lpstr>
      <vt:lpstr>Cont..</vt:lpstr>
      <vt:lpstr>Cont..</vt:lpstr>
      <vt:lpstr>Commands for Process Management in Linux</vt:lpstr>
      <vt:lpstr>Cont..</vt:lpstr>
      <vt:lpstr>Cont..</vt:lpstr>
      <vt:lpstr>Stop Process</vt:lpstr>
      <vt:lpstr>Process related system calls</vt:lpstr>
      <vt:lpstr>Cont..</vt:lpstr>
      <vt:lpstr>Cont..</vt:lpstr>
      <vt:lpstr>Program</vt:lpstr>
      <vt:lpstr>Cont..</vt:lpstr>
      <vt:lpstr>exec() System Call</vt:lpstr>
      <vt:lpstr>execl() System Function</vt:lpstr>
      <vt:lpstr>Program</vt:lpstr>
      <vt:lpstr>execlp() System Function</vt:lpstr>
      <vt:lpstr>Program</vt:lpstr>
      <vt:lpstr>execv() System Function</vt:lpstr>
      <vt:lpstr>Program</vt:lpstr>
      <vt:lpstr>execvp() System Function</vt:lpstr>
      <vt:lpstr>execle() System Function</vt:lpstr>
      <vt:lpstr>Cont..</vt:lpstr>
      <vt:lpstr>execve() System Function</vt:lpstr>
      <vt:lpstr>system function</vt:lpstr>
      <vt:lpstr>Cont..</vt:lpstr>
      <vt:lpstr>Summary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KARIKALAN K</dc:creator>
  <cp:lastModifiedBy>karikalan karunanidhi</cp:lastModifiedBy>
  <cp:revision>516</cp:revision>
  <dcterms:created xsi:type="dcterms:W3CDTF">2023-04-08T11:57:15Z</dcterms:created>
  <dcterms:modified xsi:type="dcterms:W3CDTF">2024-05-13T05:33:57Z</dcterms:modified>
</cp:coreProperties>
</file>