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5" r:id="rId2"/>
    <p:sldId id="286" r:id="rId3"/>
    <p:sldId id="288" r:id="rId4"/>
    <p:sldId id="289" r:id="rId5"/>
    <p:sldId id="291" r:id="rId6"/>
    <p:sldId id="292" r:id="rId7"/>
    <p:sldId id="293" r:id="rId8"/>
    <p:sldId id="294" r:id="rId9"/>
    <p:sldId id="296" r:id="rId10"/>
    <p:sldId id="297" r:id="rId11"/>
    <p:sldId id="298" r:id="rId12"/>
    <p:sldId id="299" r:id="rId13"/>
    <p:sldId id="300" r:id="rId14"/>
    <p:sldId id="301" r:id="rId15"/>
    <p:sldId id="302" r:id="rId16"/>
    <p:sldId id="303" r:id="rId17"/>
    <p:sldId id="304" r:id="rId18"/>
    <p:sldId id="305" r:id="rId19"/>
    <p:sldId id="306" r:id="rId20"/>
    <p:sldId id="30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5" d="100"/>
          <a:sy n="95" d="100"/>
        </p:scale>
        <p:origin x="16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CC4FDA8-5B00-48B3-B040-7C1E7A99937B}" type="datetimeFigureOut">
              <a:rPr lang="en-IN" smtClean="0"/>
              <a:t>13-05-2024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08B078A1-0C58-4A5F-8DAE-50E8C8C0DC84}" type="slidenum">
              <a:rPr lang="en-IN" smtClean="0"/>
              <a:t>‹#›</a:t>
            </a:fld>
            <a:endParaRPr lang="en-IN"/>
          </a:p>
        </p:txBody>
      </p:sp>
    </p:spTree>
    <p:extLst>
      <p:ext uri="{BB962C8B-B14F-4D97-AF65-F5344CB8AC3E}">
        <p14:creationId xmlns:p14="http://schemas.microsoft.com/office/powerpoint/2010/main" val="2857234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C4FDA8-5B00-48B3-B040-7C1E7A99937B}" type="datetimeFigureOut">
              <a:rPr lang="en-IN" smtClean="0"/>
              <a:t>13-05-2024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8B078A1-0C58-4A5F-8DAE-50E8C8C0DC84}" type="slidenum">
              <a:rPr lang="en-IN" smtClean="0"/>
              <a:t>‹#›</a:t>
            </a:fld>
            <a:endParaRPr lang="en-IN"/>
          </a:p>
        </p:txBody>
      </p:sp>
    </p:spTree>
    <p:extLst>
      <p:ext uri="{BB962C8B-B14F-4D97-AF65-F5344CB8AC3E}">
        <p14:creationId xmlns:p14="http://schemas.microsoft.com/office/powerpoint/2010/main" val="1855352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CC4FDA8-5B00-48B3-B040-7C1E7A99937B}" type="datetimeFigureOut">
              <a:rPr lang="en-IN" smtClean="0"/>
              <a:t>13-05-2024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8B078A1-0C58-4A5F-8DAE-50E8C8C0DC84}" type="slidenum">
              <a:rPr lang="en-IN" smtClean="0"/>
              <a:t>‹#›</a:t>
            </a:fld>
            <a:endParaRPr lang="en-IN"/>
          </a:p>
        </p:txBody>
      </p:sp>
    </p:spTree>
    <p:extLst>
      <p:ext uri="{BB962C8B-B14F-4D97-AF65-F5344CB8AC3E}">
        <p14:creationId xmlns:p14="http://schemas.microsoft.com/office/powerpoint/2010/main" val="1792443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CC4FDA8-5B00-48B3-B040-7C1E7A99937B}" type="datetimeFigureOut">
              <a:rPr lang="en-IN" smtClean="0"/>
              <a:t>13-05-2024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8B078A1-0C58-4A5F-8DAE-50E8C8C0DC84}" type="slidenum">
              <a:rPr lang="en-IN" smtClean="0"/>
              <a:t>‹#›</a:t>
            </a:fld>
            <a:endParaRPr lang="en-IN"/>
          </a:p>
        </p:txBody>
      </p:sp>
    </p:spTree>
    <p:extLst>
      <p:ext uri="{BB962C8B-B14F-4D97-AF65-F5344CB8AC3E}">
        <p14:creationId xmlns:p14="http://schemas.microsoft.com/office/powerpoint/2010/main" val="31336812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C4FDA8-5B00-48B3-B040-7C1E7A99937B}" type="datetimeFigureOut">
              <a:rPr lang="en-IN" smtClean="0"/>
              <a:t>13-05-2024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8B078A1-0C58-4A5F-8DAE-50E8C8C0DC84}" type="slidenum">
              <a:rPr lang="en-IN" smtClean="0"/>
              <a:t>‹#›</a:t>
            </a:fld>
            <a:endParaRPr lang="en-IN"/>
          </a:p>
        </p:txBody>
      </p:sp>
    </p:spTree>
    <p:extLst>
      <p:ext uri="{BB962C8B-B14F-4D97-AF65-F5344CB8AC3E}">
        <p14:creationId xmlns:p14="http://schemas.microsoft.com/office/powerpoint/2010/main" val="864783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CC4FDA8-5B00-48B3-B040-7C1E7A99937B}" type="datetimeFigureOut">
              <a:rPr lang="en-IN" smtClean="0"/>
              <a:t>13-05-2024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8B078A1-0C58-4A5F-8DAE-50E8C8C0DC84}" type="slidenum">
              <a:rPr lang="en-IN" smtClean="0"/>
              <a:t>‹#›</a:t>
            </a:fld>
            <a:endParaRPr lang="en-IN"/>
          </a:p>
        </p:txBody>
      </p:sp>
    </p:spTree>
    <p:extLst>
      <p:ext uri="{BB962C8B-B14F-4D97-AF65-F5344CB8AC3E}">
        <p14:creationId xmlns:p14="http://schemas.microsoft.com/office/powerpoint/2010/main" val="235996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CC4FDA8-5B00-48B3-B040-7C1E7A99937B}" type="datetimeFigureOut">
              <a:rPr lang="en-IN" smtClean="0"/>
              <a:t>13-05-2024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08B078A1-0C58-4A5F-8DAE-50E8C8C0DC84}" type="slidenum">
              <a:rPr lang="en-IN" smtClean="0"/>
              <a:t>‹#›</a:t>
            </a:fld>
            <a:endParaRPr lang="en-IN"/>
          </a:p>
        </p:txBody>
      </p:sp>
    </p:spTree>
    <p:extLst>
      <p:ext uri="{BB962C8B-B14F-4D97-AF65-F5344CB8AC3E}">
        <p14:creationId xmlns:p14="http://schemas.microsoft.com/office/powerpoint/2010/main" val="42081462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CC4FDA8-5B00-48B3-B040-7C1E7A99937B}" type="datetimeFigureOut">
              <a:rPr lang="en-IN" smtClean="0"/>
              <a:t>13-05-2024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B078A1-0C58-4A5F-8DAE-50E8C8C0DC84}" type="slidenum">
              <a:rPr lang="en-IN" smtClean="0"/>
              <a:t>‹#›</a:t>
            </a:fld>
            <a:endParaRPr lang="en-IN"/>
          </a:p>
        </p:txBody>
      </p:sp>
    </p:spTree>
    <p:extLst>
      <p:ext uri="{BB962C8B-B14F-4D97-AF65-F5344CB8AC3E}">
        <p14:creationId xmlns:p14="http://schemas.microsoft.com/office/powerpoint/2010/main" val="4644541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8CC4FDA8-5B00-48B3-B040-7C1E7A99937B}" type="datetimeFigureOut">
              <a:rPr lang="en-IN" smtClean="0"/>
              <a:t>13-05-2024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8B078A1-0C58-4A5F-8DAE-50E8C8C0DC84}" type="slidenum">
              <a:rPr lang="en-IN" smtClean="0"/>
              <a:t>‹#›</a:t>
            </a:fld>
            <a:endParaRPr lang="en-IN"/>
          </a:p>
        </p:txBody>
      </p:sp>
    </p:spTree>
    <p:extLst>
      <p:ext uri="{BB962C8B-B14F-4D97-AF65-F5344CB8AC3E}">
        <p14:creationId xmlns:p14="http://schemas.microsoft.com/office/powerpoint/2010/main" val="3160808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C4FDA8-5B00-48B3-B040-7C1E7A99937B}" type="datetimeFigureOut">
              <a:rPr lang="en-IN" smtClean="0"/>
              <a:t>13-05-2024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8B078A1-0C58-4A5F-8DAE-50E8C8C0DC84}" type="slidenum">
              <a:rPr lang="en-IN" smtClean="0"/>
              <a:t>‹#›</a:t>
            </a:fld>
            <a:endParaRPr lang="en-IN"/>
          </a:p>
        </p:txBody>
      </p:sp>
    </p:spTree>
    <p:extLst>
      <p:ext uri="{BB962C8B-B14F-4D97-AF65-F5344CB8AC3E}">
        <p14:creationId xmlns:p14="http://schemas.microsoft.com/office/powerpoint/2010/main" val="3573795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C4FDA8-5B00-48B3-B040-7C1E7A99937B}" type="datetimeFigureOut">
              <a:rPr lang="en-IN" smtClean="0"/>
              <a:t>13-05-2024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8B078A1-0C58-4A5F-8DAE-50E8C8C0DC84}" type="slidenum">
              <a:rPr lang="en-IN" smtClean="0"/>
              <a:t>‹#›</a:t>
            </a:fld>
            <a:endParaRPr lang="en-IN"/>
          </a:p>
        </p:txBody>
      </p:sp>
    </p:spTree>
    <p:extLst>
      <p:ext uri="{BB962C8B-B14F-4D97-AF65-F5344CB8AC3E}">
        <p14:creationId xmlns:p14="http://schemas.microsoft.com/office/powerpoint/2010/main" val="1967916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C4FDA8-5B00-48B3-B040-7C1E7A99937B}" type="datetimeFigureOut">
              <a:rPr lang="en-IN" smtClean="0"/>
              <a:t>13-05-2024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8B078A1-0C58-4A5F-8DAE-50E8C8C0DC84}" type="slidenum">
              <a:rPr lang="en-IN" smtClean="0"/>
              <a:t>‹#›</a:t>
            </a:fld>
            <a:endParaRPr lang="en-IN"/>
          </a:p>
        </p:txBody>
      </p:sp>
    </p:spTree>
    <p:extLst>
      <p:ext uri="{BB962C8B-B14F-4D97-AF65-F5344CB8AC3E}">
        <p14:creationId xmlns:p14="http://schemas.microsoft.com/office/powerpoint/2010/main" val="2557921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C4FDA8-5B00-48B3-B040-7C1E7A99937B}" type="datetimeFigureOut">
              <a:rPr lang="en-IN" smtClean="0"/>
              <a:t>13-05-2024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8B078A1-0C58-4A5F-8DAE-50E8C8C0DC84}" type="slidenum">
              <a:rPr lang="en-IN" smtClean="0"/>
              <a:t>‹#›</a:t>
            </a:fld>
            <a:endParaRPr lang="en-IN"/>
          </a:p>
        </p:txBody>
      </p:sp>
    </p:spTree>
    <p:extLst>
      <p:ext uri="{BB962C8B-B14F-4D97-AF65-F5344CB8AC3E}">
        <p14:creationId xmlns:p14="http://schemas.microsoft.com/office/powerpoint/2010/main" val="893245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C4FDA8-5B00-48B3-B040-7C1E7A99937B}" type="datetimeFigureOut">
              <a:rPr lang="en-IN" smtClean="0"/>
              <a:t>13-05-2024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8B078A1-0C58-4A5F-8DAE-50E8C8C0DC84}" type="slidenum">
              <a:rPr lang="en-IN" smtClean="0"/>
              <a:t>‹#›</a:t>
            </a:fld>
            <a:endParaRPr lang="en-IN"/>
          </a:p>
        </p:txBody>
      </p:sp>
    </p:spTree>
    <p:extLst>
      <p:ext uri="{BB962C8B-B14F-4D97-AF65-F5344CB8AC3E}">
        <p14:creationId xmlns:p14="http://schemas.microsoft.com/office/powerpoint/2010/main" val="390844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C4FDA8-5B00-48B3-B040-7C1E7A99937B}" type="datetimeFigureOut">
              <a:rPr lang="en-IN" smtClean="0"/>
              <a:t>13-05-2024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8B078A1-0C58-4A5F-8DAE-50E8C8C0DC84}" type="slidenum">
              <a:rPr lang="en-IN" smtClean="0"/>
              <a:t>‹#›</a:t>
            </a:fld>
            <a:endParaRPr lang="en-IN"/>
          </a:p>
        </p:txBody>
      </p:sp>
    </p:spTree>
    <p:extLst>
      <p:ext uri="{BB962C8B-B14F-4D97-AF65-F5344CB8AC3E}">
        <p14:creationId xmlns:p14="http://schemas.microsoft.com/office/powerpoint/2010/main" val="108539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C4FDA8-5B00-48B3-B040-7C1E7A99937B}" type="datetimeFigureOut">
              <a:rPr lang="en-IN" smtClean="0"/>
              <a:t>13-05-2024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8B078A1-0C58-4A5F-8DAE-50E8C8C0DC84}" type="slidenum">
              <a:rPr lang="en-IN" smtClean="0"/>
              <a:t>‹#›</a:t>
            </a:fld>
            <a:endParaRPr lang="en-IN"/>
          </a:p>
        </p:txBody>
      </p:sp>
    </p:spTree>
    <p:extLst>
      <p:ext uri="{BB962C8B-B14F-4D97-AF65-F5344CB8AC3E}">
        <p14:creationId xmlns:p14="http://schemas.microsoft.com/office/powerpoint/2010/main" val="1188698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C4FDA8-5B00-48B3-B040-7C1E7A99937B}" type="datetimeFigureOut">
              <a:rPr lang="en-IN" smtClean="0"/>
              <a:t>13-05-2024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8B078A1-0C58-4A5F-8DAE-50E8C8C0DC84}" type="slidenum">
              <a:rPr lang="en-IN" smtClean="0"/>
              <a:t>‹#›</a:t>
            </a:fld>
            <a:endParaRPr lang="en-IN"/>
          </a:p>
        </p:txBody>
      </p:sp>
    </p:spTree>
    <p:extLst>
      <p:ext uri="{BB962C8B-B14F-4D97-AF65-F5344CB8AC3E}">
        <p14:creationId xmlns:p14="http://schemas.microsoft.com/office/powerpoint/2010/main" val="3697997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CC4FDA8-5B00-48B3-B040-7C1E7A99937B}" type="datetimeFigureOut">
              <a:rPr lang="en-IN" smtClean="0"/>
              <a:t>13-05-2024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08B078A1-0C58-4A5F-8DAE-50E8C8C0DC84}" type="slidenum">
              <a:rPr lang="en-IN" smtClean="0"/>
              <a:t>‹#›</a:t>
            </a:fld>
            <a:endParaRPr lang="en-IN"/>
          </a:p>
        </p:txBody>
      </p:sp>
    </p:spTree>
    <p:extLst>
      <p:ext uri="{BB962C8B-B14F-4D97-AF65-F5344CB8AC3E}">
        <p14:creationId xmlns:p14="http://schemas.microsoft.com/office/powerpoint/2010/main" val="32192152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70FFC-7B35-3EE5-EF83-828A9C7415BC}"/>
              </a:ext>
            </a:extLst>
          </p:cNvPr>
          <p:cNvSpPr>
            <a:spLocks noGrp="1"/>
          </p:cNvSpPr>
          <p:nvPr>
            <p:ph type="title"/>
          </p:nvPr>
        </p:nvSpPr>
        <p:spPr>
          <a:xfrm>
            <a:off x="593558" y="973668"/>
            <a:ext cx="9322809" cy="706964"/>
          </a:xfrm>
        </p:spPr>
        <p:txBody>
          <a:bodyPr/>
          <a:lstStyle/>
          <a:p>
            <a:r>
              <a:rPr lang="en-US" sz="3000" b="1" dirty="0">
                <a:latin typeface="Timesnewroman"/>
              </a:rPr>
              <a:t>System Calls</a:t>
            </a:r>
            <a:endParaRPr lang="en-IN" sz="3000" b="1" dirty="0">
              <a:latin typeface="Timesnewroman"/>
            </a:endParaRPr>
          </a:p>
        </p:txBody>
      </p:sp>
      <p:sp>
        <p:nvSpPr>
          <p:cNvPr id="3" name="Content Placeholder 2">
            <a:extLst>
              <a:ext uri="{FF2B5EF4-FFF2-40B4-BE49-F238E27FC236}">
                <a16:creationId xmlns:a16="http://schemas.microsoft.com/office/drawing/2014/main" id="{263BBD86-CE68-D0E2-2B60-0A01A05FB3F1}"/>
              </a:ext>
            </a:extLst>
          </p:cNvPr>
          <p:cNvSpPr>
            <a:spLocks noGrp="1"/>
          </p:cNvSpPr>
          <p:nvPr>
            <p:ph idx="1"/>
          </p:nvPr>
        </p:nvSpPr>
        <p:spPr>
          <a:xfrm>
            <a:off x="593558" y="2326105"/>
            <a:ext cx="11061031" cy="4363453"/>
          </a:xfrm>
        </p:spPr>
        <p:txBody>
          <a:bodyPr/>
          <a:lstStyle/>
          <a:p>
            <a:pPr>
              <a:lnSpc>
                <a:spcPct val="150000"/>
              </a:lnSpc>
              <a:buFont typeface="Wingdings" panose="05000000000000000000" pitchFamily="2" charset="2"/>
              <a:buChar char="Ø"/>
            </a:pPr>
            <a:r>
              <a:rPr lang="en-US" b="0" i="0" dirty="0">
                <a:solidFill>
                  <a:srgbClr val="273239"/>
                </a:solidFill>
                <a:effectLst/>
                <a:highlight>
                  <a:srgbClr val="FFFFFF"/>
                </a:highlight>
                <a:latin typeface="Timesnewroman"/>
              </a:rPr>
              <a:t>System calls are interfaces provisioned by the operating system to allow user-level applications to interact with low-level hardware components &amp; make use of all the services provided by the kernel, </a:t>
            </a:r>
          </a:p>
          <a:p>
            <a:pPr>
              <a:lnSpc>
                <a:spcPct val="150000"/>
              </a:lnSpc>
              <a:buFont typeface="Wingdings" panose="05000000000000000000" pitchFamily="2" charset="2"/>
              <a:buChar char="Ø"/>
            </a:pPr>
            <a:r>
              <a:rPr lang="en-US" dirty="0">
                <a:solidFill>
                  <a:srgbClr val="273239"/>
                </a:solidFill>
                <a:highlight>
                  <a:srgbClr val="FFFFFF"/>
                </a:highlight>
                <a:latin typeface="Timesnewroman"/>
              </a:rPr>
              <a:t>The kernal </a:t>
            </a:r>
            <a:r>
              <a:rPr lang="en-US" b="0" i="0" dirty="0">
                <a:solidFill>
                  <a:srgbClr val="273239"/>
                </a:solidFill>
                <a:effectLst/>
                <a:highlight>
                  <a:srgbClr val="FFFFFF"/>
                </a:highlight>
                <a:latin typeface="Timesnewroman"/>
              </a:rPr>
              <a:t>is a core component and the heart of an operating system that manages all the hardware and the services provided by the OS.</a:t>
            </a:r>
          </a:p>
          <a:p>
            <a:pPr>
              <a:lnSpc>
                <a:spcPct val="150000"/>
              </a:lnSpc>
              <a:buFont typeface="Wingdings" panose="05000000000000000000" pitchFamily="2" charset="2"/>
              <a:buChar char="Ø"/>
            </a:pPr>
            <a:r>
              <a:rPr lang="en-US" b="0" i="0" dirty="0">
                <a:solidFill>
                  <a:srgbClr val="273239"/>
                </a:solidFill>
                <a:effectLst/>
                <a:highlight>
                  <a:srgbClr val="FFFFFF"/>
                </a:highlight>
                <a:latin typeface="Timesnewroman"/>
              </a:rPr>
              <a:t>These system calls are essential for every process to interact with the kernel and User Level Program.</a:t>
            </a:r>
            <a:endParaRPr lang="en-IN" dirty="0">
              <a:latin typeface="Timesnewroman"/>
            </a:endParaRPr>
          </a:p>
        </p:txBody>
      </p:sp>
    </p:spTree>
    <p:extLst>
      <p:ext uri="{BB962C8B-B14F-4D97-AF65-F5344CB8AC3E}">
        <p14:creationId xmlns:p14="http://schemas.microsoft.com/office/powerpoint/2010/main" val="2429821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A0C37-CD9C-7BFF-2FC6-9B767AB739AA}"/>
              </a:ext>
            </a:extLst>
          </p:cNvPr>
          <p:cNvSpPr>
            <a:spLocks noGrp="1"/>
          </p:cNvSpPr>
          <p:nvPr>
            <p:ph type="title"/>
          </p:nvPr>
        </p:nvSpPr>
        <p:spPr>
          <a:xfrm>
            <a:off x="529390" y="973668"/>
            <a:ext cx="9386978" cy="706964"/>
          </a:xfrm>
        </p:spPr>
        <p:txBody>
          <a:bodyPr/>
          <a:lstStyle/>
          <a:p>
            <a:r>
              <a:rPr lang="en-US" sz="3000" b="1" dirty="0">
                <a:latin typeface="Timesnewroman"/>
              </a:rPr>
              <a:t>Cont..</a:t>
            </a:r>
            <a:endParaRPr lang="en-IN" sz="3000" b="1" dirty="0">
              <a:latin typeface="Timesnewroman"/>
            </a:endParaRPr>
          </a:p>
        </p:txBody>
      </p:sp>
      <p:sp>
        <p:nvSpPr>
          <p:cNvPr id="3" name="Content Placeholder 2">
            <a:extLst>
              <a:ext uri="{FF2B5EF4-FFF2-40B4-BE49-F238E27FC236}">
                <a16:creationId xmlns:a16="http://schemas.microsoft.com/office/drawing/2014/main" id="{83C0168E-6F0A-33FE-EEE9-B4EFC675195C}"/>
              </a:ext>
            </a:extLst>
          </p:cNvPr>
          <p:cNvSpPr>
            <a:spLocks noGrp="1"/>
          </p:cNvSpPr>
          <p:nvPr>
            <p:ph idx="1"/>
          </p:nvPr>
        </p:nvSpPr>
        <p:spPr>
          <a:xfrm>
            <a:off x="529390" y="2318084"/>
            <a:ext cx="11165305" cy="4403558"/>
          </a:xfrm>
        </p:spPr>
        <p:txBody>
          <a:bodyPr/>
          <a:lstStyle/>
          <a:p>
            <a:pPr>
              <a:lnSpc>
                <a:spcPct val="150000"/>
              </a:lnSpc>
              <a:buFont typeface="Wingdings" panose="05000000000000000000" pitchFamily="2" charset="2"/>
              <a:buChar char="Ø"/>
            </a:pPr>
            <a:r>
              <a:rPr lang="en-US" dirty="0">
                <a:solidFill>
                  <a:schemeClr val="accent1"/>
                </a:solidFill>
                <a:latin typeface="Timesnewroman"/>
              </a:rPr>
              <a:t>semget(): </a:t>
            </a:r>
            <a:r>
              <a:rPr lang="en-US" dirty="0">
                <a:latin typeface="Timesnewroman"/>
              </a:rPr>
              <a:t>It is short for – ‘</a:t>
            </a:r>
            <a:r>
              <a:rPr lang="en-US" dirty="0">
                <a:solidFill>
                  <a:srgbClr val="0070C0"/>
                </a:solidFill>
                <a:latin typeface="Timesnewroman"/>
              </a:rPr>
              <a:t>semaphore-get</a:t>
            </a:r>
            <a:r>
              <a:rPr lang="en-US" dirty="0">
                <a:latin typeface="Timesnewroman"/>
              </a:rPr>
              <a:t>’. This call typically manages the coordination of multiple processes while accessing a shared resource.</a:t>
            </a:r>
          </a:p>
          <a:p>
            <a:pPr>
              <a:lnSpc>
                <a:spcPct val="150000"/>
              </a:lnSpc>
              <a:buFont typeface="Wingdings" panose="05000000000000000000" pitchFamily="2" charset="2"/>
              <a:buChar char="Ø"/>
            </a:pPr>
            <a:r>
              <a:rPr lang="en-US" dirty="0">
                <a:solidFill>
                  <a:schemeClr val="accent1"/>
                </a:solidFill>
                <a:latin typeface="Timesnewroman"/>
              </a:rPr>
              <a:t>msgget(): </a:t>
            </a:r>
            <a:r>
              <a:rPr lang="en-US" dirty="0">
                <a:latin typeface="Timesnewroman"/>
              </a:rPr>
              <a:t>It is short for – ‘</a:t>
            </a:r>
            <a:r>
              <a:rPr lang="en-US" dirty="0">
                <a:solidFill>
                  <a:srgbClr val="0070C0"/>
                </a:solidFill>
                <a:latin typeface="Timesnewroman"/>
              </a:rPr>
              <a:t>message-get</a:t>
            </a:r>
            <a:r>
              <a:rPr lang="en-US" dirty="0">
                <a:latin typeface="Timesnewroman"/>
              </a:rPr>
              <a:t>’. IPC mechanism has one of the fundamental concept called ‘</a:t>
            </a:r>
            <a:r>
              <a:rPr lang="en-US" dirty="0">
                <a:solidFill>
                  <a:srgbClr val="0070C0"/>
                </a:solidFill>
                <a:latin typeface="Timesnewroman"/>
              </a:rPr>
              <a:t>message queue</a:t>
            </a:r>
            <a:r>
              <a:rPr lang="en-US" dirty="0">
                <a:latin typeface="Timesnewroman"/>
              </a:rPr>
              <a:t>’ which is a queue data structure inside memory through which various processes communicate with each other. </a:t>
            </a:r>
          </a:p>
          <a:p>
            <a:pPr>
              <a:lnSpc>
                <a:spcPct val="150000"/>
              </a:lnSpc>
              <a:buFont typeface="Wingdings" panose="05000000000000000000" pitchFamily="2" charset="2"/>
              <a:buChar char="Ø"/>
            </a:pPr>
            <a:r>
              <a:rPr lang="en-US" dirty="0">
                <a:latin typeface="Timesnewroman"/>
              </a:rPr>
              <a:t>This message queue is allocated through this call allowing other processes a structured way of communication for data exchange purpose.</a:t>
            </a:r>
            <a:endParaRPr lang="en-IN" dirty="0">
              <a:latin typeface="Timesnewroman"/>
            </a:endParaRPr>
          </a:p>
        </p:txBody>
      </p:sp>
    </p:spTree>
    <p:extLst>
      <p:ext uri="{BB962C8B-B14F-4D97-AF65-F5344CB8AC3E}">
        <p14:creationId xmlns:p14="http://schemas.microsoft.com/office/powerpoint/2010/main" val="1172607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1FFA8-AA01-A9A9-0F6D-51A9188B0BC8}"/>
              </a:ext>
            </a:extLst>
          </p:cNvPr>
          <p:cNvSpPr>
            <a:spLocks noGrp="1"/>
          </p:cNvSpPr>
          <p:nvPr>
            <p:ph type="title"/>
          </p:nvPr>
        </p:nvSpPr>
        <p:spPr>
          <a:xfrm>
            <a:off x="513348" y="973668"/>
            <a:ext cx="9403020" cy="706964"/>
          </a:xfrm>
        </p:spPr>
        <p:txBody>
          <a:bodyPr/>
          <a:lstStyle/>
          <a:p>
            <a:r>
              <a:rPr lang="en-IN" sz="3000" b="1" dirty="0">
                <a:latin typeface="Timesnewroman"/>
              </a:rPr>
              <a:t>Device Management</a:t>
            </a:r>
          </a:p>
        </p:txBody>
      </p:sp>
      <p:sp>
        <p:nvSpPr>
          <p:cNvPr id="3" name="Content Placeholder 2">
            <a:extLst>
              <a:ext uri="{FF2B5EF4-FFF2-40B4-BE49-F238E27FC236}">
                <a16:creationId xmlns:a16="http://schemas.microsoft.com/office/drawing/2014/main" id="{D9BD9C10-9A40-6E9F-656B-CD9CB1503882}"/>
              </a:ext>
            </a:extLst>
          </p:cNvPr>
          <p:cNvSpPr>
            <a:spLocks noGrp="1"/>
          </p:cNvSpPr>
          <p:nvPr>
            <p:ph idx="1"/>
          </p:nvPr>
        </p:nvSpPr>
        <p:spPr>
          <a:xfrm>
            <a:off x="577593" y="2342147"/>
            <a:ext cx="11085017" cy="4339390"/>
          </a:xfrm>
        </p:spPr>
        <p:txBody>
          <a:bodyPr>
            <a:normAutofit fontScale="92500" lnSpcReduction="10000"/>
          </a:bodyPr>
          <a:lstStyle/>
          <a:p>
            <a:pPr>
              <a:lnSpc>
                <a:spcPct val="160000"/>
              </a:lnSpc>
              <a:buFont typeface="Wingdings" panose="05000000000000000000" pitchFamily="2" charset="2"/>
              <a:buChar char="Ø"/>
            </a:pPr>
            <a:r>
              <a:rPr lang="en-US" dirty="0">
                <a:latin typeface="Timesnewroman"/>
              </a:rPr>
              <a:t>The device management system calls are used to interact with various peripheral devices attached to the PC or even the management of the current device.</a:t>
            </a:r>
          </a:p>
          <a:p>
            <a:pPr>
              <a:lnSpc>
                <a:spcPct val="160000"/>
              </a:lnSpc>
              <a:buFont typeface="Wingdings" panose="05000000000000000000" pitchFamily="2" charset="2"/>
              <a:buChar char="Ø"/>
            </a:pPr>
            <a:r>
              <a:rPr lang="en-US" dirty="0">
                <a:solidFill>
                  <a:schemeClr val="accent1"/>
                </a:solidFill>
                <a:latin typeface="Timesnewroman"/>
              </a:rPr>
              <a:t>SetConsoleMode(): </a:t>
            </a:r>
            <a:r>
              <a:rPr lang="en-US" dirty="0">
                <a:latin typeface="Timesnewroman"/>
              </a:rPr>
              <a:t>This call is made to set the mode of console (</a:t>
            </a:r>
            <a:r>
              <a:rPr lang="en-US" dirty="0">
                <a:solidFill>
                  <a:srgbClr val="0070C0"/>
                </a:solidFill>
                <a:latin typeface="Timesnewroman"/>
              </a:rPr>
              <a:t>input or output</a:t>
            </a:r>
            <a:r>
              <a:rPr lang="en-US" dirty="0">
                <a:latin typeface="Timesnewroman"/>
              </a:rPr>
              <a:t>). It allows a process to control various console modes In windows, it is used to control the behavior of command line.</a:t>
            </a:r>
          </a:p>
          <a:p>
            <a:pPr>
              <a:lnSpc>
                <a:spcPct val="160000"/>
              </a:lnSpc>
              <a:buFont typeface="Wingdings" panose="05000000000000000000" pitchFamily="2" charset="2"/>
              <a:buChar char="Ø"/>
            </a:pPr>
            <a:r>
              <a:rPr lang="en-US" dirty="0">
                <a:solidFill>
                  <a:schemeClr val="accent1"/>
                </a:solidFill>
                <a:latin typeface="Timesnewroman"/>
              </a:rPr>
              <a:t>WriteConsole(): </a:t>
            </a:r>
            <a:r>
              <a:rPr lang="en-US" dirty="0">
                <a:latin typeface="Timesnewroman"/>
              </a:rPr>
              <a:t>It allows us to write data on console screen.</a:t>
            </a:r>
          </a:p>
          <a:p>
            <a:pPr>
              <a:lnSpc>
                <a:spcPct val="160000"/>
              </a:lnSpc>
              <a:buFont typeface="Wingdings" panose="05000000000000000000" pitchFamily="2" charset="2"/>
              <a:buChar char="Ø"/>
            </a:pPr>
            <a:r>
              <a:rPr lang="en-US" dirty="0">
                <a:solidFill>
                  <a:schemeClr val="accent1"/>
                </a:solidFill>
                <a:latin typeface="Timesnewroman"/>
              </a:rPr>
              <a:t>ReadConsole(): </a:t>
            </a:r>
            <a:r>
              <a:rPr lang="en-US" dirty="0">
                <a:latin typeface="Timesnewroman"/>
              </a:rPr>
              <a:t>It allows us to read data from console screen (if any arguments are provided).</a:t>
            </a:r>
          </a:p>
          <a:p>
            <a:pPr>
              <a:lnSpc>
                <a:spcPct val="160000"/>
              </a:lnSpc>
              <a:buFont typeface="Wingdings" panose="05000000000000000000" pitchFamily="2" charset="2"/>
              <a:buChar char="Ø"/>
            </a:pPr>
            <a:r>
              <a:rPr lang="en-US" dirty="0">
                <a:solidFill>
                  <a:schemeClr val="accent1"/>
                </a:solidFill>
                <a:latin typeface="Timesnewroman"/>
              </a:rPr>
              <a:t>open(): </a:t>
            </a:r>
            <a:r>
              <a:rPr lang="en-US" dirty="0">
                <a:latin typeface="Timesnewroman"/>
              </a:rPr>
              <a:t>This call is made whenever a device or a file is opened. A unique file descriptor is created to maintain the control access to the opened file or device.</a:t>
            </a:r>
          </a:p>
          <a:p>
            <a:pPr>
              <a:lnSpc>
                <a:spcPct val="160000"/>
              </a:lnSpc>
              <a:buFont typeface="Wingdings" panose="05000000000000000000" pitchFamily="2" charset="2"/>
              <a:buChar char="Ø"/>
            </a:pPr>
            <a:r>
              <a:rPr lang="en-US" dirty="0">
                <a:solidFill>
                  <a:schemeClr val="accent1"/>
                </a:solidFill>
                <a:latin typeface="Timesnewroman"/>
              </a:rPr>
              <a:t>close(): </a:t>
            </a:r>
            <a:r>
              <a:rPr lang="en-US" dirty="0">
                <a:latin typeface="Timesnewroman"/>
              </a:rPr>
              <a:t>This call is made when the system or the user closes the file or device.</a:t>
            </a:r>
            <a:endParaRPr lang="en-IN" dirty="0">
              <a:latin typeface="Timesnewroman"/>
            </a:endParaRPr>
          </a:p>
        </p:txBody>
      </p:sp>
    </p:spTree>
    <p:extLst>
      <p:ext uri="{BB962C8B-B14F-4D97-AF65-F5344CB8AC3E}">
        <p14:creationId xmlns:p14="http://schemas.microsoft.com/office/powerpoint/2010/main" val="2739343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46CE1-0A75-A529-A5F9-08FE5995A4E3}"/>
              </a:ext>
            </a:extLst>
          </p:cNvPr>
          <p:cNvSpPr>
            <a:spLocks noGrp="1"/>
          </p:cNvSpPr>
          <p:nvPr>
            <p:ph type="title"/>
          </p:nvPr>
        </p:nvSpPr>
        <p:spPr>
          <a:xfrm>
            <a:off x="545432" y="973668"/>
            <a:ext cx="9370935" cy="706964"/>
          </a:xfrm>
        </p:spPr>
        <p:txBody>
          <a:bodyPr/>
          <a:lstStyle/>
          <a:p>
            <a:r>
              <a:rPr lang="en-IN" sz="3000" b="1" dirty="0">
                <a:latin typeface="Timesnewroman"/>
              </a:rPr>
              <a:t>Linux File Permissions System</a:t>
            </a:r>
          </a:p>
        </p:txBody>
      </p:sp>
      <p:sp>
        <p:nvSpPr>
          <p:cNvPr id="3" name="Content Placeholder 2">
            <a:extLst>
              <a:ext uri="{FF2B5EF4-FFF2-40B4-BE49-F238E27FC236}">
                <a16:creationId xmlns:a16="http://schemas.microsoft.com/office/drawing/2014/main" id="{A2B1A647-019E-BFA2-8327-F5426FB53647}"/>
              </a:ext>
            </a:extLst>
          </p:cNvPr>
          <p:cNvSpPr>
            <a:spLocks noGrp="1"/>
          </p:cNvSpPr>
          <p:nvPr>
            <p:ph idx="1"/>
          </p:nvPr>
        </p:nvSpPr>
        <p:spPr>
          <a:xfrm>
            <a:off x="609678" y="2334126"/>
            <a:ext cx="11093038" cy="4387516"/>
          </a:xfrm>
        </p:spPr>
        <p:txBody>
          <a:bodyPr>
            <a:normAutofit/>
          </a:bodyPr>
          <a:lstStyle/>
          <a:p>
            <a:pPr>
              <a:lnSpc>
                <a:spcPct val="150000"/>
              </a:lnSpc>
              <a:buFont typeface="Wingdings" panose="05000000000000000000" pitchFamily="2" charset="2"/>
              <a:buChar char="Ø"/>
            </a:pPr>
            <a:r>
              <a:rPr lang="en-US" dirty="0">
                <a:latin typeface="Timesnewroman"/>
              </a:rPr>
              <a:t>Every file and directory on your Unix/Linux system is assigned 3 types of owners.</a:t>
            </a:r>
          </a:p>
          <a:p>
            <a:pPr>
              <a:lnSpc>
                <a:spcPct val="150000"/>
              </a:lnSpc>
              <a:buFont typeface="Wingdings" panose="05000000000000000000" pitchFamily="2" charset="2"/>
              <a:buChar char="Ø"/>
            </a:pPr>
            <a:r>
              <a:rPr lang="en-IN" b="1" dirty="0">
                <a:solidFill>
                  <a:schemeClr val="accent1"/>
                </a:solidFill>
                <a:latin typeface="Timesnewroman"/>
              </a:rPr>
              <a:t>User</a:t>
            </a:r>
          </a:p>
          <a:p>
            <a:pPr lvl="1">
              <a:lnSpc>
                <a:spcPct val="150000"/>
              </a:lnSpc>
              <a:buFont typeface="Wingdings" panose="05000000000000000000" pitchFamily="2" charset="2"/>
              <a:buChar char="Ø"/>
            </a:pPr>
            <a:r>
              <a:rPr lang="en-US" b="0" i="0" dirty="0">
                <a:solidFill>
                  <a:srgbClr val="222222"/>
                </a:solidFill>
                <a:effectLst/>
                <a:highlight>
                  <a:srgbClr val="FFFFFF"/>
                </a:highlight>
                <a:latin typeface="Timesnewroman"/>
              </a:rPr>
              <a:t>A user is the owner of the file. By default, the person who created a file becomes its owner.</a:t>
            </a:r>
            <a:endParaRPr lang="en-IN" dirty="0">
              <a:solidFill>
                <a:srgbClr val="222222"/>
              </a:solidFill>
              <a:highlight>
                <a:srgbClr val="FFFFFF"/>
              </a:highlight>
              <a:latin typeface="Timesnewroman"/>
            </a:endParaRPr>
          </a:p>
          <a:p>
            <a:pPr>
              <a:lnSpc>
                <a:spcPct val="150000"/>
              </a:lnSpc>
              <a:buFont typeface="Wingdings" panose="05000000000000000000" pitchFamily="2" charset="2"/>
              <a:buChar char="Ø"/>
            </a:pPr>
            <a:r>
              <a:rPr lang="en-IN" b="1" dirty="0">
                <a:solidFill>
                  <a:schemeClr val="accent1"/>
                </a:solidFill>
                <a:latin typeface="Timesnewroman"/>
              </a:rPr>
              <a:t>Group</a:t>
            </a:r>
          </a:p>
          <a:p>
            <a:pPr lvl="1" algn="just">
              <a:lnSpc>
                <a:spcPct val="150000"/>
              </a:lnSpc>
              <a:buFont typeface="Wingdings" panose="05000000000000000000" pitchFamily="2" charset="2"/>
              <a:buChar char="Ø"/>
            </a:pPr>
            <a:r>
              <a:rPr lang="en-US" b="0" i="0" dirty="0">
                <a:solidFill>
                  <a:srgbClr val="222222"/>
                </a:solidFill>
                <a:effectLst/>
                <a:highlight>
                  <a:srgbClr val="FFFFFF"/>
                </a:highlight>
                <a:latin typeface="Timesnewroman"/>
              </a:rPr>
              <a:t>A user- group can contain multiple users. All users belonging to a group will have the same Linux group permissions access to the file. Suppose we have a project here, a number of people require access to a file Instead of manually assigning permissions to each user, we can  add all users to a group, and assign group permission to file. </a:t>
            </a:r>
            <a:endParaRPr lang="en-IN" b="0" i="0" dirty="0">
              <a:solidFill>
                <a:srgbClr val="222222"/>
              </a:solidFill>
              <a:effectLst/>
              <a:highlight>
                <a:srgbClr val="FFFFFF"/>
              </a:highlight>
              <a:latin typeface="Timesnewroman"/>
            </a:endParaRPr>
          </a:p>
          <a:p>
            <a:pPr marL="0" indent="0" algn="just">
              <a:lnSpc>
                <a:spcPct val="150000"/>
              </a:lnSpc>
              <a:buNone/>
            </a:pPr>
            <a:endParaRPr lang="en-IN" dirty="0">
              <a:latin typeface="Timesnewroman"/>
            </a:endParaRPr>
          </a:p>
        </p:txBody>
      </p:sp>
    </p:spTree>
    <p:extLst>
      <p:ext uri="{BB962C8B-B14F-4D97-AF65-F5344CB8AC3E}">
        <p14:creationId xmlns:p14="http://schemas.microsoft.com/office/powerpoint/2010/main" val="35008615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37A70-284D-F754-D98F-B1580BC37579}"/>
              </a:ext>
            </a:extLst>
          </p:cNvPr>
          <p:cNvSpPr>
            <a:spLocks noGrp="1"/>
          </p:cNvSpPr>
          <p:nvPr>
            <p:ph type="title"/>
          </p:nvPr>
        </p:nvSpPr>
        <p:spPr>
          <a:xfrm>
            <a:off x="553454" y="973668"/>
            <a:ext cx="9362914" cy="706964"/>
          </a:xfrm>
        </p:spPr>
        <p:txBody>
          <a:bodyPr/>
          <a:lstStyle/>
          <a:p>
            <a:r>
              <a:rPr lang="en-US" sz="3000" b="1" dirty="0">
                <a:latin typeface="Timesnewroman"/>
              </a:rPr>
              <a:t>Cont..</a:t>
            </a:r>
            <a:endParaRPr lang="en-IN" sz="3000" b="1" dirty="0">
              <a:latin typeface="Timesnewroman"/>
            </a:endParaRPr>
          </a:p>
        </p:txBody>
      </p:sp>
      <p:sp>
        <p:nvSpPr>
          <p:cNvPr id="3" name="Content Placeholder 2">
            <a:extLst>
              <a:ext uri="{FF2B5EF4-FFF2-40B4-BE49-F238E27FC236}">
                <a16:creationId xmlns:a16="http://schemas.microsoft.com/office/drawing/2014/main" id="{A2CBD33C-550E-2819-2DA6-E1A9D7A1E025}"/>
              </a:ext>
            </a:extLst>
          </p:cNvPr>
          <p:cNvSpPr>
            <a:spLocks noGrp="1"/>
          </p:cNvSpPr>
          <p:nvPr>
            <p:ph idx="1"/>
          </p:nvPr>
        </p:nvSpPr>
        <p:spPr>
          <a:xfrm>
            <a:off x="553454" y="2310063"/>
            <a:ext cx="11109157" cy="4387516"/>
          </a:xfrm>
        </p:spPr>
        <p:txBody>
          <a:bodyPr>
            <a:normAutofit lnSpcReduction="10000"/>
          </a:bodyPr>
          <a:lstStyle/>
          <a:p>
            <a:pPr>
              <a:buFont typeface="Wingdings" panose="05000000000000000000" pitchFamily="2" charset="2"/>
              <a:buChar char="Ø"/>
            </a:pPr>
            <a:r>
              <a:rPr lang="en-IN" b="1" i="0" dirty="0">
                <a:solidFill>
                  <a:schemeClr val="accent1"/>
                </a:solidFill>
                <a:effectLst/>
                <a:highlight>
                  <a:srgbClr val="FFFFFF"/>
                </a:highlight>
                <a:latin typeface="Timesnewroman"/>
              </a:rPr>
              <a:t>Other</a:t>
            </a:r>
          </a:p>
          <a:p>
            <a:pPr>
              <a:lnSpc>
                <a:spcPct val="150000"/>
              </a:lnSpc>
              <a:buFont typeface="Wingdings" panose="05000000000000000000" pitchFamily="2" charset="2"/>
              <a:buChar char="Ø"/>
            </a:pPr>
            <a:r>
              <a:rPr lang="en-US" b="0" i="0" dirty="0">
                <a:solidFill>
                  <a:srgbClr val="222222"/>
                </a:solidFill>
                <a:effectLst/>
                <a:highlight>
                  <a:srgbClr val="FFFFFF"/>
                </a:highlight>
                <a:latin typeface="Timesnewroman"/>
              </a:rPr>
              <a:t>Any other user who has access to a file. That person has neither created the file, nor he belongs to a user group who could own the file.</a:t>
            </a:r>
          </a:p>
          <a:p>
            <a:pPr>
              <a:lnSpc>
                <a:spcPct val="150000"/>
              </a:lnSpc>
              <a:buFont typeface="Wingdings" panose="05000000000000000000" pitchFamily="2" charset="2"/>
              <a:buChar char="Ø"/>
            </a:pPr>
            <a:r>
              <a:rPr lang="en-IN" b="1" i="0" dirty="0">
                <a:solidFill>
                  <a:schemeClr val="accent1"/>
                </a:solidFill>
                <a:effectLst/>
                <a:highlight>
                  <a:srgbClr val="FFFFFF"/>
                </a:highlight>
                <a:latin typeface="Timesnewroman"/>
              </a:rPr>
              <a:t>Linux File Permissions</a:t>
            </a:r>
          </a:p>
          <a:p>
            <a:pPr marL="457200" lvl="1" indent="0">
              <a:lnSpc>
                <a:spcPct val="150000"/>
              </a:lnSpc>
              <a:buNone/>
            </a:pPr>
            <a:r>
              <a:rPr lang="en-US" b="0" i="0" dirty="0">
                <a:solidFill>
                  <a:srgbClr val="222222"/>
                </a:solidFill>
                <a:effectLst/>
                <a:highlight>
                  <a:srgbClr val="FFFFFF"/>
                </a:highlight>
                <a:latin typeface="Timesnewroman"/>
              </a:rPr>
              <a:t>Every file and directory in your UNIX/Linux system has following 3 permissions</a:t>
            </a:r>
          </a:p>
          <a:p>
            <a:pPr lvl="1">
              <a:lnSpc>
                <a:spcPct val="150000"/>
              </a:lnSpc>
              <a:buFont typeface="Wingdings" panose="05000000000000000000" pitchFamily="2" charset="2"/>
              <a:buChar char="Ø"/>
            </a:pPr>
            <a:r>
              <a:rPr lang="en-US" dirty="0">
                <a:solidFill>
                  <a:srgbClr val="0070C0"/>
                </a:solidFill>
                <a:latin typeface="Timesnewroman"/>
              </a:rPr>
              <a:t>Read: </a:t>
            </a:r>
            <a:r>
              <a:rPr lang="en-US" dirty="0">
                <a:latin typeface="Timesnewroman"/>
              </a:rPr>
              <a:t>This permission give you the authority to open and read a file.</a:t>
            </a:r>
            <a:endParaRPr lang="en-US" dirty="0">
              <a:solidFill>
                <a:srgbClr val="222222"/>
              </a:solidFill>
              <a:highlight>
                <a:srgbClr val="FFFFFF"/>
              </a:highlight>
              <a:latin typeface="Timesnewroman"/>
            </a:endParaRPr>
          </a:p>
          <a:p>
            <a:pPr lvl="1">
              <a:lnSpc>
                <a:spcPct val="150000"/>
              </a:lnSpc>
              <a:buFont typeface="Wingdings" panose="05000000000000000000" pitchFamily="2" charset="2"/>
              <a:buChar char="Ø"/>
            </a:pPr>
            <a:r>
              <a:rPr lang="en-US" dirty="0">
                <a:solidFill>
                  <a:srgbClr val="0070C0"/>
                </a:solidFill>
                <a:latin typeface="Timesnewroman"/>
              </a:rPr>
              <a:t>Write: </a:t>
            </a:r>
            <a:r>
              <a:rPr lang="en-US" dirty="0">
                <a:latin typeface="Timesnewroman"/>
              </a:rPr>
              <a:t>The write permission gives authority to modify the contents of a file. The write permission on a directory gives you the authority to add, remove and rename files stored in the directory</a:t>
            </a:r>
          </a:p>
          <a:p>
            <a:pPr lvl="1">
              <a:lnSpc>
                <a:spcPct val="150000"/>
              </a:lnSpc>
              <a:buFont typeface="Wingdings" panose="05000000000000000000" pitchFamily="2" charset="2"/>
              <a:buChar char="Ø"/>
            </a:pPr>
            <a:r>
              <a:rPr lang="en-US" dirty="0">
                <a:solidFill>
                  <a:srgbClr val="0070C0"/>
                </a:solidFill>
                <a:latin typeface="Timesnewroman"/>
              </a:rPr>
              <a:t>Execute: </a:t>
            </a:r>
            <a:r>
              <a:rPr lang="en-US" dirty="0">
                <a:latin typeface="Timesnewroman"/>
              </a:rPr>
              <a:t>In Windows, an executable program usually has an extension “.exe” which can easily run. In Unix/Linux, we cannot run a program unless the execute permission is set. </a:t>
            </a:r>
            <a:endParaRPr lang="en-IN" dirty="0">
              <a:latin typeface="Timesnewroman"/>
            </a:endParaRPr>
          </a:p>
        </p:txBody>
      </p:sp>
    </p:spTree>
    <p:extLst>
      <p:ext uri="{BB962C8B-B14F-4D97-AF65-F5344CB8AC3E}">
        <p14:creationId xmlns:p14="http://schemas.microsoft.com/office/powerpoint/2010/main" val="12460047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E2586-F412-BCEF-8AC0-9040D64A223E}"/>
              </a:ext>
            </a:extLst>
          </p:cNvPr>
          <p:cNvSpPr>
            <a:spLocks noGrp="1"/>
          </p:cNvSpPr>
          <p:nvPr>
            <p:ph type="title"/>
          </p:nvPr>
        </p:nvSpPr>
        <p:spPr>
          <a:xfrm>
            <a:off x="577516" y="973668"/>
            <a:ext cx="9338851" cy="706964"/>
          </a:xfrm>
        </p:spPr>
        <p:txBody>
          <a:bodyPr/>
          <a:lstStyle/>
          <a:p>
            <a:r>
              <a:rPr lang="en-US" sz="3000" b="1" dirty="0">
                <a:latin typeface="Timesnewroman"/>
              </a:rPr>
              <a:t>Cont..</a:t>
            </a:r>
            <a:endParaRPr lang="en-IN" sz="3000" b="1" dirty="0">
              <a:latin typeface="Timesnewroman"/>
            </a:endParaRPr>
          </a:p>
        </p:txBody>
      </p:sp>
      <p:pic>
        <p:nvPicPr>
          <p:cNvPr id="5" name="Content Placeholder 4">
            <a:extLst>
              <a:ext uri="{FF2B5EF4-FFF2-40B4-BE49-F238E27FC236}">
                <a16:creationId xmlns:a16="http://schemas.microsoft.com/office/drawing/2014/main" id="{F88F4103-53F4-1233-F856-BDA68FBF01C3}"/>
              </a:ext>
            </a:extLst>
          </p:cNvPr>
          <p:cNvPicPr>
            <a:picLocks noGrp="1" noChangeAspect="1"/>
          </p:cNvPicPr>
          <p:nvPr>
            <p:ph idx="1"/>
          </p:nvPr>
        </p:nvPicPr>
        <p:blipFill>
          <a:blip r:embed="rId2"/>
          <a:stretch>
            <a:fillRect/>
          </a:stretch>
        </p:blipFill>
        <p:spPr>
          <a:xfrm>
            <a:off x="1628274" y="2690336"/>
            <a:ext cx="7430894" cy="3846821"/>
          </a:xfrm>
        </p:spPr>
      </p:pic>
    </p:spTree>
    <p:extLst>
      <p:ext uri="{BB962C8B-B14F-4D97-AF65-F5344CB8AC3E}">
        <p14:creationId xmlns:p14="http://schemas.microsoft.com/office/powerpoint/2010/main" val="2027736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B0CD1-7D49-E966-1EF2-19E6F1B22B58}"/>
              </a:ext>
            </a:extLst>
          </p:cNvPr>
          <p:cNvSpPr>
            <a:spLocks noGrp="1"/>
          </p:cNvSpPr>
          <p:nvPr>
            <p:ph type="title"/>
          </p:nvPr>
        </p:nvSpPr>
        <p:spPr>
          <a:xfrm>
            <a:off x="569496" y="973668"/>
            <a:ext cx="9346872" cy="706964"/>
          </a:xfrm>
        </p:spPr>
        <p:txBody>
          <a:bodyPr/>
          <a:lstStyle/>
          <a:p>
            <a:r>
              <a:rPr lang="en-US" sz="3000" b="1" dirty="0">
                <a:latin typeface="Timesnewroman"/>
              </a:rPr>
              <a:t>Cont..</a:t>
            </a:r>
            <a:endParaRPr lang="en-IN" sz="3000" b="1" dirty="0">
              <a:latin typeface="Timesnewroman"/>
            </a:endParaRPr>
          </a:p>
        </p:txBody>
      </p:sp>
      <p:pic>
        <p:nvPicPr>
          <p:cNvPr id="5" name="Content Placeholder 4">
            <a:extLst>
              <a:ext uri="{FF2B5EF4-FFF2-40B4-BE49-F238E27FC236}">
                <a16:creationId xmlns:a16="http://schemas.microsoft.com/office/drawing/2014/main" id="{D3D1D37B-F839-F6A1-28BC-326D335475D8}"/>
              </a:ext>
            </a:extLst>
          </p:cNvPr>
          <p:cNvPicPr>
            <a:picLocks noGrp="1" noChangeAspect="1"/>
          </p:cNvPicPr>
          <p:nvPr>
            <p:ph idx="1"/>
          </p:nvPr>
        </p:nvPicPr>
        <p:blipFill>
          <a:blip r:embed="rId2"/>
          <a:stretch>
            <a:fillRect/>
          </a:stretch>
        </p:blipFill>
        <p:spPr>
          <a:xfrm>
            <a:off x="1018673" y="3681663"/>
            <a:ext cx="7130716" cy="593558"/>
          </a:xfrm>
        </p:spPr>
      </p:pic>
      <p:cxnSp>
        <p:nvCxnSpPr>
          <p:cNvPr id="9" name="Straight Arrow Connector 8">
            <a:extLst>
              <a:ext uri="{FF2B5EF4-FFF2-40B4-BE49-F238E27FC236}">
                <a16:creationId xmlns:a16="http://schemas.microsoft.com/office/drawing/2014/main" id="{B23E2292-0809-AB13-53A7-F5FBE27E2A66}"/>
              </a:ext>
            </a:extLst>
          </p:cNvPr>
          <p:cNvCxnSpPr>
            <a:cxnSpLocks/>
          </p:cNvCxnSpPr>
          <p:nvPr/>
        </p:nvCxnSpPr>
        <p:spPr>
          <a:xfrm flipV="1">
            <a:off x="1267326" y="2895600"/>
            <a:ext cx="0" cy="786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B83FAD6-A629-3367-E4DB-7A5C11962451}"/>
              </a:ext>
            </a:extLst>
          </p:cNvPr>
          <p:cNvCxnSpPr>
            <a:cxnSpLocks/>
          </p:cNvCxnSpPr>
          <p:nvPr/>
        </p:nvCxnSpPr>
        <p:spPr>
          <a:xfrm flipV="1">
            <a:off x="1676400" y="2895600"/>
            <a:ext cx="0" cy="786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623AAB8-3DD5-5A6D-22B2-F8FDFDD4D45F}"/>
              </a:ext>
            </a:extLst>
          </p:cNvPr>
          <p:cNvCxnSpPr>
            <a:cxnSpLocks/>
          </p:cNvCxnSpPr>
          <p:nvPr/>
        </p:nvCxnSpPr>
        <p:spPr>
          <a:xfrm flipV="1">
            <a:off x="2029326" y="2895600"/>
            <a:ext cx="0" cy="7860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Rounded Corners 21">
            <a:extLst>
              <a:ext uri="{FF2B5EF4-FFF2-40B4-BE49-F238E27FC236}">
                <a16:creationId xmlns:a16="http://schemas.microsoft.com/office/drawing/2014/main" id="{4A3327E7-F1EA-E02D-BC43-29A6D9809F32}"/>
              </a:ext>
            </a:extLst>
          </p:cNvPr>
          <p:cNvSpPr/>
          <p:nvPr/>
        </p:nvSpPr>
        <p:spPr>
          <a:xfrm>
            <a:off x="1042736" y="2667221"/>
            <a:ext cx="385003" cy="20052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Timesnewroman"/>
              </a:rPr>
              <a:t>U</a:t>
            </a:r>
            <a:endParaRPr lang="en-IN" dirty="0">
              <a:latin typeface="Timesnewroman"/>
            </a:endParaRPr>
          </a:p>
        </p:txBody>
      </p:sp>
      <p:sp>
        <p:nvSpPr>
          <p:cNvPr id="23" name="Rectangle: Rounded Corners 22">
            <a:extLst>
              <a:ext uri="{FF2B5EF4-FFF2-40B4-BE49-F238E27FC236}">
                <a16:creationId xmlns:a16="http://schemas.microsoft.com/office/drawing/2014/main" id="{A4D88C58-38B2-0CBE-8CF3-D34D31F058A4}"/>
              </a:ext>
            </a:extLst>
          </p:cNvPr>
          <p:cNvSpPr/>
          <p:nvPr/>
        </p:nvSpPr>
        <p:spPr>
          <a:xfrm>
            <a:off x="1483898" y="2667221"/>
            <a:ext cx="385003" cy="20052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Timesnewroman"/>
              </a:rPr>
              <a:t>G</a:t>
            </a:r>
            <a:endParaRPr lang="en-IN" dirty="0">
              <a:latin typeface="Timesnewroman"/>
            </a:endParaRPr>
          </a:p>
        </p:txBody>
      </p:sp>
      <p:sp>
        <p:nvSpPr>
          <p:cNvPr id="24" name="Rectangle: Rounded Corners 23">
            <a:extLst>
              <a:ext uri="{FF2B5EF4-FFF2-40B4-BE49-F238E27FC236}">
                <a16:creationId xmlns:a16="http://schemas.microsoft.com/office/drawing/2014/main" id="{5D7C0BB6-8D34-86D6-4C8F-58CCB878A4D4}"/>
              </a:ext>
            </a:extLst>
          </p:cNvPr>
          <p:cNvSpPr/>
          <p:nvPr/>
        </p:nvSpPr>
        <p:spPr>
          <a:xfrm>
            <a:off x="1925060" y="2667221"/>
            <a:ext cx="385003" cy="20052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Timesnewroman"/>
              </a:rPr>
              <a:t>O</a:t>
            </a:r>
            <a:endParaRPr lang="en-IN" dirty="0">
              <a:latin typeface="Timesnewroman"/>
            </a:endParaRPr>
          </a:p>
        </p:txBody>
      </p:sp>
    </p:spTree>
    <p:extLst>
      <p:ext uri="{BB962C8B-B14F-4D97-AF65-F5344CB8AC3E}">
        <p14:creationId xmlns:p14="http://schemas.microsoft.com/office/powerpoint/2010/main" val="21171872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2D733-FDEE-40A9-0D5E-90928FEEA671}"/>
              </a:ext>
            </a:extLst>
          </p:cNvPr>
          <p:cNvSpPr>
            <a:spLocks noGrp="1"/>
          </p:cNvSpPr>
          <p:nvPr>
            <p:ph type="title"/>
          </p:nvPr>
        </p:nvSpPr>
        <p:spPr>
          <a:xfrm>
            <a:off x="537412" y="973668"/>
            <a:ext cx="9378956" cy="706964"/>
          </a:xfrm>
        </p:spPr>
        <p:txBody>
          <a:bodyPr/>
          <a:lstStyle/>
          <a:p>
            <a:r>
              <a:rPr lang="en-US" sz="3000" b="1" dirty="0">
                <a:latin typeface="Timesnewroman"/>
              </a:rPr>
              <a:t>Cont..</a:t>
            </a:r>
            <a:endParaRPr lang="en-IN" sz="3000" b="1" dirty="0">
              <a:latin typeface="Timesnewroman"/>
            </a:endParaRPr>
          </a:p>
        </p:txBody>
      </p:sp>
      <p:sp>
        <p:nvSpPr>
          <p:cNvPr id="3" name="Content Placeholder 2">
            <a:extLst>
              <a:ext uri="{FF2B5EF4-FFF2-40B4-BE49-F238E27FC236}">
                <a16:creationId xmlns:a16="http://schemas.microsoft.com/office/drawing/2014/main" id="{2CAA82FC-4A62-5E58-561B-FA7DD75FCB04}"/>
              </a:ext>
            </a:extLst>
          </p:cNvPr>
          <p:cNvSpPr>
            <a:spLocks noGrp="1"/>
          </p:cNvSpPr>
          <p:nvPr>
            <p:ph idx="1"/>
          </p:nvPr>
        </p:nvSpPr>
        <p:spPr>
          <a:xfrm>
            <a:off x="537412" y="2310063"/>
            <a:ext cx="11133220" cy="4371474"/>
          </a:xfrm>
        </p:spPr>
        <p:txBody>
          <a:bodyPr/>
          <a:lstStyle/>
          <a:p>
            <a:pPr>
              <a:lnSpc>
                <a:spcPct val="150000"/>
              </a:lnSpc>
              <a:buFont typeface="Wingdings" panose="05000000000000000000" pitchFamily="2" charset="2"/>
              <a:buChar char="Ø"/>
            </a:pPr>
            <a:r>
              <a:rPr lang="en-IN" b="1" i="0" dirty="0">
                <a:solidFill>
                  <a:srgbClr val="222222"/>
                </a:solidFill>
                <a:effectLst/>
                <a:highlight>
                  <a:srgbClr val="FFFFFF"/>
                </a:highlight>
                <a:latin typeface="Timesnewroman"/>
              </a:rPr>
              <a:t>r</a:t>
            </a:r>
            <a:r>
              <a:rPr lang="en-IN" b="0" i="0" dirty="0">
                <a:solidFill>
                  <a:srgbClr val="222222"/>
                </a:solidFill>
                <a:effectLst/>
                <a:highlight>
                  <a:srgbClr val="FFFFFF"/>
                </a:highlight>
                <a:latin typeface="Timesnewroman"/>
              </a:rPr>
              <a:t> = </a:t>
            </a:r>
            <a:r>
              <a:rPr lang="en-IN" b="0" i="0" dirty="0">
                <a:solidFill>
                  <a:schemeClr val="accent5">
                    <a:lumMod val="50000"/>
                  </a:schemeClr>
                </a:solidFill>
                <a:effectLst/>
                <a:highlight>
                  <a:srgbClr val="FFFFFF"/>
                </a:highlight>
                <a:latin typeface="Timesnewroman"/>
              </a:rPr>
              <a:t>read permission</a:t>
            </a:r>
          </a:p>
          <a:p>
            <a:pPr>
              <a:lnSpc>
                <a:spcPct val="150000"/>
              </a:lnSpc>
              <a:buFont typeface="Wingdings" panose="05000000000000000000" pitchFamily="2" charset="2"/>
              <a:buChar char="Ø"/>
            </a:pPr>
            <a:r>
              <a:rPr lang="en-IN" b="1" i="0" dirty="0">
                <a:solidFill>
                  <a:srgbClr val="222222"/>
                </a:solidFill>
                <a:effectLst/>
                <a:highlight>
                  <a:srgbClr val="FFFFFF"/>
                </a:highlight>
                <a:latin typeface="Timesnewroman"/>
              </a:rPr>
              <a:t>w</a:t>
            </a:r>
            <a:r>
              <a:rPr lang="en-IN" b="0" i="0" dirty="0">
                <a:solidFill>
                  <a:srgbClr val="222222"/>
                </a:solidFill>
                <a:effectLst/>
                <a:highlight>
                  <a:srgbClr val="FFFFFF"/>
                </a:highlight>
                <a:latin typeface="Timesnewroman"/>
              </a:rPr>
              <a:t> = </a:t>
            </a:r>
            <a:r>
              <a:rPr lang="en-IN" b="0" i="0" dirty="0">
                <a:solidFill>
                  <a:schemeClr val="accent5">
                    <a:lumMod val="50000"/>
                  </a:schemeClr>
                </a:solidFill>
                <a:effectLst/>
                <a:highlight>
                  <a:srgbClr val="FFFFFF"/>
                </a:highlight>
                <a:latin typeface="Timesnewroman"/>
              </a:rPr>
              <a:t>write permission</a:t>
            </a:r>
          </a:p>
          <a:p>
            <a:pPr>
              <a:lnSpc>
                <a:spcPct val="150000"/>
              </a:lnSpc>
              <a:buFont typeface="Wingdings" panose="05000000000000000000" pitchFamily="2" charset="2"/>
              <a:buChar char="Ø"/>
            </a:pPr>
            <a:r>
              <a:rPr lang="en-IN" b="1" i="0" dirty="0">
                <a:solidFill>
                  <a:srgbClr val="222222"/>
                </a:solidFill>
                <a:effectLst/>
                <a:highlight>
                  <a:srgbClr val="FFFFFF"/>
                </a:highlight>
                <a:latin typeface="Timesnewroman"/>
              </a:rPr>
              <a:t>x</a:t>
            </a:r>
            <a:r>
              <a:rPr lang="en-IN" b="0" i="0" dirty="0">
                <a:solidFill>
                  <a:srgbClr val="222222"/>
                </a:solidFill>
                <a:effectLst/>
                <a:highlight>
                  <a:srgbClr val="FFFFFF"/>
                </a:highlight>
                <a:latin typeface="Timesnewroman"/>
              </a:rPr>
              <a:t> = </a:t>
            </a:r>
            <a:r>
              <a:rPr lang="en-IN" b="0" i="0" dirty="0">
                <a:solidFill>
                  <a:schemeClr val="accent5">
                    <a:lumMod val="50000"/>
                  </a:schemeClr>
                </a:solidFill>
                <a:effectLst/>
                <a:highlight>
                  <a:srgbClr val="FFFFFF"/>
                </a:highlight>
                <a:latin typeface="Timesnewroman"/>
              </a:rPr>
              <a:t>execute permission</a:t>
            </a:r>
          </a:p>
          <a:p>
            <a:pPr>
              <a:lnSpc>
                <a:spcPct val="150000"/>
              </a:lnSpc>
              <a:buFont typeface="Wingdings" panose="05000000000000000000" pitchFamily="2" charset="2"/>
              <a:buChar char="Ø"/>
            </a:pPr>
            <a:r>
              <a:rPr lang="en-IN" b="1" i="0" dirty="0">
                <a:solidFill>
                  <a:srgbClr val="222222"/>
                </a:solidFill>
                <a:effectLst/>
                <a:highlight>
                  <a:srgbClr val="FFFFFF"/>
                </a:highlight>
                <a:latin typeface="Timesnewroman"/>
              </a:rPr>
              <a:t>–</a:t>
            </a:r>
            <a:r>
              <a:rPr lang="en-IN" b="0" i="0" dirty="0">
                <a:solidFill>
                  <a:srgbClr val="222222"/>
                </a:solidFill>
                <a:effectLst/>
                <a:highlight>
                  <a:srgbClr val="FFFFFF"/>
                </a:highlight>
                <a:latin typeface="Timesnewroman"/>
              </a:rPr>
              <a:t> = </a:t>
            </a:r>
            <a:r>
              <a:rPr lang="en-IN" b="0" i="0" dirty="0">
                <a:solidFill>
                  <a:schemeClr val="accent5">
                    <a:lumMod val="50000"/>
                  </a:schemeClr>
                </a:solidFill>
                <a:effectLst/>
                <a:highlight>
                  <a:srgbClr val="FFFFFF"/>
                </a:highlight>
                <a:latin typeface="Timesnewroman"/>
              </a:rPr>
              <a:t>no permission</a:t>
            </a:r>
            <a:endParaRPr lang="en-IN" dirty="0">
              <a:solidFill>
                <a:schemeClr val="accent5">
                  <a:lumMod val="50000"/>
                </a:schemeClr>
              </a:solidFill>
              <a:latin typeface="Timesnewroman"/>
            </a:endParaRPr>
          </a:p>
        </p:txBody>
      </p:sp>
    </p:spTree>
    <p:extLst>
      <p:ext uri="{BB962C8B-B14F-4D97-AF65-F5344CB8AC3E}">
        <p14:creationId xmlns:p14="http://schemas.microsoft.com/office/powerpoint/2010/main" val="31713378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C731D-FA1E-75C4-50A7-9EEFA968C7B9}"/>
              </a:ext>
            </a:extLst>
          </p:cNvPr>
          <p:cNvSpPr>
            <a:spLocks noGrp="1"/>
          </p:cNvSpPr>
          <p:nvPr>
            <p:ph type="title"/>
          </p:nvPr>
        </p:nvSpPr>
        <p:spPr>
          <a:xfrm>
            <a:off x="529390" y="973668"/>
            <a:ext cx="9386978" cy="706964"/>
          </a:xfrm>
        </p:spPr>
        <p:txBody>
          <a:bodyPr/>
          <a:lstStyle/>
          <a:p>
            <a:r>
              <a:rPr lang="en-US" sz="3000" b="1" dirty="0">
                <a:latin typeface="Timesnewroman"/>
              </a:rPr>
              <a:t>The table for all permissions types</a:t>
            </a:r>
            <a:endParaRPr lang="en-IN" sz="3000" b="1" dirty="0">
              <a:latin typeface="Timesnewroman"/>
            </a:endParaRPr>
          </a:p>
        </p:txBody>
      </p:sp>
      <p:graphicFrame>
        <p:nvGraphicFramePr>
          <p:cNvPr id="4" name="Content Placeholder 3">
            <a:extLst>
              <a:ext uri="{FF2B5EF4-FFF2-40B4-BE49-F238E27FC236}">
                <a16:creationId xmlns:a16="http://schemas.microsoft.com/office/drawing/2014/main" id="{DF06E629-B220-C0EF-29FD-D963E732CAA2}"/>
              </a:ext>
            </a:extLst>
          </p:cNvPr>
          <p:cNvGraphicFramePr>
            <a:graphicFrameLocks noGrp="1"/>
          </p:cNvGraphicFramePr>
          <p:nvPr>
            <p:ph idx="1"/>
            <p:extLst>
              <p:ext uri="{D42A27DB-BD31-4B8C-83A1-F6EECF244321}">
                <p14:modId xmlns:p14="http://schemas.microsoft.com/office/powerpoint/2010/main" val="1911397359"/>
              </p:ext>
            </p:extLst>
          </p:nvPr>
        </p:nvGraphicFramePr>
        <p:xfrm>
          <a:off x="1507958" y="2646949"/>
          <a:ext cx="8646694" cy="3900010"/>
        </p:xfrm>
        <a:graphic>
          <a:graphicData uri="http://schemas.openxmlformats.org/drawingml/2006/table">
            <a:tbl>
              <a:tblPr firstRow="1" bandRow="1">
                <a:tableStyleId>{5C22544A-7EE6-4342-B048-85BDC9FD1C3A}</a:tableStyleId>
              </a:tblPr>
              <a:tblGrid>
                <a:gridCol w="1357454">
                  <a:extLst>
                    <a:ext uri="{9D8B030D-6E8A-4147-A177-3AD203B41FA5}">
                      <a16:colId xmlns:a16="http://schemas.microsoft.com/office/drawing/2014/main" val="2071066581"/>
                    </a:ext>
                  </a:extLst>
                </a:gridCol>
                <a:gridCol w="3950719">
                  <a:extLst>
                    <a:ext uri="{9D8B030D-6E8A-4147-A177-3AD203B41FA5}">
                      <a16:colId xmlns:a16="http://schemas.microsoft.com/office/drawing/2014/main" val="2234193946"/>
                    </a:ext>
                  </a:extLst>
                </a:gridCol>
                <a:gridCol w="3338521">
                  <a:extLst>
                    <a:ext uri="{9D8B030D-6E8A-4147-A177-3AD203B41FA5}">
                      <a16:colId xmlns:a16="http://schemas.microsoft.com/office/drawing/2014/main" val="3955248976"/>
                    </a:ext>
                  </a:extLst>
                </a:gridCol>
              </a:tblGrid>
              <a:tr h="449178">
                <a:tc>
                  <a:txBody>
                    <a:bodyPr/>
                    <a:lstStyle/>
                    <a:p>
                      <a:r>
                        <a:rPr lang="en-IN" sz="1800" b="1" i="0" kern="1200" dirty="0">
                          <a:solidFill>
                            <a:schemeClr val="lt1"/>
                          </a:solidFill>
                          <a:effectLst/>
                          <a:latin typeface="Timesnewroman"/>
                          <a:ea typeface="+mn-ea"/>
                          <a:cs typeface="+mn-cs"/>
                        </a:rPr>
                        <a:t>Number</a:t>
                      </a:r>
                      <a:endParaRPr lang="en-IN" dirty="0">
                        <a:latin typeface="Timesnewroman"/>
                      </a:endParaRPr>
                    </a:p>
                  </a:txBody>
                  <a:tcPr/>
                </a:tc>
                <a:tc>
                  <a:txBody>
                    <a:bodyPr/>
                    <a:lstStyle/>
                    <a:p>
                      <a:r>
                        <a:rPr lang="en-US" dirty="0">
                          <a:latin typeface="Timesnewroman"/>
                        </a:rPr>
                        <a:t>Permission Type</a:t>
                      </a:r>
                      <a:endParaRPr lang="en-IN" dirty="0">
                        <a:latin typeface="Timesnewroman"/>
                      </a:endParaRPr>
                    </a:p>
                  </a:txBody>
                  <a:tcPr/>
                </a:tc>
                <a:tc>
                  <a:txBody>
                    <a:bodyPr/>
                    <a:lstStyle/>
                    <a:p>
                      <a:r>
                        <a:rPr lang="en-US" dirty="0">
                          <a:latin typeface="Timesnewroman"/>
                        </a:rPr>
                        <a:t>             Symbol</a:t>
                      </a:r>
                      <a:endParaRPr lang="en-IN" dirty="0">
                        <a:latin typeface="Timesnewroman"/>
                      </a:endParaRPr>
                    </a:p>
                  </a:txBody>
                  <a:tcPr/>
                </a:tc>
                <a:extLst>
                  <a:ext uri="{0D108BD9-81ED-4DB2-BD59-A6C34878D82A}">
                    <a16:rowId xmlns:a16="http://schemas.microsoft.com/office/drawing/2014/main" val="3226575149"/>
                  </a:ext>
                </a:extLst>
              </a:tr>
              <a:tr h="431354">
                <a:tc>
                  <a:txBody>
                    <a:bodyPr/>
                    <a:lstStyle/>
                    <a:p>
                      <a:r>
                        <a:rPr lang="en-US" dirty="0">
                          <a:latin typeface="Timesnewroman"/>
                        </a:rPr>
                        <a:t>0</a:t>
                      </a:r>
                      <a:endParaRPr lang="en-IN" dirty="0">
                        <a:latin typeface="Timesnewroman"/>
                      </a:endParaRPr>
                    </a:p>
                  </a:txBody>
                  <a:tcPr/>
                </a:tc>
                <a:tc>
                  <a:txBody>
                    <a:bodyPr/>
                    <a:lstStyle/>
                    <a:p>
                      <a:r>
                        <a:rPr lang="en-IN" sz="1800" b="0" i="0" kern="1200" dirty="0">
                          <a:solidFill>
                            <a:schemeClr val="dk1"/>
                          </a:solidFill>
                          <a:effectLst/>
                          <a:latin typeface="Timesnewroman"/>
                          <a:ea typeface="+mn-ea"/>
                          <a:cs typeface="+mn-cs"/>
                        </a:rPr>
                        <a:t>No Permission</a:t>
                      </a:r>
                      <a:endParaRPr lang="en-IN" dirty="0">
                        <a:latin typeface="Timesnewroman"/>
                      </a:endParaRPr>
                    </a:p>
                  </a:txBody>
                  <a:tcPr/>
                </a:tc>
                <a:tc>
                  <a:txBody>
                    <a:bodyPr/>
                    <a:lstStyle/>
                    <a:p>
                      <a:r>
                        <a:rPr lang="en-US" dirty="0"/>
                        <a:t>                  -</a:t>
                      </a:r>
                      <a:endParaRPr lang="en-IN" dirty="0"/>
                    </a:p>
                  </a:txBody>
                  <a:tcPr/>
                </a:tc>
                <a:extLst>
                  <a:ext uri="{0D108BD9-81ED-4DB2-BD59-A6C34878D82A}">
                    <a16:rowId xmlns:a16="http://schemas.microsoft.com/office/drawing/2014/main" val="349319678"/>
                  </a:ext>
                </a:extLst>
              </a:tr>
              <a:tr h="431354">
                <a:tc>
                  <a:txBody>
                    <a:bodyPr/>
                    <a:lstStyle/>
                    <a:p>
                      <a:r>
                        <a:rPr lang="en-US" dirty="0">
                          <a:latin typeface="Timesnewroman"/>
                        </a:rPr>
                        <a:t>1</a:t>
                      </a:r>
                      <a:endParaRPr lang="en-IN" dirty="0">
                        <a:latin typeface="Timesnewroman"/>
                      </a:endParaRPr>
                    </a:p>
                  </a:txBody>
                  <a:tcPr/>
                </a:tc>
                <a:tc>
                  <a:txBody>
                    <a:bodyPr/>
                    <a:lstStyle/>
                    <a:p>
                      <a:r>
                        <a:rPr lang="en-IN" sz="1800" b="0" i="0" kern="1200" dirty="0">
                          <a:solidFill>
                            <a:schemeClr val="dk1"/>
                          </a:solidFill>
                          <a:effectLst/>
                          <a:latin typeface="Timesnewroman"/>
                          <a:ea typeface="+mn-ea"/>
                          <a:cs typeface="+mn-cs"/>
                        </a:rPr>
                        <a:t>Execute</a:t>
                      </a:r>
                      <a:endParaRPr lang="en-IN" dirty="0">
                        <a:latin typeface="Timesnewroman"/>
                      </a:endParaRPr>
                    </a:p>
                  </a:txBody>
                  <a:tcPr/>
                </a:tc>
                <a:tc>
                  <a:txBody>
                    <a:bodyPr/>
                    <a:lstStyle/>
                    <a:p>
                      <a:r>
                        <a:rPr lang="en-US" dirty="0">
                          <a:latin typeface="Timesnewroman"/>
                        </a:rPr>
                        <a:t>                   -x-</a:t>
                      </a:r>
                      <a:endParaRPr lang="en-IN" dirty="0">
                        <a:latin typeface="Timesnewroman"/>
                      </a:endParaRPr>
                    </a:p>
                  </a:txBody>
                  <a:tcPr/>
                </a:tc>
                <a:extLst>
                  <a:ext uri="{0D108BD9-81ED-4DB2-BD59-A6C34878D82A}">
                    <a16:rowId xmlns:a16="http://schemas.microsoft.com/office/drawing/2014/main" val="1422531914"/>
                  </a:ext>
                </a:extLst>
              </a:tr>
              <a:tr h="431354">
                <a:tc>
                  <a:txBody>
                    <a:bodyPr/>
                    <a:lstStyle/>
                    <a:p>
                      <a:r>
                        <a:rPr lang="en-US" dirty="0">
                          <a:latin typeface="Timesnewroman"/>
                        </a:rPr>
                        <a:t>2</a:t>
                      </a:r>
                      <a:endParaRPr lang="en-IN" dirty="0">
                        <a:latin typeface="Timesnewroman"/>
                      </a:endParaRPr>
                    </a:p>
                  </a:txBody>
                  <a:tcPr/>
                </a:tc>
                <a:tc>
                  <a:txBody>
                    <a:bodyPr/>
                    <a:lstStyle/>
                    <a:p>
                      <a:r>
                        <a:rPr lang="en-IN" sz="1800" b="0" i="0" kern="1200" dirty="0">
                          <a:solidFill>
                            <a:schemeClr val="dk1"/>
                          </a:solidFill>
                          <a:effectLst/>
                          <a:latin typeface="Timesnewroman"/>
                          <a:ea typeface="+mn-ea"/>
                          <a:cs typeface="+mn-cs"/>
                        </a:rPr>
                        <a:t>Write</a:t>
                      </a:r>
                      <a:endParaRPr lang="en-IN" dirty="0">
                        <a:latin typeface="Timesnewroman"/>
                      </a:endParaRPr>
                    </a:p>
                  </a:txBody>
                  <a:tcPr/>
                </a:tc>
                <a:tc>
                  <a:txBody>
                    <a:bodyPr/>
                    <a:lstStyle/>
                    <a:p>
                      <a:r>
                        <a:rPr lang="en-US" dirty="0"/>
                        <a:t>                </a:t>
                      </a:r>
                      <a:r>
                        <a:rPr lang="en-US" dirty="0">
                          <a:latin typeface="Timesnewroman"/>
                        </a:rPr>
                        <a:t>-w-</a:t>
                      </a:r>
                      <a:endParaRPr lang="en-IN" dirty="0">
                        <a:latin typeface="Timesnewroman"/>
                      </a:endParaRPr>
                    </a:p>
                  </a:txBody>
                  <a:tcPr/>
                </a:tc>
                <a:extLst>
                  <a:ext uri="{0D108BD9-81ED-4DB2-BD59-A6C34878D82A}">
                    <a16:rowId xmlns:a16="http://schemas.microsoft.com/office/drawing/2014/main" val="2538957045"/>
                  </a:ext>
                </a:extLst>
              </a:tr>
              <a:tr h="431354">
                <a:tc>
                  <a:txBody>
                    <a:bodyPr/>
                    <a:lstStyle/>
                    <a:p>
                      <a:r>
                        <a:rPr lang="en-US" dirty="0">
                          <a:latin typeface="Timesnewroman"/>
                        </a:rPr>
                        <a:t>3</a:t>
                      </a:r>
                      <a:endParaRPr lang="en-IN" dirty="0">
                        <a:latin typeface="Timesnewroman"/>
                      </a:endParaRPr>
                    </a:p>
                  </a:txBody>
                  <a:tcPr/>
                </a:tc>
                <a:tc>
                  <a:txBody>
                    <a:bodyPr/>
                    <a:lstStyle/>
                    <a:p>
                      <a:r>
                        <a:rPr lang="en-IN" sz="1800" b="0" i="0" kern="1200" dirty="0">
                          <a:solidFill>
                            <a:schemeClr val="dk1"/>
                          </a:solidFill>
                          <a:effectLst/>
                          <a:latin typeface="Timesnewroman"/>
                          <a:ea typeface="+mn-ea"/>
                          <a:cs typeface="+mn-cs"/>
                        </a:rPr>
                        <a:t>Execute + Write</a:t>
                      </a:r>
                      <a:endParaRPr lang="en-IN" dirty="0">
                        <a:latin typeface="Timesnewroman"/>
                      </a:endParaRPr>
                    </a:p>
                  </a:txBody>
                  <a:tcPr/>
                </a:tc>
                <a:tc>
                  <a:txBody>
                    <a:bodyPr/>
                    <a:lstStyle/>
                    <a:p>
                      <a:r>
                        <a:rPr lang="en-US" dirty="0">
                          <a:latin typeface="Timesnewroman"/>
                        </a:rPr>
                        <a:t>                 -wx</a:t>
                      </a:r>
                      <a:endParaRPr lang="en-IN" dirty="0">
                        <a:latin typeface="Timesnewroman"/>
                      </a:endParaRPr>
                    </a:p>
                  </a:txBody>
                  <a:tcPr/>
                </a:tc>
                <a:extLst>
                  <a:ext uri="{0D108BD9-81ED-4DB2-BD59-A6C34878D82A}">
                    <a16:rowId xmlns:a16="http://schemas.microsoft.com/office/drawing/2014/main" val="4128240952"/>
                  </a:ext>
                </a:extLst>
              </a:tr>
              <a:tr h="431354">
                <a:tc>
                  <a:txBody>
                    <a:bodyPr/>
                    <a:lstStyle/>
                    <a:p>
                      <a:r>
                        <a:rPr lang="en-US" dirty="0">
                          <a:latin typeface="Timesnewroman"/>
                        </a:rPr>
                        <a:t>4</a:t>
                      </a:r>
                      <a:endParaRPr lang="en-IN" dirty="0">
                        <a:latin typeface="Timesnewroman"/>
                      </a:endParaRPr>
                    </a:p>
                  </a:txBody>
                  <a:tcPr/>
                </a:tc>
                <a:tc>
                  <a:txBody>
                    <a:bodyPr/>
                    <a:lstStyle/>
                    <a:p>
                      <a:r>
                        <a:rPr lang="en-IN" sz="1800" b="0" i="0" kern="1200" dirty="0">
                          <a:solidFill>
                            <a:schemeClr val="dk1"/>
                          </a:solidFill>
                          <a:effectLst/>
                          <a:latin typeface="Timesnewroman"/>
                          <a:ea typeface="+mn-ea"/>
                          <a:cs typeface="+mn-cs"/>
                        </a:rPr>
                        <a:t>Read</a:t>
                      </a:r>
                      <a:endParaRPr lang="en-IN" dirty="0">
                        <a:latin typeface="Timesnewroman"/>
                      </a:endParaRPr>
                    </a:p>
                  </a:txBody>
                  <a:tcPr/>
                </a:tc>
                <a:tc>
                  <a:txBody>
                    <a:bodyPr/>
                    <a:lstStyle/>
                    <a:p>
                      <a:r>
                        <a:rPr lang="en-US" dirty="0">
                          <a:latin typeface="Timesnewroman"/>
                        </a:rPr>
                        <a:t>                   r--</a:t>
                      </a:r>
                      <a:endParaRPr lang="en-IN" dirty="0">
                        <a:latin typeface="Timesnewroman"/>
                      </a:endParaRPr>
                    </a:p>
                  </a:txBody>
                  <a:tcPr/>
                </a:tc>
                <a:extLst>
                  <a:ext uri="{0D108BD9-81ED-4DB2-BD59-A6C34878D82A}">
                    <a16:rowId xmlns:a16="http://schemas.microsoft.com/office/drawing/2014/main" val="1284322073"/>
                  </a:ext>
                </a:extLst>
              </a:tr>
              <a:tr h="431354">
                <a:tc>
                  <a:txBody>
                    <a:bodyPr/>
                    <a:lstStyle/>
                    <a:p>
                      <a:r>
                        <a:rPr lang="en-US" dirty="0">
                          <a:latin typeface="Timesnewroman"/>
                        </a:rPr>
                        <a:t>5</a:t>
                      </a:r>
                      <a:endParaRPr lang="en-IN" dirty="0">
                        <a:latin typeface="Timesnewroman"/>
                      </a:endParaRPr>
                    </a:p>
                  </a:txBody>
                  <a:tcPr/>
                </a:tc>
                <a:tc>
                  <a:txBody>
                    <a:bodyPr/>
                    <a:lstStyle/>
                    <a:p>
                      <a:r>
                        <a:rPr lang="en-IN" sz="1800" b="0" i="0" kern="1200" dirty="0">
                          <a:solidFill>
                            <a:schemeClr val="dk1"/>
                          </a:solidFill>
                          <a:effectLst/>
                          <a:latin typeface="Timesnewroman"/>
                          <a:ea typeface="+mn-ea"/>
                          <a:cs typeface="+mn-cs"/>
                        </a:rPr>
                        <a:t>Read + Execute</a:t>
                      </a:r>
                      <a:endParaRPr lang="en-IN" dirty="0">
                        <a:latin typeface="Timesnewroman"/>
                      </a:endParaRPr>
                    </a:p>
                  </a:txBody>
                  <a:tcPr/>
                </a:tc>
                <a:tc>
                  <a:txBody>
                    <a:bodyPr/>
                    <a:lstStyle/>
                    <a:p>
                      <a:r>
                        <a:rPr lang="en-US" dirty="0">
                          <a:latin typeface="Timesnewroman"/>
                        </a:rPr>
                        <a:t>                   r-x</a:t>
                      </a:r>
                      <a:endParaRPr lang="en-IN" dirty="0">
                        <a:latin typeface="Timesnewroman"/>
                      </a:endParaRPr>
                    </a:p>
                  </a:txBody>
                  <a:tcPr/>
                </a:tc>
                <a:extLst>
                  <a:ext uri="{0D108BD9-81ED-4DB2-BD59-A6C34878D82A}">
                    <a16:rowId xmlns:a16="http://schemas.microsoft.com/office/drawing/2014/main" val="2056379161"/>
                  </a:ext>
                </a:extLst>
              </a:tr>
              <a:tr h="431354">
                <a:tc>
                  <a:txBody>
                    <a:bodyPr/>
                    <a:lstStyle/>
                    <a:p>
                      <a:r>
                        <a:rPr lang="en-US" dirty="0">
                          <a:latin typeface="Timesnewroman"/>
                        </a:rPr>
                        <a:t>6</a:t>
                      </a:r>
                      <a:endParaRPr lang="en-IN" dirty="0">
                        <a:latin typeface="Timesnewroman"/>
                      </a:endParaRPr>
                    </a:p>
                  </a:txBody>
                  <a:tcPr/>
                </a:tc>
                <a:tc>
                  <a:txBody>
                    <a:bodyPr/>
                    <a:lstStyle/>
                    <a:p>
                      <a:r>
                        <a:rPr lang="en-IN" sz="1800" b="0" i="0" kern="1200" dirty="0">
                          <a:solidFill>
                            <a:schemeClr val="dk1"/>
                          </a:solidFill>
                          <a:effectLst/>
                          <a:latin typeface="Timesnewroman"/>
                          <a:ea typeface="+mn-ea"/>
                          <a:cs typeface="+mn-cs"/>
                        </a:rPr>
                        <a:t>Read +Write</a:t>
                      </a:r>
                      <a:endParaRPr lang="en-IN" dirty="0">
                        <a:latin typeface="Timesnewroman"/>
                      </a:endParaRPr>
                    </a:p>
                  </a:txBody>
                  <a:tcPr/>
                </a:tc>
                <a:tc>
                  <a:txBody>
                    <a:bodyPr/>
                    <a:lstStyle/>
                    <a:p>
                      <a:r>
                        <a:rPr lang="en-US" dirty="0"/>
                        <a:t>                </a:t>
                      </a:r>
                      <a:r>
                        <a:rPr lang="en-US" dirty="0">
                          <a:latin typeface="Timesnewroman"/>
                        </a:rPr>
                        <a:t> rw-</a:t>
                      </a:r>
                      <a:endParaRPr lang="en-IN" dirty="0">
                        <a:latin typeface="Timesnewroman"/>
                      </a:endParaRPr>
                    </a:p>
                  </a:txBody>
                  <a:tcPr/>
                </a:tc>
                <a:extLst>
                  <a:ext uri="{0D108BD9-81ED-4DB2-BD59-A6C34878D82A}">
                    <a16:rowId xmlns:a16="http://schemas.microsoft.com/office/drawing/2014/main" val="3667897871"/>
                  </a:ext>
                </a:extLst>
              </a:tr>
              <a:tr h="431354">
                <a:tc>
                  <a:txBody>
                    <a:bodyPr/>
                    <a:lstStyle/>
                    <a:p>
                      <a:r>
                        <a:rPr lang="en-US" dirty="0">
                          <a:latin typeface="Timesnewroman"/>
                        </a:rPr>
                        <a:t>7</a:t>
                      </a:r>
                      <a:endParaRPr lang="en-IN" dirty="0">
                        <a:latin typeface="Timesnewroman"/>
                      </a:endParaRPr>
                    </a:p>
                  </a:txBody>
                  <a:tcPr/>
                </a:tc>
                <a:tc>
                  <a:txBody>
                    <a:bodyPr/>
                    <a:lstStyle/>
                    <a:p>
                      <a:r>
                        <a:rPr lang="en-IN" dirty="0">
                          <a:effectLst/>
                          <a:latin typeface="Timesnewroman"/>
                        </a:rPr>
                        <a:t>Read + Write +Execute</a:t>
                      </a:r>
                    </a:p>
                  </a:txBody>
                  <a:tcPr anchor="ctr"/>
                </a:tc>
                <a:tc>
                  <a:txBody>
                    <a:bodyPr/>
                    <a:lstStyle/>
                    <a:p>
                      <a:r>
                        <a:rPr lang="en-US" dirty="0"/>
                        <a:t>                 </a:t>
                      </a:r>
                      <a:r>
                        <a:rPr lang="en-US" dirty="0">
                          <a:latin typeface="Timesnewroman"/>
                        </a:rPr>
                        <a:t>rwx</a:t>
                      </a:r>
                      <a:endParaRPr lang="en-IN" dirty="0">
                        <a:latin typeface="Timesnewroman"/>
                      </a:endParaRPr>
                    </a:p>
                  </a:txBody>
                  <a:tcPr/>
                </a:tc>
                <a:extLst>
                  <a:ext uri="{0D108BD9-81ED-4DB2-BD59-A6C34878D82A}">
                    <a16:rowId xmlns:a16="http://schemas.microsoft.com/office/drawing/2014/main" val="2973004414"/>
                  </a:ext>
                </a:extLst>
              </a:tr>
            </a:tbl>
          </a:graphicData>
        </a:graphic>
      </p:graphicFrame>
    </p:spTree>
    <p:extLst>
      <p:ext uri="{BB962C8B-B14F-4D97-AF65-F5344CB8AC3E}">
        <p14:creationId xmlns:p14="http://schemas.microsoft.com/office/powerpoint/2010/main" val="4573276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C5F16-F1EE-DE83-A80E-6E79ACB79FA8}"/>
              </a:ext>
            </a:extLst>
          </p:cNvPr>
          <p:cNvSpPr>
            <a:spLocks noGrp="1"/>
          </p:cNvSpPr>
          <p:nvPr>
            <p:ph type="title"/>
          </p:nvPr>
        </p:nvSpPr>
        <p:spPr>
          <a:xfrm>
            <a:off x="561474" y="973668"/>
            <a:ext cx="9354893" cy="706964"/>
          </a:xfrm>
        </p:spPr>
        <p:txBody>
          <a:bodyPr/>
          <a:lstStyle/>
          <a:p>
            <a:r>
              <a:rPr lang="en-US" altLang="en-US" sz="3000" b="1" dirty="0">
                <a:latin typeface="Timesnewroman"/>
              </a:rPr>
              <a:t>File Access Flags</a:t>
            </a:r>
            <a:endParaRPr lang="en-IN" sz="3000" b="1" dirty="0">
              <a:latin typeface="Timesnewroman"/>
            </a:endParaRPr>
          </a:p>
        </p:txBody>
      </p:sp>
      <p:graphicFrame>
        <p:nvGraphicFramePr>
          <p:cNvPr id="5" name="Content Placeholder 4">
            <a:extLst>
              <a:ext uri="{FF2B5EF4-FFF2-40B4-BE49-F238E27FC236}">
                <a16:creationId xmlns:a16="http://schemas.microsoft.com/office/drawing/2014/main" id="{DD152365-7F46-8188-32EC-6EBDDC08DEF3}"/>
              </a:ext>
            </a:extLst>
          </p:cNvPr>
          <p:cNvGraphicFramePr>
            <a:graphicFrameLocks noGrp="1"/>
          </p:cNvGraphicFramePr>
          <p:nvPr>
            <p:ph idx="1"/>
            <p:extLst>
              <p:ext uri="{D42A27DB-BD31-4B8C-83A1-F6EECF244321}">
                <p14:modId xmlns:p14="http://schemas.microsoft.com/office/powerpoint/2010/main" val="679434927"/>
              </p:ext>
            </p:extLst>
          </p:nvPr>
        </p:nvGraphicFramePr>
        <p:xfrm>
          <a:off x="625719" y="2470484"/>
          <a:ext cx="10916576" cy="4090736"/>
        </p:xfrm>
        <a:graphic>
          <a:graphicData uri="http://schemas.openxmlformats.org/drawingml/2006/table">
            <a:tbl>
              <a:tblPr firstRow="1" bandRow="1">
                <a:tableStyleId>{5C22544A-7EE6-4342-B048-85BDC9FD1C3A}</a:tableStyleId>
              </a:tblPr>
              <a:tblGrid>
                <a:gridCol w="2221755">
                  <a:extLst>
                    <a:ext uri="{9D8B030D-6E8A-4147-A177-3AD203B41FA5}">
                      <a16:colId xmlns:a16="http://schemas.microsoft.com/office/drawing/2014/main" val="3800238276"/>
                    </a:ext>
                  </a:extLst>
                </a:gridCol>
                <a:gridCol w="8694821">
                  <a:extLst>
                    <a:ext uri="{9D8B030D-6E8A-4147-A177-3AD203B41FA5}">
                      <a16:colId xmlns:a16="http://schemas.microsoft.com/office/drawing/2014/main" val="2219089561"/>
                    </a:ext>
                  </a:extLst>
                </a:gridCol>
              </a:tblGrid>
              <a:tr h="511342">
                <a:tc>
                  <a:txBody>
                    <a:bodyPr/>
                    <a:lstStyle/>
                    <a:p>
                      <a:r>
                        <a:rPr lang="en-US" dirty="0">
                          <a:latin typeface="Timesnewroman"/>
                        </a:rPr>
                        <a:t>Flag Name</a:t>
                      </a:r>
                      <a:endParaRPr lang="en-IN" dirty="0">
                        <a:latin typeface="Timesnewroman"/>
                      </a:endParaRPr>
                    </a:p>
                  </a:txBody>
                  <a:tcPr/>
                </a:tc>
                <a:tc>
                  <a:txBody>
                    <a:bodyPr/>
                    <a:lstStyle/>
                    <a:p>
                      <a:r>
                        <a:rPr lang="en-US" dirty="0">
                          <a:latin typeface="Timesnewroman"/>
                        </a:rPr>
                        <a:t>Description</a:t>
                      </a:r>
                      <a:endParaRPr lang="en-IN" dirty="0">
                        <a:latin typeface="Timesnewroman"/>
                      </a:endParaRPr>
                    </a:p>
                  </a:txBody>
                  <a:tcPr/>
                </a:tc>
                <a:extLst>
                  <a:ext uri="{0D108BD9-81ED-4DB2-BD59-A6C34878D82A}">
                    <a16:rowId xmlns:a16="http://schemas.microsoft.com/office/drawing/2014/main" val="2164788382"/>
                  </a:ext>
                </a:extLst>
              </a:tr>
              <a:tr h="511342">
                <a:tc>
                  <a:txBody>
                    <a:bodyPr/>
                    <a:lstStyle/>
                    <a:p>
                      <a:r>
                        <a:rPr lang="en-IN" sz="1800" b="0" i="0" kern="1200" dirty="0">
                          <a:solidFill>
                            <a:schemeClr val="accent5">
                              <a:lumMod val="75000"/>
                            </a:schemeClr>
                          </a:solidFill>
                          <a:effectLst/>
                          <a:latin typeface="Timesnewroman"/>
                          <a:ea typeface="+mn-ea"/>
                          <a:cs typeface="+mn-cs"/>
                        </a:rPr>
                        <a:t>O_RDONLY</a:t>
                      </a:r>
                      <a:endParaRPr lang="en-IN" dirty="0">
                        <a:solidFill>
                          <a:schemeClr val="accent5">
                            <a:lumMod val="75000"/>
                          </a:schemeClr>
                        </a:solidFill>
                        <a:latin typeface="Timesnewroman"/>
                      </a:endParaRPr>
                    </a:p>
                  </a:txBody>
                  <a:tcPr/>
                </a:tc>
                <a:tc>
                  <a:txBody>
                    <a:bodyPr/>
                    <a:lstStyle/>
                    <a:p>
                      <a:r>
                        <a:rPr lang="en-IN" sz="1800" b="0" i="0" kern="1200" dirty="0">
                          <a:solidFill>
                            <a:schemeClr val="dk1"/>
                          </a:solidFill>
                          <a:effectLst/>
                          <a:latin typeface="Timesnewroman"/>
                          <a:ea typeface="+mn-ea"/>
                          <a:cs typeface="+mn-cs"/>
                        </a:rPr>
                        <a:t>Open for read-only.</a:t>
                      </a:r>
                      <a:endParaRPr lang="en-IN" dirty="0">
                        <a:latin typeface="Timesnewroman"/>
                      </a:endParaRPr>
                    </a:p>
                  </a:txBody>
                  <a:tcPr/>
                </a:tc>
                <a:extLst>
                  <a:ext uri="{0D108BD9-81ED-4DB2-BD59-A6C34878D82A}">
                    <a16:rowId xmlns:a16="http://schemas.microsoft.com/office/drawing/2014/main" val="4086322846"/>
                  </a:ext>
                </a:extLst>
              </a:tr>
              <a:tr h="511342">
                <a:tc>
                  <a:txBody>
                    <a:bodyPr/>
                    <a:lstStyle/>
                    <a:p>
                      <a:r>
                        <a:rPr lang="en-IN" dirty="0">
                          <a:solidFill>
                            <a:schemeClr val="accent5">
                              <a:lumMod val="75000"/>
                            </a:schemeClr>
                          </a:solidFill>
                          <a:latin typeface="Timesnewroman"/>
                        </a:rPr>
                        <a:t>O_WRONLY</a:t>
                      </a:r>
                      <a:r>
                        <a:rPr lang="en-IN" sz="1800" b="0" i="0" kern="1200" dirty="0">
                          <a:solidFill>
                            <a:schemeClr val="accent5">
                              <a:lumMod val="75000"/>
                            </a:schemeClr>
                          </a:solidFill>
                          <a:effectLst/>
                          <a:latin typeface="Timesnewroman"/>
                          <a:ea typeface="+mn-ea"/>
                          <a:cs typeface="+mn-cs"/>
                        </a:rPr>
                        <a:t> </a:t>
                      </a:r>
                      <a:endParaRPr lang="en-IN" dirty="0">
                        <a:solidFill>
                          <a:schemeClr val="accent5">
                            <a:lumMod val="75000"/>
                          </a:schemeClr>
                        </a:solidFill>
                        <a:latin typeface="Timesnewroman"/>
                      </a:endParaRPr>
                    </a:p>
                  </a:txBody>
                  <a:tcPr/>
                </a:tc>
                <a:tc>
                  <a:txBody>
                    <a:bodyPr/>
                    <a:lstStyle/>
                    <a:p>
                      <a:r>
                        <a:rPr lang="en-IN" sz="1800" b="0" i="0" kern="1200" dirty="0">
                          <a:solidFill>
                            <a:schemeClr val="dk1"/>
                          </a:solidFill>
                          <a:effectLst/>
                          <a:latin typeface="Timesnewroman"/>
                          <a:ea typeface="+mn-ea"/>
                          <a:cs typeface="+mn-cs"/>
                        </a:rPr>
                        <a:t>Open for write-only.</a:t>
                      </a:r>
                      <a:endParaRPr lang="en-IN" dirty="0">
                        <a:latin typeface="Timesnewroman"/>
                      </a:endParaRPr>
                    </a:p>
                  </a:txBody>
                  <a:tcPr/>
                </a:tc>
                <a:extLst>
                  <a:ext uri="{0D108BD9-81ED-4DB2-BD59-A6C34878D82A}">
                    <a16:rowId xmlns:a16="http://schemas.microsoft.com/office/drawing/2014/main" val="2295756937"/>
                  </a:ext>
                </a:extLst>
              </a:tr>
              <a:tr h="511342">
                <a:tc>
                  <a:txBody>
                    <a:bodyPr/>
                    <a:lstStyle/>
                    <a:p>
                      <a:r>
                        <a:rPr lang="en-IN" dirty="0">
                          <a:solidFill>
                            <a:schemeClr val="accent5">
                              <a:lumMod val="75000"/>
                            </a:schemeClr>
                          </a:solidFill>
                          <a:latin typeface="Timesnewroman"/>
                        </a:rPr>
                        <a:t>O_RDWR</a:t>
                      </a:r>
                      <a:r>
                        <a:rPr lang="en-IN" sz="1800" b="0" i="0" kern="1200" dirty="0">
                          <a:solidFill>
                            <a:schemeClr val="accent5">
                              <a:lumMod val="75000"/>
                            </a:schemeClr>
                          </a:solidFill>
                          <a:effectLst/>
                          <a:latin typeface="Timesnewroman"/>
                          <a:ea typeface="+mn-ea"/>
                          <a:cs typeface="+mn-cs"/>
                        </a:rPr>
                        <a:t> </a:t>
                      </a:r>
                      <a:endParaRPr lang="en-IN" dirty="0">
                        <a:solidFill>
                          <a:schemeClr val="accent5">
                            <a:lumMod val="75000"/>
                          </a:schemeClr>
                        </a:solidFill>
                        <a:latin typeface="Timesnewroman"/>
                      </a:endParaRPr>
                    </a:p>
                  </a:txBody>
                  <a:tcPr/>
                </a:tc>
                <a:tc>
                  <a:txBody>
                    <a:bodyPr/>
                    <a:lstStyle/>
                    <a:p>
                      <a:r>
                        <a:rPr lang="en-US" sz="1800" b="0" i="0" kern="1200" dirty="0">
                          <a:solidFill>
                            <a:schemeClr val="dk1"/>
                          </a:solidFill>
                          <a:effectLst/>
                          <a:latin typeface="Timesnewroman"/>
                          <a:ea typeface="+mn-ea"/>
                          <a:cs typeface="+mn-cs"/>
                        </a:rPr>
                        <a:t>Open for read and write</a:t>
                      </a:r>
                      <a:r>
                        <a:rPr lang="en-US" sz="1800" b="0" i="0" kern="1200" dirty="0">
                          <a:solidFill>
                            <a:schemeClr val="dk1"/>
                          </a:solidFill>
                          <a:effectLst/>
                          <a:latin typeface="+mn-lt"/>
                          <a:ea typeface="+mn-ea"/>
                          <a:cs typeface="+mn-cs"/>
                        </a:rPr>
                        <a:t>.</a:t>
                      </a:r>
                      <a:endParaRPr lang="en-IN" dirty="0"/>
                    </a:p>
                  </a:txBody>
                  <a:tcPr/>
                </a:tc>
                <a:extLst>
                  <a:ext uri="{0D108BD9-81ED-4DB2-BD59-A6C34878D82A}">
                    <a16:rowId xmlns:a16="http://schemas.microsoft.com/office/drawing/2014/main" val="4068477993"/>
                  </a:ext>
                </a:extLst>
              </a:tr>
              <a:tr h="511342">
                <a:tc>
                  <a:txBody>
                    <a:bodyPr/>
                    <a:lstStyle/>
                    <a:p>
                      <a:r>
                        <a:rPr lang="en-IN" dirty="0">
                          <a:solidFill>
                            <a:schemeClr val="accent5">
                              <a:lumMod val="75000"/>
                            </a:schemeClr>
                          </a:solidFill>
                          <a:latin typeface="Timesnewroman"/>
                        </a:rPr>
                        <a:t>O_CREAT</a:t>
                      </a:r>
                      <a:r>
                        <a:rPr lang="en-IN" sz="1800" b="0" i="0" kern="1200" dirty="0">
                          <a:solidFill>
                            <a:schemeClr val="accent5">
                              <a:lumMod val="75000"/>
                            </a:schemeClr>
                          </a:solidFill>
                          <a:effectLst/>
                          <a:latin typeface="Timesnewroman"/>
                          <a:ea typeface="+mn-ea"/>
                          <a:cs typeface="+mn-cs"/>
                        </a:rPr>
                        <a:t> </a:t>
                      </a:r>
                      <a:endParaRPr lang="en-IN" dirty="0">
                        <a:solidFill>
                          <a:schemeClr val="accent5">
                            <a:lumMod val="75000"/>
                          </a:schemeClr>
                        </a:solidFill>
                        <a:latin typeface="Timesnewroman"/>
                      </a:endParaRPr>
                    </a:p>
                  </a:txBody>
                  <a:tcPr/>
                </a:tc>
                <a:tc>
                  <a:txBody>
                    <a:bodyPr/>
                    <a:lstStyle/>
                    <a:p>
                      <a:r>
                        <a:rPr lang="en-US" sz="1800" b="0" i="0" kern="1200" dirty="0">
                          <a:solidFill>
                            <a:schemeClr val="dk1"/>
                          </a:solidFill>
                          <a:effectLst/>
                          <a:latin typeface="Timesnewroman"/>
                          <a:ea typeface="+mn-ea"/>
                          <a:cs typeface="+mn-cs"/>
                        </a:rPr>
                        <a:t>Create the file if it doesn’t exist.</a:t>
                      </a:r>
                      <a:endParaRPr lang="en-IN" dirty="0">
                        <a:latin typeface="Timesnewroman"/>
                      </a:endParaRPr>
                    </a:p>
                  </a:txBody>
                  <a:tcPr/>
                </a:tc>
                <a:extLst>
                  <a:ext uri="{0D108BD9-81ED-4DB2-BD59-A6C34878D82A}">
                    <a16:rowId xmlns:a16="http://schemas.microsoft.com/office/drawing/2014/main" val="2723330597"/>
                  </a:ext>
                </a:extLst>
              </a:tr>
              <a:tr h="511342">
                <a:tc>
                  <a:txBody>
                    <a:bodyPr/>
                    <a:lstStyle/>
                    <a:p>
                      <a:r>
                        <a:rPr lang="en-IN" dirty="0">
                          <a:solidFill>
                            <a:schemeClr val="accent5">
                              <a:lumMod val="75000"/>
                            </a:schemeClr>
                          </a:solidFill>
                          <a:latin typeface="Timesnewroman"/>
                        </a:rPr>
                        <a:t>O_TRUNC</a:t>
                      </a:r>
                      <a:r>
                        <a:rPr lang="en-IN" sz="1800" b="0" i="0" kern="1200" dirty="0">
                          <a:solidFill>
                            <a:schemeClr val="accent5">
                              <a:lumMod val="75000"/>
                            </a:schemeClr>
                          </a:solidFill>
                          <a:effectLst/>
                          <a:latin typeface="Timesnewroman"/>
                          <a:ea typeface="+mn-ea"/>
                          <a:cs typeface="+mn-cs"/>
                        </a:rPr>
                        <a:t> </a:t>
                      </a:r>
                      <a:endParaRPr lang="en-IN" dirty="0">
                        <a:solidFill>
                          <a:schemeClr val="accent5">
                            <a:lumMod val="75000"/>
                          </a:schemeClr>
                        </a:solidFill>
                        <a:latin typeface="Timesnewroman"/>
                      </a:endParaRPr>
                    </a:p>
                  </a:txBody>
                  <a:tcPr/>
                </a:tc>
                <a:tc>
                  <a:txBody>
                    <a:bodyPr/>
                    <a:lstStyle/>
                    <a:p>
                      <a:r>
                        <a:rPr lang="en-US" sz="1800" b="0" i="0" kern="1200" dirty="0">
                          <a:solidFill>
                            <a:schemeClr val="dk1"/>
                          </a:solidFill>
                          <a:effectLst/>
                          <a:latin typeface="Timesnewroman"/>
                          <a:ea typeface="+mn-ea"/>
                          <a:cs typeface="+mn-cs"/>
                        </a:rPr>
                        <a:t>Truncate the file to zero length if it exists</a:t>
                      </a:r>
                      <a:r>
                        <a:rPr lang="en-US" sz="1800" b="0" i="0" kern="1200" dirty="0">
                          <a:solidFill>
                            <a:schemeClr val="dk1"/>
                          </a:solidFill>
                          <a:effectLst/>
                          <a:latin typeface="+mn-lt"/>
                          <a:ea typeface="+mn-ea"/>
                          <a:cs typeface="+mn-cs"/>
                        </a:rPr>
                        <a:t>.</a:t>
                      </a:r>
                      <a:endParaRPr lang="en-IN" dirty="0"/>
                    </a:p>
                  </a:txBody>
                  <a:tcPr/>
                </a:tc>
                <a:extLst>
                  <a:ext uri="{0D108BD9-81ED-4DB2-BD59-A6C34878D82A}">
                    <a16:rowId xmlns:a16="http://schemas.microsoft.com/office/drawing/2014/main" val="2959744680"/>
                  </a:ext>
                </a:extLst>
              </a:tr>
              <a:tr h="511342">
                <a:tc>
                  <a:txBody>
                    <a:bodyPr/>
                    <a:lstStyle/>
                    <a:p>
                      <a:r>
                        <a:rPr lang="en-IN" dirty="0">
                          <a:solidFill>
                            <a:schemeClr val="accent5">
                              <a:lumMod val="75000"/>
                            </a:schemeClr>
                          </a:solidFill>
                          <a:latin typeface="Timesnewroman"/>
                        </a:rPr>
                        <a:t>O_APPEND</a:t>
                      </a:r>
                    </a:p>
                  </a:txBody>
                  <a:tcPr/>
                </a:tc>
                <a:tc>
                  <a:txBody>
                    <a:bodyPr/>
                    <a:lstStyle/>
                    <a:p>
                      <a:r>
                        <a:rPr lang="en-US" sz="1800" b="0" i="0" kern="1200" dirty="0">
                          <a:solidFill>
                            <a:schemeClr val="dk1"/>
                          </a:solidFill>
                          <a:effectLst/>
                          <a:latin typeface="Timesnewroman"/>
                          <a:ea typeface="+mn-ea"/>
                          <a:cs typeface="+mn-cs"/>
                        </a:rPr>
                        <a:t>Append data to the end of the file.</a:t>
                      </a:r>
                      <a:endParaRPr lang="en-IN" dirty="0">
                        <a:latin typeface="Timesnewroman"/>
                      </a:endParaRPr>
                    </a:p>
                  </a:txBody>
                  <a:tcPr/>
                </a:tc>
                <a:extLst>
                  <a:ext uri="{0D108BD9-81ED-4DB2-BD59-A6C34878D82A}">
                    <a16:rowId xmlns:a16="http://schemas.microsoft.com/office/drawing/2014/main" val="4253185974"/>
                  </a:ext>
                </a:extLst>
              </a:tr>
              <a:tr h="511342">
                <a:tc>
                  <a:txBody>
                    <a:bodyPr/>
                    <a:lstStyle/>
                    <a:p>
                      <a:r>
                        <a:rPr lang="en-IN" sz="1800" b="0" i="0" kern="1200" dirty="0">
                          <a:solidFill>
                            <a:schemeClr val="accent5">
                              <a:lumMod val="75000"/>
                            </a:schemeClr>
                          </a:solidFill>
                          <a:effectLst/>
                          <a:latin typeface="Timesnewroman"/>
                          <a:ea typeface="+mn-ea"/>
                          <a:cs typeface="+mn-cs"/>
                        </a:rPr>
                        <a:t>O_EXCL</a:t>
                      </a:r>
                      <a:endParaRPr lang="en-IN" dirty="0">
                        <a:solidFill>
                          <a:schemeClr val="accent5">
                            <a:lumMod val="75000"/>
                          </a:schemeClr>
                        </a:solidFill>
                        <a:latin typeface="Timesnewroman"/>
                      </a:endParaRPr>
                    </a:p>
                  </a:txBody>
                  <a:tcPr/>
                </a:tc>
                <a:tc>
                  <a:txBody>
                    <a:bodyPr/>
                    <a:lstStyle/>
                    <a:p>
                      <a:r>
                        <a:rPr lang="en-US" sz="1800" b="0" i="0" kern="1200" dirty="0">
                          <a:solidFill>
                            <a:schemeClr val="dk1"/>
                          </a:solidFill>
                          <a:effectLst/>
                          <a:latin typeface="Timesnewroman"/>
                          <a:ea typeface="+mn-ea"/>
                          <a:cs typeface="+mn-cs"/>
                        </a:rPr>
                        <a:t>Used with </a:t>
                      </a:r>
                      <a:r>
                        <a:rPr lang="en-US" dirty="0">
                          <a:latin typeface="Timesnewroman"/>
                        </a:rPr>
                        <a:t>O_CREAT</a:t>
                      </a:r>
                      <a:r>
                        <a:rPr lang="en-US" sz="1800" b="0" i="0" kern="1200" dirty="0">
                          <a:solidFill>
                            <a:schemeClr val="dk1"/>
                          </a:solidFill>
                          <a:effectLst/>
                          <a:latin typeface="Timesnewroman"/>
                          <a:ea typeface="+mn-ea"/>
                          <a:cs typeface="+mn-cs"/>
                        </a:rPr>
                        <a:t> , returns an error if the file already exists.</a:t>
                      </a:r>
                      <a:endParaRPr lang="en-IN" dirty="0">
                        <a:latin typeface="Timesnewroman"/>
                      </a:endParaRPr>
                    </a:p>
                  </a:txBody>
                  <a:tcPr/>
                </a:tc>
                <a:extLst>
                  <a:ext uri="{0D108BD9-81ED-4DB2-BD59-A6C34878D82A}">
                    <a16:rowId xmlns:a16="http://schemas.microsoft.com/office/drawing/2014/main" val="1397238713"/>
                  </a:ext>
                </a:extLst>
              </a:tr>
            </a:tbl>
          </a:graphicData>
        </a:graphic>
      </p:graphicFrame>
    </p:spTree>
    <p:extLst>
      <p:ext uri="{BB962C8B-B14F-4D97-AF65-F5344CB8AC3E}">
        <p14:creationId xmlns:p14="http://schemas.microsoft.com/office/powerpoint/2010/main" val="17892882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FA0E2-05FD-B184-4268-A0412292C55B}"/>
              </a:ext>
            </a:extLst>
          </p:cNvPr>
          <p:cNvSpPr>
            <a:spLocks noGrp="1"/>
          </p:cNvSpPr>
          <p:nvPr>
            <p:ph type="title"/>
          </p:nvPr>
        </p:nvSpPr>
        <p:spPr>
          <a:xfrm>
            <a:off x="537412" y="973668"/>
            <a:ext cx="9378956" cy="706964"/>
          </a:xfrm>
        </p:spPr>
        <p:txBody>
          <a:bodyPr/>
          <a:lstStyle/>
          <a:p>
            <a:r>
              <a:rPr lang="en-US" sz="3000" b="1" dirty="0">
                <a:latin typeface="Timesnewroman"/>
              </a:rPr>
              <a:t>Umask Values and Permission</a:t>
            </a:r>
            <a:endParaRPr lang="en-IN" sz="3000" b="1" dirty="0">
              <a:latin typeface="Timesnewroman"/>
            </a:endParaRPr>
          </a:p>
        </p:txBody>
      </p:sp>
      <p:graphicFrame>
        <p:nvGraphicFramePr>
          <p:cNvPr id="4" name="Content Placeholder 3">
            <a:extLst>
              <a:ext uri="{FF2B5EF4-FFF2-40B4-BE49-F238E27FC236}">
                <a16:creationId xmlns:a16="http://schemas.microsoft.com/office/drawing/2014/main" id="{068840C5-1ED0-EB9E-6ABF-9F383F34F6DC}"/>
              </a:ext>
            </a:extLst>
          </p:cNvPr>
          <p:cNvGraphicFramePr>
            <a:graphicFrameLocks noGrp="1"/>
          </p:cNvGraphicFramePr>
          <p:nvPr>
            <p:ph idx="1"/>
            <p:extLst>
              <p:ext uri="{D42A27DB-BD31-4B8C-83A1-F6EECF244321}">
                <p14:modId xmlns:p14="http://schemas.microsoft.com/office/powerpoint/2010/main" val="4213287273"/>
              </p:ext>
            </p:extLst>
          </p:nvPr>
        </p:nvGraphicFramePr>
        <p:xfrm>
          <a:off x="906380" y="2342147"/>
          <a:ext cx="10186736" cy="4291267"/>
        </p:xfrm>
        <a:graphic>
          <a:graphicData uri="http://schemas.openxmlformats.org/drawingml/2006/table">
            <a:tbl>
              <a:tblPr firstRow="1" bandRow="1">
                <a:tableStyleId>{5C22544A-7EE6-4342-B048-85BDC9FD1C3A}</a:tableStyleId>
              </a:tblPr>
              <a:tblGrid>
                <a:gridCol w="1391107">
                  <a:extLst>
                    <a:ext uri="{9D8B030D-6E8A-4147-A177-3AD203B41FA5}">
                      <a16:colId xmlns:a16="http://schemas.microsoft.com/office/drawing/2014/main" val="257852102"/>
                    </a:ext>
                  </a:extLst>
                </a:gridCol>
                <a:gridCol w="1508874">
                  <a:extLst>
                    <a:ext uri="{9D8B030D-6E8A-4147-A177-3AD203B41FA5}">
                      <a16:colId xmlns:a16="http://schemas.microsoft.com/office/drawing/2014/main" val="2543065007"/>
                    </a:ext>
                  </a:extLst>
                </a:gridCol>
                <a:gridCol w="1494153">
                  <a:extLst>
                    <a:ext uri="{9D8B030D-6E8A-4147-A177-3AD203B41FA5}">
                      <a16:colId xmlns:a16="http://schemas.microsoft.com/office/drawing/2014/main" val="2156825505"/>
                    </a:ext>
                  </a:extLst>
                </a:gridCol>
                <a:gridCol w="5792602">
                  <a:extLst>
                    <a:ext uri="{9D8B030D-6E8A-4147-A177-3AD203B41FA5}">
                      <a16:colId xmlns:a16="http://schemas.microsoft.com/office/drawing/2014/main" val="3917164172"/>
                    </a:ext>
                  </a:extLst>
                </a:gridCol>
              </a:tblGrid>
              <a:tr h="419539">
                <a:tc>
                  <a:txBody>
                    <a:bodyPr/>
                    <a:lstStyle/>
                    <a:p>
                      <a:r>
                        <a:rPr lang="en-IN" sz="1800" b="1" i="0" kern="1200" dirty="0">
                          <a:solidFill>
                            <a:schemeClr val="lt1"/>
                          </a:solidFill>
                          <a:effectLst/>
                          <a:latin typeface="Timesnewroman"/>
                          <a:ea typeface="+mn-ea"/>
                          <a:cs typeface="+mn-cs"/>
                        </a:rPr>
                        <a:t>Permissions</a:t>
                      </a:r>
                      <a:endParaRPr lang="en-IN" dirty="0">
                        <a:latin typeface="Timesnewroman"/>
                      </a:endParaRPr>
                    </a:p>
                  </a:txBody>
                  <a:tcPr/>
                </a:tc>
                <a:tc>
                  <a:txBody>
                    <a:bodyPr/>
                    <a:lstStyle/>
                    <a:p>
                      <a:r>
                        <a:rPr lang="en-IN" sz="1800" b="1" i="0" kern="1200" dirty="0">
                          <a:solidFill>
                            <a:schemeClr val="lt1"/>
                          </a:solidFill>
                          <a:effectLst/>
                          <a:latin typeface="Timesnewroman"/>
                          <a:ea typeface="+mn-ea"/>
                          <a:cs typeface="+mn-cs"/>
                        </a:rPr>
                        <a:t>Octal Value</a:t>
                      </a:r>
                      <a:endParaRPr lang="en-IN" dirty="0">
                        <a:latin typeface="Timesnewroman"/>
                      </a:endParaRPr>
                    </a:p>
                  </a:txBody>
                  <a:tcPr/>
                </a:tc>
                <a:tc>
                  <a:txBody>
                    <a:bodyPr/>
                    <a:lstStyle/>
                    <a:p>
                      <a:r>
                        <a:rPr lang="en-IN" sz="1800" b="1" i="0" kern="1200" dirty="0">
                          <a:solidFill>
                            <a:schemeClr val="lt1"/>
                          </a:solidFill>
                          <a:effectLst/>
                          <a:latin typeface="Timesnewroman"/>
                          <a:ea typeface="+mn-ea"/>
                          <a:cs typeface="+mn-cs"/>
                        </a:rPr>
                        <a:t>Binary Value</a:t>
                      </a:r>
                      <a:endParaRPr lang="en-IN" dirty="0">
                        <a:latin typeface="Timesnewroman"/>
                      </a:endParaRPr>
                    </a:p>
                  </a:txBody>
                  <a:tcPr/>
                </a:tc>
                <a:tc>
                  <a:txBody>
                    <a:bodyPr/>
                    <a:lstStyle/>
                    <a:p>
                      <a:r>
                        <a:rPr lang="en-US" dirty="0">
                          <a:latin typeface="Timesnewroman"/>
                        </a:rPr>
                        <a:t>Description</a:t>
                      </a:r>
                      <a:endParaRPr lang="en-IN" dirty="0">
                        <a:latin typeface="Timesnewroman"/>
                      </a:endParaRPr>
                    </a:p>
                  </a:txBody>
                  <a:tcPr/>
                </a:tc>
                <a:extLst>
                  <a:ext uri="{0D108BD9-81ED-4DB2-BD59-A6C34878D82A}">
                    <a16:rowId xmlns:a16="http://schemas.microsoft.com/office/drawing/2014/main" val="3856211428"/>
                  </a:ext>
                </a:extLst>
              </a:tr>
              <a:tr h="483966">
                <a:tc>
                  <a:txBody>
                    <a:bodyPr/>
                    <a:lstStyle/>
                    <a:p>
                      <a:r>
                        <a:rPr lang="en-US" dirty="0">
                          <a:latin typeface="Timesnewroman"/>
                        </a:rPr>
                        <a:t>---</a:t>
                      </a:r>
                      <a:endParaRPr lang="en-IN" dirty="0">
                        <a:latin typeface="Timesnewroman"/>
                      </a:endParaRPr>
                    </a:p>
                  </a:txBody>
                  <a:tcPr/>
                </a:tc>
                <a:tc>
                  <a:txBody>
                    <a:bodyPr/>
                    <a:lstStyle/>
                    <a:p>
                      <a:r>
                        <a:rPr lang="en-US" dirty="0">
                          <a:latin typeface="Timesnewroman"/>
                        </a:rPr>
                        <a:t>0</a:t>
                      </a:r>
                      <a:endParaRPr lang="en-IN" dirty="0">
                        <a:latin typeface="Timesnewroman"/>
                      </a:endParaRPr>
                    </a:p>
                  </a:txBody>
                  <a:tcPr/>
                </a:tc>
                <a:tc>
                  <a:txBody>
                    <a:bodyPr/>
                    <a:lstStyle/>
                    <a:p>
                      <a:r>
                        <a:rPr lang="en-US" dirty="0">
                          <a:latin typeface="Timesnewroman"/>
                        </a:rPr>
                        <a:t>000</a:t>
                      </a:r>
                      <a:endParaRPr lang="en-IN" dirty="0">
                        <a:latin typeface="Timesnewroman"/>
                      </a:endParaRPr>
                    </a:p>
                  </a:txBody>
                  <a:tcPr/>
                </a:tc>
                <a:tc>
                  <a:txBody>
                    <a:bodyPr/>
                    <a:lstStyle/>
                    <a:p>
                      <a:r>
                        <a:rPr lang="en-US" dirty="0">
                          <a:latin typeface="Timesnewroman"/>
                        </a:rPr>
                        <a:t>No Permission</a:t>
                      </a:r>
                      <a:endParaRPr lang="en-IN" dirty="0">
                        <a:latin typeface="Timesnewroman"/>
                      </a:endParaRPr>
                    </a:p>
                  </a:txBody>
                  <a:tcPr/>
                </a:tc>
                <a:extLst>
                  <a:ext uri="{0D108BD9-81ED-4DB2-BD59-A6C34878D82A}">
                    <a16:rowId xmlns:a16="http://schemas.microsoft.com/office/drawing/2014/main" val="1597092950"/>
                  </a:ext>
                </a:extLst>
              </a:tr>
              <a:tr h="483966">
                <a:tc>
                  <a:txBody>
                    <a:bodyPr/>
                    <a:lstStyle/>
                    <a:p>
                      <a:r>
                        <a:rPr lang="en-US" dirty="0">
                          <a:latin typeface="Timesnewroman"/>
                        </a:rPr>
                        <a:t>--x</a:t>
                      </a:r>
                      <a:endParaRPr lang="en-IN" dirty="0">
                        <a:latin typeface="Timesnewroman"/>
                      </a:endParaRPr>
                    </a:p>
                  </a:txBody>
                  <a:tcPr/>
                </a:tc>
                <a:tc>
                  <a:txBody>
                    <a:bodyPr/>
                    <a:lstStyle/>
                    <a:p>
                      <a:r>
                        <a:rPr lang="en-US" dirty="0">
                          <a:latin typeface="Timesnewroman"/>
                        </a:rPr>
                        <a:t>1</a:t>
                      </a:r>
                      <a:endParaRPr lang="en-IN" dirty="0">
                        <a:latin typeface="Timesnewroman"/>
                      </a:endParaRPr>
                    </a:p>
                  </a:txBody>
                  <a:tcPr/>
                </a:tc>
                <a:tc>
                  <a:txBody>
                    <a:bodyPr/>
                    <a:lstStyle/>
                    <a:p>
                      <a:r>
                        <a:rPr lang="en-US" dirty="0">
                          <a:latin typeface="Timesnewroman"/>
                        </a:rPr>
                        <a:t>001</a:t>
                      </a:r>
                      <a:endParaRPr lang="en-IN" dirty="0">
                        <a:latin typeface="Timesnewroman"/>
                      </a:endParaRPr>
                    </a:p>
                  </a:txBody>
                  <a:tcPr/>
                </a:tc>
                <a:tc>
                  <a:txBody>
                    <a:bodyPr/>
                    <a:lstStyle/>
                    <a:p>
                      <a:r>
                        <a:rPr lang="en-IN" sz="1800" b="0" i="0" kern="1200" dirty="0">
                          <a:solidFill>
                            <a:schemeClr val="dk1"/>
                          </a:solidFill>
                          <a:effectLst/>
                          <a:latin typeface="Timesnewroman"/>
                          <a:ea typeface="+mn-ea"/>
                          <a:cs typeface="+mn-cs"/>
                        </a:rPr>
                        <a:t>only permission to execute</a:t>
                      </a:r>
                      <a:endParaRPr lang="en-IN" dirty="0">
                        <a:latin typeface="Timesnewroman"/>
                      </a:endParaRPr>
                    </a:p>
                  </a:txBody>
                  <a:tcPr/>
                </a:tc>
                <a:extLst>
                  <a:ext uri="{0D108BD9-81ED-4DB2-BD59-A6C34878D82A}">
                    <a16:rowId xmlns:a16="http://schemas.microsoft.com/office/drawing/2014/main" val="1228386329"/>
                  </a:ext>
                </a:extLst>
              </a:tr>
              <a:tr h="483966">
                <a:tc>
                  <a:txBody>
                    <a:bodyPr/>
                    <a:lstStyle/>
                    <a:p>
                      <a:r>
                        <a:rPr lang="en-US" dirty="0">
                          <a:latin typeface="Timesnewroman"/>
                        </a:rPr>
                        <a:t>-w-</a:t>
                      </a:r>
                      <a:endParaRPr lang="en-IN" dirty="0">
                        <a:latin typeface="Timesnewroman"/>
                      </a:endParaRPr>
                    </a:p>
                  </a:txBody>
                  <a:tcPr/>
                </a:tc>
                <a:tc>
                  <a:txBody>
                    <a:bodyPr/>
                    <a:lstStyle/>
                    <a:p>
                      <a:r>
                        <a:rPr lang="en-US" dirty="0">
                          <a:latin typeface="Timesnewroman"/>
                        </a:rPr>
                        <a:t>2</a:t>
                      </a:r>
                      <a:endParaRPr lang="en-IN" dirty="0">
                        <a:latin typeface="Timesnewroman"/>
                      </a:endParaRPr>
                    </a:p>
                  </a:txBody>
                  <a:tcPr/>
                </a:tc>
                <a:tc>
                  <a:txBody>
                    <a:bodyPr/>
                    <a:lstStyle/>
                    <a:p>
                      <a:r>
                        <a:rPr lang="en-US" dirty="0">
                          <a:latin typeface="Timesnewroman"/>
                        </a:rPr>
                        <a:t>010</a:t>
                      </a:r>
                      <a:endParaRPr lang="en-IN" dirty="0">
                        <a:latin typeface="Timesnewroman"/>
                      </a:endParaRPr>
                    </a:p>
                  </a:txBody>
                  <a:tcPr/>
                </a:tc>
                <a:tc>
                  <a:txBody>
                    <a:bodyPr/>
                    <a:lstStyle/>
                    <a:p>
                      <a:r>
                        <a:rPr lang="en-IN" sz="1800" b="0" i="0" kern="1200" dirty="0">
                          <a:solidFill>
                            <a:schemeClr val="dk1"/>
                          </a:solidFill>
                          <a:effectLst/>
                          <a:latin typeface="Timesnewroman"/>
                          <a:ea typeface="+mn-ea"/>
                          <a:cs typeface="+mn-cs"/>
                        </a:rPr>
                        <a:t>only permission to write</a:t>
                      </a:r>
                      <a:endParaRPr lang="en-IN" dirty="0">
                        <a:latin typeface="Timesnewroman"/>
                      </a:endParaRPr>
                    </a:p>
                  </a:txBody>
                  <a:tcPr/>
                </a:tc>
                <a:extLst>
                  <a:ext uri="{0D108BD9-81ED-4DB2-BD59-A6C34878D82A}">
                    <a16:rowId xmlns:a16="http://schemas.microsoft.com/office/drawing/2014/main" val="4057551888"/>
                  </a:ext>
                </a:extLst>
              </a:tr>
              <a:tr h="483966">
                <a:tc>
                  <a:txBody>
                    <a:bodyPr/>
                    <a:lstStyle/>
                    <a:p>
                      <a:r>
                        <a:rPr lang="en-US" dirty="0">
                          <a:latin typeface="Timesnewroman"/>
                        </a:rPr>
                        <a:t>-wx</a:t>
                      </a:r>
                      <a:endParaRPr lang="en-IN" dirty="0">
                        <a:latin typeface="Timesnewroman"/>
                      </a:endParaRPr>
                    </a:p>
                  </a:txBody>
                  <a:tcPr/>
                </a:tc>
                <a:tc>
                  <a:txBody>
                    <a:bodyPr/>
                    <a:lstStyle/>
                    <a:p>
                      <a:r>
                        <a:rPr lang="en-US" dirty="0">
                          <a:latin typeface="Timesnewroman"/>
                        </a:rPr>
                        <a:t>3</a:t>
                      </a:r>
                      <a:endParaRPr lang="en-IN" dirty="0">
                        <a:latin typeface="Timesnewroman"/>
                      </a:endParaRPr>
                    </a:p>
                  </a:txBody>
                  <a:tcPr/>
                </a:tc>
                <a:tc>
                  <a:txBody>
                    <a:bodyPr/>
                    <a:lstStyle/>
                    <a:p>
                      <a:r>
                        <a:rPr lang="en-US" dirty="0">
                          <a:latin typeface="Timesnewroman"/>
                        </a:rPr>
                        <a:t>011</a:t>
                      </a:r>
                      <a:endParaRPr lang="en-IN" dirty="0">
                        <a:latin typeface="Timesnewroman"/>
                      </a:endParaRPr>
                    </a:p>
                  </a:txBody>
                  <a:tcPr/>
                </a:tc>
                <a:tc>
                  <a:txBody>
                    <a:bodyPr/>
                    <a:lstStyle/>
                    <a:p>
                      <a:r>
                        <a:rPr lang="en-US" sz="1800" b="0" i="0" kern="1200" dirty="0">
                          <a:solidFill>
                            <a:schemeClr val="dk1"/>
                          </a:solidFill>
                          <a:effectLst/>
                          <a:latin typeface="Timesnewroman"/>
                          <a:ea typeface="+mn-ea"/>
                          <a:cs typeface="+mn-cs"/>
                        </a:rPr>
                        <a:t>permission to write and execute</a:t>
                      </a:r>
                      <a:endParaRPr lang="en-IN" dirty="0">
                        <a:latin typeface="Timesnewroman"/>
                      </a:endParaRPr>
                    </a:p>
                  </a:txBody>
                  <a:tcPr/>
                </a:tc>
                <a:extLst>
                  <a:ext uri="{0D108BD9-81ED-4DB2-BD59-A6C34878D82A}">
                    <a16:rowId xmlns:a16="http://schemas.microsoft.com/office/drawing/2014/main" val="1598153410"/>
                  </a:ext>
                </a:extLst>
              </a:tr>
              <a:tr h="483966">
                <a:tc>
                  <a:txBody>
                    <a:bodyPr/>
                    <a:lstStyle/>
                    <a:p>
                      <a:r>
                        <a:rPr lang="en-US" dirty="0">
                          <a:latin typeface="Timesnewroman"/>
                        </a:rPr>
                        <a:t>r--</a:t>
                      </a:r>
                      <a:endParaRPr lang="en-IN" dirty="0">
                        <a:latin typeface="Timesnewroman"/>
                      </a:endParaRPr>
                    </a:p>
                  </a:txBody>
                  <a:tcPr/>
                </a:tc>
                <a:tc>
                  <a:txBody>
                    <a:bodyPr/>
                    <a:lstStyle/>
                    <a:p>
                      <a:r>
                        <a:rPr lang="en-US" dirty="0">
                          <a:latin typeface="Timesnewroman"/>
                        </a:rPr>
                        <a:t>4</a:t>
                      </a:r>
                      <a:endParaRPr lang="en-IN" dirty="0">
                        <a:latin typeface="Timesnewroman"/>
                      </a:endParaRPr>
                    </a:p>
                  </a:txBody>
                  <a:tcPr/>
                </a:tc>
                <a:tc>
                  <a:txBody>
                    <a:bodyPr/>
                    <a:lstStyle/>
                    <a:p>
                      <a:r>
                        <a:rPr lang="en-US" dirty="0">
                          <a:latin typeface="Timesnewroman"/>
                        </a:rPr>
                        <a:t>100</a:t>
                      </a:r>
                      <a:endParaRPr lang="en-IN" dirty="0">
                        <a:latin typeface="Timesnewroman"/>
                      </a:endParaRPr>
                    </a:p>
                  </a:txBody>
                  <a:tcPr/>
                </a:tc>
                <a:tc>
                  <a:txBody>
                    <a:bodyPr/>
                    <a:lstStyle/>
                    <a:p>
                      <a:r>
                        <a:rPr lang="en-IN" sz="1800" b="0" i="0" kern="1200" dirty="0">
                          <a:solidFill>
                            <a:schemeClr val="dk1"/>
                          </a:solidFill>
                          <a:effectLst/>
                          <a:latin typeface="Timesnewroman"/>
                          <a:ea typeface="+mn-ea"/>
                          <a:cs typeface="+mn-cs"/>
                        </a:rPr>
                        <a:t>only permission to read</a:t>
                      </a:r>
                      <a:endParaRPr lang="en-IN" dirty="0">
                        <a:latin typeface="Timesnewroman"/>
                      </a:endParaRPr>
                    </a:p>
                  </a:txBody>
                  <a:tcPr/>
                </a:tc>
                <a:extLst>
                  <a:ext uri="{0D108BD9-81ED-4DB2-BD59-A6C34878D82A}">
                    <a16:rowId xmlns:a16="http://schemas.microsoft.com/office/drawing/2014/main" val="4158586376"/>
                  </a:ext>
                </a:extLst>
              </a:tr>
              <a:tr h="483966">
                <a:tc>
                  <a:txBody>
                    <a:bodyPr/>
                    <a:lstStyle/>
                    <a:p>
                      <a:r>
                        <a:rPr lang="en-US" dirty="0">
                          <a:latin typeface="Timesnewroman"/>
                        </a:rPr>
                        <a:t>r-x</a:t>
                      </a:r>
                      <a:endParaRPr lang="en-IN" dirty="0">
                        <a:latin typeface="Timesnewroman"/>
                      </a:endParaRPr>
                    </a:p>
                  </a:txBody>
                  <a:tcPr/>
                </a:tc>
                <a:tc>
                  <a:txBody>
                    <a:bodyPr/>
                    <a:lstStyle/>
                    <a:p>
                      <a:r>
                        <a:rPr lang="en-US" dirty="0">
                          <a:latin typeface="Timesnewroman"/>
                        </a:rPr>
                        <a:t>5</a:t>
                      </a:r>
                      <a:endParaRPr lang="en-IN" dirty="0">
                        <a:latin typeface="Timesnewroman"/>
                      </a:endParaRPr>
                    </a:p>
                  </a:txBody>
                  <a:tcPr/>
                </a:tc>
                <a:tc>
                  <a:txBody>
                    <a:bodyPr/>
                    <a:lstStyle/>
                    <a:p>
                      <a:r>
                        <a:rPr lang="en-US" dirty="0">
                          <a:latin typeface="Timesnewroman"/>
                        </a:rPr>
                        <a:t>101</a:t>
                      </a:r>
                      <a:endParaRPr lang="en-IN" dirty="0">
                        <a:latin typeface="Timesnewroman"/>
                      </a:endParaRPr>
                    </a:p>
                  </a:txBody>
                  <a:tcPr/>
                </a:tc>
                <a:tc>
                  <a:txBody>
                    <a:bodyPr/>
                    <a:lstStyle/>
                    <a:p>
                      <a:r>
                        <a:rPr lang="en-US" sz="1800" b="0" i="0" kern="1200" dirty="0">
                          <a:solidFill>
                            <a:schemeClr val="dk1"/>
                          </a:solidFill>
                          <a:effectLst/>
                          <a:latin typeface="Timesnewroman"/>
                          <a:ea typeface="+mn-ea"/>
                          <a:cs typeface="+mn-cs"/>
                        </a:rPr>
                        <a:t>permission to read and execute</a:t>
                      </a:r>
                      <a:endParaRPr lang="en-IN" dirty="0">
                        <a:latin typeface="Timesnewroman"/>
                      </a:endParaRPr>
                    </a:p>
                  </a:txBody>
                  <a:tcPr/>
                </a:tc>
                <a:extLst>
                  <a:ext uri="{0D108BD9-81ED-4DB2-BD59-A6C34878D82A}">
                    <a16:rowId xmlns:a16="http://schemas.microsoft.com/office/drawing/2014/main" val="336068592"/>
                  </a:ext>
                </a:extLst>
              </a:tr>
              <a:tr h="483966">
                <a:tc>
                  <a:txBody>
                    <a:bodyPr/>
                    <a:lstStyle/>
                    <a:p>
                      <a:r>
                        <a:rPr lang="en-US" dirty="0">
                          <a:latin typeface="Timesnewroman"/>
                        </a:rPr>
                        <a:t>rw-</a:t>
                      </a:r>
                      <a:endParaRPr lang="en-IN" dirty="0">
                        <a:latin typeface="Timesnewroman"/>
                      </a:endParaRPr>
                    </a:p>
                  </a:txBody>
                  <a:tcPr/>
                </a:tc>
                <a:tc>
                  <a:txBody>
                    <a:bodyPr/>
                    <a:lstStyle/>
                    <a:p>
                      <a:r>
                        <a:rPr lang="en-US" dirty="0">
                          <a:latin typeface="Timesnewroman"/>
                        </a:rPr>
                        <a:t>6</a:t>
                      </a:r>
                      <a:endParaRPr lang="en-IN" dirty="0">
                        <a:latin typeface="Timesnewroman"/>
                      </a:endParaRPr>
                    </a:p>
                  </a:txBody>
                  <a:tcPr/>
                </a:tc>
                <a:tc>
                  <a:txBody>
                    <a:bodyPr/>
                    <a:lstStyle/>
                    <a:p>
                      <a:r>
                        <a:rPr lang="en-US" dirty="0">
                          <a:latin typeface="Timesnewroman"/>
                        </a:rPr>
                        <a:t>110</a:t>
                      </a:r>
                      <a:endParaRPr lang="en-IN" dirty="0">
                        <a:latin typeface="Timesnewroman"/>
                      </a:endParaRPr>
                    </a:p>
                  </a:txBody>
                  <a:tcPr/>
                </a:tc>
                <a:tc>
                  <a:txBody>
                    <a:bodyPr/>
                    <a:lstStyle/>
                    <a:p>
                      <a:r>
                        <a:rPr lang="en-US" sz="1800" b="0" i="0" kern="1200" dirty="0">
                          <a:solidFill>
                            <a:schemeClr val="dk1"/>
                          </a:solidFill>
                          <a:effectLst/>
                          <a:latin typeface="Timesnewroman"/>
                          <a:ea typeface="+mn-ea"/>
                          <a:cs typeface="+mn-cs"/>
                        </a:rPr>
                        <a:t>permission to read and write</a:t>
                      </a:r>
                      <a:endParaRPr lang="en-IN" dirty="0">
                        <a:latin typeface="Timesnewroman"/>
                      </a:endParaRPr>
                    </a:p>
                  </a:txBody>
                  <a:tcPr/>
                </a:tc>
                <a:extLst>
                  <a:ext uri="{0D108BD9-81ED-4DB2-BD59-A6C34878D82A}">
                    <a16:rowId xmlns:a16="http://schemas.microsoft.com/office/drawing/2014/main" val="818220783"/>
                  </a:ext>
                </a:extLst>
              </a:tr>
              <a:tr h="483966">
                <a:tc>
                  <a:txBody>
                    <a:bodyPr/>
                    <a:lstStyle/>
                    <a:p>
                      <a:r>
                        <a:rPr lang="en-US" dirty="0">
                          <a:latin typeface="Timesnewroman"/>
                        </a:rPr>
                        <a:t>rwx</a:t>
                      </a:r>
                      <a:endParaRPr lang="en-IN" dirty="0">
                        <a:latin typeface="Timesnewroman"/>
                      </a:endParaRPr>
                    </a:p>
                  </a:txBody>
                  <a:tcPr/>
                </a:tc>
                <a:tc>
                  <a:txBody>
                    <a:bodyPr/>
                    <a:lstStyle/>
                    <a:p>
                      <a:r>
                        <a:rPr lang="en-US" dirty="0">
                          <a:latin typeface="Timesnewroman"/>
                        </a:rPr>
                        <a:t>7</a:t>
                      </a:r>
                      <a:endParaRPr lang="en-IN" dirty="0">
                        <a:latin typeface="Timesnewroman"/>
                      </a:endParaRPr>
                    </a:p>
                  </a:txBody>
                  <a:tcPr/>
                </a:tc>
                <a:tc>
                  <a:txBody>
                    <a:bodyPr/>
                    <a:lstStyle/>
                    <a:p>
                      <a:r>
                        <a:rPr lang="en-US" dirty="0">
                          <a:latin typeface="Timesnewroman"/>
                        </a:rPr>
                        <a:t>111</a:t>
                      </a:r>
                      <a:endParaRPr lang="en-IN" dirty="0">
                        <a:latin typeface="Timesnewroman"/>
                      </a:endParaRPr>
                    </a:p>
                  </a:txBody>
                  <a:tcPr/>
                </a:tc>
                <a:tc>
                  <a:txBody>
                    <a:bodyPr/>
                    <a:lstStyle/>
                    <a:p>
                      <a:r>
                        <a:rPr lang="en-US" sz="1800" b="0" i="0" kern="1200" dirty="0">
                          <a:solidFill>
                            <a:schemeClr val="dk1"/>
                          </a:solidFill>
                          <a:effectLst/>
                          <a:latin typeface="Timesnewroman"/>
                          <a:ea typeface="+mn-ea"/>
                          <a:cs typeface="+mn-cs"/>
                        </a:rPr>
                        <a:t>permission to do all three, i.e. read, write and execute</a:t>
                      </a:r>
                      <a:endParaRPr lang="en-IN" dirty="0">
                        <a:latin typeface="Timesnewroman"/>
                      </a:endParaRPr>
                    </a:p>
                  </a:txBody>
                  <a:tcPr/>
                </a:tc>
                <a:extLst>
                  <a:ext uri="{0D108BD9-81ED-4DB2-BD59-A6C34878D82A}">
                    <a16:rowId xmlns:a16="http://schemas.microsoft.com/office/drawing/2014/main" val="3284036125"/>
                  </a:ext>
                </a:extLst>
              </a:tr>
            </a:tbl>
          </a:graphicData>
        </a:graphic>
      </p:graphicFrame>
    </p:spTree>
    <p:extLst>
      <p:ext uri="{BB962C8B-B14F-4D97-AF65-F5344CB8AC3E}">
        <p14:creationId xmlns:p14="http://schemas.microsoft.com/office/powerpoint/2010/main" val="1158064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8A4BE-675B-28B4-0151-F3698BD550F7}"/>
              </a:ext>
            </a:extLst>
          </p:cNvPr>
          <p:cNvSpPr>
            <a:spLocks noGrp="1"/>
          </p:cNvSpPr>
          <p:nvPr>
            <p:ph type="title"/>
          </p:nvPr>
        </p:nvSpPr>
        <p:spPr>
          <a:xfrm>
            <a:off x="585538" y="973668"/>
            <a:ext cx="9330830" cy="706964"/>
          </a:xfrm>
        </p:spPr>
        <p:txBody>
          <a:bodyPr/>
          <a:lstStyle/>
          <a:p>
            <a:r>
              <a:rPr lang="en-IN" sz="3000" b="1" dirty="0">
                <a:latin typeface="Timesnewroman"/>
              </a:rPr>
              <a:t>Types of System Calls</a:t>
            </a:r>
          </a:p>
        </p:txBody>
      </p:sp>
      <p:sp>
        <p:nvSpPr>
          <p:cNvPr id="3" name="Content Placeholder 2">
            <a:extLst>
              <a:ext uri="{FF2B5EF4-FFF2-40B4-BE49-F238E27FC236}">
                <a16:creationId xmlns:a16="http://schemas.microsoft.com/office/drawing/2014/main" id="{039CEB22-82F4-352D-6D2F-43AE92BF926D}"/>
              </a:ext>
            </a:extLst>
          </p:cNvPr>
          <p:cNvSpPr>
            <a:spLocks noGrp="1"/>
          </p:cNvSpPr>
          <p:nvPr>
            <p:ph idx="1"/>
          </p:nvPr>
        </p:nvSpPr>
        <p:spPr>
          <a:xfrm>
            <a:off x="585538" y="2334126"/>
            <a:ext cx="11149262" cy="4387516"/>
          </a:xfrm>
        </p:spPr>
        <p:txBody>
          <a:bodyPr/>
          <a:lstStyle/>
          <a:p>
            <a:pPr>
              <a:buFont typeface="Wingdings" panose="05000000000000000000" pitchFamily="2" charset="2"/>
              <a:buChar char="Ø"/>
            </a:pPr>
            <a:r>
              <a:rPr lang="en-US" b="0" i="0" dirty="0">
                <a:solidFill>
                  <a:srgbClr val="273239"/>
                </a:solidFill>
                <a:effectLst/>
                <a:highlight>
                  <a:srgbClr val="FFFFFF"/>
                </a:highlight>
                <a:latin typeface="Timesnewroman"/>
              </a:rPr>
              <a:t>System calls are classified into the following categories</a:t>
            </a:r>
          </a:p>
          <a:p>
            <a:pPr lvl="1">
              <a:lnSpc>
                <a:spcPct val="150000"/>
              </a:lnSpc>
              <a:buFont typeface="Wingdings" panose="05000000000000000000" pitchFamily="2" charset="2"/>
              <a:buChar char="Ø"/>
            </a:pPr>
            <a:r>
              <a:rPr lang="en-US" dirty="0">
                <a:solidFill>
                  <a:srgbClr val="273239"/>
                </a:solidFill>
                <a:highlight>
                  <a:srgbClr val="FFFFFF"/>
                </a:highlight>
                <a:latin typeface="Timesnewroman"/>
              </a:rPr>
              <a:t>1. File Management</a:t>
            </a:r>
          </a:p>
          <a:p>
            <a:pPr lvl="1">
              <a:lnSpc>
                <a:spcPct val="150000"/>
              </a:lnSpc>
              <a:buFont typeface="Wingdings" panose="05000000000000000000" pitchFamily="2" charset="2"/>
              <a:buChar char="Ø"/>
            </a:pPr>
            <a:r>
              <a:rPr lang="en-US" dirty="0">
                <a:solidFill>
                  <a:srgbClr val="273239"/>
                </a:solidFill>
                <a:highlight>
                  <a:srgbClr val="FFFFFF"/>
                </a:highlight>
                <a:latin typeface="Timesnewroman"/>
              </a:rPr>
              <a:t>2. Process Control</a:t>
            </a:r>
          </a:p>
          <a:p>
            <a:pPr lvl="1">
              <a:lnSpc>
                <a:spcPct val="150000"/>
              </a:lnSpc>
              <a:buFont typeface="Wingdings" panose="05000000000000000000" pitchFamily="2" charset="2"/>
              <a:buChar char="Ø"/>
            </a:pPr>
            <a:r>
              <a:rPr lang="en-US" dirty="0">
                <a:solidFill>
                  <a:srgbClr val="273239"/>
                </a:solidFill>
                <a:highlight>
                  <a:srgbClr val="FFFFFF"/>
                </a:highlight>
                <a:latin typeface="Timesnewroman"/>
              </a:rPr>
              <a:t>3. Memory Management</a:t>
            </a:r>
          </a:p>
          <a:p>
            <a:pPr lvl="1">
              <a:lnSpc>
                <a:spcPct val="150000"/>
              </a:lnSpc>
              <a:buFont typeface="Wingdings" panose="05000000000000000000" pitchFamily="2" charset="2"/>
              <a:buChar char="Ø"/>
            </a:pPr>
            <a:r>
              <a:rPr lang="en-US" dirty="0">
                <a:solidFill>
                  <a:srgbClr val="273239"/>
                </a:solidFill>
                <a:highlight>
                  <a:srgbClr val="FFFFFF"/>
                </a:highlight>
                <a:latin typeface="Timesnewroman"/>
              </a:rPr>
              <a:t>4. Inter Process Communication</a:t>
            </a:r>
          </a:p>
          <a:p>
            <a:pPr lvl="1">
              <a:lnSpc>
                <a:spcPct val="150000"/>
              </a:lnSpc>
              <a:buFont typeface="Wingdings" panose="05000000000000000000" pitchFamily="2" charset="2"/>
              <a:buChar char="Ø"/>
            </a:pPr>
            <a:r>
              <a:rPr lang="en-US" dirty="0">
                <a:solidFill>
                  <a:srgbClr val="273239"/>
                </a:solidFill>
                <a:highlight>
                  <a:srgbClr val="FFFFFF"/>
                </a:highlight>
                <a:latin typeface="Timesnewroman"/>
              </a:rPr>
              <a:t>5. Device Management</a:t>
            </a:r>
            <a:endParaRPr lang="en-IN" dirty="0">
              <a:latin typeface="Timesnewroman"/>
            </a:endParaRPr>
          </a:p>
        </p:txBody>
      </p:sp>
    </p:spTree>
    <p:extLst>
      <p:ext uri="{BB962C8B-B14F-4D97-AF65-F5344CB8AC3E}">
        <p14:creationId xmlns:p14="http://schemas.microsoft.com/office/powerpoint/2010/main" val="33143213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1A982-E948-2F67-AE6B-6C12952F1977}"/>
              </a:ext>
            </a:extLst>
          </p:cNvPr>
          <p:cNvSpPr>
            <a:spLocks noGrp="1"/>
          </p:cNvSpPr>
          <p:nvPr>
            <p:ph type="title"/>
          </p:nvPr>
        </p:nvSpPr>
        <p:spPr>
          <a:xfrm>
            <a:off x="553454" y="973668"/>
            <a:ext cx="9362914" cy="706964"/>
          </a:xfrm>
        </p:spPr>
        <p:txBody>
          <a:bodyPr/>
          <a:lstStyle/>
          <a:p>
            <a:r>
              <a:rPr lang="en-US" sz="3000" dirty="0">
                <a:latin typeface="Timesnewroman"/>
              </a:rPr>
              <a:t>Summarize</a:t>
            </a:r>
            <a:endParaRPr lang="en-IN" sz="3000" dirty="0">
              <a:latin typeface="Timesnewroman"/>
            </a:endParaRPr>
          </a:p>
        </p:txBody>
      </p:sp>
      <p:sp>
        <p:nvSpPr>
          <p:cNvPr id="3" name="Content Placeholder 2">
            <a:extLst>
              <a:ext uri="{FF2B5EF4-FFF2-40B4-BE49-F238E27FC236}">
                <a16:creationId xmlns:a16="http://schemas.microsoft.com/office/drawing/2014/main" id="{63EC98A5-1F3F-9BB7-A131-94FAA8CAD702}"/>
              </a:ext>
            </a:extLst>
          </p:cNvPr>
          <p:cNvSpPr>
            <a:spLocks noGrp="1"/>
          </p:cNvSpPr>
          <p:nvPr>
            <p:ph idx="1"/>
          </p:nvPr>
        </p:nvSpPr>
        <p:spPr>
          <a:xfrm>
            <a:off x="553454" y="2334126"/>
            <a:ext cx="11125199" cy="4387516"/>
          </a:xfrm>
        </p:spPr>
        <p:txBody>
          <a:bodyPr>
            <a:normAutofit fontScale="92500" lnSpcReduction="10000"/>
          </a:bodyPr>
          <a:lstStyle/>
          <a:p>
            <a:pPr>
              <a:lnSpc>
                <a:spcPct val="150000"/>
              </a:lnSpc>
              <a:buFont typeface="Wingdings" panose="05000000000000000000" pitchFamily="2" charset="2"/>
              <a:buChar char="Ø"/>
            </a:pPr>
            <a:r>
              <a:rPr lang="en-IN" dirty="0">
                <a:latin typeface="Timesnewroman"/>
              </a:rPr>
              <a:t>System Calls and Types</a:t>
            </a:r>
          </a:p>
          <a:p>
            <a:pPr>
              <a:lnSpc>
                <a:spcPct val="150000"/>
              </a:lnSpc>
              <a:buFont typeface="Wingdings" panose="05000000000000000000" pitchFamily="2" charset="2"/>
              <a:buChar char="Ø"/>
            </a:pPr>
            <a:r>
              <a:rPr lang="en-IN" dirty="0">
                <a:latin typeface="Timesnewroman"/>
              </a:rPr>
              <a:t>File Management</a:t>
            </a:r>
          </a:p>
          <a:p>
            <a:pPr>
              <a:lnSpc>
                <a:spcPct val="150000"/>
              </a:lnSpc>
              <a:buFont typeface="Wingdings" panose="05000000000000000000" pitchFamily="2" charset="2"/>
              <a:buChar char="Ø"/>
            </a:pPr>
            <a:r>
              <a:rPr lang="en-IN" dirty="0">
                <a:latin typeface="Timesnewroman"/>
              </a:rPr>
              <a:t>Process control</a:t>
            </a:r>
          </a:p>
          <a:p>
            <a:pPr>
              <a:lnSpc>
                <a:spcPct val="150000"/>
              </a:lnSpc>
              <a:buFont typeface="Wingdings" panose="05000000000000000000" pitchFamily="2" charset="2"/>
              <a:buChar char="Ø"/>
            </a:pPr>
            <a:r>
              <a:rPr lang="en-IN" dirty="0">
                <a:latin typeface="Timesnewroman"/>
              </a:rPr>
              <a:t>Memory Management</a:t>
            </a:r>
          </a:p>
          <a:p>
            <a:pPr>
              <a:lnSpc>
                <a:spcPct val="150000"/>
              </a:lnSpc>
              <a:buFont typeface="Wingdings" panose="05000000000000000000" pitchFamily="2" charset="2"/>
              <a:buChar char="Ø"/>
            </a:pPr>
            <a:r>
              <a:rPr lang="en-IN" dirty="0">
                <a:latin typeface="Timesnewroman"/>
              </a:rPr>
              <a:t>IPC(Inter Process Communication)</a:t>
            </a:r>
          </a:p>
          <a:p>
            <a:pPr>
              <a:lnSpc>
                <a:spcPct val="150000"/>
              </a:lnSpc>
              <a:buFont typeface="Wingdings" panose="05000000000000000000" pitchFamily="2" charset="2"/>
              <a:buChar char="Ø"/>
            </a:pPr>
            <a:r>
              <a:rPr lang="en-IN" dirty="0">
                <a:latin typeface="Timesnewroman"/>
              </a:rPr>
              <a:t>Device Management</a:t>
            </a:r>
          </a:p>
          <a:p>
            <a:pPr>
              <a:lnSpc>
                <a:spcPct val="150000"/>
              </a:lnSpc>
              <a:buFont typeface="Wingdings" panose="05000000000000000000" pitchFamily="2" charset="2"/>
              <a:buChar char="Ø"/>
            </a:pPr>
            <a:r>
              <a:rPr lang="en-IN" dirty="0">
                <a:latin typeface="Timesnewroman"/>
              </a:rPr>
              <a:t>File Permission</a:t>
            </a:r>
          </a:p>
          <a:p>
            <a:pPr>
              <a:lnSpc>
                <a:spcPct val="150000"/>
              </a:lnSpc>
              <a:buFont typeface="Wingdings" panose="05000000000000000000" pitchFamily="2" charset="2"/>
              <a:buChar char="Ø"/>
            </a:pPr>
            <a:r>
              <a:rPr lang="en-IN" dirty="0">
                <a:latin typeface="Timesnewroman"/>
              </a:rPr>
              <a:t>File Access Flags</a:t>
            </a:r>
          </a:p>
          <a:p>
            <a:pPr>
              <a:lnSpc>
                <a:spcPct val="150000"/>
              </a:lnSpc>
              <a:buFont typeface="Wingdings" panose="05000000000000000000" pitchFamily="2" charset="2"/>
              <a:buChar char="Ø"/>
            </a:pPr>
            <a:r>
              <a:rPr lang="en-IN" dirty="0">
                <a:latin typeface="Timesnewroman"/>
              </a:rPr>
              <a:t>Umask Permission</a:t>
            </a:r>
          </a:p>
        </p:txBody>
      </p:sp>
    </p:spTree>
    <p:extLst>
      <p:ext uri="{BB962C8B-B14F-4D97-AF65-F5344CB8AC3E}">
        <p14:creationId xmlns:p14="http://schemas.microsoft.com/office/powerpoint/2010/main" val="679048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8F497-7A29-6B4C-B087-5D4C2A27F073}"/>
              </a:ext>
            </a:extLst>
          </p:cNvPr>
          <p:cNvSpPr>
            <a:spLocks noGrp="1"/>
          </p:cNvSpPr>
          <p:nvPr>
            <p:ph type="title"/>
          </p:nvPr>
        </p:nvSpPr>
        <p:spPr>
          <a:xfrm>
            <a:off x="521368" y="973668"/>
            <a:ext cx="9394999" cy="706964"/>
          </a:xfrm>
        </p:spPr>
        <p:txBody>
          <a:bodyPr/>
          <a:lstStyle/>
          <a:p>
            <a:r>
              <a:rPr lang="en-US" sz="3000" b="1" dirty="0">
                <a:latin typeface="Timesnewroman"/>
              </a:rPr>
              <a:t>Cont..</a:t>
            </a:r>
            <a:endParaRPr lang="en-IN" sz="3000" b="1" dirty="0">
              <a:latin typeface="Timesnewroman"/>
            </a:endParaRPr>
          </a:p>
        </p:txBody>
      </p:sp>
      <p:pic>
        <p:nvPicPr>
          <p:cNvPr id="5" name="Content Placeholder 4">
            <a:extLst>
              <a:ext uri="{FF2B5EF4-FFF2-40B4-BE49-F238E27FC236}">
                <a16:creationId xmlns:a16="http://schemas.microsoft.com/office/drawing/2014/main" id="{266451BA-13DA-9E5E-E971-5470921BD6B8}"/>
              </a:ext>
            </a:extLst>
          </p:cNvPr>
          <p:cNvPicPr>
            <a:picLocks noGrp="1" noChangeAspect="1"/>
          </p:cNvPicPr>
          <p:nvPr>
            <p:ph idx="1"/>
          </p:nvPr>
        </p:nvPicPr>
        <p:blipFill>
          <a:blip r:embed="rId2"/>
          <a:stretch>
            <a:fillRect/>
          </a:stretch>
        </p:blipFill>
        <p:spPr>
          <a:xfrm>
            <a:off x="740723" y="2294021"/>
            <a:ext cx="10087698" cy="4403725"/>
          </a:xfrm>
        </p:spPr>
      </p:pic>
    </p:spTree>
    <p:extLst>
      <p:ext uri="{BB962C8B-B14F-4D97-AF65-F5344CB8AC3E}">
        <p14:creationId xmlns:p14="http://schemas.microsoft.com/office/powerpoint/2010/main" val="2123521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5034D-EB32-E0E4-8A4B-995ED07F8F9F}"/>
              </a:ext>
            </a:extLst>
          </p:cNvPr>
          <p:cNvSpPr>
            <a:spLocks noGrp="1"/>
          </p:cNvSpPr>
          <p:nvPr>
            <p:ph type="title"/>
          </p:nvPr>
        </p:nvSpPr>
        <p:spPr>
          <a:xfrm>
            <a:off x="545432" y="973668"/>
            <a:ext cx="9370935" cy="706964"/>
          </a:xfrm>
        </p:spPr>
        <p:txBody>
          <a:bodyPr/>
          <a:lstStyle/>
          <a:p>
            <a:r>
              <a:rPr lang="en-IN" sz="3000" b="1" dirty="0">
                <a:latin typeface="Timesnewroman"/>
              </a:rPr>
              <a:t>File Management</a:t>
            </a:r>
          </a:p>
        </p:txBody>
      </p:sp>
      <p:sp>
        <p:nvSpPr>
          <p:cNvPr id="3" name="Content Placeholder 2">
            <a:extLst>
              <a:ext uri="{FF2B5EF4-FFF2-40B4-BE49-F238E27FC236}">
                <a16:creationId xmlns:a16="http://schemas.microsoft.com/office/drawing/2014/main" id="{750E2B16-DB99-850A-7E6D-C10B8B041DDF}"/>
              </a:ext>
            </a:extLst>
          </p:cNvPr>
          <p:cNvSpPr>
            <a:spLocks noGrp="1"/>
          </p:cNvSpPr>
          <p:nvPr>
            <p:ph idx="1"/>
          </p:nvPr>
        </p:nvSpPr>
        <p:spPr>
          <a:xfrm>
            <a:off x="545432" y="2358189"/>
            <a:ext cx="11181347" cy="4371474"/>
          </a:xfrm>
        </p:spPr>
        <p:txBody>
          <a:bodyPr>
            <a:normAutofit fontScale="92500" lnSpcReduction="10000"/>
          </a:bodyPr>
          <a:lstStyle/>
          <a:p>
            <a:pPr>
              <a:lnSpc>
                <a:spcPct val="160000"/>
              </a:lnSpc>
              <a:buFont typeface="Wingdings" panose="05000000000000000000" pitchFamily="2" charset="2"/>
              <a:buChar char="Ø"/>
            </a:pPr>
            <a:r>
              <a:rPr lang="en-US" dirty="0">
                <a:latin typeface="Timesnewroman"/>
              </a:rPr>
              <a:t>System calls are working with files in OS, File manipulation operations such as creation, deletion, termination etc.</a:t>
            </a:r>
          </a:p>
          <a:p>
            <a:pPr>
              <a:lnSpc>
                <a:spcPct val="160000"/>
              </a:lnSpc>
              <a:buFont typeface="Wingdings" panose="05000000000000000000" pitchFamily="2" charset="2"/>
              <a:buChar char="Ø"/>
            </a:pPr>
            <a:r>
              <a:rPr lang="en-US" dirty="0">
                <a:solidFill>
                  <a:schemeClr val="accent1"/>
                </a:solidFill>
                <a:latin typeface="Timesnewroman"/>
              </a:rPr>
              <a:t>open() - </a:t>
            </a:r>
            <a:r>
              <a:rPr lang="en-US" dirty="0">
                <a:latin typeface="Timesnewroman"/>
              </a:rPr>
              <a:t>Opens a file for reading or writing. A file could be of any type like text file, audio file etc.</a:t>
            </a:r>
          </a:p>
          <a:p>
            <a:pPr>
              <a:lnSpc>
                <a:spcPct val="160000"/>
              </a:lnSpc>
              <a:buFont typeface="Wingdings" panose="05000000000000000000" pitchFamily="2" charset="2"/>
              <a:buChar char="Ø"/>
            </a:pPr>
            <a:r>
              <a:rPr lang="en-US" dirty="0">
                <a:solidFill>
                  <a:schemeClr val="accent1"/>
                </a:solidFill>
                <a:latin typeface="Timesnewroman"/>
              </a:rPr>
              <a:t>read()  </a:t>
            </a:r>
            <a:r>
              <a:rPr lang="en-US" dirty="0">
                <a:latin typeface="Timesnewroman"/>
              </a:rPr>
              <a:t>- Reads data from a file after the file is opened through open() system call. if some process want to read the data from a file, then it will make a </a:t>
            </a:r>
            <a:r>
              <a:rPr lang="en-US" dirty="0">
                <a:solidFill>
                  <a:schemeClr val="accent1"/>
                </a:solidFill>
                <a:latin typeface="Timesnewroman"/>
              </a:rPr>
              <a:t>read() </a:t>
            </a:r>
            <a:r>
              <a:rPr lang="en-US" dirty="0">
                <a:latin typeface="Timesnewroman"/>
              </a:rPr>
              <a:t>system call.</a:t>
            </a:r>
          </a:p>
          <a:p>
            <a:pPr>
              <a:lnSpc>
                <a:spcPct val="160000"/>
              </a:lnSpc>
              <a:buFont typeface="Wingdings" panose="05000000000000000000" pitchFamily="2" charset="2"/>
              <a:buChar char="Ø"/>
            </a:pPr>
            <a:r>
              <a:rPr lang="en-US" dirty="0">
                <a:solidFill>
                  <a:schemeClr val="accent1"/>
                </a:solidFill>
                <a:latin typeface="Timesnewroman"/>
              </a:rPr>
              <a:t>write() </a:t>
            </a:r>
            <a:r>
              <a:rPr lang="en-US" dirty="0">
                <a:latin typeface="Timesnewroman"/>
              </a:rPr>
              <a:t>-Writes data to a file. Whenever the user makes any kind of modification in a file and saves when it is called.</a:t>
            </a:r>
          </a:p>
          <a:p>
            <a:pPr>
              <a:lnSpc>
                <a:spcPct val="160000"/>
              </a:lnSpc>
              <a:buFont typeface="Wingdings" panose="05000000000000000000" pitchFamily="2" charset="2"/>
              <a:buChar char="Ø"/>
            </a:pPr>
            <a:r>
              <a:rPr lang="en-US" dirty="0">
                <a:solidFill>
                  <a:schemeClr val="accent1"/>
                </a:solidFill>
                <a:latin typeface="Timesnewroman"/>
              </a:rPr>
              <a:t>close() - </a:t>
            </a:r>
            <a:r>
              <a:rPr lang="en-US" dirty="0">
                <a:latin typeface="Timesnewroman"/>
              </a:rPr>
              <a:t>Closes a previously opened file.</a:t>
            </a:r>
          </a:p>
          <a:p>
            <a:pPr>
              <a:lnSpc>
                <a:spcPct val="160000"/>
              </a:lnSpc>
              <a:buFont typeface="Wingdings" panose="05000000000000000000" pitchFamily="2" charset="2"/>
              <a:buChar char="Ø"/>
            </a:pPr>
            <a:r>
              <a:rPr lang="en-US" dirty="0">
                <a:solidFill>
                  <a:schemeClr val="accent1"/>
                </a:solidFill>
                <a:latin typeface="Timesnewroman"/>
              </a:rPr>
              <a:t>seek() - </a:t>
            </a:r>
            <a:r>
              <a:rPr lang="en-US" dirty="0">
                <a:latin typeface="Timesnewroman"/>
              </a:rPr>
              <a:t>Moves the file pointer within a file. This call is typically made when we the user tries to read the data from a specific position in a file. For example, read from line – 47. Than the file pointer will move from line 1 or wherever it was previously to line-47.</a:t>
            </a:r>
          </a:p>
          <a:p>
            <a:pPr>
              <a:lnSpc>
                <a:spcPct val="150000"/>
              </a:lnSpc>
            </a:pPr>
            <a:endParaRPr lang="en-IN" dirty="0">
              <a:latin typeface="Timesnewroman"/>
            </a:endParaRPr>
          </a:p>
        </p:txBody>
      </p:sp>
    </p:spTree>
    <p:extLst>
      <p:ext uri="{BB962C8B-B14F-4D97-AF65-F5344CB8AC3E}">
        <p14:creationId xmlns:p14="http://schemas.microsoft.com/office/powerpoint/2010/main" val="2771233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0586A-69D7-39E3-E1A0-6EF988C72C0C}"/>
              </a:ext>
            </a:extLst>
          </p:cNvPr>
          <p:cNvSpPr>
            <a:spLocks noGrp="1"/>
          </p:cNvSpPr>
          <p:nvPr>
            <p:ph type="title"/>
          </p:nvPr>
        </p:nvSpPr>
        <p:spPr>
          <a:xfrm>
            <a:off x="537412" y="973668"/>
            <a:ext cx="9378956" cy="706964"/>
          </a:xfrm>
        </p:spPr>
        <p:txBody>
          <a:bodyPr/>
          <a:lstStyle/>
          <a:p>
            <a:r>
              <a:rPr lang="en-IN" sz="3000" b="1" dirty="0">
                <a:latin typeface="Timesnewroman"/>
              </a:rPr>
              <a:t>Process Control</a:t>
            </a:r>
          </a:p>
        </p:txBody>
      </p:sp>
      <p:sp>
        <p:nvSpPr>
          <p:cNvPr id="3" name="Content Placeholder 2">
            <a:extLst>
              <a:ext uri="{FF2B5EF4-FFF2-40B4-BE49-F238E27FC236}">
                <a16:creationId xmlns:a16="http://schemas.microsoft.com/office/drawing/2014/main" id="{5BDA4A9C-AA41-9D87-D38C-CEAACC5A3502}"/>
              </a:ext>
            </a:extLst>
          </p:cNvPr>
          <p:cNvSpPr>
            <a:spLocks noGrp="1"/>
          </p:cNvSpPr>
          <p:nvPr>
            <p:ph idx="1"/>
          </p:nvPr>
        </p:nvSpPr>
        <p:spPr>
          <a:xfrm>
            <a:off x="601658" y="2342147"/>
            <a:ext cx="11085016" cy="4355432"/>
          </a:xfrm>
        </p:spPr>
        <p:txBody>
          <a:bodyPr>
            <a:normAutofit lnSpcReduction="10000"/>
          </a:bodyPr>
          <a:lstStyle/>
          <a:p>
            <a:pPr>
              <a:lnSpc>
                <a:spcPct val="150000"/>
              </a:lnSpc>
              <a:buFont typeface="Wingdings" panose="05000000000000000000" pitchFamily="2" charset="2"/>
              <a:buChar char="Ø"/>
            </a:pPr>
            <a:r>
              <a:rPr lang="en-US" dirty="0">
                <a:solidFill>
                  <a:srgbClr val="273239"/>
                </a:solidFill>
                <a:highlight>
                  <a:srgbClr val="FFFFFF"/>
                </a:highlight>
                <a:latin typeface="Timesnewroman"/>
              </a:rPr>
              <a:t>S</a:t>
            </a:r>
            <a:r>
              <a:rPr lang="en-US" b="0" i="0" dirty="0">
                <a:solidFill>
                  <a:srgbClr val="273239"/>
                </a:solidFill>
                <a:effectLst/>
                <a:highlight>
                  <a:srgbClr val="FFFFFF"/>
                </a:highlight>
                <a:latin typeface="Timesnewroman"/>
              </a:rPr>
              <a:t>ystem calls deal with process creation, process termination, process allocation, deallocation etc. It manages all the process that are a part of OS.</a:t>
            </a:r>
          </a:p>
          <a:p>
            <a:pPr>
              <a:lnSpc>
                <a:spcPct val="150000"/>
              </a:lnSpc>
              <a:buFont typeface="Wingdings" panose="05000000000000000000" pitchFamily="2" charset="2"/>
              <a:buChar char="Ø"/>
            </a:pPr>
            <a:r>
              <a:rPr lang="en-US" dirty="0">
                <a:solidFill>
                  <a:schemeClr val="accent1"/>
                </a:solidFill>
                <a:latin typeface="Timesnewroman"/>
              </a:rPr>
              <a:t>fork(): </a:t>
            </a:r>
            <a:r>
              <a:rPr lang="en-US" dirty="0">
                <a:latin typeface="Timesnewroman"/>
              </a:rPr>
              <a:t>Creates a new process (</a:t>
            </a:r>
            <a:r>
              <a:rPr lang="en-US" dirty="0">
                <a:solidFill>
                  <a:schemeClr val="accent5">
                    <a:lumMod val="75000"/>
                  </a:schemeClr>
                </a:solidFill>
                <a:latin typeface="Timesnewroman"/>
              </a:rPr>
              <a:t>child</a:t>
            </a:r>
            <a:r>
              <a:rPr lang="en-US" dirty="0">
                <a:latin typeface="Timesnewroman"/>
              </a:rPr>
              <a:t>) by duplicating the current process (</a:t>
            </a:r>
            <a:r>
              <a:rPr lang="en-US" dirty="0">
                <a:solidFill>
                  <a:schemeClr val="accent5">
                    <a:lumMod val="75000"/>
                  </a:schemeClr>
                </a:solidFill>
                <a:latin typeface="Timesnewroman"/>
              </a:rPr>
              <a:t>parent</a:t>
            </a:r>
            <a:r>
              <a:rPr lang="en-US" dirty="0">
                <a:latin typeface="Timesnewroman"/>
              </a:rPr>
              <a:t>).</a:t>
            </a:r>
            <a:r>
              <a:rPr lang="en-US" dirty="0">
                <a:solidFill>
                  <a:srgbClr val="273239"/>
                </a:solidFill>
                <a:highlight>
                  <a:srgbClr val="FFFFFF"/>
                </a:highlight>
                <a:latin typeface="Timesnewroman"/>
              </a:rPr>
              <a:t> This call is made when a process makes a copy of itself and the parent process is halted temporarily until the child process finishes its execution.</a:t>
            </a:r>
          </a:p>
          <a:p>
            <a:pPr algn="just">
              <a:lnSpc>
                <a:spcPct val="150000"/>
              </a:lnSpc>
              <a:buFont typeface="Wingdings" panose="05000000000000000000" pitchFamily="2" charset="2"/>
              <a:buChar char="Ø"/>
            </a:pPr>
            <a:r>
              <a:rPr lang="en-US" dirty="0">
                <a:solidFill>
                  <a:schemeClr val="accent1"/>
                </a:solidFill>
                <a:latin typeface="Timesnewroman"/>
              </a:rPr>
              <a:t>exec(): </a:t>
            </a:r>
            <a:r>
              <a:rPr lang="en-US" dirty="0">
                <a:latin typeface="Timesnewroman"/>
              </a:rPr>
              <a:t>Loads and runs a new program/commands in the current process and replaces the current process with a new process. All the data such as stack, register, heap memory everything is replaced by a new process and this is known as overlay.</a:t>
            </a:r>
          </a:p>
          <a:p>
            <a:pPr algn="just">
              <a:lnSpc>
                <a:spcPct val="150000"/>
              </a:lnSpc>
              <a:buFont typeface="Wingdings" panose="05000000000000000000" pitchFamily="2" charset="2"/>
              <a:buChar char="Ø"/>
            </a:pPr>
            <a:r>
              <a:rPr lang="en-US" dirty="0">
                <a:solidFill>
                  <a:schemeClr val="accent1"/>
                </a:solidFill>
                <a:latin typeface="Timesnewroman"/>
              </a:rPr>
              <a:t>wait(): </a:t>
            </a:r>
            <a:r>
              <a:rPr lang="en-US" dirty="0">
                <a:latin typeface="Timesnewroman"/>
              </a:rPr>
              <a:t>The primary purpose of this call is to ensure that the parent process doesn’t proceed further with its execution until all its child processes have finished their execution. This call is made when one or more child processes are forked.</a:t>
            </a:r>
          </a:p>
          <a:p>
            <a:pPr algn="just">
              <a:lnSpc>
                <a:spcPct val="150000"/>
              </a:lnSpc>
              <a:buFont typeface="Wingdings" panose="05000000000000000000" pitchFamily="2" charset="2"/>
              <a:buChar char="Ø"/>
            </a:pPr>
            <a:endParaRPr lang="en-IN" dirty="0">
              <a:latin typeface="Timesnewroman"/>
            </a:endParaRPr>
          </a:p>
        </p:txBody>
      </p:sp>
    </p:spTree>
    <p:extLst>
      <p:ext uri="{BB962C8B-B14F-4D97-AF65-F5344CB8AC3E}">
        <p14:creationId xmlns:p14="http://schemas.microsoft.com/office/powerpoint/2010/main" val="1399059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51472-0D04-1CB2-E5F8-FB2DAF819750}"/>
              </a:ext>
            </a:extLst>
          </p:cNvPr>
          <p:cNvSpPr>
            <a:spLocks noGrp="1"/>
          </p:cNvSpPr>
          <p:nvPr>
            <p:ph type="title"/>
          </p:nvPr>
        </p:nvSpPr>
        <p:spPr>
          <a:xfrm>
            <a:off x="521368" y="973668"/>
            <a:ext cx="9394999" cy="706964"/>
          </a:xfrm>
        </p:spPr>
        <p:txBody>
          <a:bodyPr/>
          <a:lstStyle/>
          <a:p>
            <a:r>
              <a:rPr lang="en-US" sz="3000" b="1" dirty="0">
                <a:latin typeface="Timesnewroman"/>
              </a:rPr>
              <a:t>Cont..</a:t>
            </a:r>
            <a:endParaRPr lang="en-IN" sz="3000" b="1" dirty="0">
              <a:latin typeface="Timesnewroman"/>
            </a:endParaRPr>
          </a:p>
        </p:txBody>
      </p:sp>
      <p:sp>
        <p:nvSpPr>
          <p:cNvPr id="3" name="Content Placeholder 2">
            <a:extLst>
              <a:ext uri="{FF2B5EF4-FFF2-40B4-BE49-F238E27FC236}">
                <a16:creationId xmlns:a16="http://schemas.microsoft.com/office/drawing/2014/main" id="{65D0EEA5-CF90-1D99-DCEE-40A34FDE53BD}"/>
              </a:ext>
            </a:extLst>
          </p:cNvPr>
          <p:cNvSpPr>
            <a:spLocks noGrp="1"/>
          </p:cNvSpPr>
          <p:nvPr>
            <p:ph idx="1"/>
          </p:nvPr>
        </p:nvSpPr>
        <p:spPr>
          <a:xfrm>
            <a:off x="521368" y="2334126"/>
            <a:ext cx="11165306" cy="4371474"/>
          </a:xfrm>
        </p:spPr>
        <p:txBody>
          <a:bodyPr/>
          <a:lstStyle/>
          <a:p>
            <a:pPr>
              <a:lnSpc>
                <a:spcPct val="150000"/>
              </a:lnSpc>
              <a:buFont typeface="Wingdings" panose="05000000000000000000" pitchFamily="2" charset="2"/>
              <a:buChar char="Ø"/>
            </a:pPr>
            <a:r>
              <a:rPr lang="en-US" dirty="0">
                <a:solidFill>
                  <a:schemeClr val="accent1"/>
                </a:solidFill>
                <a:latin typeface="Timesnewroman"/>
              </a:rPr>
              <a:t>exit(): </a:t>
            </a:r>
            <a:r>
              <a:rPr lang="en-US" dirty="0">
                <a:latin typeface="Timesnewroman"/>
              </a:rPr>
              <a:t>It simply terminates the current process.</a:t>
            </a:r>
          </a:p>
          <a:p>
            <a:pPr>
              <a:lnSpc>
                <a:spcPct val="150000"/>
              </a:lnSpc>
              <a:buFont typeface="Wingdings" panose="05000000000000000000" pitchFamily="2" charset="2"/>
              <a:buChar char="Ø"/>
            </a:pPr>
            <a:r>
              <a:rPr lang="en-US" dirty="0">
                <a:solidFill>
                  <a:schemeClr val="accent1"/>
                </a:solidFill>
                <a:latin typeface="Timesnewroman"/>
              </a:rPr>
              <a:t>kill(): </a:t>
            </a:r>
            <a:r>
              <a:rPr lang="en-US" dirty="0">
                <a:latin typeface="Timesnewroman"/>
              </a:rPr>
              <a:t>This call sends a signal to a specific process and It has various purpose including requesting it to quit voluntarily, or force quit, or reload configuration.</a:t>
            </a:r>
            <a:endParaRPr lang="en-IN" dirty="0">
              <a:latin typeface="Timesnewroman"/>
            </a:endParaRPr>
          </a:p>
        </p:txBody>
      </p:sp>
    </p:spTree>
    <p:extLst>
      <p:ext uri="{BB962C8B-B14F-4D97-AF65-F5344CB8AC3E}">
        <p14:creationId xmlns:p14="http://schemas.microsoft.com/office/powerpoint/2010/main" val="383458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CA86A-BFE2-D9FA-9DD0-2A4DA3A478D9}"/>
              </a:ext>
            </a:extLst>
          </p:cNvPr>
          <p:cNvSpPr>
            <a:spLocks noGrp="1"/>
          </p:cNvSpPr>
          <p:nvPr>
            <p:ph type="title"/>
          </p:nvPr>
        </p:nvSpPr>
        <p:spPr>
          <a:xfrm>
            <a:off x="569496" y="973668"/>
            <a:ext cx="9346872" cy="706964"/>
          </a:xfrm>
        </p:spPr>
        <p:txBody>
          <a:bodyPr/>
          <a:lstStyle/>
          <a:p>
            <a:r>
              <a:rPr lang="en-IN" sz="3000" b="1" dirty="0">
                <a:latin typeface="Timesnewroman"/>
              </a:rPr>
              <a:t>Memory Management</a:t>
            </a:r>
          </a:p>
        </p:txBody>
      </p:sp>
      <p:sp>
        <p:nvSpPr>
          <p:cNvPr id="3" name="Content Placeholder 2">
            <a:extLst>
              <a:ext uri="{FF2B5EF4-FFF2-40B4-BE49-F238E27FC236}">
                <a16:creationId xmlns:a16="http://schemas.microsoft.com/office/drawing/2014/main" id="{6252EB0B-41B2-4D42-6191-5DFD73EE937A}"/>
              </a:ext>
            </a:extLst>
          </p:cNvPr>
          <p:cNvSpPr>
            <a:spLocks noGrp="1"/>
          </p:cNvSpPr>
          <p:nvPr>
            <p:ph idx="1"/>
          </p:nvPr>
        </p:nvSpPr>
        <p:spPr>
          <a:xfrm>
            <a:off x="569497" y="2326105"/>
            <a:ext cx="11093114" cy="4299284"/>
          </a:xfrm>
        </p:spPr>
        <p:txBody>
          <a:bodyPr/>
          <a:lstStyle/>
          <a:p>
            <a:pPr>
              <a:lnSpc>
                <a:spcPct val="150000"/>
              </a:lnSpc>
              <a:buFont typeface="Wingdings" panose="05000000000000000000" pitchFamily="2" charset="2"/>
              <a:buChar char="Ø"/>
            </a:pPr>
            <a:r>
              <a:rPr lang="en-US" dirty="0">
                <a:latin typeface="Timesnewroman"/>
              </a:rPr>
              <a:t>System calls deals with memory allocation, deallocation &amp; dynamically changing the size of a memory allocated to a process.</a:t>
            </a:r>
          </a:p>
          <a:p>
            <a:pPr>
              <a:lnSpc>
                <a:spcPct val="150000"/>
              </a:lnSpc>
              <a:buFont typeface="Wingdings" panose="05000000000000000000" pitchFamily="2" charset="2"/>
              <a:buChar char="Ø"/>
            </a:pPr>
            <a:r>
              <a:rPr lang="en-US" dirty="0">
                <a:solidFill>
                  <a:schemeClr val="accent1"/>
                </a:solidFill>
                <a:latin typeface="Timesnewroman"/>
              </a:rPr>
              <a:t>brk(): </a:t>
            </a:r>
            <a:r>
              <a:rPr lang="en-US" dirty="0">
                <a:latin typeface="Timesnewroman"/>
              </a:rPr>
              <a:t>Changes the data segment size for a process in HEAP Memory. It takes an address as argument to define the end of the heap and explicitly sets the size of HEAP.</a:t>
            </a:r>
          </a:p>
          <a:p>
            <a:pPr>
              <a:lnSpc>
                <a:spcPct val="150000"/>
              </a:lnSpc>
              <a:buFont typeface="Wingdings" panose="05000000000000000000" pitchFamily="2" charset="2"/>
              <a:buChar char="Ø"/>
            </a:pPr>
            <a:r>
              <a:rPr lang="en-US" dirty="0">
                <a:solidFill>
                  <a:schemeClr val="accent1"/>
                </a:solidFill>
                <a:latin typeface="Timesnewroman"/>
              </a:rPr>
              <a:t>sbrk(): </a:t>
            </a:r>
            <a:r>
              <a:rPr lang="en-US" dirty="0">
                <a:latin typeface="Timesnewroman"/>
              </a:rPr>
              <a:t>This call is also for memory management in heap, it also takes an argument as an integer (+</a:t>
            </a:r>
            <a:r>
              <a:rPr lang="en-US" dirty="0" err="1">
                <a:latin typeface="Timesnewroman"/>
              </a:rPr>
              <a:t>ve</a:t>
            </a:r>
            <a:r>
              <a:rPr lang="en-US" dirty="0">
                <a:latin typeface="Timesnewroman"/>
              </a:rPr>
              <a:t> or -</a:t>
            </a:r>
            <a:r>
              <a:rPr lang="en-US" dirty="0" err="1">
                <a:latin typeface="Timesnewroman"/>
              </a:rPr>
              <a:t>ve</a:t>
            </a:r>
            <a:r>
              <a:rPr lang="en-US" dirty="0">
                <a:latin typeface="Timesnewroman"/>
              </a:rPr>
              <a:t>) specifying whether to increase or decrease the size respectively.</a:t>
            </a:r>
          </a:p>
          <a:p>
            <a:pPr>
              <a:lnSpc>
                <a:spcPct val="150000"/>
              </a:lnSpc>
              <a:buFont typeface="Wingdings" panose="05000000000000000000" pitchFamily="2" charset="2"/>
              <a:buChar char="Ø"/>
            </a:pPr>
            <a:r>
              <a:rPr lang="en-US" dirty="0">
                <a:solidFill>
                  <a:schemeClr val="accent1"/>
                </a:solidFill>
                <a:latin typeface="Timesnewroman"/>
              </a:rPr>
              <a:t>mmap(): </a:t>
            </a:r>
            <a:r>
              <a:rPr lang="en-US" dirty="0">
                <a:latin typeface="Timesnewroman"/>
              </a:rPr>
              <a:t>Memory Map basically maps a file or device into main memory and further into a process’s address space for performing operations.</a:t>
            </a:r>
          </a:p>
        </p:txBody>
      </p:sp>
    </p:spTree>
    <p:extLst>
      <p:ext uri="{BB962C8B-B14F-4D97-AF65-F5344CB8AC3E}">
        <p14:creationId xmlns:p14="http://schemas.microsoft.com/office/powerpoint/2010/main" val="1802848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F31FE-4E61-AA9C-8887-83889617CC52}"/>
              </a:ext>
            </a:extLst>
          </p:cNvPr>
          <p:cNvSpPr>
            <a:spLocks noGrp="1"/>
          </p:cNvSpPr>
          <p:nvPr>
            <p:ph type="title"/>
          </p:nvPr>
        </p:nvSpPr>
        <p:spPr>
          <a:xfrm>
            <a:off x="529390" y="973668"/>
            <a:ext cx="9386978" cy="706964"/>
          </a:xfrm>
        </p:spPr>
        <p:txBody>
          <a:bodyPr/>
          <a:lstStyle/>
          <a:p>
            <a:r>
              <a:rPr lang="en-US" sz="3000" b="1" dirty="0">
                <a:latin typeface="Timesnewroman"/>
              </a:rPr>
              <a:t>Cont..</a:t>
            </a:r>
            <a:endParaRPr lang="en-IN" sz="3000" b="1" dirty="0">
              <a:latin typeface="Timesnewroman"/>
            </a:endParaRPr>
          </a:p>
        </p:txBody>
      </p:sp>
      <p:sp>
        <p:nvSpPr>
          <p:cNvPr id="3" name="Content Placeholder 2">
            <a:extLst>
              <a:ext uri="{FF2B5EF4-FFF2-40B4-BE49-F238E27FC236}">
                <a16:creationId xmlns:a16="http://schemas.microsoft.com/office/drawing/2014/main" id="{89E18892-0774-FE87-305F-F45DE4BBC42A}"/>
              </a:ext>
            </a:extLst>
          </p:cNvPr>
          <p:cNvSpPr>
            <a:spLocks noGrp="1"/>
          </p:cNvSpPr>
          <p:nvPr>
            <p:ph idx="1"/>
          </p:nvPr>
        </p:nvSpPr>
        <p:spPr>
          <a:xfrm>
            <a:off x="529390" y="2342147"/>
            <a:ext cx="11141242" cy="4411579"/>
          </a:xfrm>
        </p:spPr>
        <p:txBody>
          <a:bodyPr/>
          <a:lstStyle/>
          <a:p>
            <a:pPr algn="just">
              <a:lnSpc>
                <a:spcPct val="150000"/>
              </a:lnSpc>
              <a:buFont typeface="Wingdings" panose="05000000000000000000" pitchFamily="2" charset="2"/>
              <a:buChar char="Ø"/>
            </a:pPr>
            <a:r>
              <a:rPr lang="en-US" dirty="0">
                <a:solidFill>
                  <a:schemeClr val="accent1"/>
                </a:solidFill>
                <a:latin typeface="Timesnewroman"/>
              </a:rPr>
              <a:t>munmap(): </a:t>
            </a:r>
            <a:r>
              <a:rPr lang="en-US" dirty="0">
                <a:latin typeface="Timesnewroman"/>
              </a:rPr>
              <a:t>Unmaps a memory-mapped file from a process’s address space and out of main memory</a:t>
            </a:r>
          </a:p>
          <a:p>
            <a:pPr algn="just">
              <a:lnSpc>
                <a:spcPct val="150000"/>
              </a:lnSpc>
              <a:buFont typeface="Wingdings" panose="05000000000000000000" pitchFamily="2" charset="2"/>
              <a:buChar char="Ø"/>
            </a:pPr>
            <a:r>
              <a:rPr lang="en-US" dirty="0">
                <a:solidFill>
                  <a:schemeClr val="accent1"/>
                </a:solidFill>
                <a:latin typeface="Timesnewroman"/>
              </a:rPr>
              <a:t>mlock(): </a:t>
            </a:r>
            <a:r>
              <a:rPr lang="en-US" dirty="0">
                <a:latin typeface="Timesnewroman"/>
              </a:rPr>
              <a:t>memory lock defines a mechanism through which certain pages stay in memory. This could be done to avoid page faults. </a:t>
            </a:r>
          </a:p>
          <a:p>
            <a:pPr algn="just">
              <a:lnSpc>
                <a:spcPct val="150000"/>
              </a:lnSpc>
              <a:buFont typeface="Wingdings" panose="05000000000000000000" pitchFamily="2" charset="2"/>
              <a:buChar char="Ø"/>
            </a:pPr>
            <a:r>
              <a:rPr lang="en-US" dirty="0">
                <a:solidFill>
                  <a:schemeClr val="accent1"/>
                </a:solidFill>
                <a:latin typeface="Timesnewroman"/>
              </a:rPr>
              <a:t>unlock(): </a:t>
            </a:r>
            <a:r>
              <a:rPr lang="en-US" dirty="0">
                <a:latin typeface="Timesnewroman"/>
              </a:rPr>
              <a:t>Memory unlock is the opposite of lock it releases the lock previously acquired on pages.</a:t>
            </a:r>
            <a:endParaRPr lang="en-IN" dirty="0">
              <a:latin typeface="Timesnewroman"/>
            </a:endParaRPr>
          </a:p>
        </p:txBody>
      </p:sp>
    </p:spTree>
    <p:extLst>
      <p:ext uri="{BB962C8B-B14F-4D97-AF65-F5344CB8AC3E}">
        <p14:creationId xmlns:p14="http://schemas.microsoft.com/office/powerpoint/2010/main" val="2561527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011D6-7C72-F58D-669B-8A446FF6B84C}"/>
              </a:ext>
            </a:extLst>
          </p:cNvPr>
          <p:cNvSpPr>
            <a:spLocks noGrp="1"/>
          </p:cNvSpPr>
          <p:nvPr>
            <p:ph type="title"/>
          </p:nvPr>
        </p:nvSpPr>
        <p:spPr>
          <a:xfrm>
            <a:off x="561474" y="973668"/>
            <a:ext cx="9354893" cy="706964"/>
          </a:xfrm>
        </p:spPr>
        <p:txBody>
          <a:bodyPr/>
          <a:lstStyle/>
          <a:p>
            <a:r>
              <a:rPr lang="en-US" sz="3600" b="1" dirty="0">
                <a:latin typeface="Timesnewroman"/>
              </a:rPr>
              <a:t>IPC (Inter Process Communication)</a:t>
            </a:r>
            <a:endParaRPr lang="en-IN" dirty="0"/>
          </a:p>
        </p:txBody>
      </p:sp>
      <p:sp>
        <p:nvSpPr>
          <p:cNvPr id="3" name="Content Placeholder 2">
            <a:extLst>
              <a:ext uri="{FF2B5EF4-FFF2-40B4-BE49-F238E27FC236}">
                <a16:creationId xmlns:a16="http://schemas.microsoft.com/office/drawing/2014/main" id="{98A343EE-96C5-FACC-DAA7-10501AAC38AE}"/>
              </a:ext>
            </a:extLst>
          </p:cNvPr>
          <p:cNvSpPr>
            <a:spLocks noGrp="1"/>
          </p:cNvSpPr>
          <p:nvPr>
            <p:ph idx="1"/>
          </p:nvPr>
        </p:nvSpPr>
        <p:spPr>
          <a:xfrm>
            <a:off x="561474" y="2358190"/>
            <a:ext cx="11109158" cy="4387516"/>
          </a:xfrm>
        </p:spPr>
        <p:txBody>
          <a:bodyPr/>
          <a:lstStyle/>
          <a:p>
            <a:pPr algn="just">
              <a:lnSpc>
                <a:spcPct val="150000"/>
              </a:lnSpc>
              <a:buFont typeface="Wingdings" panose="05000000000000000000" pitchFamily="2" charset="2"/>
              <a:buChar char="Ø"/>
            </a:pPr>
            <a:r>
              <a:rPr lang="en-US" dirty="0">
                <a:latin typeface="Timesnewroman"/>
              </a:rPr>
              <a:t>When two or more process are required to communicate, and various IPC mechanism are used by the OS.</a:t>
            </a:r>
          </a:p>
          <a:p>
            <a:pPr algn="just">
              <a:lnSpc>
                <a:spcPct val="150000"/>
              </a:lnSpc>
              <a:buFont typeface="Wingdings" panose="05000000000000000000" pitchFamily="2" charset="2"/>
              <a:buChar char="Ø"/>
            </a:pPr>
            <a:r>
              <a:rPr lang="en-IN" dirty="0">
                <a:solidFill>
                  <a:schemeClr val="accent1"/>
                </a:solidFill>
                <a:latin typeface="Timesnewroman"/>
              </a:rPr>
              <a:t>pipe(): </a:t>
            </a:r>
            <a:r>
              <a:rPr lang="en-IN" dirty="0">
                <a:latin typeface="Timesnewroman"/>
              </a:rPr>
              <a:t>Creates a unidirectional communication channel between processes.</a:t>
            </a:r>
          </a:p>
          <a:p>
            <a:pPr algn="just">
              <a:lnSpc>
                <a:spcPct val="150000"/>
              </a:lnSpc>
              <a:buFont typeface="Wingdings" panose="05000000000000000000" pitchFamily="2" charset="2"/>
              <a:buChar char="Ø"/>
            </a:pPr>
            <a:r>
              <a:rPr lang="en-US" dirty="0">
                <a:solidFill>
                  <a:schemeClr val="accent1"/>
                </a:solidFill>
                <a:latin typeface="Timesnewroman"/>
              </a:rPr>
              <a:t>For example</a:t>
            </a:r>
            <a:r>
              <a:rPr lang="en-US" dirty="0">
                <a:latin typeface="Timesnewroman"/>
              </a:rPr>
              <a:t>, A parent process may communicate to its child process through a pipe making a parent process as input source of its child process.</a:t>
            </a:r>
          </a:p>
          <a:p>
            <a:pPr algn="just">
              <a:lnSpc>
                <a:spcPct val="150000"/>
              </a:lnSpc>
              <a:buFont typeface="Wingdings" panose="05000000000000000000" pitchFamily="2" charset="2"/>
              <a:buChar char="Ø"/>
            </a:pPr>
            <a:r>
              <a:rPr lang="en-US" dirty="0">
                <a:solidFill>
                  <a:schemeClr val="accent1"/>
                </a:solidFill>
                <a:latin typeface="Timesnewroman"/>
              </a:rPr>
              <a:t>socket(): </a:t>
            </a:r>
            <a:r>
              <a:rPr lang="en-US" dirty="0">
                <a:latin typeface="Timesnewroman"/>
              </a:rPr>
              <a:t>Creates a network socket for communication. Processes in same or other networks can communicate through this socket, provided that they have necessary network permissions granted.</a:t>
            </a:r>
          </a:p>
          <a:p>
            <a:pPr algn="just">
              <a:lnSpc>
                <a:spcPct val="150000"/>
              </a:lnSpc>
              <a:buFont typeface="Wingdings" panose="05000000000000000000" pitchFamily="2" charset="2"/>
              <a:buChar char="Ø"/>
            </a:pPr>
            <a:r>
              <a:rPr lang="en-US" dirty="0">
                <a:solidFill>
                  <a:schemeClr val="accent1"/>
                </a:solidFill>
                <a:latin typeface="Timesnewroman"/>
              </a:rPr>
              <a:t>shmget(): </a:t>
            </a:r>
            <a:r>
              <a:rPr lang="en-US" dirty="0">
                <a:latin typeface="Timesnewroman"/>
              </a:rPr>
              <a:t>It is short for – ‘</a:t>
            </a:r>
            <a:r>
              <a:rPr lang="en-US" dirty="0">
                <a:solidFill>
                  <a:srgbClr val="0070C0"/>
                </a:solidFill>
                <a:latin typeface="Timesnewroman"/>
              </a:rPr>
              <a:t>shared-memory-get</a:t>
            </a:r>
            <a:r>
              <a:rPr lang="en-US" dirty="0">
                <a:latin typeface="Timesnewroman"/>
              </a:rPr>
              <a:t>’. It allows one or more processes to share a portion of memory and achieve interprocess communication.</a:t>
            </a:r>
            <a:endParaRPr lang="en-IN" dirty="0">
              <a:latin typeface="Timesnewroman"/>
            </a:endParaRPr>
          </a:p>
          <a:p>
            <a:endParaRPr lang="en-US" dirty="0">
              <a:latin typeface="Timesnewroman"/>
            </a:endParaRPr>
          </a:p>
          <a:p>
            <a:endParaRPr lang="en-IN" dirty="0"/>
          </a:p>
        </p:txBody>
      </p:sp>
    </p:spTree>
    <p:extLst>
      <p:ext uri="{BB962C8B-B14F-4D97-AF65-F5344CB8AC3E}">
        <p14:creationId xmlns:p14="http://schemas.microsoft.com/office/powerpoint/2010/main" val="4346341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11319</TotalTime>
  <Words>1566</Words>
  <Application>Microsoft Office PowerPoint</Application>
  <PresentationFormat>Widescreen</PresentationFormat>
  <Paragraphs>169</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Century Gothic</vt:lpstr>
      <vt:lpstr>Timesnewroman</vt:lpstr>
      <vt:lpstr>Wingdings</vt:lpstr>
      <vt:lpstr>Wingdings 3</vt:lpstr>
      <vt:lpstr>Ion Boardroom</vt:lpstr>
      <vt:lpstr>System Calls</vt:lpstr>
      <vt:lpstr>Types of System Calls</vt:lpstr>
      <vt:lpstr>Cont..</vt:lpstr>
      <vt:lpstr>File Management</vt:lpstr>
      <vt:lpstr>Process Control</vt:lpstr>
      <vt:lpstr>Cont..</vt:lpstr>
      <vt:lpstr>Memory Management</vt:lpstr>
      <vt:lpstr>Cont..</vt:lpstr>
      <vt:lpstr>IPC (Inter Process Communication)</vt:lpstr>
      <vt:lpstr>Cont..</vt:lpstr>
      <vt:lpstr>Device Management</vt:lpstr>
      <vt:lpstr>Linux File Permissions System</vt:lpstr>
      <vt:lpstr>Cont..</vt:lpstr>
      <vt:lpstr>Cont..</vt:lpstr>
      <vt:lpstr>Cont..</vt:lpstr>
      <vt:lpstr>Cont..</vt:lpstr>
      <vt:lpstr>The table for all permissions types</vt:lpstr>
      <vt:lpstr>File Access Flags</vt:lpstr>
      <vt:lpstr>Umask Values and Permission</vt:lpstr>
      <vt:lpstr>Summarize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KARIKALAN K</dc:creator>
  <cp:lastModifiedBy>karikalan karunanidhi</cp:lastModifiedBy>
  <cp:revision>658</cp:revision>
  <dcterms:created xsi:type="dcterms:W3CDTF">2023-04-08T11:57:15Z</dcterms:created>
  <dcterms:modified xsi:type="dcterms:W3CDTF">2024-05-13T05:59:46Z</dcterms:modified>
</cp:coreProperties>
</file>