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5" r:id="rId2"/>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4" r:id="rId20"/>
    <p:sldId id="305" r:id="rId21"/>
    <p:sldId id="306" r:id="rId22"/>
    <p:sldId id="307" r:id="rId23"/>
    <p:sldId id="315" r:id="rId24"/>
    <p:sldId id="319" r:id="rId25"/>
    <p:sldId id="316" r:id="rId26"/>
    <p:sldId id="317" r:id="rId27"/>
    <p:sldId id="318" r:id="rId28"/>
    <p:sldId id="308" r:id="rId29"/>
    <p:sldId id="309" r:id="rId30"/>
    <p:sldId id="310" r:id="rId31"/>
    <p:sldId id="311" r:id="rId32"/>
    <p:sldId id="312"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CC4FDA8-5B00-48B3-B040-7C1E7A99937B}" type="datetimeFigureOut">
              <a:rPr lang="en-IN" smtClean="0"/>
              <a:t>20-04-2024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2857234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C4FDA8-5B00-48B3-B040-7C1E7A99937B}" type="datetimeFigureOut">
              <a:rPr lang="en-IN" smtClean="0"/>
              <a:t>20-04-2024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1855352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CC4FDA8-5B00-48B3-B040-7C1E7A99937B}"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1792443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CC4FDA8-5B00-48B3-B040-7C1E7A99937B}"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31336812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C4FDA8-5B00-48B3-B040-7C1E7A99937B}"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86478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CC4FDA8-5B00-48B3-B040-7C1E7A99937B}" type="datetimeFigureOut">
              <a:rPr lang="en-IN" smtClean="0"/>
              <a:t>20-04-2024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235996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CC4FDA8-5B00-48B3-B040-7C1E7A99937B}" type="datetimeFigureOut">
              <a:rPr lang="en-IN" smtClean="0"/>
              <a:t>20-04-2024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4208146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CC4FDA8-5B00-48B3-B040-7C1E7A99937B}"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4644541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CC4FDA8-5B00-48B3-B040-7C1E7A99937B}"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3160808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C4FDA8-5B00-48B3-B040-7C1E7A99937B}"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357379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C4FDA8-5B00-48B3-B040-7C1E7A99937B}"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1967916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C4FDA8-5B00-48B3-B040-7C1E7A99937B}" type="datetimeFigureOut">
              <a:rPr lang="en-IN" smtClean="0"/>
              <a:t>20-04-2024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2557921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C4FDA8-5B00-48B3-B040-7C1E7A99937B}" type="datetimeFigureOut">
              <a:rPr lang="en-IN" smtClean="0"/>
              <a:t>20-04-2024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893245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C4FDA8-5B00-48B3-B040-7C1E7A99937B}" type="datetimeFigureOut">
              <a:rPr lang="en-IN" smtClean="0"/>
              <a:t>20-04-2024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390844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C4FDA8-5B00-48B3-B040-7C1E7A99937B}" type="datetimeFigureOut">
              <a:rPr lang="en-IN" smtClean="0"/>
              <a:t>20-04-2024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108539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C4FDA8-5B00-48B3-B040-7C1E7A99937B}" type="datetimeFigureOut">
              <a:rPr lang="en-IN" smtClean="0"/>
              <a:t>20-04-2024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1188698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C4FDA8-5B00-48B3-B040-7C1E7A99937B}" type="datetimeFigureOut">
              <a:rPr lang="en-IN" smtClean="0"/>
              <a:t>20-04-2024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3697997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CC4FDA8-5B00-48B3-B040-7C1E7A99937B}" type="datetimeFigureOut">
              <a:rPr lang="en-IN" smtClean="0"/>
              <a:t>20-04-2024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8B078A1-0C58-4A5F-8DAE-50E8C8C0DC84}" type="slidenum">
              <a:rPr lang="en-IN" smtClean="0"/>
              <a:t>‹#›</a:t>
            </a:fld>
            <a:endParaRPr lang="en-IN"/>
          </a:p>
        </p:txBody>
      </p:sp>
    </p:spTree>
    <p:extLst>
      <p:ext uri="{BB962C8B-B14F-4D97-AF65-F5344CB8AC3E}">
        <p14:creationId xmlns:p14="http://schemas.microsoft.com/office/powerpoint/2010/main" val="32192152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70FFC-7B35-3EE5-EF83-828A9C7415BC}"/>
              </a:ext>
            </a:extLst>
          </p:cNvPr>
          <p:cNvSpPr>
            <a:spLocks noGrp="1"/>
          </p:cNvSpPr>
          <p:nvPr>
            <p:ph type="title"/>
          </p:nvPr>
        </p:nvSpPr>
        <p:spPr>
          <a:xfrm>
            <a:off x="593558" y="973668"/>
            <a:ext cx="9322809" cy="706964"/>
          </a:xfrm>
        </p:spPr>
        <p:txBody>
          <a:bodyPr/>
          <a:lstStyle/>
          <a:p>
            <a:r>
              <a:rPr lang="en-US" sz="3000" b="1" dirty="0">
                <a:latin typeface="Timesnewroman"/>
              </a:rPr>
              <a:t>Agenda</a:t>
            </a:r>
            <a:endParaRPr lang="en-IN" sz="3000" b="1" dirty="0">
              <a:latin typeface="Timesnewroman"/>
            </a:endParaRPr>
          </a:p>
        </p:txBody>
      </p:sp>
      <p:sp>
        <p:nvSpPr>
          <p:cNvPr id="3" name="Content Placeholder 2">
            <a:extLst>
              <a:ext uri="{FF2B5EF4-FFF2-40B4-BE49-F238E27FC236}">
                <a16:creationId xmlns:a16="http://schemas.microsoft.com/office/drawing/2014/main" id="{263BBD86-CE68-D0E2-2B60-0A01A05FB3F1}"/>
              </a:ext>
            </a:extLst>
          </p:cNvPr>
          <p:cNvSpPr>
            <a:spLocks noGrp="1"/>
          </p:cNvSpPr>
          <p:nvPr>
            <p:ph idx="1"/>
          </p:nvPr>
        </p:nvSpPr>
        <p:spPr>
          <a:xfrm>
            <a:off x="593558" y="2326105"/>
            <a:ext cx="11061031" cy="4363453"/>
          </a:xfrm>
        </p:spPr>
        <p:txBody>
          <a:bodyPr/>
          <a:lstStyle/>
          <a:p>
            <a:pPr>
              <a:lnSpc>
                <a:spcPct val="150000"/>
              </a:lnSpc>
              <a:buFont typeface="Wingdings" panose="05000000000000000000" pitchFamily="2" charset="2"/>
              <a:buChar char="Ø"/>
            </a:pPr>
            <a:r>
              <a:rPr lang="en-US" dirty="0">
                <a:latin typeface="Timesnewroman"/>
              </a:rPr>
              <a:t>OSI Layer Model in Detail</a:t>
            </a:r>
          </a:p>
          <a:p>
            <a:pPr>
              <a:lnSpc>
                <a:spcPct val="150000"/>
              </a:lnSpc>
              <a:buFont typeface="Wingdings" panose="05000000000000000000" pitchFamily="2" charset="2"/>
              <a:buChar char="Ø"/>
            </a:pPr>
            <a:r>
              <a:rPr lang="en-US" dirty="0">
                <a:latin typeface="Timesnewroman"/>
              </a:rPr>
              <a:t>TCP/IP Model</a:t>
            </a:r>
          </a:p>
          <a:p>
            <a:pPr>
              <a:lnSpc>
                <a:spcPct val="150000"/>
              </a:lnSpc>
              <a:buFont typeface="Wingdings" panose="05000000000000000000" pitchFamily="2" charset="2"/>
              <a:buChar char="Ø"/>
            </a:pPr>
            <a:r>
              <a:rPr lang="en-US" dirty="0">
                <a:latin typeface="Timesnewroman"/>
              </a:rPr>
              <a:t>TCP Protocol </a:t>
            </a:r>
          </a:p>
          <a:p>
            <a:pPr>
              <a:lnSpc>
                <a:spcPct val="150000"/>
              </a:lnSpc>
              <a:buFont typeface="Wingdings" panose="05000000000000000000" pitchFamily="2" charset="2"/>
              <a:buChar char="Ø"/>
            </a:pPr>
            <a:r>
              <a:rPr lang="en-US" dirty="0">
                <a:latin typeface="Timesnewroman"/>
              </a:rPr>
              <a:t>UDP Protocol</a:t>
            </a:r>
            <a:endParaRPr lang="en-IN" dirty="0">
              <a:latin typeface="Timesnewroman"/>
            </a:endParaRPr>
          </a:p>
        </p:txBody>
      </p:sp>
    </p:spTree>
    <p:extLst>
      <p:ext uri="{BB962C8B-B14F-4D97-AF65-F5344CB8AC3E}">
        <p14:creationId xmlns:p14="http://schemas.microsoft.com/office/powerpoint/2010/main" val="2429821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3FBFE-24B3-09F3-3164-6CCFA9BDF5C4}"/>
              </a:ext>
            </a:extLst>
          </p:cNvPr>
          <p:cNvSpPr>
            <a:spLocks noGrp="1"/>
          </p:cNvSpPr>
          <p:nvPr>
            <p:ph type="title"/>
          </p:nvPr>
        </p:nvSpPr>
        <p:spPr>
          <a:xfrm>
            <a:off x="521368" y="973668"/>
            <a:ext cx="9394999" cy="706964"/>
          </a:xfrm>
        </p:spPr>
        <p:txBody>
          <a:bodyPr/>
          <a:lstStyle/>
          <a:p>
            <a:r>
              <a:rPr lang="en-US" sz="3000" b="1" dirty="0">
                <a:latin typeface="Timesnewroman"/>
              </a:rPr>
              <a:t>Cont..</a:t>
            </a:r>
            <a:endParaRPr lang="en-IN" sz="3000" b="1" dirty="0">
              <a:latin typeface="Timesnewroman"/>
            </a:endParaRPr>
          </a:p>
        </p:txBody>
      </p:sp>
      <p:sp>
        <p:nvSpPr>
          <p:cNvPr id="3" name="Content Placeholder 2">
            <a:extLst>
              <a:ext uri="{FF2B5EF4-FFF2-40B4-BE49-F238E27FC236}">
                <a16:creationId xmlns:a16="http://schemas.microsoft.com/office/drawing/2014/main" id="{E8078127-D62E-1E06-D0CD-B26F41BD93FD}"/>
              </a:ext>
            </a:extLst>
          </p:cNvPr>
          <p:cNvSpPr>
            <a:spLocks noGrp="1"/>
          </p:cNvSpPr>
          <p:nvPr>
            <p:ph idx="1"/>
          </p:nvPr>
        </p:nvSpPr>
        <p:spPr>
          <a:xfrm>
            <a:off x="521368" y="2326105"/>
            <a:ext cx="11093116" cy="4427621"/>
          </a:xfrm>
        </p:spPr>
        <p:txBody>
          <a:bodyPr/>
          <a:lstStyle/>
          <a:p>
            <a:pPr>
              <a:buFont typeface="Wingdings" panose="05000000000000000000" pitchFamily="2" charset="2"/>
              <a:buChar char="Ø"/>
            </a:pPr>
            <a:r>
              <a:rPr lang="en-IN" b="1" dirty="0">
                <a:solidFill>
                  <a:schemeClr val="accent5">
                    <a:lumMod val="75000"/>
                  </a:schemeClr>
                </a:solidFill>
                <a:latin typeface="Timesnewroman"/>
              </a:rPr>
              <a:t>Important Points of MAC Layer</a:t>
            </a:r>
          </a:p>
          <a:p>
            <a:pPr lvl="1">
              <a:lnSpc>
                <a:spcPct val="150000"/>
              </a:lnSpc>
              <a:buFont typeface="Wingdings" panose="05000000000000000000" pitchFamily="2" charset="2"/>
              <a:buChar char="Ø"/>
            </a:pPr>
            <a:r>
              <a:rPr lang="en-US" b="0" i="1" dirty="0">
                <a:solidFill>
                  <a:srgbClr val="273239"/>
                </a:solidFill>
                <a:effectLst/>
                <a:latin typeface="Timesnewroman"/>
              </a:rPr>
              <a:t>Packet in the Data Link layer is referred to as </a:t>
            </a:r>
            <a:r>
              <a:rPr lang="en-US" b="1" i="1" dirty="0">
                <a:solidFill>
                  <a:schemeClr val="accent1"/>
                </a:solidFill>
                <a:effectLst/>
                <a:latin typeface="Timesnewroman"/>
              </a:rPr>
              <a:t>Frame</a:t>
            </a:r>
            <a:r>
              <a:rPr lang="en-US" b="1" i="1" dirty="0">
                <a:solidFill>
                  <a:srgbClr val="273239"/>
                </a:solidFill>
                <a:effectLst/>
                <a:latin typeface="Timesnewroman"/>
              </a:rPr>
              <a:t>. </a:t>
            </a:r>
            <a:endParaRPr lang="en-US" b="0" i="1" dirty="0">
              <a:solidFill>
                <a:srgbClr val="273239"/>
              </a:solidFill>
              <a:effectLst/>
              <a:latin typeface="Timesnewroman"/>
            </a:endParaRPr>
          </a:p>
          <a:p>
            <a:pPr lvl="1">
              <a:lnSpc>
                <a:spcPct val="150000"/>
              </a:lnSpc>
              <a:buFont typeface="Wingdings" panose="05000000000000000000" pitchFamily="2" charset="2"/>
              <a:buChar char="Ø"/>
            </a:pPr>
            <a:r>
              <a:rPr lang="en-US" b="0" i="1" dirty="0">
                <a:solidFill>
                  <a:srgbClr val="273239"/>
                </a:solidFill>
                <a:effectLst/>
                <a:highlight>
                  <a:srgbClr val="F9F9F9"/>
                </a:highlight>
                <a:latin typeface="Timesnewroman"/>
              </a:rPr>
              <a:t>Data Link layer is handled by the </a:t>
            </a:r>
            <a:r>
              <a:rPr lang="en-US" b="0" i="1" dirty="0">
                <a:solidFill>
                  <a:schemeClr val="accent1"/>
                </a:solidFill>
                <a:effectLst/>
                <a:highlight>
                  <a:srgbClr val="F9F9F9"/>
                </a:highlight>
                <a:latin typeface="Timesnewroman"/>
              </a:rPr>
              <a:t>NIC</a:t>
            </a:r>
            <a:r>
              <a:rPr lang="en-US" b="0" i="1" dirty="0">
                <a:solidFill>
                  <a:srgbClr val="273239"/>
                </a:solidFill>
                <a:effectLst/>
                <a:highlight>
                  <a:srgbClr val="F9F9F9"/>
                </a:highlight>
                <a:latin typeface="Timesnewroman"/>
              </a:rPr>
              <a:t> (Network Interface Card) and device drivers of host machines.</a:t>
            </a:r>
          </a:p>
          <a:p>
            <a:pPr lvl="1">
              <a:lnSpc>
                <a:spcPct val="150000"/>
              </a:lnSpc>
              <a:buFont typeface="Wingdings" panose="05000000000000000000" pitchFamily="2" charset="2"/>
              <a:buChar char="Ø"/>
            </a:pPr>
            <a:r>
              <a:rPr lang="en-US" b="0" i="1" dirty="0">
                <a:solidFill>
                  <a:schemeClr val="accent1"/>
                </a:solidFill>
                <a:effectLst/>
                <a:latin typeface="Timesnewroman"/>
              </a:rPr>
              <a:t>Switch &amp; Bridge </a:t>
            </a:r>
            <a:r>
              <a:rPr lang="en-US" b="0" i="1" dirty="0">
                <a:solidFill>
                  <a:srgbClr val="273239"/>
                </a:solidFill>
                <a:effectLst/>
                <a:latin typeface="Timesnewroman"/>
              </a:rPr>
              <a:t>are Data Link Layer devices.</a:t>
            </a:r>
          </a:p>
          <a:p>
            <a:pPr lvl="1">
              <a:buFont typeface="Wingdings" panose="05000000000000000000" pitchFamily="2" charset="2"/>
              <a:buChar char="Ø"/>
            </a:pPr>
            <a:endParaRPr lang="en-IN" dirty="0"/>
          </a:p>
        </p:txBody>
      </p:sp>
    </p:spTree>
    <p:extLst>
      <p:ext uri="{BB962C8B-B14F-4D97-AF65-F5344CB8AC3E}">
        <p14:creationId xmlns:p14="http://schemas.microsoft.com/office/powerpoint/2010/main" val="127582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0CE25-AEAA-C423-6788-84445697B038}"/>
              </a:ext>
            </a:extLst>
          </p:cNvPr>
          <p:cNvSpPr>
            <a:spLocks noGrp="1"/>
          </p:cNvSpPr>
          <p:nvPr>
            <p:ph type="title"/>
          </p:nvPr>
        </p:nvSpPr>
        <p:spPr>
          <a:xfrm>
            <a:off x="553454" y="973668"/>
            <a:ext cx="9362914" cy="706964"/>
          </a:xfrm>
        </p:spPr>
        <p:txBody>
          <a:bodyPr/>
          <a:lstStyle/>
          <a:p>
            <a:r>
              <a:rPr lang="en-IN" sz="3000" b="1" dirty="0">
                <a:latin typeface="Timesnewroman"/>
              </a:rPr>
              <a:t>Network Layer - Layer 3</a:t>
            </a:r>
          </a:p>
        </p:txBody>
      </p:sp>
      <p:sp>
        <p:nvSpPr>
          <p:cNvPr id="3" name="Content Placeholder 2">
            <a:extLst>
              <a:ext uri="{FF2B5EF4-FFF2-40B4-BE49-F238E27FC236}">
                <a16:creationId xmlns:a16="http://schemas.microsoft.com/office/drawing/2014/main" id="{33D5EFE5-D422-8037-D81C-25580F0790F1}"/>
              </a:ext>
            </a:extLst>
          </p:cNvPr>
          <p:cNvSpPr>
            <a:spLocks noGrp="1"/>
          </p:cNvSpPr>
          <p:nvPr>
            <p:ph idx="1"/>
          </p:nvPr>
        </p:nvSpPr>
        <p:spPr>
          <a:xfrm>
            <a:off x="553454" y="2350167"/>
            <a:ext cx="11125199" cy="4331369"/>
          </a:xfrm>
        </p:spPr>
        <p:txBody>
          <a:bodyPr>
            <a:normAutofit/>
          </a:bodyPr>
          <a:lstStyle/>
          <a:p>
            <a:pPr>
              <a:lnSpc>
                <a:spcPct val="150000"/>
              </a:lnSpc>
              <a:buFont typeface="Wingdings" panose="05000000000000000000" pitchFamily="2" charset="2"/>
              <a:buChar char="Ø"/>
            </a:pPr>
            <a:r>
              <a:rPr lang="en-US" b="0" i="0" dirty="0">
                <a:solidFill>
                  <a:srgbClr val="273239"/>
                </a:solidFill>
                <a:effectLst/>
                <a:highlight>
                  <a:srgbClr val="FFFFFF"/>
                </a:highlight>
                <a:latin typeface="Timesnewroman"/>
              </a:rPr>
              <a:t>The network layer works for the transmission of data from one node to the other located in different networks. It also takes care of packet routing i.e. selection of the shortest path to transmit the packet, from the number of routes available.</a:t>
            </a:r>
          </a:p>
          <a:p>
            <a:pPr>
              <a:lnSpc>
                <a:spcPct val="150000"/>
              </a:lnSpc>
              <a:buFont typeface="Wingdings" panose="05000000000000000000" pitchFamily="2" charset="2"/>
              <a:buChar char="Ø"/>
            </a:pPr>
            <a:r>
              <a:rPr lang="en-US" b="0" i="0" dirty="0">
                <a:solidFill>
                  <a:srgbClr val="273239"/>
                </a:solidFill>
                <a:effectLst/>
                <a:highlight>
                  <a:srgbClr val="FFFFFF"/>
                </a:highlight>
                <a:latin typeface="Timesnewroman"/>
              </a:rPr>
              <a:t>The </a:t>
            </a:r>
            <a:r>
              <a:rPr lang="en-US" b="0" i="0" dirty="0">
                <a:solidFill>
                  <a:schemeClr val="accent1"/>
                </a:solidFill>
                <a:effectLst/>
                <a:highlight>
                  <a:srgbClr val="FFFFFF"/>
                </a:highlight>
                <a:latin typeface="Timesnewroman"/>
              </a:rPr>
              <a:t>sender</a:t>
            </a:r>
            <a:r>
              <a:rPr lang="en-US" b="0" i="0" dirty="0">
                <a:solidFill>
                  <a:srgbClr val="273239"/>
                </a:solidFill>
                <a:effectLst/>
                <a:highlight>
                  <a:srgbClr val="FFFFFF"/>
                </a:highlight>
                <a:latin typeface="Timesnewroman"/>
              </a:rPr>
              <a:t> &amp; </a:t>
            </a:r>
            <a:r>
              <a:rPr lang="en-US" b="0" i="0" dirty="0">
                <a:solidFill>
                  <a:srgbClr val="0070C0"/>
                </a:solidFill>
                <a:effectLst/>
                <a:highlight>
                  <a:srgbClr val="FFFFFF"/>
                </a:highlight>
                <a:latin typeface="Timesnewroman"/>
              </a:rPr>
              <a:t>receiver’s</a:t>
            </a:r>
            <a:r>
              <a:rPr lang="en-US" b="0" i="0" dirty="0">
                <a:solidFill>
                  <a:srgbClr val="273239"/>
                </a:solidFill>
                <a:effectLst/>
                <a:highlight>
                  <a:srgbClr val="FFFFFF"/>
                </a:highlight>
                <a:latin typeface="Timesnewroman"/>
              </a:rPr>
              <a:t> </a:t>
            </a:r>
            <a:r>
              <a:rPr lang="en-US" b="0" i="0" dirty="0">
                <a:effectLst/>
                <a:highlight>
                  <a:srgbClr val="FFFFFF"/>
                </a:highlight>
                <a:latin typeface="Timesnewroman"/>
              </a:rPr>
              <a:t>IP address</a:t>
            </a:r>
            <a:r>
              <a:rPr lang="en-US" b="0" i="0" dirty="0">
                <a:solidFill>
                  <a:srgbClr val="273239"/>
                </a:solidFill>
                <a:effectLst/>
                <a:highlight>
                  <a:srgbClr val="FFFFFF"/>
                </a:highlight>
                <a:latin typeface="Timesnewroman"/>
              </a:rPr>
              <a:t>es are placed in the header by the network layer.</a:t>
            </a:r>
          </a:p>
          <a:p>
            <a:pPr>
              <a:lnSpc>
                <a:spcPct val="150000"/>
              </a:lnSpc>
              <a:buFont typeface="Wingdings" panose="05000000000000000000" pitchFamily="2" charset="2"/>
              <a:buChar char="Ø"/>
            </a:pPr>
            <a:r>
              <a:rPr lang="en-US" b="0" i="0" dirty="0">
                <a:solidFill>
                  <a:srgbClr val="273239"/>
                </a:solidFill>
                <a:effectLst/>
                <a:highlight>
                  <a:srgbClr val="FFFFFF"/>
                </a:highlight>
                <a:latin typeface="Timesnewroman"/>
              </a:rPr>
              <a:t> </a:t>
            </a:r>
            <a:r>
              <a:rPr lang="en-US" b="1" i="0" dirty="0">
                <a:solidFill>
                  <a:schemeClr val="accent1"/>
                </a:solidFill>
                <a:effectLst/>
                <a:highlight>
                  <a:srgbClr val="FFFFFF"/>
                </a:highlight>
                <a:latin typeface="Timesnewroman"/>
              </a:rPr>
              <a:t>Functions of the Network Layer </a:t>
            </a:r>
          </a:p>
          <a:p>
            <a:pPr lvl="1">
              <a:lnSpc>
                <a:spcPct val="150000"/>
              </a:lnSpc>
              <a:buFont typeface="Wingdings" panose="05000000000000000000" pitchFamily="2" charset="2"/>
              <a:buChar char="Ø"/>
            </a:pPr>
            <a:r>
              <a:rPr lang="en-US" b="1" i="0" dirty="0">
                <a:solidFill>
                  <a:schemeClr val="accent1"/>
                </a:solidFill>
                <a:effectLst/>
                <a:highlight>
                  <a:srgbClr val="FFFFFF"/>
                </a:highlight>
                <a:latin typeface="Timesnewroman"/>
              </a:rPr>
              <a:t>Routing - </a:t>
            </a:r>
            <a:r>
              <a:rPr lang="en-US" b="0" i="0" dirty="0">
                <a:solidFill>
                  <a:srgbClr val="273239"/>
                </a:solidFill>
                <a:effectLst/>
                <a:highlight>
                  <a:srgbClr val="FFFFFF"/>
                </a:highlight>
                <a:latin typeface="Timesnewroman"/>
              </a:rPr>
              <a:t>The network layer protocols determine which route is suitable from source to destination. This function of the network layer is known as routing.</a:t>
            </a:r>
          </a:p>
          <a:p>
            <a:pPr lvl="1">
              <a:lnSpc>
                <a:spcPct val="160000"/>
              </a:lnSpc>
              <a:buFont typeface="Wingdings" panose="05000000000000000000" pitchFamily="2" charset="2"/>
              <a:buChar char="Ø"/>
            </a:pPr>
            <a:r>
              <a:rPr lang="en-US" b="1" i="0" dirty="0">
                <a:solidFill>
                  <a:schemeClr val="accent1"/>
                </a:solidFill>
                <a:effectLst/>
                <a:highlight>
                  <a:srgbClr val="FFFFFF"/>
                </a:highlight>
                <a:latin typeface="Timesnewroman"/>
              </a:rPr>
              <a:t>Logical Addressing </a:t>
            </a:r>
            <a:r>
              <a:rPr lang="en-US" b="1" i="0" dirty="0">
                <a:solidFill>
                  <a:srgbClr val="273239"/>
                </a:solidFill>
                <a:effectLst/>
                <a:highlight>
                  <a:srgbClr val="FFFFFF"/>
                </a:highlight>
                <a:latin typeface="Timesnewroman"/>
              </a:rPr>
              <a:t>- </a:t>
            </a:r>
            <a:r>
              <a:rPr lang="en-US" b="0" i="0" dirty="0">
                <a:solidFill>
                  <a:srgbClr val="273239"/>
                </a:solidFill>
                <a:effectLst/>
                <a:highlight>
                  <a:srgbClr val="FFFFFF"/>
                </a:highlight>
                <a:latin typeface="Timesnewroman"/>
              </a:rPr>
              <a:t>The sender &amp; receiver’s IP addresses are placed in the header by the network layer. Such an address distinguishes each device uniquely and universally.</a:t>
            </a:r>
          </a:p>
          <a:p>
            <a:pPr lvl="1">
              <a:lnSpc>
                <a:spcPct val="150000"/>
              </a:lnSpc>
              <a:buFont typeface="Wingdings" panose="05000000000000000000" pitchFamily="2" charset="2"/>
              <a:buChar char="Ø"/>
            </a:pPr>
            <a:endParaRPr lang="en-US" b="0" i="0" dirty="0">
              <a:solidFill>
                <a:srgbClr val="273239"/>
              </a:solidFill>
              <a:effectLst/>
              <a:highlight>
                <a:srgbClr val="FFFFFF"/>
              </a:highlight>
              <a:latin typeface="Timesnewroman"/>
            </a:endParaRPr>
          </a:p>
          <a:p>
            <a:pPr>
              <a:lnSpc>
                <a:spcPct val="150000"/>
              </a:lnSpc>
              <a:buFont typeface="Wingdings" panose="05000000000000000000" pitchFamily="2" charset="2"/>
              <a:buChar char="Ø"/>
            </a:pPr>
            <a:endParaRPr lang="en-US" b="0" i="0" dirty="0">
              <a:solidFill>
                <a:srgbClr val="273239"/>
              </a:solidFill>
              <a:effectLst/>
              <a:highlight>
                <a:srgbClr val="FFFFFF"/>
              </a:highlight>
              <a:latin typeface="Timesnewroman"/>
            </a:endParaRPr>
          </a:p>
        </p:txBody>
      </p:sp>
    </p:spTree>
    <p:extLst>
      <p:ext uri="{BB962C8B-B14F-4D97-AF65-F5344CB8AC3E}">
        <p14:creationId xmlns:p14="http://schemas.microsoft.com/office/powerpoint/2010/main" val="3897683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F2747-914E-7E51-DC50-5BFB2CC7338A}"/>
              </a:ext>
            </a:extLst>
          </p:cNvPr>
          <p:cNvSpPr>
            <a:spLocks noGrp="1"/>
          </p:cNvSpPr>
          <p:nvPr>
            <p:ph type="title"/>
          </p:nvPr>
        </p:nvSpPr>
        <p:spPr>
          <a:xfrm>
            <a:off x="529390" y="973668"/>
            <a:ext cx="9386978" cy="706964"/>
          </a:xfrm>
        </p:spPr>
        <p:txBody>
          <a:bodyPr/>
          <a:lstStyle/>
          <a:p>
            <a:r>
              <a:rPr lang="en-US" sz="3000" b="1" dirty="0">
                <a:latin typeface="Timesnewroman"/>
              </a:rPr>
              <a:t>Cont..</a:t>
            </a:r>
            <a:endParaRPr lang="en-IN" sz="3000" b="1" dirty="0">
              <a:latin typeface="Timesnewroman"/>
            </a:endParaRPr>
          </a:p>
        </p:txBody>
      </p:sp>
      <p:sp>
        <p:nvSpPr>
          <p:cNvPr id="3" name="Content Placeholder 2">
            <a:extLst>
              <a:ext uri="{FF2B5EF4-FFF2-40B4-BE49-F238E27FC236}">
                <a16:creationId xmlns:a16="http://schemas.microsoft.com/office/drawing/2014/main" id="{492A4F43-5F70-B4AF-8AEC-6E7B8A19C986}"/>
              </a:ext>
            </a:extLst>
          </p:cNvPr>
          <p:cNvSpPr>
            <a:spLocks noGrp="1"/>
          </p:cNvSpPr>
          <p:nvPr>
            <p:ph idx="1"/>
          </p:nvPr>
        </p:nvSpPr>
        <p:spPr>
          <a:xfrm>
            <a:off x="529390" y="2350168"/>
            <a:ext cx="11125199" cy="4339389"/>
          </a:xfrm>
        </p:spPr>
        <p:txBody>
          <a:bodyPr/>
          <a:lstStyle/>
          <a:p>
            <a:pPr>
              <a:buFont typeface="Wingdings" panose="05000000000000000000" pitchFamily="2" charset="2"/>
              <a:buChar char="Ø"/>
            </a:pPr>
            <a:r>
              <a:rPr lang="en-IN" b="1" dirty="0">
                <a:solidFill>
                  <a:schemeClr val="accent5">
                    <a:lumMod val="75000"/>
                  </a:schemeClr>
                </a:solidFill>
                <a:latin typeface="Timesnewroman"/>
              </a:rPr>
              <a:t>Important Points of Network Layer</a:t>
            </a:r>
          </a:p>
          <a:p>
            <a:pPr lvl="1">
              <a:lnSpc>
                <a:spcPct val="150000"/>
              </a:lnSpc>
              <a:buFont typeface="Wingdings" panose="05000000000000000000" pitchFamily="2" charset="2"/>
              <a:buChar char="Ø"/>
            </a:pPr>
            <a:r>
              <a:rPr lang="en-US" b="0" i="1" dirty="0">
                <a:solidFill>
                  <a:srgbClr val="273239"/>
                </a:solidFill>
                <a:effectLst/>
                <a:latin typeface="Timesnewroman"/>
              </a:rPr>
              <a:t>Segment in the Network layer is referred to as </a:t>
            </a:r>
            <a:r>
              <a:rPr lang="en-US" b="1" i="1" dirty="0">
                <a:solidFill>
                  <a:schemeClr val="accent1"/>
                </a:solidFill>
                <a:effectLst/>
                <a:latin typeface="Timesnewroman"/>
              </a:rPr>
              <a:t>Packet</a:t>
            </a:r>
            <a:r>
              <a:rPr lang="en-US" b="0" i="1" dirty="0">
                <a:solidFill>
                  <a:srgbClr val="273239"/>
                </a:solidFill>
                <a:effectLst/>
                <a:latin typeface="Timesnewroman"/>
              </a:rPr>
              <a:t>. </a:t>
            </a:r>
          </a:p>
          <a:p>
            <a:pPr lvl="1">
              <a:lnSpc>
                <a:spcPct val="150000"/>
              </a:lnSpc>
              <a:buFont typeface="Wingdings" panose="05000000000000000000" pitchFamily="2" charset="2"/>
              <a:buChar char="Ø"/>
            </a:pPr>
            <a:r>
              <a:rPr lang="en-US" b="0" i="1" dirty="0">
                <a:solidFill>
                  <a:srgbClr val="273239"/>
                </a:solidFill>
                <a:effectLst/>
                <a:highlight>
                  <a:srgbClr val="F9F9F9"/>
                </a:highlight>
                <a:latin typeface="Timesnewroman"/>
              </a:rPr>
              <a:t>Network layer is implemented by networking devices such as </a:t>
            </a:r>
            <a:r>
              <a:rPr lang="en-US" b="0" i="1" dirty="0">
                <a:solidFill>
                  <a:schemeClr val="accent1"/>
                </a:solidFill>
                <a:effectLst/>
                <a:highlight>
                  <a:srgbClr val="F9F9F9"/>
                </a:highlight>
                <a:latin typeface="Timesnewroman"/>
              </a:rPr>
              <a:t>routers</a:t>
            </a:r>
            <a:r>
              <a:rPr lang="en-US" b="0" i="1" dirty="0">
                <a:solidFill>
                  <a:srgbClr val="273239"/>
                </a:solidFill>
                <a:effectLst/>
                <a:highlight>
                  <a:srgbClr val="F9F9F9"/>
                </a:highlight>
                <a:latin typeface="Timesnewroman"/>
              </a:rPr>
              <a:t> and </a:t>
            </a:r>
            <a:r>
              <a:rPr lang="en-US" b="0" i="1" dirty="0">
                <a:solidFill>
                  <a:schemeClr val="accent5">
                    <a:lumMod val="75000"/>
                  </a:schemeClr>
                </a:solidFill>
                <a:effectLst/>
                <a:highlight>
                  <a:srgbClr val="F9F9F9"/>
                </a:highlight>
                <a:latin typeface="Timesnewroman"/>
              </a:rPr>
              <a:t>switches</a:t>
            </a:r>
            <a:r>
              <a:rPr lang="en-US" b="0" i="1" dirty="0">
                <a:solidFill>
                  <a:srgbClr val="273239"/>
                </a:solidFill>
                <a:effectLst/>
                <a:highlight>
                  <a:srgbClr val="F9F9F9"/>
                </a:highlight>
                <a:latin typeface="Timesnewroman"/>
              </a:rPr>
              <a:t>. </a:t>
            </a:r>
          </a:p>
          <a:p>
            <a:pPr lvl="1">
              <a:lnSpc>
                <a:spcPct val="150000"/>
              </a:lnSpc>
              <a:buFont typeface="Wingdings" panose="05000000000000000000" pitchFamily="2" charset="2"/>
              <a:buChar char="Ø"/>
            </a:pPr>
            <a:endParaRPr lang="en-IN" dirty="0">
              <a:latin typeface="Timesnewroman"/>
            </a:endParaRPr>
          </a:p>
        </p:txBody>
      </p:sp>
    </p:spTree>
    <p:extLst>
      <p:ext uri="{BB962C8B-B14F-4D97-AF65-F5344CB8AC3E}">
        <p14:creationId xmlns:p14="http://schemas.microsoft.com/office/powerpoint/2010/main" val="2582151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0D4CF-D978-DE46-51A5-76581506B626}"/>
              </a:ext>
            </a:extLst>
          </p:cNvPr>
          <p:cNvSpPr>
            <a:spLocks noGrp="1"/>
          </p:cNvSpPr>
          <p:nvPr>
            <p:ph type="title"/>
          </p:nvPr>
        </p:nvSpPr>
        <p:spPr>
          <a:xfrm>
            <a:off x="553454" y="973668"/>
            <a:ext cx="9362914" cy="706964"/>
          </a:xfrm>
        </p:spPr>
        <p:txBody>
          <a:bodyPr/>
          <a:lstStyle/>
          <a:p>
            <a:r>
              <a:rPr lang="en-IN" sz="3000" b="1" dirty="0">
                <a:latin typeface="Timesnewroman"/>
              </a:rPr>
              <a:t>Transport Layer - Layer 4</a:t>
            </a:r>
          </a:p>
        </p:txBody>
      </p:sp>
      <p:sp>
        <p:nvSpPr>
          <p:cNvPr id="3" name="Content Placeholder 2">
            <a:extLst>
              <a:ext uri="{FF2B5EF4-FFF2-40B4-BE49-F238E27FC236}">
                <a16:creationId xmlns:a16="http://schemas.microsoft.com/office/drawing/2014/main" id="{A47C214A-E6D1-F31E-0960-481EC2E2541F}"/>
              </a:ext>
            </a:extLst>
          </p:cNvPr>
          <p:cNvSpPr>
            <a:spLocks noGrp="1"/>
          </p:cNvSpPr>
          <p:nvPr>
            <p:ph idx="1"/>
          </p:nvPr>
        </p:nvSpPr>
        <p:spPr>
          <a:xfrm>
            <a:off x="553454" y="2310063"/>
            <a:ext cx="11125199" cy="4331369"/>
          </a:xfrm>
        </p:spPr>
        <p:txBody>
          <a:bodyPr/>
          <a:lstStyle/>
          <a:p>
            <a:pPr>
              <a:lnSpc>
                <a:spcPct val="150000"/>
              </a:lnSpc>
              <a:buFont typeface="Wingdings" panose="05000000000000000000" pitchFamily="2" charset="2"/>
              <a:buChar char="Ø"/>
            </a:pPr>
            <a:r>
              <a:rPr lang="en-US" b="0" i="0" dirty="0">
                <a:solidFill>
                  <a:srgbClr val="273239"/>
                </a:solidFill>
                <a:effectLst/>
                <a:highlight>
                  <a:srgbClr val="FFFFFF"/>
                </a:highlight>
                <a:latin typeface="Timesnewroman"/>
              </a:rPr>
              <a:t>The data in the transport layer is referred to as </a:t>
            </a:r>
            <a:r>
              <a:rPr lang="en-US" i="1" dirty="0">
                <a:solidFill>
                  <a:schemeClr val="accent1"/>
                </a:solidFill>
                <a:effectLst/>
                <a:highlight>
                  <a:srgbClr val="FFFFFF"/>
                </a:highlight>
                <a:latin typeface="Timesnewroman"/>
              </a:rPr>
              <a:t>Segments</a:t>
            </a:r>
            <a:r>
              <a:rPr lang="en-US" b="0" i="0" dirty="0">
                <a:solidFill>
                  <a:srgbClr val="273239"/>
                </a:solidFill>
                <a:effectLst/>
                <a:highlight>
                  <a:srgbClr val="FFFFFF"/>
                </a:highlight>
                <a:latin typeface="Timesnewroman"/>
              </a:rPr>
              <a:t>. It is responsible for the end-to-end delivery of the complete message.</a:t>
            </a:r>
          </a:p>
          <a:p>
            <a:pPr>
              <a:lnSpc>
                <a:spcPct val="150000"/>
              </a:lnSpc>
              <a:buFont typeface="Wingdings" panose="05000000000000000000" pitchFamily="2" charset="2"/>
              <a:buChar char="Ø"/>
            </a:pPr>
            <a:r>
              <a:rPr lang="en-US" b="0" i="0" dirty="0">
                <a:solidFill>
                  <a:srgbClr val="273239"/>
                </a:solidFill>
                <a:effectLst/>
                <a:highlight>
                  <a:srgbClr val="FFFFFF"/>
                </a:highlight>
                <a:latin typeface="Timesnewroman"/>
              </a:rPr>
              <a:t>The transport layer also provides the </a:t>
            </a:r>
            <a:r>
              <a:rPr lang="en-US" b="0" i="0" dirty="0">
                <a:solidFill>
                  <a:schemeClr val="accent1"/>
                </a:solidFill>
                <a:effectLst/>
                <a:highlight>
                  <a:srgbClr val="FFFFFF"/>
                </a:highlight>
                <a:latin typeface="Timesnewroman"/>
              </a:rPr>
              <a:t>acknowledgment</a:t>
            </a:r>
            <a:r>
              <a:rPr lang="en-US" b="0" i="0" dirty="0">
                <a:solidFill>
                  <a:srgbClr val="273239"/>
                </a:solidFill>
                <a:effectLst/>
                <a:highlight>
                  <a:srgbClr val="FFFFFF"/>
                </a:highlight>
                <a:latin typeface="Timesnewroman"/>
              </a:rPr>
              <a:t> of the successful data </a:t>
            </a:r>
            <a:r>
              <a:rPr lang="en-US" b="0" i="0" dirty="0">
                <a:solidFill>
                  <a:schemeClr val="accent1"/>
                </a:solidFill>
                <a:effectLst/>
                <a:highlight>
                  <a:srgbClr val="FFFFFF"/>
                </a:highlight>
                <a:latin typeface="Timesnewroman"/>
              </a:rPr>
              <a:t>transmission</a:t>
            </a:r>
            <a:r>
              <a:rPr lang="en-US" b="0" i="0" dirty="0">
                <a:solidFill>
                  <a:srgbClr val="273239"/>
                </a:solidFill>
                <a:effectLst/>
                <a:highlight>
                  <a:srgbClr val="FFFFFF"/>
                </a:highlight>
                <a:latin typeface="Timesnewroman"/>
              </a:rPr>
              <a:t> and </a:t>
            </a:r>
            <a:r>
              <a:rPr lang="en-US" b="0" i="0" dirty="0">
                <a:solidFill>
                  <a:schemeClr val="accent1"/>
                </a:solidFill>
                <a:effectLst/>
                <a:highlight>
                  <a:srgbClr val="FFFFFF"/>
                </a:highlight>
                <a:latin typeface="Timesnewroman"/>
              </a:rPr>
              <a:t>re-transmits</a:t>
            </a:r>
            <a:r>
              <a:rPr lang="en-US" b="0" i="0" dirty="0">
                <a:solidFill>
                  <a:srgbClr val="273239"/>
                </a:solidFill>
                <a:effectLst/>
                <a:highlight>
                  <a:srgbClr val="FFFFFF"/>
                </a:highlight>
                <a:latin typeface="Timesnewroman"/>
              </a:rPr>
              <a:t> the data if an error is found.</a:t>
            </a:r>
          </a:p>
          <a:p>
            <a:pPr>
              <a:lnSpc>
                <a:spcPct val="150000"/>
              </a:lnSpc>
              <a:buFont typeface="Wingdings" panose="05000000000000000000" pitchFamily="2" charset="2"/>
              <a:buChar char="Ø"/>
            </a:pPr>
            <a:r>
              <a:rPr lang="en-US" b="0" i="0" dirty="0">
                <a:solidFill>
                  <a:srgbClr val="273239"/>
                </a:solidFill>
                <a:effectLst/>
                <a:highlight>
                  <a:srgbClr val="FFFFFF"/>
                </a:highlight>
                <a:latin typeface="Timesnewroman"/>
              </a:rPr>
              <a:t>The Transport Layer adds Source and Destination </a:t>
            </a:r>
            <a:r>
              <a:rPr lang="en-US" b="0" i="0" dirty="0">
                <a:solidFill>
                  <a:schemeClr val="accent1"/>
                </a:solidFill>
                <a:effectLst/>
                <a:highlight>
                  <a:srgbClr val="FFFFFF"/>
                </a:highlight>
                <a:latin typeface="Timesnewroman"/>
              </a:rPr>
              <a:t>port numbers </a:t>
            </a:r>
            <a:r>
              <a:rPr lang="en-US" b="0" i="0" dirty="0">
                <a:solidFill>
                  <a:srgbClr val="273239"/>
                </a:solidFill>
                <a:effectLst/>
                <a:highlight>
                  <a:srgbClr val="FFFFFF"/>
                </a:highlight>
                <a:latin typeface="Timesnewroman"/>
              </a:rPr>
              <a:t>in its header and forwards the segmented data to the Network Layer.</a:t>
            </a:r>
            <a:r>
              <a:rPr lang="en-US" b="0" i="1" dirty="0">
                <a:solidFill>
                  <a:srgbClr val="273239"/>
                </a:solidFill>
                <a:effectLst/>
                <a:highlight>
                  <a:srgbClr val="F9F9F9"/>
                </a:highlight>
                <a:latin typeface="Nunito" pitchFamily="2" charset="0"/>
              </a:rPr>
              <a:t> </a:t>
            </a:r>
            <a:r>
              <a:rPr lang="en-US" b="0" dirty="0">
                <a:solidFill>
                  <a:srgbClr val="273239"/>
                </a:solidFill>
                <a:effectLst/>
                <a:highlight>
                  <a:srgbClr val="F9F9F9"/>
                </a:highlight>
                <a:latin typeface="Timesnewroman"/>
              </a:rPr>
              <a:t>The</a:t>
            </a:r>
            <a:r>
              <a:rPr lang="en-US" b="0" i="1" dirty="0">
                <a:solidFill>
                  <a:srgbClr val="273239"/>
                </a:solidFill>
                <a:effectLst/>
                <a:highlight>
                  <a:srgbClr val="F9F9F9"/>
                </a:highlight>
                <a:latin typeface="Timesnewroman"/>
              </a:rPr>
              <a:t> </a:t>
            </a:r>
            <a:r>
              <a:rPr lang="en-US" b="0" dirty="0">
                <a:solidFill>
                  <a:srgbClr val="273239"/>
                </a:solidFill>
                <a:effectLst/>
                <a:highlight>
                  <a:srgbClr val="F9F9F9"/>
                </a:highlight>
                <a:latin typeface="Timesnewroman"/>
              </a:rPr>
              <a:t>sender needs to know the port number associated with the receiver’s application.</a:t>
            </a:r>
            <a:r>
              <a:rPr lang="en-US" b="0" i="1" dirty="0">
                <a:solidFill>
                  <a:srgbClr val="273239"/>
                </a:solidFill>
                <a:effectLst/>
                <a:highlight>
                  <a:srgbClr val="F9F9F9"/>
                </a:highlight>
                <a:latin typeface="Timesnewroman"/>
              </a:rPr>
              <a:t> </a:t>
            </a:r>
          </a:p>
          <a:p>
            <a:pPr>
              <a:lnSpc>
                <a:spcPct val="150000"/>
              </a:lnSpc>
              <a:buFont typeface="Wingdings" panose="05000000000000000000" pitchFamily="2" charset="2"/>
              <a:buChar char="Ø"/>
            </a:pPr>
            <a:r>
              <a:rPr lang="en-US" dirty="0">
                <a:solidFill>
                  <a:schemeClr val="accent1"/>
                </a:solidFill>
                <a:highlight>
                  <a:srgbClr val="F9F9F9"/>
                </a:highlight>
                <a:latin typeface="Timesnewroman"/>
              </a:rPr>
              <a:t>At the Sender Side</a:t>
            </a:r>
          </a:p>
          <a:p>
            <a:pPr lvl="1">
              <a:lnSpc>
                <a:spcPct val="150000"/>
              </a:lnSpc>
              <a:buFont typeface="Wingdings" panose="05000000000000000000" pitchFamily="2" charset="2"/>
              <a:buChar char="Ø"/>
            </a:pPr>
            <a:r>
              <a:rPr lang="en-US" b="0" dirty="0">
                <a:solidFill>
                  <a:srgbClr val="273239"/>
                </a:solidFill>
                <a:effectLst/>
                <a:highlight>
                  <a:srgbClr val="F9F9F9"/>
                </a:highlight>
                <a:latin typeface="Timesnewroman"/>
              </a:rPr>
              <a:t>The sender needs to know the port number associated with the receiver’s application. For example, when a web application requests a web server, it typically uses port number 80.</a:t>
            </a:r>
            <a:endParaRPr lang="en-IN" dirty="0">
              <a:latin typeface="Timesnewroman"/>
            </a:endParaRPr>
          </a:p>
        </p:txBody>
      </p:sp>
    </p:spTree>
    <p:extLst>
      <p:ext uri="{BB962C8B-B14F-4D97-AF65-F5344CB8AC3E}">
        <p14:creationId xmlns:p14="http://schemas.microsoft.com/office/powerpoint/2010/main" val="3477255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B721E-29DC-A4A8-B981-60B21B35E936}"/>
              </a:ext>
            </a:extLst>
          </p:cNvPr>
          <p:cNvSpPr>
            <a:spLocks noGrp="1"/>
          </p:cNvSpPr>
          <p:nvPr>
            <p:ph type="title"/>
          </p:nvPr>
        </p:nvSpPr>
        <p:spPr>
          <a:xfrm>
            <a:off x="569496" y="973668"/>
            <a:ext cx="9346872" cy="706964"/>
          </a:xfrm>
        </p:spPr>
        <p:txBody>
          <a:bodyPr/>
          <a:lstStyle/>
          <a:p>
            <a:r>
              <a:rPr lang="en-US" sz="3000" b="1" dirty="0">
                <a:latin typeface="Timesnewroman"/>
              </a:rPr>
              <a:t>Cont..</a:t>
            </a:r>
            <a:endParaRPr lang="en-IN" sz="3000" b="1" dirty="0">
              <a:latin typeface="Timesnewroman"/>
            </a:endParaRPr>
          </a:p>
        </p:txBody>
      </p:sp>
      <p:sp>
        <p:nvSpPr>
          <p:cNvPr id="3" name="Content Placeholder 2">
            <a:extLst>
              <a:ext uri="{FF2B5EF4-FFF2-40B4-BE49-F238E27FC236}">
                <a16:creationId xmlns:a16="http://schemas.microsoft.com/office/drawing/2014/main" id="{16CADF88-C889-914E-77C2-12D321F7FA76}"/>
              </a:ext>
            </a:extLst>
          </p:cNvPr>
          <p:cNvSpPr>
            <a:spLocks noGrp="1"/>
          </p:cNvSpPr>
          <p:nvPr>
            <p:ph idx="1"/>
          </p:nvPr>
        </p:nvSpPr>
        <p:spPr>
          <a:xfrm>
            <a:off x="569496" y="2334125"/>
            <a:ext cx="11101136" cy="4363453"/>
          </a:xfrm>
        </p:spPr>
        <p:txBody>
          <a:bodyPr/>
          <a:lstStyle/>
          <a:p>
            <a:pPr>
              <a:buFont typeface="Wingdings" panose="05000000000000000000" pitchFamily="2" charset="2"/>
              <a:buChar char="Ø"/>
            </a:pPr>
            <a:r>
              <a:rPr lang="en-IN" dirty="0">
                <a:solidFill>
                  <a:schemeClr val="accent1"/>
                </a:solidFill>
                <a:effectLst/>
                <a:highlight>
                  <a:srgbClr val="F9F9F9"/>
                </a:highlight>
                <a:latin typeface="Timesnewroman"/>
              </a:rPr>
              <a:t>At the receiver’s side</a:t>
            </a:r>
          </a:p>
          <a:p>
            <a:pPr lvl="1">
              <a:lnSpc>
                <a:spcPct val="150000"/>
              </a:lnSpc>
              <a:buFont typeface="Wingdings" panose="05000000000000000000" pitchFamily="2" charset="2"/>
              <a:buChar char="Ø"/>
            </a:pPr>
            <a:r>
              <a:rPr lang="en-US" b="0" dirty="0">
                <a:solidFill>
                  <a:srgbClr val="273239"/>
                </a:solidFill>
                <a:effectLst/>
                <a:highlight>
                  <a:srgbClr val="F9F9F9"/>
                </a:highlight>
                <a:latin typeface="Timesnewroman"/>
              </a:rPr>
              <a:t>Transport Layer reads the port number from its header and forwards the Data which it has received to the respective application. It also performs sequencing and reassembling of the segmented data</a:t>
            </a:r>
            <a:r>
              <a:rPr lang="en-US" i="1" dirty="0">
                <a:solidFill>
                  <a:srgbClr val="273239"/>
                </a:solidFill>
                <a:highlight>
                  <a:srgbClr val="F9F9F9"/>
                </a:highlight>
                <a:latin typeface="Timesnewroman"/>
              </a:rPr>
              <a:t>.</a:t>
            </a:r>
          </a:p>
          <a:p>
            <a:pPr marL="0" indent="0">
              <a:lnSpc>
                <a:spcPct val="150000"/>
              </a:lnSpc>
              <a:buNone/>
            </a:pPr>
            <a:r>
              <a:rPr lang="en-US" b="1" i="0" dirty="0">
                <a:solidFill>
                  <a:schemeClr val="accent1"/>
                </a:solidFill>
                <a:effectLst/>
                <a:highlight>
                  <a:srgbClr val="FFFFFF"/>
                </a:highlight>
                <a:latin typeface="Timesnewroman"/>
              </a:rPr>
              <a:t>Functions of the Transport Layer </a:t>
            </a:r>
          </a:p>
          <a:p>
            <a:pPr>
              <a:lnSpc>
                <a:spcPct val="150000"/>
              </a:lnSpc>
              <a:buFont typeface="Wingdings" panose="05000000000000000000" pitchFamily="2" charset="2"/>
              <a:buChar char="Ø"/>
            </a:pPr>
            <a:r>
              <a:rPr lang="en-US" b="1" i="0" dirty="0">
                <a:solidFill>
                  <a:schemeClr val="accent5">
                    <a:lumMod val="75000"/>
                  </a:schemeClr>
                </a:solidFill>
                <a:effectLst/>
                <a:highlight>
                  <a:srgbClr val="FFFFFF"/>
                </a:highlight>
                <a:latin typeface="Timesnewroman"/>
              </a:rPr>
              <a:t>Segmentation and Reassembly</a:t>
            </a:r>
            <a:r>
              <a:rPr lang="en-US" b="0" i="0" dirty="0">
                <a:solidFill>
                  <a:schemeClr val="accent5">
                    <a:lumMod val="75000"/>
                  </a:schemeClr>
                </a:solidFill>
                <a:effectLst/>
                <a:highlight>
                  <a:srgbClr val="FFFFFF"/>
                </a:highlight>
                <a:latin typeface="Timesnewroman"/>
              </a:rPr>
              <a:t> </a:t>
            </a:r>
            <a:r>
              <a:rPr lang="en-US" b="0" i="0" dirty="0">
                <a:solidFill>
                  <a:srgbClr val="273239"/>
                </a:solidFill>
                <a:effectLst/>
                <a:highlight>
                  <a:srgbClr val="FFFFFF"/>
                </a:highlight>
                <a:latin typeface="Timesnewroman"/>
              </a:rPr>
              <a:t>- This layer accepts the message from the (session) layer, and breaks the message into smaller units. Each of the segments has associated header.</a:t>
            </a:r>
          </a:p>
          <a:p>
            <a:pPr>
              <a:lnSpc>
                <a:spcPct val="150000"/>
              </a:lnSpc>
              <a:buFont typeface="Wingdings" panose="05000000000000000000" pitchFamily="2" charset="2"/>
              <a:buChar char="Ø"/>
            </a:pPr>
            <a:r>
              <a:rPr lang="en-IN" b="1" i="0" dirty="0">
                <a:solidFill>
                  <a:schemeClr val="accent5">
                    <a:lumMod val="75000"/>
                  </a:schemeClr>
                </a:solidFill>
                <a:effectLst/>
                <a:highlight>
                  <a:srgbClr val="FFFFFF"/>
                </a:highlight>
                <a:latin typeface="Timesnewroman"/>
              </a:rPr>
              <a:t>Service Point Addressing - </a:t>
            </a:r>
            <a:r>
              <a:rPr lang="en-US" b="0" i="0" dirty="0">
                <a:solidFill>
                  <a:srgbClr val="273239"/>
                </a:solidFill>
                <a:effectLst/>
                <a:highlight>
                  <a:srgbClr val="FFFFFF"/>
                </a:highlight>
                <a:latin typeface="Timesnewroman"/>
              </a:rPr>
              <a:t>To deliver the message to the correct process, the transport layer header includes a type of address called service Access point address or port address.</a:t>
            </a:r>
            <a:endParaRPr lang="en-US" b="0" i="0" dirty="0">
              <a:solidFill>
                <a:schemeClr val="accent5">
                  <a:lumMod val="75000"/>
                </a:schemeClr>
              </a:solidFill>
              <a:effectLst/>
              <a:highlight>
                <a:srgbClr val="FFFFFF"/>
              </a:highlight>
              <a:latin typeface="Timesnewroman"/>
            </a:endParaRPr>
          </a:p>
          <a:p>
            <a:pPr>
              <a:lnSpc>
                <a:spcPct val="150000"/>
              </a:lnSpc>
              <a:buFont typeface="Wingdings" panose="05000000000000000000" pitchFamily="2" charset="2"/>
              <a:buChar char="Ø"/>
            </a:pPr>
            <a:endParaRPr lang="en-IN" b="0" i="1" dirty="0">
              <a:solidFill>
                <a:schemeClr val="accent1"/>
              </a:solidFill>
              <a:highlight>
                <a:srgbClr val="F9F9F9"/>
              </a:highlight>
              <a:latin typeface="Timesnewroman"/>
            </a:endParaRPr>
          </a:p>
          <a:p>
            <a:pPr>
              <a:buFont typeface="Wingdings" panose="05000000000000000000" pitchFamily="2" charset="2"/>
              <a:buChar char="Ø"/>
            </a:pPr>
            <a:endParaRPr lang="en-IN" dirty="0">
              <a:solidFill>
                <a:schemeClr val="accent1"/>
              </a:solidFill>
              <a:effectLst/>
              <a:highlight>
                <a:srgbClr val="F9F9F9"/>
              </a:highlight>
              <a:latin typeface="Timesnewroman"/>
            </a:endParaRPr>
          </a:p>
          <a:p>
            <a:pPr lvl="1">
              <a:buFont typeface="Wingdings" panose="05000000000000000000" pitchFamily="2" charset="2"/>
              <a:buChar char="Ø"/>
            </a:pPr>
            <a:endParaRPr lang="en-IN" dirty="0">
              <a:solidFill>
                <a:schemeClr val="accent1"/>
              </a:solidFill>
              <a:latin typeface="Timesnewroman"/>
            </a:endParaRPr>
          </a:p>
        </p:txBody>
      </p:sp>
    </p:spTree>
    <p:extLst>
      <p:ext uri="{BB962C8B-B14F-4D97-AF65-F5344CB8AC3E}">
        <p14:creationId xmlns:p14="http://schemas.microsoft.com/office/powerpoint/2010/main" val="890359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3C68D-0687-157D-341E-A38CA81A2A6D}"/>
              </a:ext>
            </a:extLst>
          </p:cNvPr>
          <p:cNvSpPr>
            <a:spLocks noGrp="1"/>
          </p:cNvSpPr>
          <p:nvPr>
            <p:ph type="title"/>
          </p:nvPr>
        </p:nvSpPr>
        <p:spPr>
          <a:xfrm>
            <a:off x="505326" y="973668"/>
            <a:ext cx="9411041" cy="706964"/>
          </a:xfrm>
        </p:spPr>
        <p:txBody>
          <a:bodyPr/>
          <a:lstStyle/>
          <a:p>
            <a:r>
              <a:rPr lang="en-US" sz="3000" b="1" dirty="0">
                <a:latin typeface="Timesnewroman"/>
              </a:rPr>
              <a:t>Cont..</a:t>
            </a:r>
            <a:endParaRPr lang="en-IN" sz="3000" b="1" dirty="0">
              <a:latin typeface="Timesnewroman"/>
            </a:endParaRPr>
          </a:p>
        </p:txBody>
      </p:sp>
      <p:sp>
        <p:nvSpPr>
          <p:cNvPr id="3" name="Content Placeholder 2">
            <a:extLst>
              <a:ext uri="{FF2B5EF4-FFF2-40B4-BE49-F238E27FC236}">
                <a16:creationId xmlns:a16="http://schemas.microsoft.com/office/drawing/2014/main" id="{06B8202E-4879-5FBD-3699-9B4352B36193}"/>
              </a:ext>
            </a:extLst>
          </p:cNvPr>
          <p:cNvSpPr>
            <a:spLocks noGrp="1"/>
          </p:cNvSpPr>
          <p:nvPr>
            <p:ph idx="1"/>
          </p:nvPr>
        </p:nvSpPr>
        <p:spPr>
          <a:xfrm>
            <a:off x="449179" y="2326105"/>
            <a:ext cx="11205409" cy="4403558"/>
          </a:xfrm>
        </p:spPr>
        <p:txBody>
          <a:bodyPr/>
          <a:lstStyle/>
          <a:p>
            <a:pPr>
              <a:buFont typeface="Wingdings" panose="05000000000000000000" pitchFamily="2" charset="2"/>
              <a:buChar char="Ø"/>
            </a:pPr>
            <a:r>
              <a:rPr lang="en-US" b="1" i="0" dirty="0">
                <a:solidFill>
                  <a:schemeClr val="accent1"/>
                </a:solidFill>
                <a:effectLst/>
                <a:highlight>
                  <a:srgbClr val="FFFFFF"/>
                </a:highlight>
                <a:latin typeface="Timesnewroman"/>
              </a:rPr>
              <a:t>Services Provided by Transport Layer </a:t>
            </a:r>
          </a:p>
          <a:p>
            <a:pPr lvl="1">
              <a:lnSpc>
                <a:spcPct val="150000"/>
              </a:lnSpc>
              <a:buFont typeface="Wingdings" panose="05000000000000000000" pitchFamily="2" charset="2"/>
              <a:buChar char="Ø"/>
            </a:pPr>
            <a:r>
              <a:rPr lang="en-IN" b="0" i="0" dirty="0">
                <a:solidFill>
                  <a:srgbClr val="273239"/>
                </a:solidFill>
                <a:effectLst/>
                <a:highlight>
                  <a:srgbClr val="FFFFFF"/>
                </a:highlight>
                <a:latin typeface="Timesnewroman"/>
              </a:rPr>
              <a:t>1. Connection-Oriented Service</a:t>
            </a:r>
          </a:p>
          <a:p>
            <a:pPr lvl="1">
              <a:lnSpc>
                <a:spcPct val="150000"/>
              </a:lnSpc>
              <a:buFont typeface="Wingdings" panose="05000000000000000000" pitchFamily="2" charset="2"/>
              <a:buChar char="Ø"/>
            </a:pPr>
            <a:r>
              <a:rPr lang="en-IN" b="0" i="0" dirty="0">
                <a:solidFill>
                  <a:srgbClr val="273239"/>
                </a:solidFill>
                <a:effectLst/>
                <a:highlight>
                  <a:srgbClr val="FFFFFF"/>
                </a:highlight>
                <a:latin typeface="Timesnewroman"/>
              </a:rPr>
              <a:t>2. Connectionless Service</a:t>
            </a:r>
            <a:endParaRPr lang="en-IN" dirty="0">
              <a:solidFill>
                <a:srgbClr val="273239"/>
              </a:solidFill>
              <a:highlight>
                <a:srgbClr val="FFFFFF"/>
              </a:highlight>
              <a:latin typeface="Timesnewroman"/>
            </a:endParaRPr>
          </a:p>
          <a:p>
            <a:endParaRPr lang="en-IN" b="1" i="0" u="sng" dirty="0">
              <a:solidFill>
                <a:srgbClr val="273239"/>
              </a:solidFill>
              <a:effectLst/>
              <a:highlight>
                <a:srgbClr val="FFFFFF"/>
              </a:highlight>
              <a:latin typeface="Nunito" pitchFamily="2" charset="0"/>
            </a:endParaRPr>
          </a:p>
          <a:p>
            <a:pPr>
              <a:buFont typeface="Wingdings" panose="05000000000000000000" pitchFamily="2" charset="2"/>
              <a:buChar char="Ø"/>
            </a:pPr>
            <a:r>
              <a:rPr lang="en-US" b="1" i="0" dirty="0">
                <a:solidFill>
                  <a:schemeClr val="accent1"/>
                </a:solidFill>
                <a:effectLst/>
                <a:highlight>
                  <a:srgbClr val="FFFFFF"/>
                </a:highlight>
                <a:latin typeface="Timesnewroman"/>
              </a:rPr>
              <a:t>1. Connection-Oriented Service </a:t>
            </a:r>
            <a:r>
              <a:rPr lang="en-US" dirty="0">
                <a:solidFill>
                  <a:srgbClr val="273239"/>
                </a:solidFill>
                <a:highlight>
                  <a:srgbClr val="FFFFFF"/>
                </a:highlight>
                <a:latin typeface="Timesnewroman"/>
              </a:rPr>
              <a:t>- </a:t>
            </a:r>
            <a:r>
              <a:rPr lang="en-US" b="0" i="0" dirty="0">
                <a:solidFill>
                  <a:srgbClr val="273239"/>
                </a:solidFill>
                <a:effectLst/>
                <a:highlight>
                  <a:srgbClr val="FFFFFF"/>
                </a:highlight>
                <a:latin typeface="Timesnewroman"/>
              </a:rPr>
              <a:t>It is a three-phase process that includes</a:t>
            </a:r>
          </a:p>
          <a:p>
            <a:pPr lvl="1" fontAlgn="base">
              <a:lnSpc>
                <a:spcPct val="150000"/>
              </a:lnSpc>
              <a:buFont typeface="Arial" panose="020B0604020202020204" pitchFamily="34" charset="0"/>
              <a:buChar char="•"/>
            </a:pPr>
            <a:r>
              <a:rPr lang="en-IN" b="0" i="0" dirty="0">
                <a:solidFill>
                  <a:srgbClr val="273239"/>
                </a:solidFill>
                <a:effectLst/>
                <a:highlight>
                  <a:srgbClr val="FFFFFF"/>
                </a:highlight>
                <a:latin typeface="Timesnewroman"/>
              </a:rPr>
              <a:t>Connection Establishment</a:t>
            </a:r>
          </a:p>
          <a:p>
            <a:pPr lvl="1" fontAlgn="base">
              <a:lnSpc>
                <a:spcPct val="150000"/>
              </a:lnSpc>
              <a:buFont typeface="Arial" panose="020B0604020202020204" pitchFamily="34" charset="0"/>
              <a:buChar char="•"/>
            </a:pPr>
            <a:r>
              <a:rPr lang="en-IN" b="0" i="0" dirty="0">
                <a:solidFill>
                  <a:srgbClr val="273239"/>
                </a:solidFill>
                <a:effectLst/>
                <a:highlight>
                  <a:srgbClr val="FFFFFF"/>
                </a:highlight>
                <a:latin typeface="Timesnewroman"/>
              </a:rPr>
              <a:t>Data Transfer</a:t>
            </a:r>
          </a:p>
          <a:p>
            <a:pPr lvl="1" fontAlgn="base">
              <a:lnSpc>
                <a:spcPct val="150000"/>
              </a:lnSpc>
              <a:buFont typeface="Arial" panose="020B0604020202020204" pitchFamily="34" charset="0"/>
              <a:buChar char="•"/>
            </a:pPr>
            <a:r>
              <a:rPr lang="en-IN" b="0" i="0" dirty="0">
                <a:solidFill>
                  <a:srgbClr val="273239"/>
                </a:solidFill>
                <a:effectLst/>
                <a:highlight>
                  <a:srgbClr val="FFFFFF"/>
                </a:highlight>
                <a:latin typeface="Timesnewroman"/>
              </a:rPr>
              <a:t>Termination/disconnection</a:t>
            </a:r>
          </a:p>
          <a:p>
            <a:endParaRPr lang="en-IN" dirty="0">
              <a:latin typeface="Timesnewroman"/>
            </a:endParaRPr>
          </a:p>
        </p:txBody>
      </p:sp>
    </p:spTree>
    <p:extLst>
      <p:ext uri="{BB962C8B-B14F-4D97-AF65-F5344CB8AC3E}">
        <p14:creationId xmlns:p14="http://schemas.microsoft.com/office/powerpoint/2010/main" val="2073728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30F68-78A2-F2A5-1C96-562B120BC177}"/>
              </a:ext>
            </a:extLst>
          </p:cNvPr>
          <p:cNvSpPr>
            <a:spLocks noGrp="1"/>
          </p:cNvSpPr>
          <p:nvPr>
            <p:ph type="title"/>
          </p:nvPr>
        </p:nvSpPr>
        <p:spPr>
          <a:xfrm>
            <a:off x="569496" y="973668"/>
            <a:ext cx="9346872" cy="706964"/>
          </a:xfrm>
        </p:spPr>
        <p:txBody>
          <a:bodyPr/>
          <a:lstStyle/>
          <a:p>
            <a:r>
              <a:rPr lang="en-US" sz="3000" b="1" dirty="0">
                <a:latin typeface="Timesnewroman"/>
              </a:rPr>
              <a:t>Cont..</a:t>
            </a:r>
            <a:endParaRPr lang="en-IN" sz="3000" b="1" dirty="0">
              <a:latin typeface="Timesnewroman"/>
            </a:endParaRPr>
          </a:p>
        </p:txBody>
      </p:sp>
      <p:sp>
        <p:nvSpPr>
          <p:cNvPr id="3" name="Content Placeholder 2">
            <a:extLst>
              <a:ext uri="{FF2B5EF4-FFF2-40B4-BE49-F238E27FC236}">
                <a16:creationId xmlns:a16="http://schemas.microsoft.com/office/drawing/2014/main" id="{C944E40A-8109-C53C-E5D3-25473FECDC8F}"/>
              </a:ext>
            </a:extLst>
          </p:cNvPr>
          <p:cNvSpPr>
            <a:spLocks noGrp="1"/>
          </p:cNvSpPr>
          <p:nvPr>
            <p:ph idx="1"/>
          </p:nvPr>
        </p:nvSpPr>
        <p:spPr>
          <a:xfrm>
            <a:off x="569496" y="2350168"/>
            <a:ext cx="11109157" cy="4307306"/>
          </a:xfrm>
        </p:spPr>
        <p:txBody>
          <a:bodyPr/>
          <a:lstStyle/>
          <a:p>
            <a:pPr>
              <a:lnSpc>
                <a:spcPct val="150000"/>
              </a:lnSpc>
              <a:buFont typeface="Wingdings" panose="05000000000000000000" pitchFamily="2" charset="2"/>
              <a:buChar char="Ø"/>
            </a:pPr>
            <a:r>
              <a:rPr lang="en-US" b="0" i="0" dirty="0">
                <a:solidFill>
                  <a:srgbClr val="273239"/>
                </a:solidFill>
                <a:effectLst/>
                <a:highlight>
                  <a:srgbClr val="FFFFFF"/>
                </a:highlight>
                <a:latin typeface="Timesnewroman"/>
              </a:rPr>
              <a:t>In this type of transmission, the receiving device sends an acknowledgment, back to the source after a packet or group of packets is received. This type of transmission is reliable and secure.</a:t>
            </a:r>
          </a:p>
          <a:p>
            <a:pPr>
              <a:lnSpc>
                <a:spcPct val="150000"/>
              </a:lnSpc>
              <a:buFont typeface="Wingdings" panose="05000000000000000000" pitchFamily="2" charset="2"/>
              <a:buChar char="Ø"/>
            </a:pPr>
            <a:r>
              <a:rPr lang="en-US" b="1" i="0" dirty="0">
                <a:solidFill>
                  <a:schemeClr val="accent1"/>
                </a:solidFill>
                <a:effectLst/>
                <a:highlight>
                  <a:srgbClr val="FFFFFF"/>
                </a:highlight>
                <a:latin typeface="Timesnewroman"/>
              </a:rPr>
              <a:t>2. Connectionless service</a:t>
            </a:r>
            <a:r>
              <a:rPr lang="en-US" b="0" i="0" dirty="0">
                <a:solidFill>
                  <a:schemeClr val="accent1"/>
                </a:solidFill>
                <a:effectLst/>
                <a:highlight>
                  <a:srgbClr val="FFFFFF"/>
                </a:highlight>
                <a:latin typeface="Timesnewroman"/>
              </a:rPr>
              <a:t> </a:t>
            </a:r>
            <a:r>
              <a:rPr lang="en-US" b="0" i="0" dirty="0">
                <a:solidFill>
                  <a:srgbClr val="273239"/>
                </a:solidFill>
                <a:effectLst/>
                <a:highlight>
                  <a:srgbClr val="FFFFFF"/>
                </a:highlight>
                <a:latin typeface="Timesnewroman"/>
              </a:rPr>
              <a:t>- It is one of the process and includes Data Transfer. In this type of transmission, the receiver does not acknowledge </a:t>
            </a:r>
            <a:r>
              <a:rPr lang="en-US" dirty="0">
                <a:solidFill>
                  <a:srgbClr val="273239"/>
                </a:solidFill>
                <a:highlight>
                  <a:srgbClr val="FFFFFF"/>
                </a:highlight>
                <a:latin typeface="Timesnewroman"/>
              </a:rPr>
              <a:t>received </a:t>
            </a:r>
            <a:r>
              <a:rPr lang="en-US" b="0" i="0" dirty="0">
                <a:solidFill>
                  <a:srgbClr val="273239"/>
                </a:solidFill>
                <a:effectLst/>
                <a:highlight>
                  <a:srgbClr val="FFFFFF"/>
                </a:highlight>
                <a:latin typeface="Timesnewroman"/>
              </a:rPr>
              <a:t>packet. This approach allows for much faster communication between devices. Connection-oriented service is more reliable than connectionless Service.</a:t>
            </a:r>
            <a:endParaRPr lang="en-US" dirty="0">
              <a:solidFill>
                <a:srgbClr val="273239"/>
              </a:solidFill>
              <a:highlight>
                <a:srgbClr val="FFFFFF"/>
              </a:highlight>
              <a:latin typeface="Timesnewroman"/>
            </a:endParaRPr>
          </a:p>
          <a:p>
            <a:pPr>
              <a:lnSpc>
                <a:spcPct val="150000"/>
              </a:lnSpc>
              <a:buFont typeface="Wingdings" panose="05000000000000000000" pitchFamily="2" charset="2"/>
              <a:buChar char="Ø"/>
            </a:pPr>
            <a:endParaRPr lang="en-IN" dirty="0"/>
          </a:p>
        </p:txBody>
      </p:sp>
    </p:spTree>
    <p:extLst>
      <p:ext uri="{BB962C8B-B14F-4D97-AF65-F5344CB8AC3E}">
        <p14:creationId xmlns:p14="http://schemas.microsoft.com/office/powerpoint/2010/main" val="3157157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6CD1F-681A-7CA1-0CE0-AF3B45A575AE}"/>
              </a:ext>
            </a:extLst>
          </p:cNvPr>
          <p:cNvSpPr>
            <a:spLocks noGrp="1"/>
          </p:cNvSpPr>
          <p:nvPr>
            <p:ph type="title"/>
          </p:nvPr>
        </p:nvSpPr>
        <p:spPr>
          <a:xfrm>
            <a:off x="569495" y="965647"/>
            <a:ext cx="9138326" cy="706964"/>
          </a:xfrm>
        </p:spPr>
        <p:txBody>
          <a:bodyPr/>
          <a:lstStyle/>
          <a:p>
            <a:r>
              <a:rPr lang="en-US" sz="3000" b="1" dirty="0">
                <a:latin typeface="Timesnewroman"/>
              </a:rPr>
              <a:t>Cont..</a:t>
            </a:r>
            <a:endParaRPr lang="en-IN" sz="3000" b="1" dirty="0">
              <a:latin typeface="Timesnewroman"/>
            </a:endParaRPr>
          </a:p>
        </p:txBody>
      </p:sp>
      <p:sp>
        <p:nvSpPr>
          <p:cNvPr id="3" name="Content Placeholder 2">
            <a:extLst>
              <a:ext uri="{FF2B5EF4-FFF2-40B4-BE49-F238E27FC236}">
                <a16:creationId xmlns:a16="http://schemas.microsoft.com/office/drawing/2014/main" id="{0748A50B-D9B4-45FC-F96C-C6B8F53DD0DF}"/>
              </a:ext>
            </a:extLst>
          </p:cNvPr>
          <p:cNvSpPr>
            <a:spLocks noGrp="1"/>
          </p:cNvSpPr>
          <p:nvPr>
            <p:ph idx="1"/>
          </p:nvPr>
        </p:nvSpPr>
        <p:spPr>
          <a:xfrm>
            <a:off x="505326" y="2310064"/>
            <a:ext cx="11165306" cy="4379494"/>
          </a:xfrm>
        </p:spPr>
        <p:txBody>
          <a:bodyPr/>
          <a:lstStyle/>
          <a:p>
            <a:pPr>
              <a:buFont typeface="Wingdings" panose="05000000000000000000" pitchFamily="2" charset="2"/>
              <a:buChar char="Ø"/>
            </a:pPr>
            <a:r>
              <a:rPr lang="en-IN" b="1" dirty="0">
                <a:solidFill>
                  <a:schemeClr val="accent5">
                    <a:lumMod val="75000"/>
                  </a:schemeClr>
                </a:solidFill>
                <a:latin typeface="Timesnewroman"/>
              </a:rPr>
              <a:t>Important Points of Transport Layer</a:t>
            </a:r>
          </a:p>
          <a:p>
            <a:pPr lvl="1">
              <a:lnSpc>
                <a:spcPct val="150000"/>
              </a:lnSpc>
              <a:buFont typeface="Wingdings" panose="05000000000000000000" pitchFamily="2" charset="2"/>
              <a:buChar char="Ø"/>
            </a:pPr>
            <a:r>
              <a:rPr lang="en-US" b="0" i="1" dirty="0">
                <a:solidFill>
                  <a:srgbClr val="273239"/>
                </a:solidFill>
                <a:effectLst/>
                <a:latin typeface="Timesnewroman"/>
              </a:rPr>
              <a:t>Data in the Transport Layer is called </a:t>
            </a:r>
            <a:r>
              <a:rPr lang="en-US" b="1" i="1" dirty="0">
                <a:solidFill>
                  <a:schemeClr val="accent1"/>
                </a:solidFill>
                <a:effectLst/>
                <a:latin typeface="Timesnewroman"/>
              </a:rPr>
              <a:t>Segments</a:t>
            </a:r>
            <a:r>
              <a:rPr lang="en-US" b="0" i="1" dirty="0">
                <a:solidFill>
                  <a:srgbClr val="273239"/>
                </a:solidFill>
                <a:effectLst/>
                <a:latin typeface="Timesnewroman"/>
              </a:rPr>
              <a:t>. </a:t>
            </a:r>
          </a:p>
          <a:p>
            <a:pPr lvl="1">
              <a:lnSpc>
                <a:spcPct val="150000"/>
              </a:lnSpc>
              <a:buFont typeface="Wingdings" panose="05000000000000000000" pitchFamily="2" charset="2"/>
              <a:buChar char="Ø"/>
            </a:pPr>
            <a:r>
              <a:rPr lang="en-US" b="0" i="1" dirty="0">
                <a:solidFill>
                  <a:srgbClr val="273239"/>
                </a:solidFill>
                <a:effectLst/>
                <a:latin typeface="Timesnewroman"/>
              </a:rPr>
              <a:t>Transport layer is operated by the Operating System. It is also a part of the OS and communicates with the Application Layer by making </a:t>
            </a:r>
            <a:r>
              <a:rPr lang="en-US" b="0" i="1" dirty="0">
                <a:solidFill>
                  <a:schemeClr val="accent1"/>
                </a:solidFill>
                <a:effectLst/>
                <a:latin typeface="Timesnewroman"/>
              </a:rPr>
              <a:t>system calls</a:t>
            </a:r>
            <a:r>
              <a:rPr lang="en-US" b="0" i="1" dirty="0">
                <a:solidFill>
                  <a:srgbClr val="273239"/>
                </a:solidFill>
                <a:effectLst/>
                <a:latin typeface="Timesnewroman"/>
              </a:rPr>
              <a:t>. </a:t>
            </a:r>
          </a:p>
          <a:p>
            <a:pPr lvl="1">
              <a:lnSpc>
                <a:spcPct val="150000"/>
              </a:lnSpc>
              <a:buFont typeface="Wingdings" panose="05000000000000000000" pitchFamily="2" charset="2"/>
              <a:buChar char="Ø"/>
            </a:pPr>
            <a:r>
              <a:rPr lang="en-US" b="0" i="1" dirty="0">
                <a:solidFill>
                  <a:srgbClr val="273239"/>
                </a:solidFill>
                <a:effectLst/>
                <a:latin typeface="Timesnewroman"/>
              </a:rPr>
              <a:t>The transport layer is called as </a:t>
            </a:r>
            <a:r>
              <a:rPr lang="en-US" b="1" i="1" dirty="0">
                <a:solidFill>
                  <a:schemeClr val="accent1"/>
                </a:solidFill>
                <a:effectLst/>
                <a:latin typeface="Timesnewroman"/>
              </a:rPr>
              <a:t>Heart of the OSI</a:t>
            </a:r>
            <a:r>
              <a:rPr lang="en-US" b="0" i="1" dirty="0">
                <a:solidFill>
                  <a:schemeClr val="accent1"/>
                </a:solidFill>
                <a:effectLst/>
                <a:latin typeface="Timesnewroman"/>
              </a:rPr>
              <a:t> </a:t>
            </a:r>
            <a:r>
              <a:rPr lang="en-US" b="0" i="1" dirty="0">
                <a:solidFill>
                  <a:srgbClr val="273239"/>
                </a:solidFill>
                <a:effectLst/>
                <a:latin typeface="Timesnewroman"/>
              </a:rPr>
              <a:t>model. </a:t>
            </a:r>
          </a:p>
          <a:p>
            <a:pPr lvl="1">
              <a:lnSpc>
                <a:spcPct val="150000"/>
              </a:lnSpc>
              <a:buFont typeface="Wingdings" panose="05000000000000000000" pitchFamily="2" charset="2"/>
              <a:buChar char="Ø"/>
            </a:pPr>
            <a:r>
              <a:rPr lang="en-IN" b="1" i="1" dirty="0">
                <a:solidFill>
                  <a:schemeClr val="accent1"/>
                </a:solidFill>
                <a:effectLst/>
                <a:latin typeface="Timesnewroman"/>
              </a:rPr>
              <a:t>Protocol Used </a:t>
            </a:r>
            <a:r>
              <a:rPr lang="en-IN" b="1" i="1" dirty="0">
                <a:solidFill>
                  <a:srgbClr val="273239"/>
                </a:solidFill>
                <a:effectLst/>
                <a:latin typeface="Timesnewroman"/>
              </a:rPr>
              <a:t>:</a:t>
            </a:r>
            <a:r>
              <a:rPr lang="en-IN" b="0" i="1" dirty="0">
                <a:solidFill>
                  <a:srgbClr val="273239"/>
                </a:solidFill>
                <a:effectLst/>
                <a:latin typeface="Timesnewroman"/>
              </a:rPr>
              <a:t> </a:t>
            </a:r>
            <a:r>
              <a:rPr lang="en-IN" b="0" i="1" dirty="0">
                <a:solidFill>
                  <a:schemeClr val="accent1"/>
                </a:solidFill>
                <a:effectLst/>
                <a:latin typeface="Timesnewroman"/>
              </a:rPr>
              <a:t>TCP</a:t>
            </a:r>
            <a:r>
              <a:rPr lang="en-IN" b="0" i="1" dirty="0">
                <a:solidFill>
                  <a:srgbClr val="273239"/>
                </a:solidFill>
                <a:effectLst/>
                <a:latin typeface="Timesnewroman"/>
              </a:rPr>
              <a:t>, </a:t>
            </a:r>
            <a:r>
              <a:rPr lang="en-IN" b="0" i="1" dirty="0">
                <a:solidFill>
                  <a:srgbClr val="0070C0"/>
                </a:solidFill>
                <a:effectLst/>
                <a:latin typeface="Timesnewroman"/>
              </a:rPr>
              <a:t>UDP</a:t>
            </a:r>
            <a:r>
              <a:rPr lang="en-IN" b="0" i="1" dirty="0">
                <a:solidFill>
                  <a:srgbClr val="273239"/>
                </a:solidFill>
                <a:effectLst/>
                <a:latin typeface="Timesnewroman"/>
              </a:rPr>
              <a:t>  </a:t>
            </a:r>
            <a:r>
              <a:rPr lang="en-IN" b="0" i="1" dirty="0">
                <a:solidFill>
                  <a:schemeClr val="accent5">
                    <a:lumMod val="75000"/>
                  </a:schemeClr>
                </a:solidFill>
                <a:effectLst/>
                <a:latin typeface="Timesnewroman"/>
              </a:rPr>
              <a:t>NetBIOS</a:t>
            </a:r>
            <a:r>
              <a:rPr lang="en-IN" b="0" i="1" dirty="0">
                <a:solidFill>
                  <a:srgbClr val="273239"/>
                </a:solidFill>
                <a:effectLst/>
                <a:latin typeface="Timesnewroman"/>
              </a:rPr>
              <a:t>, </a:t>
            </a:r>
            <a:r>
              <a:rPr lang="en-IN" b="0" i="1" dirty="0">
                <a:solidFill>
                  <a:srgbClr val="00B050"/>
                </a:solidFill>
                <a:effectLst/>
                <a:latin typeface="Timesnewroman"/>
              </a:rPr>
              <a:t>PPTP</a:t>
            </a:r>
          </a:p>
          <a:p>
            <a:endParaRPr lang="en-US" b="0" i="1" dirty="0">
              <a:solidFill>
                <a:srgbClr val="273239"/>
              </a:solidFill>
              <a:effectLst/>
              <a:latin typeface="Nunito" pitchFamily="2" charset="0"/>
            </a:endParaRPr>
          </a:p>
          <a:p>
            <a:endParaRPr lang="en-IN" dirty="0"/>
          </a:p>
        </p:txBody>
      </p:sp>
    </p:spTree>
    <p:extLst>
      <p:ext uri="{BB962C8B-B14F-4D97-AF65-F5344CB8AC3E}">
        <p14:creationId xmlns:p14="http://schemas.microsoft.com/office/powerpoint/2010/main" val="1286785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D1C1F-A7B4-668A-E8CF-86F94B9C5FF8}"/>
              </a:ext>
            </a:extLst>
          </p:cNvPr>
          <p:cNvSpPr>
            <a:spLocks noGrp="1"/>
          </p:cNvSpPr>
          <p:nvPr>
            <p:ph type="title"/>
          </p:nvPr>
        </p:nvSpPr>
        <p:spPr>
          <a:xfrm>
            <a:off x="553454" y="973668"/>
            <a:ext cx="9362914" cy="706964"/>
          </a:xfrm>
        </p:spPr>
        <p:txBody>
          <a:bodyPr/>
          <a:lstStyle/>
          <a:p>
            <a:r>
              <a:rPr lang="en-IN" sz="3000" b="1" dirty="0">
                <a:latin typeface="Timesnewroman"/>
              </a:rPr>
              <a:t>Session Layer - Layer 5</a:t>
            </a:r>
          </a:p>
        </p:txBody>
      </p:sp>
      <p:sp>
        <p:nvSpPr>
          <p:cNvPr id="3" name="Content Placeholder 2">
            <a:extLst>
              <a:ext uri="{FF2B5EF4-FFF2-40B4-BE49-F238E27FC236}">
                <a16:creationId xmlns:a16="http://schemas.microsoft.com/office/drawing/2014/main" id="{5CF607BD-47E0-753C-A2D5-7DDDA9C3BAC2}"/>
              </a:ext>
            </a:extLst>
          </p:cNvPr>
          <p:cNvSpPr>
            <a:spLocks noGrp="1"/>
          </p:cNvSpPr>
          <p:nvPr>
            <p:ph idx="1"/>
          </p:nvPr>
        </p:nvSpPr>
        <p:spPr>
          <a:xfrm>
            <a:off x="553455" y="2294021"/>
            <a:ext cx="11157282" cy="4435641"/>
          </a:xfrm>
        </p:spPr>
        <p:txBody>
          <a:bodyPr/>
          <a:lstStyle/>
          <a:p>
            <a:pPr>
              <a:lnSpc>
                <a:spcPct val="150000"/>
              </a:lnSpc>
              <a:buFont typeface="Wingdings" panose="05000000000000000000" pitchFamily="2" charset="2"/>
              <a:buChar char="Ø"/>
            </a:pPr>
            <a:r>
              <a:rPr lang="en-US" b="0" i="0" dirty="0">
                <a:solidFill>
                  <a:srgbClr val="273239"/>
                </a:solidFill>
                <a:effectLst/>
                <a:highlight>
                  <a:srgbClr val="FFFFFF"/>
                </a:highlight>
                <a:latin typeface="Timesnewroman"/>
              </a:rPr>
              <a:t>This layer is responsible for the </a:t>
            </a:r>
            <a:r>
              <a:rPr lang="en-US" b="0" i="0" dirty="0">
                <a:solidFill>
                  <a:srgbClr val="00B050"/>
                </a:solidFill>
                <a:effectLst/>
                <a:highlight>
                  <a:srgbClr val="FFFFFF"/>
                </a:highlight>
                <a:latin typeface="Timesnewroman"/>
              </a:rPr>
              <a:t>establishment</a:t>
            </a:r>
            <a:r>
              <a:rPr lang="en-US" b="0" i="0" dirty="0">
                <a:solidFill>
                  <a:srgbClr val="273239"/>
                </a:solidFill>
                <a:effectLst/>
                <a:highlight>
                  <a:srgbClr val="FFFFFF"/>
                </a:highlight>
                <a:latin typeface="Timesnewroman"/>
              </a:rPr>
              <a:t> of connection, maintenance of </a:t>
            </a:r>
            <a:r>
              <a:rPr lang="en-US" b="0" i="0" dirty="0">
                <a:solidFill>
                  <a:schemeClr val="accent5">
                    <a:lumMod val="75000"/>
                  </a:schemeClr>
                </a:solidFill>
                <a:effectLst/>
                <a:highlight>
                  <a:srgbClr val="FFFFFF"/>
                </a:highlight>
                <a:latin typeface="Timesnewroman"/>
              </a:rPr>
              <a:t>sessions</a:t>
            </a:r>
            <a:r>
              <a:rPr lang="en-US" b="0" i="0" dirty="0">
                <a:solidFill>
                  <a:srgbClr val="273239"/>
                </a:solidFill>
                <a:effectLst/>
                <a:highlight>
                  <a:srgbClr val="FFFFFF"/>
                </a:highlight>
                <a:latin typeface="Timesnewroman"/>
              </a:rPr>
              <a:t>, and </a:t>
            </a:r>
            <a:r>
              <a:rPr lang="en-US" b="0" i="0" dirty="0">
                <a:solidFill>
                  <a:schemeClr val="accent1"/>
                </a:solidFill>
                <a:effectLst/>
                <a:highlight>
                  <a:srgbClr val="FFFFFF"/>
                </a:highlight>
                <a:latin typeface="Timesnewroman"/>
              </a:rPr>
              <a:t>authentication</a:t>
            </a:r>
            <a:r>
              <a:rPr lang="en-US" b="0" i="0" dirty="0">
                <a:solidFill>
                  <a:srgbClr val="273239"/>
                </a:solidFill>
                <a:effectLst/>
                <a:highlight>
                  <a:srgbClr val="FFFFFF"/>
                </a:highlight>
                <a:latin typeface="Timesnewroman"/>
              </a:rPr>
              <a:t>, and also ensures </a:t>
            </a:r>
            <a:r>
              <a:rPr lang="en-US" b="0" i="0" dirty="0">
                <a:solidFill>
                  <a:schemeClr val="accent6"/>
                </a:solidFill>
                <a:effectLst/>
                <a:highlight>
                  <a:srgbClr val="FFFFFF"/>
                </a:highlight>
                <a:latin typeface="Timesnewroman"/>
              </a:rPr>
              <a:t>security</a:t>
            </a:r>
            <a:r>
              <a:rPr lang="en-US" b="0" i="0" dirty="0">
                <a:solidFill>
                  <a:srgbClr val="273239"/>
                </a:solidFill>
                <a:effectLst/>
                <a:highlight>
                  <a:srgbClr val="FFFFFF"/>
                </a:highlight>
                <a:latin typeface="Timesnewroman"/>
              </a:rPr>
              <a:t>.</a:t>
            </a:r>
          </a:p>
          <a:p>
            <a:pPr>
              <a:lnSpc>
                <a:spcPct val="150000"/>
              </a:lnSpc>
              <a:buFont typeface="Wingdings" panose="05000000000000000000" pitchFamily="2" charset="2"/>
              <a:buChar char="Ø"/>
            </a:pPr>
            <a:r>
              <a:rPr lang="en-US" b="1" i="0" dirty="0">
                <a:solidFill>
                  <a:schemeClr val="accent1"/>
                </a:solidFill>
                <a:effectLst/>
                <a:highlight>
                  <a:srgbClr val="FFFFFF"/>
                </a:highlight>
                <a:latin typeface="Timesnewroman"/>
              </a:rPr>
              <a:t>Functions of the Session Layer</a:t>
            </a:r>
          </a:p>
          <a:p>
            <a:pPr>
              <a:lnSpc>
                <a:spcPct val="150000"/>
              </a:lnSpc>
              <a:buFont typeface="Wingdings" panose="05000000000000000000" pitchFamily="2" charset="2"/>
              <a:buChar char="Ø"/>
            </a:pPr>
            <a:r>
              <a:rPr lang="en-US" b="1" i="0" dirty="0">
                <a:solidFill>
                  <a:schemeClr val="accent1"/>
                </a:solidFill>
                <a:effectLst/>
                <a:highlight>
                  <a:srgbClr val="FFFFFF"/>
                </a:highlight>
                <a:latin typeface="Timesnewroman"/>
              </a:rPr>
              <a:t>Session</a:t>
            </a:r>
            <a:r>
              <a:rPr lang="en-US" b="1" i="0" dirty="0">
                <a:solidFill>
                  <a:srgbClr val="273239"/>
                </a:solidFill>
                <a:effectLst/>
                <a:highlight>
                  <a:srgbClr val="FFFFFF"/>
                </a:highlight>
                <a:latin typeface="Timesnewroman"/>
              </a:rPr>
              <a:t> </a:t>
            </a:r>
            <a:r>
              <a:rPr lang="en-US" b="1" i="0" dirty="0">
                <a:solidFill>
                  <a:schemeClr val="accent1"/>
                </a:solidFill>
                <a:effectLst/>
                <a:highlight>
                  <a:srgbClr val="FFFFFF"/>
                </a:highlight>
                <a:latin typeface="Timesnewroman"/>
              </a:rPr>
              <a:t>establishment</a:t>
            </a:r>
            <a:r>
              <a:rPr lang="en-US" b="1" i="0" dirty="0">
                <a:solidFill>
                  <a:srgbClr val="273239"/>
                </a:solidFill>
                <a:effectLst/>
                <a:highlight>
                  <a:srgbClr val="FFFFFF"/>
                </a:highlight>
                <a:latin typeface="Timesnewroman"/>
              </a:rPr>
              <a:t>, </a:t>
            </a:r>
            <a:r>
              <a:rPr lang="en-US" b="1" i="0" dirty="0">
                <a:solidFill>
                  <a:schemeClr val="accent5">
                    <a:lumMod val="75000"/>
                  </a:schemeClr>
                </a:solidFill>
                <a:effectLst/>
                <a:highlight>
                  <a:srgbClr val="FFFFFF"/>
                </a:highlight>
                <a:latin typeface="Timesnewroman"/>
              </a:rPr>
              <a:t>maintenance</a:t>
            </a:r>
            <a:r>
              <a:rPr lang="en-US" b="1" i="0" dirty="0">
                <a:solidFill>
                  <a:srgbClr val="273239"/>
                </a:solidFill>
                <a:effectLst/>
                <a:highlight>
                  <a:srgbClr val="FFFFFF"/>
                </a:highlight>
                <a:latin typeface="Timesnewroman"/>
              </a:rPr>
              <a:t>, and </a:t>
            </a:r>
            <a:r>
              <a:rPr lang="en-US" b="1" i="0" dirty="0">
                <a:solidFill>
                  <a:schemeClr val="accent3"/>
                </a:solidFill>
                <a:effectLst/>
                <a:highlight>
                  <a:srgbClr val="FFFFFF"/>
                </a:highlight>
                <a:latin typeface="Timesnewroman"/>
              </a:rPr>
              <a:t>termination</a:t>
            </a:r>
            <a:r>
              <a:rPr lang="en-US" b="1" i="0" dirty="0">
                <a:solidFill>
                  <a:srgbClr val="273239"/>
                </a:solidFill>
                <a:effectLst/>
                <a:highlight>
                  <a:srgbClr val="FFFFFF"/>
                </a:highlight>
                <a:latin typeface="Timesnewroman"/>
              </a:rPr>
              <a:t>:</a:t>
            </a:r>
            <a:r>
              <a:rPr lang="en-US" b="0" i="0" dirty="0">
                <a:solidFill>
                  <a:srgbClr val="273239"/>
                </a:solidFill>
                <a:effectLst/>
                <a:highlight>
                  <a:srgbClr val="FFFFFF"/>
                </a:highlight>
                <a:latin typeface="Timesnewroman"/>
              </a:rPr>
              <a:t> The layer allows the two processes to establish, use, and terminate a connection.</a:t>
            </a:r>
          </a:p>
          <a:p>
            <a:pPr>
              <a:lnSpc>
                <a:spcPct val="150000"/>
              </a:lnSpc>
              <a:buFont typeface="Wingdings" panose="05000000000000000000" pitchFamily="2" charset="2"/>
              <a:buChar char="Ø"/>
            </a:pPr>
            <a:r>
              <a:rPr lang="en-US" b="1" i="0" dirty="0">
                <a:solidFill>
                  <a:schemeClr val="accent2"/>
                </a:solidFill>
                <a:effectLst/>
                <a:highlight>
                  <a:srgbClr val="FFFFFF"/>
                </a:highlight>
                <a:latin typeface="Timesnewroman"/>
              </a:rPr>
              <a:t>Dialog Controller</a:t>
            </a:r>
            <a:r>
              <a:rPr lang="en-US" b="1" i="0" dirty="0">
                <a:solidFill>
                  <a:srgbClr val="273239"/>
                </a:solidFill>
                <a:effectLst/>
                <a:highlight>
                  <a:srgbClr val="FFFFFF"/>
                </a:highlight>
                <a:latin typeface="Timesnewroman"/>
              </a:rPr>
              <a:t>:</a:t>
            </a:r>
            <a:r>
              <a:rPr lang="en-US" b="0" i="0" dirty="0">
                <a:solidFill>
                  <a:srgbClr val="273239"/>
                </a:solidFill>
                <a:effectLst/>
                <a:highlight>
                  <a:srgbClr val="FFFFFF"/>
                </a:highlight>
                <a:latin typeface="Timesnewroman"/>
              </a:rPr>
              <a:t> The session layer allows two systems to start communication with each other in half-duplex or full -duplex.</a:t>
            </a:r>
          </a:p>
          <a:p>
            <a:pPr>
              <a:lnSpc>
                <a:spcPct val="150000"/>
              </a:lnSpc>
              <a:buFont typeface="Wingdings" panose="05000000000000000000" pitchFamily="2" charset="2"/>
              <a:buChar char="Ø"/>
            </a:pPr>
            <a:r>
              <a:rPr lang="en-IN" b="1" dirty="0">
                <a:solidFill>
                  <a:schemeClr val="accent5">
                    <a:lumMod val="75000"/>
                  </a:schemeClr>
                </a:solidFill>
                <a:latin typeface="Timesnewroman"/>
              </a:rPr>
              <a:t>Important Points of Session Layer</a:t>
            </a:r>
          </a:p>
          <a:p>
            <a:pPr lvl="1">
              <a:lnSpc>
                <a:spcPct val="150000"/>
              </a:lnSpc>
              <a:buFont typeface="Wingdings" panose="05000000000000000000" pitchFamily="2" charset="2"/>
              <a:buChar char="Ø"/>
            </a:pPr>
            <a:r>
              <a:rPr lang="en-IN" b="1" i="1" dirty="0">
                <a:solidFill>
                  <a:srgbClr val="273239"/>
                </a:solidFill>
                <a:effectLst/>
                <a:latin typeface="Timesnewroman"/>
              </a:rPr>
              <a:t>Protocol Use :</a:t>
            </a:r>
            <a:r>
              <a:rPr lang="en-IN" b="0" i="1" dirty="0">
                <a:solidFill>
                  <a:srgbClr val="273239"/>
                </a:solidFill>
                <a:effectLst/>
                <a:latin typeface="Timesnewroman"/>
              </a:rPr>
              <a:t>  </a:t>
            </a:r>
            <a:r>
              <a:rPr lang="en-IN" b="0" i="1" dirty="0">
                <a:solidFill>
                  <a:schemeClr val="accent1"/>
                </a:solidFill>
                <a:effectLst/>
                <a:latin typeface="Timesnewroman"/>
              </a:rPr>
              <a:t>NetBIOS</a:t>
            </a:r>
            <a:r>
              <a:rPr lang="en-IN" b="0" i="1" dirty="0">
                <a:solidFill>
                  <a:srgbClr val="273239"/>
                </a:solidFill>
                <a:effectLst/>
                <a:latin typeface="Timesnewroman"/>
              </a:rPr>
              <a:t>, </a:t>
            </a:r>
            <a:r>
              <a:rPr lang="en-IN" b="0" i="1" dirty="0">
                <a:solidFill>
                  <a:schemeClr val="accent5">
                    <a:lumMod val="75000"/>
                  </a:schemeClr>
                </a:solidFill>
                <a:effectLst/>
                <a:latin typeface="Timesnewroman"/>
              </a:rPr>
              <a:t>PPTP</a:t>
            </a:r>
            <a:r>
              <a:rPr lang="en-IN" b="0" i="1" dirty="0">
                <a:solidFill>
                  <a:srgbClr val="273239"/>
                </a:solidFill>
                <a:effectLst/>
                <a:latin typeface="Timesnewroman"/>
              </a:rPr>
              <a:t>.</a:t>
            </a:r>
          </a:p>
          <a:p>
            <a:pPr lvl="1">
              <a:lnSpc>
                <a:spcPct val="150000"/>
              </a:lnSpc>
              <a:buFont typeface="Wingdings" panose="05000000000000000000" pitchFamily="2" charset="2"/>
              <a:buChar char="Ø"/>
            </a:pPr>
            <a:endParaRPr lang="en-US" b="0" i="0" dirty="0">
              <a:solidFill>
                <a:srgbClr val="273239"/>
              </a:solidFill>
              <a:effectLst/>
              <a:highlight>
                <a:srgbClr val="FFFFFF"/>
              </a:highlight>
              <a:latin typeface="Timesnewroman"/>
            </a:endParaRPr>
          </a:p>
          <a:p>
            <a:pPr lvl="1">
              <a:lnSpc>
                <a:spcPct val="150000"/>
              </a:lnSpc>
              <a:buFont typeface="Wingdings" panose="05000000000000000000" pitchFamily="2" charset="2"/>
              <a:buChar char="Ø"/>
            </a:pPr>
            <a:endParaRPr lang="en-US" b="0" i="0" dirty="0">
              <a:solidFill>
                <a:srgbClr val="273239"/>
              </a:solidFill>
              <a:effectLst/>
              <a:highlight>
                <a:srgbClr val="FFFFFF"/>
              </a:highlight>
              <a:latin typeface="Timesnewroman"/>
            </a:endParaRPr>
          </a:p>
          <a:p>
            <a:pPr>
              <a:lnSpc>
                <a:spcPct val="150000"/>
              </a:lnSpc>
            </a:pPr>
            <a:endParaRPr lang="en-IN" dirty="0">
              <a:latin typeface="Timesnewroman"/>
            </a:endParaRPr>
          </a:p>
        </p:txBody>
      </p:sp>
    </p:spTree>
    <p:extLst>
      <p:ext uri="{BB962C8B-B14F-4D97-AF65-F5344CB8AC3E}">
        <p14:creationId xmlns:p14="http://schemas.microsoft.com/office/powerpoint/2010/main" val="3321213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786A5-81C4-D11F-6ADD-1A7B1E983E09}"/>
              </a:ext>
            </a:extLst>
          </p:cNvPr>
          <p:cNvSpPr>
            <a:spLocks noGrp="1"/>
          </p:cNvSpPr>
          <p:nvPr>
            <p:ph type="title"/>
          </p:nvPr>
        </p:nvSpPr>
        <p:spPr>
          <a:xfrm>
            <a:off x="553454" y="973668"/>
            <a:ext cx="9362914" cy="706964"/>
          </a:xfrm>
        </p:spPr>
        <p:txBody>
          <a:bodyPr/>
          <a:lstStyle/>
          <a:p>
            <a:r>
              <a:rPr lang="en-IN" sz="3000" b="1" dirty="0">
                <a:latin typeface="Timesnewroman"/>
              </a:rPr>
              <a:t>Presentation Layer - Layer 6</a:t>
            </a:r>
          </a:p>
        </p:txBody>
      </p:sp>
      <p:sp>
        <p:nvSpPr>
          <p:cNvPr id="3" name="Content Placeholder 2">
            <a:extLst>
              <a:ext uri="{FF2B5EF4-FFF2-40B4-BE49-F238E27FC236}">
                <a16:creationId xmlns:a16="http://schemas.microsoft.com/office/drawing/2014/main" id="{73126908-C85D-5873-5EDB-0DE384515501}"/>
              </a:ext>
            </a:extLst>
          </p:cNvPr>
          <p:cNvSpPr>
            <a:spLocks noGrp="1"/>
          </p:cNvSpPr>
          <p:nvPr>
            <p:ph idx="1"/>
          </p:nvPr>
        </p:nvSpPr>
        <p:spPr>
          <a:xfrm>
            <a:off x="521369" y="2366211"/>
            <a:ext cx="11149262" cy="4122821"/>
          </a:xfrm>
        </p:spPr>
        <p:txBody>
          <a:bodyPr/>
          <a:lstStyle/>
          <a:p>
            <a:pPr>
              <a:lnSpc>
                <a:spcPct val="150000"/>
              </a:lnSpc>
              <a:buFont typeface="Wingdings" panose="05000000000000000000" pitchFamily="2" charset="2"/>
              <a:buChar char="Ø"/>
            </a:pPr>
            <a:r>
              <a:rPr lang="en-US" b="0" i="0" dirty="0">
                <a:solidFill>
                  <a:srgbClr val="273239"/>
                </a:solidFill>
                <a:effectLst/>
                <a:highlight>
                  <a:srgbClr val="FFFFFF"/>
                </a:highlight>
                <a:latin typeface="Timesnewroman"/>
              </a:rPr>
              <a:t>The presentation layer is also called the </a:t>
            </a:r>
            <a:r>
              <a:rPr lang="en-US" b="1" i="0" dirty="0">
                <a:solidFill>
                  <a:schemeClr val="accent1"/>
                </a:solidFill>
                <a:effectLst/>
                <a:highlight>
                  <a:srgbClr val="FFFFFF"/>
                </a:highlight>
                <a:latin typeface="Timesnewroman"/>
              </a:rPr>
              <a:t>Translation layer</a:t>
            </a:r>
            <a:r>
              <a:rPr lang="en-US" b="0" i="0" dirty="0">
                <a:solidFill>
                  <a:srgbClr val="273239"/>
                </a:solidFill>
                <a:effectLst/>
                <a:highlight>
                  <a:srgbClr val="FFFFFF"/>
                </a:highlight>
                <a:latin typeface="Timesnewroman"/>
              </a:rPr>
              <a:t>. The data from the application layer is extracted here and manipulated as per the required format to transmit over the network. </a:t>
            </a:r>
          </a:p>
          <a:p>
            <a:pPr>
              <a:lnSpc>
                <a:spcPct val="150000"/>
              </a:lnSpc>
              <a:buFont typeface="Wingdings" panose="05000000000000000000" pitchFamily="2" charset="2"/>
              <a:buChar char="Ø"/>
            </a:pPr>
            <a:r>
              <a:rPr lang="en-US" b="1" i="0" dirty="0">
                <a:solidFill>
                  <a:schemeClr val="accent1"/>
                </a:solidFill>
                <a:effectLst/>
                <a:highlight>
                  <a:srgbClr val="FFFFFF"/>
                </a:highlight>
                <a:latin typeface="Timesnewroman"/>
              </a:rPr>
              <a:t>Functions of the Presentation Layer</a:t>
            </a:r>
          </a:p>
          <a:p>
            <a:pPr>
              <a:lnSpc>
                <a:spcPct val="150000"/>
              </a:lnSpc>
              <a:buFont typeface="Wingdings" panose="05000000000000000000" pitchFamily="2" charset="2"/>
              <a:buChar char="Ø"/>
            </a:pPr>
            <a:r>
              <a:rPr lang="en-US" b="1" i="0" dirty="0">
                <a:solidFill>
                  <a:schemeClr val="accent5">
                    <a:lumMod val="75000"/>
                  </a:schemeClr>
                </a:solidFill>
                <a:effectLst/>
                <a:highlight>
                  <a:srgbClr val="FFFFFF"/>
                </a:highlight>
                <a:latin typeface="Timesnewroman"/>
              </a:rPr>
              <a:t>Encryption/ Decryption</a:t>
            </a:r>
            <a:r>
              <a:rPr lang="en-US" b="0" i="0" dirty="0">
                <a:solidFill>
                  <a:schemeClr val="accent5">
                    <a:lumMod val="75000"/>
                  </a:schemeClr>
                </a:solidFill>
                <a:effectLst/>
                <a:highlight>
                  <a:srgbClr val="FFFFFF"/>
                </a:highlight>
                <a:latin typeface="Timesnewroman"/>
              </a:rPr>
              <a:t> </a:t>
            </a:r>
            <a:r>
              <a:rPr lang="en-US" b="0" i="0" dirty="0">
                <a:solidFill>
                  <a:srgbClr val="273239"/>
                </a:solidFill>
                <a:effectLst/>
                <a:highlight>
                  <a:srgbClr val="FFFFFF"/>
                </a:highlight>
                <a:latin typeface="Timesnewroman"/>
              </a:rPr>
              <a:t>- Data encryption translates the data into another form or code. The encrypted data is known as the </a:t>
            </a:r>
            <a:r>
              <a:rPr lang="en-US" b="0" i="0" dirty="0">
                <a:solidFill>
                  <a:schemeClr val="accent1"/>
                </a:solidFill>
                <a:effectLst/>
                <a:highlight>
                  <a:srgbClr val="FFFFFF"/>
                </a:highlight>
                <a:latin typeface="Timesnewroman"/>
              </a:rPr>
              <a:t>ciphertext</a:t>
            </a:r>
            <a:r>
              <a:rPr lang="en-US" b="0" i="0" dirty="0">
                <a:solidFill>
                  <a:srgbClr val="273239"/>
                </a:solidFill>
                <a:effectLst/>
                <a:highlight>
                  <a:srgbClr val="FFFFFF"/>
                </a:highlight>
                <a:latin typeface="Timesnewroman"/>
              </a:rPr>
              <a:t> and the decrypted data is known as </a:t>
            </a:r>
            <a:r>
              <a:rPr lang="en-US" b="0" i="0" dirty="0">
                <a:solidFill>
                  <a:schemeClr val="accent1"/>
                </a:solidFill>
                <a:effectLst/>
                <a:highlight>
                  <a:srgbClr val="FFFFFF"/>
                </a:highlight>
                <a:latin typeface="Timesnewroman"/>
              </a:rPr>
              <a:t>plain text</a:t>
            </a:r>
            <a:r>
              <a:rPr lang="en-US" b="0" i="0" dirty="0">
                <a:solidFill>
                  <a:srgbClr val="273239"/>
                </a:solidFill>
                <a:effectLst/>
                <a:highlight>
                  <a:srgbClr val="FFFFFF"/>
                </a:highlight>
                <a:latin typeface="Timesnewroman"/>
              </a:rPr>
              <a:t>. A key value is used for encrypting as well as decrypting data.</a:t>
            </a:r>
          </a:p>
          <a:p>
            <a:pPr>
              <a:lnSpc>
                <a:spcPct val="150000"/>
              </a:lnSpc>
              <a:buFont typeface="Wingdings" panose="05000000000000000000" pitchFamily="2" charset="2"/>
              <a:buChar char="Ø"/>
            </a:pPr>
            <a:r>
              <a:rPr lang="en-US" b="1" i="0" dirty="0">
                <a:solidFill>
                  <a:schemeClr val="accent5">
                    <a:lumMod val="75000"/>
                  </a:schemeClr>
                </a:solidFill>
                <a:effectLst/>
                <a:highlight>
                  <a:srgbClr val="FFFFFF"/>
                </a:highlight>
                <a:latin typeface="Timesnewroman"/>
              </a:rPr>
              <a:t>Compression</a:t>
            </a:r>
            <a:r>
              <a:rPr lang="en-US" b="0" i="0" dirty="0">
                <a:solidFill>
                  <a:srgbClr val="273239"/>
                </a:solidFill>
                <a:effectLst/>
                <a:highlight>
                  <a:srgbClr val="FFFFFF"/>
                </a:highlight>
                <a:latin typeface="Timesnewroman"/>
              </a:rPr>
              <a:t> - Reduces the number of bits that need to be transmitted on the network.</a:t>
            </a:r>
          </a:p>
          <a:p>
            <a:pPr>
              <a:lnSpc>
                <a:spcPct val="150000"/>
              </a:lnSpc>
              <a:buFont typeface="Wingdings" panose="05000000000000000000" pitchFamily="2" charset="2"/>
              <a:buChar char="Ø"/>
            </a:pPr>
            <a:r>
              <a:rPr lang="en-IN" b="1" dirty="0">
                <a:solidFill>
                  <a:schemeClr val="accent5">
                    <a:lumMod val="75000"/>
                  </a:schemeClr>
                </a:solidFill>
                <a:latin typeface="Timesnewroman"/>
              </a:rPr>
              <a:t>Important Points of Transport Layer - </a:t>
            </a:r>
            <a:r>
              <a:rPr lang="nb-NO" i="0" dirty="0">
                <a:solidFill>
                  <a:srgbClr val="273239"/>
                </a:solidFill>
                <a:effectLst/>
                <a:highlight>
                  <a:srgbClr val="FFFFFF"/>
                </a:highlight>
                <a:latin typeface="Timesnewroman"/>
              </a:rPr>
              <a:t>Protocol Use </a:t>
            </a:r>
            <a:r>
              <a:rPr lang="nb-NO" b="0" i="0" dirty="0">
                <a:solidFill>
                  <a:srgbClr val="273239"/>
                </a:solidFill>
                <a:effectLst/>
                <a:highlight>
                  <a:srgbClr val="FFFFFF"/>
                </a:highlight>
                <a:latin typeface="Timesnewroman"/>
              </a:rPr>
              <a:t>JPEG, MPEG, GIF.</a:t>
            </a:r>
            <a:endParaRPr lang="en-US" b="0" i="0" dirty="0">
              <a:solidFill>
                <a:srgbClr val="273239"/>
              </a:solidFill>
              <a:effectLst/>
              <a:highlight>
                <a:srgbClr val="FFFFFF"/>
              </a:highlight>
              <a:latin typeface="Timesnewroman"/>
            </a:endParaRPr>
          </a:p>
          <a:p>
            <a:pPr>
              <a:lnSpc>
                <a:spcPct val="150000"/>
              </a:lnSpc>
              <a:buFont typeface="Wingdings" panose="05000000000000000000" pitchFamily="2" charset="2"/>
              <a:buChar char="Ø"/>
            </a:pPr>
            <a:endParaRPr lang="en-US" b="0" i="0" dirty="0">
              <a:solidFill>
                <a:srgbClr val="273239"/>
              </a:solidFill>
              <a:effectLst/>
              <a:highlight>
                <a:srgbClr val="FFFFFF"/>
              </a:highlight>
              <a:latin typeface="Timesnewroman"/>
            </a:endParaRPr>
          </a:p>
          <a:p>
            <a:pPr>
              <a:lnSpc>
                <a:spcPct val="150000"/>
              </a:lnSpc>
              <a:buFont typeface="Wingdings" panose="05000000000000000000" pitchFamily="2" charset="2"/>
              <a:buChar char="Ø"/>
            </a:pPr>
            <a:endParaRPr lang="en-US" b="0" i="0" dirty="0">
              <a:solidFill>
                <a:srgbClr val="273239"/>
              </a:solidFill>
              <a:effectLst/>
              <a:highlight>
                <a:srgbClr val="FFFFFF"/>
              </a:highlight>
              <a:latin typeface="Timesnewroman"/>
            </a:endParaRPr>
          </a:p>
          <a:p>
            <a:pPr marL="0" indent="0">
              <a:lnSpc>
                <a:spcPct val="150000"/>
              </a:lnSpc>
              <a:buNone/>
            </a:pPr>
            <a:endParaRPr lang="en-IN" dirty="0">
              <a:latin typeface="Timesnewroman"/>
            </a:endParaRPr>
          </a:p>
        </p:txBody>
      </p:sp>
    </p:spTree>
    <p:extLst>
      <p:ext uri="{BB962C8B-B14F-4D97-AF65-F5344CB8AC3E}">
        <p14:creationId xmlns:p14="http://schemas.microsoft.com/office/powerpoint/2010/main" val="610579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DC436-7511-A5AC-1F26-E5BA5808EE32}"/>
              </a:ext>
            </a:extLst>
          </p:cNvPr>
          <p:cNvSpPr>
            <a:spLocks noGrp="1"/>
          </p:cNvSpPr>
          <p:nvPr>
            <p:ph type="title"/>
          </p:nvPr>
        </p:nvSpPr>
        <p:spPr>
          <a:xfrm>
            <a:off x="553454" y="973668"/>
            <a:ext cx="9362914" cy="706964"/>
          </a:xfrm>
        </p:spPr>
        <p:txBody>
          <a:bodyPr/>
          <a:lstStyle/>
          <a:p>
            <a:r>
              <a:rPr lang="en-US" sz="3000" b="1" dirty="0">
                <a:latin typeface="Timesnewroman"/>
              </a:rPr>
              <a:t>OSI (</a:t>
            </a:r>
            <a:r>
              <a:rPr lang="en-IN" sz="3000" b="1" dirty="0">
                <a:solidFill>
                  <a:schemeClr val="bg1"/>
                </a:solidFill>
                <a:latin typeface="Timesnewroman"/>
              </a:rPr>
              <a:t>O</a:t>
            </a:r>
            <a:r>
              <a:rPr lang="en-IN" sz="3000" b="1" i="0" dirty="0">
                <a:solidFill>
                  <a:schemeClr val="bg1"/>
                </a:solidFill>
                <a:effectLst/>
                <a:latin typeface="Timesnewroman"/>
              </a:rPr>
              <a:t>pen </a:t>
            </a:r>
            <a:r>
              <a:rPr lang="en-IN" sz="3000" b="1" dirty="0">
                <a:solidFill>
                  <a:schemeClr val="bg1"/>
                </a:solidFill>
                <a:latin typeface="Timesnewroman"/>
              </a:rPr>
              <a:t>S</a:t>
            </a:r>
            <a:r>
              <a:rPr lang="en-IN" sz="3000" b="1" i="0" dirty="0">
                <a:solidFill>
                  <a:schemeClr val="bg1"/>
                </a:solidFill>
                <a:effectLst/>
                <a:latin typeface="Timesnewroman"/>
              </a:rPr>
              <a:t>ystems </a:t>
            </a:r>
            <a:r>
              <a:rPr lang="en-IN" sz="3000" b="1" dirty="0">
                <a:solidFill>
                  <a:schemeClr val="bg1"/>
                </a:solidFill>
                <a:latin typeface="Timesnewroman"/>
              </a:rPr>
              <a:t>I</a:t>
            </a:r>
            <a:r>
              <a:rPr lang="en-IN" sz="3000" b="1" i="0" dirty="0">
                <a:solidFill>
                  <a:schemeClr val="bg1"/>
                </a:solidFill>
                <a:effectLst/>
                <a:latin typeface="Timesnewroman"/>
              </a:rPr>
              <a:t>nterconnection) </a:t>
            </a:r>
            <a:r>
              <a:rPr lang="en-US" sz="3000" b="1" dirty="0">
                <a:latin typeface="Timesnewroman"/>
              </a:rPr>
              <a:t>Layer Model</a:t>
            </a:r>
            <a:endParaRPr lang="en-IN" sz="3000" b="1" dirty="0">
              <a:latin typeface="Timesnewroman"/>
            </a:endParaRPr>
          </a:p>
        </p:txBody>
      </p:sp>
      <p:sp>
        <p:nvSpPr>
          <p:cNvPr id="3" name="Content Placeholder 2">
            <a:extLst>
              <a:ext uri="{FF2B5EF4-FFF2-40B4-BE49-F238E27FC236}">
                <a16:creationId xmlns:a16="http://schemas.microsoft.com/office/drawing/2014/main" id="{5D187060-BD62-DDF9-7231-7FAB4CEC67C0}"/>
              </a:ext>
            </a:extLst>
          </p:cNvPr>
          <p:cNvSpPr>
            <a:spLocks noGrp="1"/>
          </p:cNvSpPr>
          <p:nvPr>
            <p:ph idx="1"/>
          </p:nvPr>
        </p:nvSpPr>
        <p:spPr>
          <a:xfrm>
            <a:off x="553454" y="2310063"/>
            <a:ext cx="11133220" cy="4395537"/>
          </a:xfrm>
        </p:spPr>
        <p:txBody>
          <a:bodyPr/>
          <a:lstStyle/>
          <a:p>
            <a:pPr>
              <a:lnSpc>
                <a:spcPct val="150000"/>
              </a:lnSpc>
              <a:buFont typeface="Wingdings" panose="05000000000000000000" pitchFamily="2" charset="2"/>
              <a:buChar char="Ø"/>
            </a:pPr>
            <a:r>
              <a:rPr lang="en-US" b="0" i="0" dirty="0">
                <a:solidFill>
                  <a:srgbClr val="0D0D0D"/>
                </a:solidFill>
                <a:effectLst/>
                <a:highlight>
                  <a:srgbClr val="FFFFFF"/>
                </a:highlight>
                <a:latin typeface="Timesnewroman"/>
              </a:rPr>
              <a:t>The </a:t>
            </a:r>
            <a:r>
              <a:rPr lang="en-US" b="0" i="0" dirty="0">
                <a:solidFill>
                  <a:schemeClr val="accent1"/>
                </a:solidFill>
                <a:effectLst/>
                <a:highlight>
                  <a:srgbClr val="FFFFFF"/>
                </a:highlight>
                <a:latin typeface="Timesnewroman"/>
              </a:rPr>
              <a:t>OSI</a:t>
            </a:r>
            <a:r>
              <a:rPr lang="en-US" b="0" i="0" dirty="0">
                <a:solidFill>
                  <a:srgbClr val="0D0D0D"/>
                </a:solidFill>
                <a:effectLst/>
                <a:highlight>
                  <a:srgbClr val="FFFFFF"/>
                </a:highlight>
                <a:latin typeface="Timesnewroman"/>
              </a:rPr>
              <a:t> (</a:t>
            </a:r>
            <a:r>
              <a:rPr lang="en-US" b="0" i="0" dirty="0">
                <a:solidFill>
                  <a:schemeClr val="accent3"/>
                </a:solidFill>
                <a:effectLst/>
                <a:highlight>
                  <a:srgbClr val="FFFFFF"/>
                </a:highlight>
                <a:latin typeface="Timesnewroman"/>
              </a:rPr>
              <a:t>Open Systems Interconnection</a:t>
            </a:r>
            <a:r>
              <a:rPr lang="en-US" b="0" i="0" dirty="0">
                <a:solidFill>
                  <a:srgbClr val="0D0D0D"/>
                </a:solidFill>
                <a:effectLst/>
                <a:highlight>
                  <a:srgbClr val="FFFFFF"/>
                </a:highlight>
                <a:latin typeface="Timesnewroman"/>
              </a:rPr>
              <a:t>) model is a conceptual framework used to understand how different networking protocols and technologies interact within a network.</a:t>
            </a:r>
          </a:p>
          <a:p>
            <a:pPr>
              <a:lnSpc>
                <a:spcPct val="150000"/>
              </a:lnSpc>
              <a:buFont typeface="Wingdings" panose="05000000000000000000" pitchFamily="2" charset="2"/>
              <a:buChar char="Ø"/>
            </a:pPr>
            <a:r>
              <a:rPr lang="en-US" b="0" i="0" dirty="0">
                <a:solidFill>
                  <a:srgbClr val="273239"/>
                </a:solidFill>
                <a:effectLst/>
                <a:highlight>
                  <a:srgbClr val="FFFFFF"/>
                </a:highlight>
                <a:latin typeface="Timesnewroman"/>
              </a:rPr>
              <a:t>The OSI reference model was developed by </a:t>
            </a:r>
            <a:r>
              <a:rPr lang="en-US" b="1" i="0" dirty="0">
                <a:solidFill>
                  <a:schemeClr val="accent1"/>
                </a:solidFill>
                <a:effectLst/>
                <a:highlight>
                  <a:srgbClr val="FFFFFF"/>
                </a:highlight>
                <a:latin typeface="Timesnewroman"/>
              </a:rPr>
              <a:t>ISO</a:t>
            </a:r>
            <a:r>
              <a:rPr lang="en-US" b="1" i="0" dirty="0">
                <a:solidFill>
                  <a:srgbClr val="273239"/>
                </a:solidFill>
                <a:effectLst/>
                <a:highlight>
                  <a:srgbClr val="FFFFFF"/>
                </a:highlight>
                <a:latin typeface="Timesnewroman"/>
              </a:rPr>
              <a:t> – ‘</a:t>
            </a:r>
            <a:r>
              <a:rPr lang="en-US" b="1" i="0" dirty="0">
                <a:solidFill>
                  <a:schemeClr val="accent1"/>
                </a:solidFill>
                <a:effectLst/>
                <a:highlight>
                  <a:srgbClr val="FFFFFF"/>
                </a:highlight>
                <a:latin typeface="Timesnewroman"/>
              </a:rPr>
              <a:t>International Organization for Standard</a:t>
            </a:r>
            <a:r>
              <a:rPr lang="en-US" dirty="0">
                <a:solidFill>
                  <a:srgbClr val="273239"/>
                </a:solidFill>
                <a:highlight>
                  <a:srgbClr val="FFFFFF"/>
                </a:highlight>
                <a:latin typeface="Timesnewroman"/>
              </a:rPr>
              <a:t>’</a:t>
            </a:r>
            <a:r>
              <a:rPr lang="en-US" b="0" i="0" dirty="0">
                <a:solidFill>
                  <a:srgbClr val="273239"/>
                </a:solidFill>
                <a:effectLst/>
                <a:highlight>
                  <a:srgbClr val="FFFFFF"/>
                </a:highlight>
                <a:latin typeface="Timesnewroman"/>
              </a:rPr>
              <a:t> in the year 1984.</a:t>
            </a:r>
            <a:r>
              <a:rPr lang="en-US" b="0" i="0" dirty="0">
                <a:solidFill>
                  <a:srgbClr val="0D0D0D"/>
                </a:solidFill>
                <a:effectLst/>
                <a:highlight>
                  <a:srgbClr val="FFFFFF"/>
                </a:highlight>
                <a:latin typeface="Timesnewroman"/>
              </a:rPr>
              <a:t>It consists of seven layers, each responsible for specific functions.</a:t>
            </a:r>
          </a:p>
          <a:p>
            <a:pPr lvl="1">
              <a:lnSpc>
                <a:spcPct val="150000"/>
              </a:lnSpc>
              <a:buFont typeface="Wingdings" panose="05000000000000000000" pitchFamily="2" charset="2"/>
              <a:buChar char="Ø"/>
            </a:pPr>
            <a:r>
              <a:rPr lang="en-US" dirty="0">
                <a:solidFill>
                  <a:srgbClr val="0D0D0D"/>
                </a:solidFill>
                <a:highlight>
                  <a:srgbClr val="FFFFFF"/>
                </a:highlight>
                <a:latin typeface="Timesnewroman"/>
              </a:rPr>
              <a:t>1. Physical Layer</a:t>
            </a:r>
          </a:p>
          <a:p>
            <a:pPr lvl="1">
              <a:lnSpc>
                <a:spcPct val="150000"/>
              </a:lnSpc>
              <a:buFont typeface="Wingdings" panose="05000000000000000000" pitchFamily="2" charset="2"/>
              <a:buChar char="Ø"/>
            </a:pPr>
            <a:r>
              <a:rPr lang="en-US" dirty="0">
                <a:solidFill>
                  <a:srgbClr val="0D0D0D"/>
                </a:solidFill>
                <a:highlight>
                  <a:srgbClr val="FFFFFF"/>
                </a:highlight>
                <a:latin typeface="Timesnewroman"/>
              </a:rPr>
              <a:t>2. Data Link Layer</a:t>
            </a:r>
          </a:p>
          <a:p>
            <a:pPr lvl="1">
              <a:lnSpc>
                <a:spcPct val="150000"/>
              </a:lnSpc>
              <a:buFont typeface="Wingdings" panose="05000000000000000000" pitchFamily="2" charset="2"/>
              <a:buChar char="Ø"/>
            </a:pPr>
            <a:r>
              <a:rPr lang="en-US" dirty="0">
                <a:solidFill>
                  <a:srgbClr val="0D0D0D"/>
                </a:solidFill>
                <a:highlight>
                  <a:srgbClr val="FFFFFF"/>
                </a:highlight>
                <a:latin typeface="Timesnewroman"/>
              </a:rPr>
              <a:t>3. Network Layer </a:t>
            </a:r>
          </a:p>
          <a:p>
            <a:pPr lvl="1">
              <a:lnSpc>
                <a:spcPct val="150000"/>
              </a:lnSpc>
              <a:buFont typeface="Wingdings" panose="05000000000000000000" pitchFamily="2" charset="2"/>
              <a:buChar char="Ø"/>
            </a:pPr>
            <a:r>
              <a:rPr lang="en-US" dirty="0">
                <a:solidFill>
                  <a:srgbClr val="0D0D0D"/>
                </a:solidFill>
                <a:highlight>
                  <a:srgbClr val="FFFFFF"/>
                </a:highlight>
                <a:latin typeface="Timesnewroman"/>
              </a:rPr>
              <a:t>4. Transport Layer</a:t>
            </a:r>
          </a:p>
          <a:p>
            <a:pPr lvl="1">
              <a:lnSpc>
                <a:spcPct val="150000"/>
              </a:lnSpc>
              <a:buFont typeface="Wingdings" panose="05000000000000000000" pitchFamily="2" charset="2"/>
              <a:buChar char="Ø"/>
            </a:pPr>
            <a:r>
              <a:rPr lang="en-US" dirty="0">
                <a:solidFill>
                  <a:srgbClr val="0D0D0D"/>
                </a:solidFill>
                <a:highlight>
                  <a:srgbClr val="FFFFFF"/>
                </a:highlight>
                <a:latin typeface="Timesnewroman"/>
              </a:rPr>
              <a:t>5. Session Layer</a:t>
            </a:r>
            <a:endParaRPr lang="en-IN" dirty="0">
              <a:latin typeface="Timesnewroman"/>
            </a:endParaRPr>
          </a:p>
        </p:txBody>
      </p:sp>
    </p:spTree>
    <p:extLst>
      <p:ext uri="{BB962C8B-B14F-4D97-AF65-F5344CB8AC3E}">
        <p14:creationId xmlns:p14="http://schemas.microsoft.com/office/powerpoint/2010/main" val="977280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97020-7723-35BA-3B24-A26B864DB646}"/>
              </a:ext>
            </a:extLst>
          </p:cNvPr>
          <p:cNvSpPr>
            <a:spLocks noGrp="1"/>
          </p:cNvSpPr>
          <p:nvPr>
            <p:ph type="title"/>
          </p:nvPr>
        </p:nvSpPr>
        <p:spPr>
          <a:xfrm>
            <a:off x="521370" y="973668"/>
            <a:ext cx="9394998" cy="706964"/>
          </a:xfrm>
        </p:spPr>
        <p:txBody>
          <a:bodyPr/>
          <a:lstStyle/>
          <a:p>
            <a:r>
              <a:rPr lang="en-IN" sz="3000" b="1" dirty="0">
                <a:latin typeface="Timesnewroman"/>
              </a:rPr>
              <a:t>Application Layer - Layer 7</a:t>
            </a:r>
          </a:p>
        </p:txBody>
      </p:sp>
      <p:sp>
        <p:nvSpPr>
          <p:cNvPr id="3" name="Content Placeholder 2">
            <a:extLst>
              <a:ext uri="{FF2B5EF4-FFF2-40B4-BE49-F238E27FC236}">
                <a16:creationId xmlns:a16="http://schemas.microsoft.com/office/drawing/2014/main" id="{B7383D6F-CF83-8AD6-6C34-E01391B1AF28}"/>
              </a:ext>
            </a:extLst>
          </p:cNvPr>
          <p:cNvSpPr>
            <a:spLocks noGrp="1"/>
          </p:cNvSpPr>
          <p:nvPr>
            <p:ph idx="1"/>
          </p:nvPr>
        </p:nvSpPr>
        <p:spPr>
          <a:xfrm>
            <a:off x="521369" y="2334125"/>
            <a:ext cx="11189368" cy="4443663"/>
          </a:xfrm>
        </p:spPr>
        <p:txBody>
          <a:bodyPr/>
          <a:lstStyle/>
          <a:p>
            <a:pPr>
              <a:lnSpc>
                <a:spcPct val="150000"/>
              </a:lnSpc>
              <a:buFont typeface="Wingdings" panose="05000000000000000000" pitchFamily="2" charset="2"/>
              <a:buChar char="Ø"/>
            </a:pPr>
            <a:r>
              <a:rPr lang="en-US" b="0" i="0" dirty="0">
                <a:solidFill>
                  <a:srgbClr val="273239"/>
                </a:solidFill>
                <a:effectLst/>
                <a:highlight>
                  <a:srgbClr val="FFFFFF"/>
                </a:highlight>
                <a:latin typeface="Timesnewroman"/>
              </a:rPr>
              <a:t>At the very top of the </a:t>
            </a:r>
            <a:r>
              <a:rPr lang="en-US" b="0" i="0" dirty="0">
                <a:solidFill>
                  <a:schemeClr val="accent1"/>
                </a:solidFill>
                <a:effectLst/>
                <a:highlight>
                  <a:srgbClr val="FFFFFF"/>
                </a:highlight>
                <a:latin typeface="Timesnewroman"/>
              </a:rPr>
              <a:t>OSI Reference Model </a:t>
            </a:r>
            <a:r>
              <a:rPr lang="en-US" b="0" i="0" dirty="0">
                <a:solidFill>
                  <a:srgbClr val="273239"/>
                </a:solidFill>
                <a:effectLst/>
                <a:highlight>
                  <a:srgbClr val="FFFFFF"/>
                </a:highlight>
                <a:latin typeface="Timesnewroman"/>
              </a:rPr>
              <a:t>stack of layers, we find the Application layer which is implemented by the network applications.</a:t>
            </a:r>
          </a:p>
          <a:p>
            <a:pPr>
              <a:lnSpc>
                <a:spcPct val="150000"/>
              </a:lnSpc>
              <a:buFont typeface="Wingdings" panose="05000000000000000000" pitchFamily="2" charset="2"/>
              <a:buChar char="Ø"/>
            </a:pPr>
            <a:r>
              <a:rPr lang="en-US" b="0" i="0" dirty="0">
                <a:solidFill>
                  <a:srgbClr val="273239"/>
                </a:solidFill>
                <a:effectLst/>
                <a:highlight>
                  <a:srgbClr val="FFFFFF"/>
                </a:highlight>
                <a:latin typeface="Timesnewroman"/>
              </a:rPr>
              <a:t>These applications produce the data to be transferred over the network. This layer also serves as a window for the application services to access the network and for displaying the received information to the user.</a:t>
            </a:r>
          </a:p>
          <a:p>
            <a:pPr>
              <a:lnSpc>
                <a:spcPct val="150000"/>
              </a:lnSpc>
              <a:buFont typeface="Wingdings" panose="05000000000000000000" pitchFamily="2" charset="2"/>
              <a:buChar char="Ø"/>
            </a:pPr>
            <a:r>
              <a:rPr lang="fr-FR" b="1" i="0" dirty="0">
                <a:solidFill>
                  <a:schemeClr val="accent1"/>
                </a:solidFill>
                <a:effectLst/>
                <a:highlight>
                  <a:srgbClr val="FFFFFF"/>
                </a:highlight>
                <a:latin typeface="Timesnewroman"/>
              </a:rPr>
              <a:t>Example</a:t>
            </a:r>
            <a:r>
              <a:rPr lang="fr-FR" dirty="0">
                <a:solidFill>
                  <a:srgbClr val="273239"/>
                </a:solidFill>
                <a:highlight>
                  <a:srgbClr val="FFFFFF"/>
                </a:highlight>
                <a:latin typeface="Timesnewroman"/>
              </a:rPr>
              <a:t> - </a:t>
            </a:r>
            <a:r>
              <a:rPr lang="fr-FR" b="0" i="0" dirty="0">
                <a:solidFill>
                  <a:srgbClr val="273239"/>
                </a:solidFill>
                <a:effectLst/>
                <a:highlight>
                  <a:srgbClr val="FFFFFF"/>
                </a:highlight>
                <a:latin typeface="Timesnewroman"/>
              </a:rPr>
              <a:t>Application Browsers, Skype Messenger, etc. </a:t>
            </a:r>
            <a:endParaRPr lang="en-US" b="0" i="0" dirty="0">
              <a:solidFill>
                <a:srgbClr val="273239"/>
              </a:solidFill>
              <a:effectLst/>
              <a:highlight>
                <a:srgbClr val="FFFFFF"/>
              </a:highlight>
              <a:latin typeface="Timesnewroman"/>
            </a:endParaRPr>
          </a:p>
          <a:p>
            <a:pPr>
              <a:lnSpc>
                <a:spcPct val="150000"/>
              </a:lnSpc>
              <a:buFont typeface="Wingdings" panose="05000000000000000000" pitchFamily="2" charset="2"/>
              <a:buChar char="Ø"/>
            </a:pPr>
            <a:endParaRPr lang="en-IN" dirty="0">
              <a:latin typeface="Timesnewroman"/>
            </a:endParaRPr>
          </a:p>
        </p:txBody>
      </p:sp>
    </p:spTree>
    <p:extLst>
      <p:ext uri="{BB962C8B-B14F-4D97-AF65-F5344CB8AC3E}">
        <p14:creationId xmlns:p14="http://schemas.microsoft.com/office/powerpoint/2010/main" val="3464492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9C1E5-B82C-E32F-BE4E-636FAA3BC8C4}"/>
              </a:ext>
            </a:extLst>
          </p:cNvPr>
          <p:cNvSpPr>
            <a:spLocks noGrp="1"/>
          </p:cNvSpPr>
          <p:nvPr>
            <p:ph type="title"/>
          </p:nvPr>
        </p:nvSpPr>
        <p:spPr>
          <a:xfrm>
            <a:off x="553454" y="973668"/>
            <a:ext cx="9362914" cy="706964"/>
          </a:xfrm>
        </p:spPr>
        <p:txBody>
          <a:bodyPr/>
          <a:lstStyle/>
          <a:p>
            <a:r>
              <a:rPr lang="en-US" sz="3000" b="1" dirty="0">
                <a:latin typeface="Timesnewroman"/>
              </a:rPr>
              <a:t>TCP/IP Model</a:t>
            </a:r>
            <a:endParaRPr lang="en-IN" sz="3000" b="1" dirty="0">
              <a:latin typeface="Timesnewroman"/>
            </a:endParaRPr>
          </a:p>
        </p:txBody>
      </p:sp>
      <p:sp>
        <p:nvSpPr>
          <p:cNvPr id="3" name="Content Placeholder 2">
            <a:extLst>
              <a:ext uri="{FF2B5EF4-FFF2-40B4-BE49-F238E27FC236}">
                <a16:creationId xmlns:a16="http://schemas.microsoft.com/office/drawing/2014/main" id="{F6512E00-17B4-57FB-0F17-700403BEB300}"/>
              </a:ext>
            </a:extLst>
          </p:cNvPr>
          <p:cNvSpPr>
            <a:spLocks noGrp="1"/>
          </p:cNvSpPr>
          <p:nvPr>
            <p:ph idx="1"/>
          </p:nvPr>
        </p:nvSpPr>
        <p:spPr>
          <a:xfrm>
            <a:off x="553454" y="2350167"/>
            <a:ext cx="11149262" cy="4347411"/>
          </a:xfrm>
        </p:spPr>
        <p:txBody>
          <a:bodyPr/>
          <a:lstStyle/>
          <a:p>
            <a:pPr>
              <a:lnSpc>
                <a:spcPct val="150000"/>
              </a:lnSpc>
              <a:buFont typeface="Wingdings" panose="05000000000000000000" pitchFamily="2" charset="2"/>
              <a:buChar char="Ø"/>
            </a:pPr>
            <a:r>
              <a:rPr lang="en-US" b="1" i="0" dirty="0">
                <a:solidFill>
                  <a:schemeClr val="accent1"/>
                </a:solidFill>
                <a:effectLst/>
                <a:highlight>
                  <a:srgbClr val="FFFFFF"/>
                </a:highlight>
                <a:latin typeface="Timesnewroman"/>
              </a:rPr>
              <a:t>TCP/IP</a:t>
            </a:r>
            <a:r>
              <a:rPr lang="en-US" b="0" i="0" dirty="0">
                <a:solidFill>
                  <a:schemeClr val="accent1"/>
                </a:solidFill>
                <a:effectLst/>
                <a:highlight>
                  <a:srgbClr val="FFFFFF"/>
                </a:highlight>
                <a:latin typeface="Timesnewroman"/>
              </a:rPr>
              <a:t> </a:t>
            </a:r>
            <a:r>
              <a:rPr lang="en-US" b="0" i="0" dirty="0">
                <a:solidFill>
                  <a:srgbClr val="273239"/>
                </a:solidFill>
                <a:effectLst/>
                <a:highlight>
                  <a:srgbClr val="FFFFFF"/>
                </a:highlight>
                <a:latin typeface="Timesnewroman"/>
              </a:rPr>
              <a:t>was designed and developed by the Department of Defense (DoD) in the 1960s and is based on standard protocols. It stands for Transmission Control Protocol/Internet Protocol.</a:t>
            </a:r>
            <a:r>
              <a:rPr lang="en-IN" b="0" i="0" dirty="0">
                <a:solidFill>
                  <a:srgbClr val="273239"/>
                </a:solidFill>
                <a:effectLst/>
                <a:highlight>
                  <a:srgbClr val="FFFFFF"/>
                </a:highlight>
                <a:latin typeface="Timesnewroman"/>
              </a:rPr>
              <a:t>  It contains four layers such as, </a:t>
            </a:r>
          </a:p>
          <a:p>
            <a:pPr lvl="1" fontAlgn="base">
              <a:lnSpc>
                <a:spcPct val="150000"/>
              </a:lnSpc>
              <a:buFont typeface="+mj-lt"/>
              <a:buAutoNum type="arabicPeriod"/>
            </a:pPr>
            <a:r>
              <a:rPr lang="en-US" b="0" i="0" dirty="0">
                <a:solidFill>
                  <a:srgbClr val="273239"/>
                </a:solidFill>
                <a:effectLst/>
                <a:highlight>
                  <a:srgbClr val="FFFFFF"/>
                </a:highlight>
                <a:latin typeface="Timesnewroman"/>
              </a:rPr>
              <a:t>Application Layer</a:t>
            </a:r>
          </a:p>
          <a:p>
            <a:pPr lvl="1" fontAlgn="base">
              <a:lnSpc>
                <a:spcPct val="150000"/>
              </a:lnSpc>
              <a:buFont typeface="+mj-lt"/>
              <a:buAutoNum type="arabicPeriod"/>
            </a:pPr>
            <a:r>
              <a:rPr lang="en-US" b="0" i="0" dirty="0">
                <a:solidFill>
                  <a:srgbClr val="273239"/>
                </a:solidFill>
                <a:effectLst/>
                <a:highlight>
                  <a:srgbClr val="FFFFFF"/>
                </a:highlight>
                <a:latin typeface="Timesnewroman"/>
              </a:rPr>
              <a:t>Transport Layer(TCP/UDP)</a:t>
            </a:r>
          </a:p>
          <a:p>
            <a:pPr lvl="1" fontAlgn="base">
              <a:lnSpc>
                <a:spcPct val="150000"/>
              </a:lnSpc>
              <a:buFont typeface="+mj-lt"/>
              <a:buAutoNum type="arabicPeriod"/>
            </a:pPr>
            <a:r>
              <a:rPr lang="en-US" b="0" i="0" dirty="0">
                <a:solidFill>
                  <a:srgbClr val="273239"/>
                </a:solidFill>
                <a:effectLst/>
                <a:highlight>
                  <a:srgbClr val="FFFFFF"/>
                </a:highlight>
                <a:latin typeface="Timesnewroman"/>
              </a:rPr>
              <a:t>Network/Internet Layer(IP)</a:t>
            </a:r>
          </a:p>
          <a:p>
            <a:pPr lvl="1" fontAlgn="base">
              <a:lnSpc>
                <a:spcPct val="150000"/>
              </a:lnSpc>
              <a:buFont typeface="+mj-lt"/>
              <a:buAutoNum type="arabicPeriod"/>
            </a:pPr>
            <a:r>
              <a:rPr lang="en-US" b="0" i="0" dirty="0">
                <a:solidFill>
                  <a:srgbClr val="273239"/>
                </a:solidFill>
                <a:effectLst/>
                <a:highlight>
                  <a:srgbClr val="FFFFFF"/>
                </a:highlight>
                <a:latin typeface="Timesnewroman"/>
              </a:rPr>
              <a:t>Data Link Layer (MAC)</a:t>
            </a:r>
          </a:p>
          <a:p>
            <a:pPr lvl="1" fontAlgn="base">
              <a:lnSpc>
                <a:spcPct val="150000"/>
              </a:lnSpc>
              <a:buFont typeface="+mj-lt"/>
              <a:buAutoNum type="arabicPeriod"/>
            </a:pPr>
            <a:r>
              <a:rPr lang="en-US" b="0" i="0" dirty="0">
                <a:solidFill>
                  <a:srgbClr val="273239"/>
                </a:solidFill>
                <a:effectLst/>
                <a:highlight>
                  <a:srgbClr val="FFFFFF"/>
                </a:highlight>
                <a:latin typeface="Timesnewroman"/>
              </a:rPr>
              <a:t>Physical Layer</a:t>
            </a:r>
          </a:p>
          <a:p>
            <a:pPr>
              <a:lnSpc>
                <a:spcPct val="150000"/>
              </a:lnSpc>
              <a:buFont typeface="Wingdings" panose="05000000000000000000" pitchFamily="2" charset="2"/>
              <a:buChar char="Ø"/>
            </a:pPr>
            <a:endParaRPr lang="en-IN" dirty="0">
              <a:latin typeface="Timesnewroman"/>
            </a:endParaRPr>
          </a:p>
        </p:txBody>
      </p:sp>
    </p:spTree>
    <p:extLst>
      <p:ext uri="{BB962C8B-B14F-4D97-AF65-F5344CB8AC3E}">
        <p14:creationId xmlns:p14="http://schemas.microsoft.com/office/powerpoint/2010/main" val="224568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9D0FE-B49D-D99C-229F-8BEFC47B1CD5}"/>
              </a:ext>
            </a:extLst>
          </p:cNvPr>
          <p:cNvSpPr>
            <a:spLocks noGrp="1"/>
          </p:cNvSpPr>
          <p:nvPr>
            <p:ph type="title"/>
          </p:nvPr>
        </p:nvSpPr>
        <p:spPr>
          <a:xfrm>
            <a:off x="577516" y="973668"/>
            <a:ext cx="9338851" cy="706964"/>
          </a:xfrm>
        </p:spPr>
        <p:txBody>
          <a:bodyPr/>
          <a:lstStyle/>
          <a:p>
            <a:r>
              <a:rPr lang="en-US" sz="3000" b="1" dirty="0">
                <a:latin typeface="Timesnewroman"/>
              </a:rPr>
              <a:t>Cont..</a:t>
            </a:r>
            <a:endParaRPr lang="en-IN" sz="3000" b="1" dirty="0">
              <a:latin typeface="Timesnewroman"/>
            </a:endParaRPr>
          </a:p>
        </p:txBody>
      </p:sp>
      <p:sp>
        <p:nvSpPr>
          <p:cNvPr id="3" name="Content Placeholder 2">
            <a:extLst>
              <a:ext uri="{FF2B5EF4-FFF2-40B4-BE49-F238E27FC236}">
                <a16:creationId xmlns:a16="http://schemas.microsoft.com/office/drawing/2014/main" id="{BB03392D-48F6-282F-B1E5-E47F6F2AA6FF}"/>
              </a:ext>
            </a:extLst>
          </p:cNvPr>
          <p:cNvSpPr>
            <a:spLocks noGrp="1"/>
          </p:cNvSpPr>
          <p:nvPr>
            <p:ph idx="1"/>
          </p:nvPr>
        </p:nvSpPr>
        <p:spPr>
          <a:xfrm>
            <a:off x="577516" y="2342147"/>
            <a:ext cx="11085095" cy="4379495"/>
          </a:xfrm>
        </p:spPr>
        <p:txBody>
          <a:bodyPr/>
          <a:lstStyle/>
          <a:p>
            <a:pPr>
              <a:buFont typeface="Wingdings" panose="05000000000000000000" pitchFamily="2" charset="2"/>
              <a:buChar char="Ø"/>
            </a:pPr>
            <a:r>
              <a:rPr lang="en-US" b="0" i="0" dirty="0">
                <a:solidFill>
                  <a:srgbClr val="273239"/>
                </a:solidFill>
                <a:effectLst/>
                <a:highlight>
                  <a:srgbClr val="FFFFFF"/>
                </a:highlight>
                <a:latin typeface="Timesnewroman"/>
              </a:rPr>
              <a:t>The diagrammatic comparison of the</a:t>
            </a:r>
            <a:r>
              <a:rPr lang="en-US" b="1" i="0" dirty="0">
                <a:solidFill>
                  <a:srgbClr val="273239"/>
                </a:solidFill>
                <a:effectLst/>
                <a:highlight>
                  <a:srgbClr val="FFFFFF"/>
                </a:highlight>
                <a:latin typeface="Timesnewroman"/>
              </a:rPr>
              <a:t> TCP/IP and OSI</a:t>
            </a:r>
            <a:r>
              <a:rPr lang="en-US" b="0" i="0" dirty="0">
                <a:solidFill>
                  <a:srgbClr val="273239"/>
                </a:solidFill>
                <a:effectLst/>
                <a:highlight>
                  <a:srgbClr val="FFFFFF"/>
                </a:highlight>
                <a:latin typeface="Timesnewroman"/>
              </a:rPr>
              <a:t> model</a:t>
            </a:r>
          </a:p>
          <a:p>
            <a:pPr>
              <a:buFont typeface="Wingdings" panose="05000000000000000000" pitchFamily="2" charset="2"/>
              <a:buChar char="Ø"/>
            </a:pPr>
            <a:endParaRPr lang="en-IN" dirty="0">
              <a:latin typeface="Timesnewroman"/>
            </a:endParaRPr>
          </a:p>
        </p:txBody>
      </p:sp>
      <p:pic>
        <p:nvPicPr>
          <p:cNvPr id="5" name="Picture 4">
            <a:extLst>
              <a:ext uri="{FF2B5EF4-FFF2-40B4-BE49-F238E27FC236}">
                <a16:creationId xmlns:a16="http://schemas.microsoft.com/office/drawing/2014/main" id="{CEDEF052-46D1-0360-3ED3-BA800CEED630}"/>
              </a:ext>
            </a:extLst>
          </p:cNvPr>
          <p:cNvPicPr>
            <a:picLocks noChangeAspect="1"/>
          </p:cNvPicPr>
          <p:nvPr/>
        </p:nvPicPr>
        <p:blipFill>
          <a:blip r:embed="rId2"/>
          <a:stretch>
            <a:fillRect/>
          </a:stretch>
        </p:blipFill>
        <p:spPr>
          <a:xfrm>
            <a:off x="1715168" y="3200401"/>
            <a:ext cx="7734970" cy="3368842"/>
          </a:xfrm>
          <a:prstGeom prst="rect">
            <a:avLst/>
          </a:prstGeom>
        </p:spPr>
      </p:pic>
    </p:spTree>
    <p:extLst>
      <p:ext uri="{BB962C8B-B14F-4D97-AF65-F5344CB8AC3E}">
        <p14:creationId xmlns:p14="http://schemas.microsoft.com/office/powerpoint/2010/main" val="2853829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DD3C9-8BD3-6796-0A47-68BA084D474B}"/>
              </a:ext>
            </a:extLst>
          </p:cNvPr>
          <p:cNvSpPr>
            <a:spLocks noGrp="1"/>
          </p:cNvSpPr>
          <p:nvPr>
            <p:ph type="title"/>
          </p:nvPr>
        </p:nvSpPr>
        <p:spPr>
          <a:xfrm>
            <a:off x="537412" y="973668"/>
            <a:ext cx="9378956" cy="706964"/>
          </a:xfrm>
        </p:spPr>
        <p:txBody>
          <a:bodyPr/>
          <a:lstStyle/>
          <a:p>
            <a:r>
              <a:rPr lang="en-US" sz="3000" b="1" dirty="0">
                <a:latin typeface="Timesnewroman"/>
              </a:rPr>
              <a:t>Cont..</a:t>
            </a:r>
            <a:endParaRPr lang="en-IN" sz="3000" b="1" dirty="0">
              <a:latin typeface="Timesnewroman"/>
            </a:endParaRPr>
          </a:p>
        </p:txBody>
      </p:sp>
      <p:sp>
        <p:nvSpPr>
          <p:cNvPr id="3" name="Content Placeholder 2">
            <a:extLst>
              <a:ext uri="{FF2B5EF4-FFF2-40B4-BE49-F238E27FC236}">
                <a16:creationId xmlns:a16="http://schemas.microsoft.com/office/drawing/2014/main" id="{A4909272-15E6-F51D-5E9B-C9AA208828E4}"/>
              </a:ext>
            </a:extLst>
          </p:cNvPr>
          <p:cNvSpPr>
            <a:spLocks noGrp="1"/>
          </p:cNvSpPr>
          <p:nvPr>
            <p:ph idx="1"/>
          </p:nvPr>
        </p:nvSpPr>
        <p:spPr>
          <a:xfrm>
            <a:off x="537412" y="2310063"/>
            <a:ext cx="11165304" cy="4371474"/>
          </a:xfrm>
        </p:spPr>
        <p:txBody>
          <a:bodyPr/>
          <a:lstStyle/>
          <a:p>
            <a:pPr>
              <a:lnSpc>
                <a:spcPct val="150000"/>
              </a:lnSpc>
              <a:buFont typeface="Wingdings" panose="05000000000000000000" pitchFamily="2" charset="2"/>
              <a:buChar char="Ø"/>
            </a:pPr>
            <a:r>
              <a:rPr lang="en-US" b="1" i="0" dirty="0">
                <a:solidFill>
                  <a:schemeClr val="accent1"/>
                </a:solidFill>
                <a:effectLst/>
                <a:highlight>
                  <a:srgbClr val="FFFFFF"/>
                </a:highlight>
                <a:latin typeface="Timesnewroman"/>
              </a:rPr>
              <a:t>What is the Difference between TCP and IP?</a:t>
            </a:r>
          </a:p>
          <a:p>
            <a:pPr lvl="1">
              <a:lnSpc>
                <a:spcPct val="150000"/>
              </a:lnSpc>
              <a:buFont typeface="Wingdings" panose="05000000000000000000" pitchFamily="2" charset="2"/>
              <a:buChar char="Ø"/>
            </a:pPr>
            <a:r>
              <a:rPr lang="en-US" b="0" i="0" dirty="0">
                <a:solidFill>
                  <a:schemeClr val="accent1"/>
                </a:solidFill>
                <a:effectLst/>
                <a:highlight>
                  <a:srgbClr val="FFFFFF"/>
                </a:highlight>
                <a:latin typeface="Timesnewroman"/>
              </a:rPr>
              <a:t>TCP</a:t>
            </a:r>
            <a:r>
              <a:rPr lang="en-US" b="0" i="0" dirty="0">
                <a:solidFill>
                  <a:srgbClr val="273239"/>
                </a:solidFill>
                <a:effectLst/>
                <a:highlight>
                  <a:srgbClr val="FFFFFF"/>
                </a:highlight>
                <a:latin typeface="Timesnewroman"/>
              </a:rPr>
              <a:t> and</a:t>
            </a:r>
            <a:r>
              <a:rPr lang="en-US" b="0" i="0" dirty="0">
                <a:effectLst/>
                <a:highlight>
                  <a:srgbClr val="FFFFFF"/>
                </a:highlight>
                <a:latin typeface="Timesnewroman"/>
              </a:rPr>
              <a:t> </a:t>
            </a:r>
            <a:r>
              <a:rPr lang="en-US" b="0" i="0" dirty="0">
                <a:solidFill>
                  <a:schemeClr val="accent5">
                    <a:lumMod val="75000"/>
                  </a:schemeClr>
                </a:solidFill>
                <a:effectLst/>
                <a:highlight>
                  <a:srgbClr val="FFFFFF"/>
                </a:highlight>
                <a:latin typeface="Timesnewroman"/>
              </a:rPr>
              <a:t>IP</a:t>
            </a:r>
            <a:r>
              <a:rPr lang="en-US" b="0" i="0" dirty="0">
                <a:solidFill>
                  <a:srgbClr val="273239"/>
                </a:solidFill>
                <a:effectLst/>
                <a:highlight>
                  <a:srgbClr val="FFFFFF"/>
                </a:highlight>
                <a:latin typeface="Timesnewroman"/>
              </a:rPr>
              <a:t> are different protocols of Computer Networks. The basic difference between TCP (</a:t>
            </a:r>
            <a:r>
              <a:rPr lang="en-US" b="0" i="0" dirty="0">
                <a:solidFill>
                  <a:schemeClr val="accent1"/>
                </a:solidFill>
                <a:effectLst/>
                <a:highlight>
                  <a:srgbClr val="FFFFFF"/>
                </a:highlight>
                <a:latin typeface="Timesnewroman"/>
              </a:rPr>
              <a:t>Transmission Control Protocol</a:t>
            </a:r>
            <a:r>
              <a:rPr lang="en-US" b="0" i="0" dirty="0">
                <a:solidFill>
                  <a:srgbClr val="273239"/>
                </a:solidFill>
                <a:effectLst/>
                <a:highlight>
                  <a:srgbClr val="FFFFFF"/>
                </a:highlight>
                <a:latin typeface="Timesnewroman"/>
              </a:rPr>
              <a:t>) and IP (</a:t>
            </a:r>
            <a:r>
              <a:rPr lang="en-US" b="0" i="0" dirty="0">
                <a:solidFill>
                  <a:schemeClr val="accent1"/>
                </a:solidFill>
                <a:effectLst/>
                <a:highlight>
                  <a:srgbClr val="FFFFFF"/>
                </a:highlight>
                <a:latin typeface="Timesnewroman"/>
              </a:rPr>
              <a:t>Internet Protocol</a:t>
            </a:r>
            <a:r>
              <a:rPr lang="en-US" b="0" i="0" dirty="0">
                <a:solidFill>
                  <a:srgbClr val="273239"/>
                </a:solidFill>
                <a:effectLst/>
                <a:highlight>
                  <a:srgbClr val="FFFFFF"/>
                </a:highlight>
                <a:latin typeface="Timesnewroman"/>
              </a:rPr>
              <a:t>) is in the transmission of data.</a:t>
            </a:r>
          </a:p>
          <a:p>
            <a:pPr lvl="1">
              <a:lnSpc>
                <a:spcPct val="150000"/>
              </a:lnSpc>
              <a:buFont typeface="Wingdings" panose="05000000000000000000" pitchFamily="2" charset="2"/>
              <a:buChar char="Ø"/>
            </a:pPr>
            <a:r>
              <a:rPr lang="en-US" dirty="0">
                <a:solidFill>
                  <a:srgbClr val="273239"/>
                </a:solidFill>
                <a:highlight>
                  <a:srgbClr val="FFFFFF"/>
                </a:highlight>
                <a:latin typeface="Timesnewroman"/>
              </a:rPr>
              <a:t>For example </a:t>
            </a:r>
            <a:r>
              <a:rPr lang="en-US" b="0" i="0" dirty="0">
                <a:solidFill>
                  <a:schemeClr val="accent1"/>
                </a:solidFill>
                <a:effectLst/>
                <a:highlight>
                  <a:srgbClr val="FFFFFF"/>
                </a:highlight>
                <a:latin typeface="Timesnewroman"/>
              </a:rPr>
              <a:t>IP</a:t>
            </a:r>
            <a:r>
              <a:rPr lang="en-US" b="0" i="0" dirty="0">
                <a:solidFill>
                  <a:srgbClr val="273239"/>
                </a:solidFill>
                <a:effectLst/>
                <a:highlight>
                  <a:srgbClr val="FFFFFF"/>
                </a:highlight>
                <a:latin typeface="Timesnewroman"/>
              </a:rPr>
              <a:t> finds the destination of the mail and </a:t>
            </a:r>
            <a:r>
              <a:rPr lang="en-US" b="0" i="0" dirty="0">
                <a:solidFill>
                  <a:schemeClr val="accent1"/>
                </a:solidFill>
                <a:effectLst/>
                <a:highlight>
                  <a:srgbClr val="FFFFFF"/>
                </a:highlight>
                <a:latin typeface="Timesnewroman"/>
              </a:rPr>
              <a:t>TCP</a:t>
            </a:r>
            <a:r>
              <a:rPr lang="en-US" b="0" i="0" dirty="0">
                <a:solidFill>
                  <a:srgbClr val="273239"/>
                </a:solidFill>
                <a:effectLst/>
                <a:highlight>
                  <a:srgbClr val="FFFFFF"/>
                </a:highlight>
                <a:latin typeface="Timesnewroman"/>
              </a:rPr>
              <a:t> has the work to send and receive the mail.</a:t>
            </a:r>
          </a:p>
          <a:p>
            <a:pPr lvl="1">
              <a:lnSpc>
                <a:spcPct val="150000"/>
              </a:lnSpc>
              <a:buFont typeface="Wingdings" panose="05000000000000000000" pitchFamily="2" charset="2"/>
              <a:buChar char="Ø"/>
            </a:pPr>
            <a:r>
              <a:rPr lang="en-US" b="0" i="0" dirty="0">
                <a:solidFill>
                  <a:schemeClr val="accent1"/>
                </a:solidFill>
                <a:effectLst/>
                <a:highlight>
                  <a:srgbClr val="FFFFFF"/>
                </a:highlight>
                <a:latin typeface="Timesnewroman"/>
              </a:rPr>
              <a:t>UDP</a:t>
            </a:r>
            <a:r>
              <a:rPr lang="en-US" b="0" i="0" dirty="0">
                <a:solidFill>
                  <a:srgbClr val="273239"/>
                </a:solidFill>
                <a:effectLst/>
                <a:highlight>
                  <a:srgbClr val="FFFFFF"/>
                </a:highlight>
                <a:latin typeface="Timesnewroman"/>
              </a:rPr>
              <a:t> is another protocol, which does not require IP to communicate with another computer. IP is required by only </a:t>
            </a:r>
            <a:r>
              <a:rPr lang="en-US" b="0" i="0" dirty="0">
                <a:solidFill>
                  <a:schemeClr val="accent1"/>
                </a:solidFill>
                <a:effectLst/>
                <a:highlight>
                  <a:srgbClr val="FFFFFF"/>
                </a:highlight>
                <a:latin typeface="Timesnewroman"/>
              </a:rPr>
              <a:t>TCP</a:t>
            </a:r>
            <a:r>
              <a:rPr lang="en-US" b="0" i="0" dirty="0">
                <a:solidFill>
                  <a:srgbClr val="273239"/>
                </a:solidFill>
                <a:effectLst/>
                <a:highlight>
                  <a:srgbClr val="FFFFFF"/>
                </a:highlight>
                <a:latin typeface="Timesnewroman"/>
              </a:rPr>
              <a:t>.</a:t>
            </a:r>
            <a:endParaRPr lang="en-US" b="1" i="0" dirty="0">
              <a:solidFill>
                <a:schemeClr val="accent1"/>
              </a:solidFill>
              <a:effectLst/>
              <a:highlight>
                <a:srgbClr val="FFFFFF"/>
              </a:highlight>
              <a:latin typeface="Timesnewroman"/>
            </a:endParaRPr>
          </a:p>
          <a:p>
            <a:pPr>
              <a:lnSpc>
                <a:spcPct val="150000"/>
              </a:lnSpc>
              <a:buFont typeface="Wingdings" panose="05000000000000000000" pitchFamily="2" charset="2"/>
              <a:buChar char="Ø"/>
            </a:pPr>
            <a:r>
              <a:rPr lang="en-IN" b="1" i="0" dirty="0">
                <a:solidFill>
                  <a:schemeClr val="accent1"/>
                </a:solidFill>
                <a:effectLst/>
                <a:highlight>
                  <a:srgbClr val="FFFFFF"/>
                </a:highlight>
                <a:latin typeface="Timesnewroman"/>
              </a:rPr>
              <a:t>Internet Layer</a:t>
            </a:r>
          </a:p>
          <a:p>
            <a:pPr lvl="1">
              <a:lnSpc>
                <a:spcPct val="150000"/>
              </a:lnSpc>
              <a:buFont typeface="Wingdings" panose="05000000000000000000" pitchFamily="2" charset="2"/>
              <a:buChar char="Ø"/>
            </a:pPr>
            <a:r>
              <a:rPr lang="en-US" b="0" i="0" dirty="0">
                <a:solidFill>
                  <a:srgbClr val="273239"/>
                </a:solidFill>
                <a:effectLst/>
                <a:highlight>
                  <a:srgbClr val="FFFFFF"/>
                </a:highlight>
                <a:latin typeface="Timesnewroman"/>
              </a:rPr>
              <a:t>It defines the protocols which are responsible for the logical transmission of data over the entire network. The main protocols residing at this layer are as follows</a:t>
            </a:r>
            <a:endParaRPr lang="en-IN" dirty="0">
              <a:latin typeface="Timesnewroman"/>
            </a:endParaRPr>
          </a:p>
        </p:txBody>
      </p:sp>
    </p:spTree>
    <p:extLst>
      <p:ext uri="{BB962C8B-B14F-4D97-AF65-F5344CB8AC3E}">
        <p14:creationId xmlns:p14="http://schemas.microsoft.com/office/powerpoint/2010/main" val="151768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8B9C3-3DDB-9E4D-A689-D879AC5C8305}"/>
              </a:ext>
            </a:extLst>
          </p:cNvPr>
          <p:cNvSpPr>
            <a:spLocks noGrp="1"/>
          </p:cNvSpPr>
          <p:nvPr>
            <p:ph type="title"/>
          </p:nvPr>
        </p:nvSpPr>
        <p:spPr>
          <a:xfrm>
            <a:off x="561474" y="973668"/>
            <a:ext cx="9354893" cy="706964"/>
          </a:xfrm>
        </p:spPr>
        <p:txBody>
          <a:bodyPr/>
          <a:lstStyle/>
          <a:p>
            <a:r>
              <a:rPr lang="en-US" sz="3000" b="1" dirty="0">
                <a:latin typeface="Timesnewroman"/>
              </a:rPr>
              <a:t>Cont..</a:t>
            </a:r>
            <a:endParaRPr lang="en-IN" sz="3000" b="1" dirty="0">
              <a:latin typeface="Timesnewroman"/>
            </a:endParaRPr>
          </a:p>
        </p:txBody>
      </p:sp>
      <p:sp>
        <p:nvSpPr>
          <p:cNvPr id="3" name="Content Placeholder 2">
            <a:extLst>
              <a:ext uri="{FF2B5EF4-FFF2-40B4-BE49-F238E27FC236}">
                <a16:creationId xmlns:a16="http://schemas.microsoft.com/office/drawing/2014/main" id="{496B468F-24DC-0FD4-AEFD-6BCC26A581B1}"/>
              </a:ext>
            </a:extLst>
          </p:cNvPr>
          <p:cNvSpPr>
            <a:spLocks noGrp="1"/>
          </p:cNvSpPr>
          <p:nvPr>
            <p:ph idx="1"/>
          </p:nvPr>
        </p:nvSpPr>
        <p:spPr>
          <a:xfrm>
            <a:off x="561473" y="2310063"/>
            <a:ext cx="11149263" cy="4411579"/>
          </a:xfrm>
        </p:spPr>
        <p:txBody>
          <a:bodyPr/>
          <a:lstStyle/>
          <a:p>
            <a:pPr>
              <a:lnSpc>
                <a:spcPct val="150000"/>
              </a:lnSpc>
              <a:buFont typeface="Wingdings" panose="05000000000000000000" pitchFamily="2" charset="2"/>
              <a:buChar char="Ø"/>
            </a:pPr>
            <a:r>
              <a:rPr lang="en-US" b="0" i="0" dirty="0">
                <a:solidFill>
                  <a:srgbClr val="273239"/>
                </a:solidFill>
                <a:effectLst/>
                <a:highlight>
                  <a:srgbClr val="FFFFFF"/>
                </a:highlight>
                <a:latin typeface="Timesnewroman"/>
              </a:rPr>
              <a:t>The Internet Layer is responsible for routing packets of data from one device to another across a network. It does this by assigning each device a unique IP address, which is used to identify the device and determine the route that packets.</a:t>
            </a:r>
          </a:p>
          <a:p>
            <a:pPr algn="just">
              <a:lnSpc>
                <a:spcPct val="150000"/>
              </a:lnSpc>
              <a:buFont typeface="Wingdings" panose="05000000000000000000" pitchFamily="2" charset="2"/>
              <a:buChar char="Ø"/>
            </a:pPr>
            <a:r>
              <a:rPr lang="en-US" b="1" i="0" dirty="0">
                <a:solidFill>
                  <a:schemeClr val="accent1"/>
                </a:solidFill>
                <a:effectLst/>
                <a:highlight>
                  <a:srgbClr val="FFFFFF"/>
                </a:highlight>
                <a:latin typeface="Timesnewroman"/>
              </a:rPr>
              <a:t>Example</a:t>
            </a:r>
            <a:r>
              <a:rPr lang="en-US" b="1" dirty="0">
                <a:solidFill>
                  <a:srgbClr val="273239"/>
                </a:solidFill>
                <a:highlight>
                  <a:srgbClr val="FFFFFF"/>
                </a:highlight>
                <a:latin typeface="Timesnewroman"/>
              </a:rPr>
              <a:t> - </a:t>
            </a:r>
            <a:r>
              <a:rPr lang="en-US" b="0" i="0" dirty="0">
                <a:solidFill>
                  <a:srgbClr val="273239"/>
                </a:solidFill>
                <a:effectLst/>
                <a:highlight>
                  <a:srgbClr val="FFFFFF"/>
                </a:highlight>
                <a:latin typeface="Timesnewroman"/>
              </a:rPr>
              <a:t>Imagine that you are using a computer to send an email to a friend. When you click </a:t>
            </a:r>
            <a:r>
              <a:rPr lang="en-US" b="0" i="0" dirty="0">
                <a:solidFill>
                  <a:schemeClr val="accent1"/>
                </a:solidFill>
                <a:effectLst/>
                <a:highlight>
                  <a:srgbClr val="FFFFFF"/>
                </a:highlight>
                <a:latin typeface="Timesnewroman"/>
              </a:rPr>
              <a:t>“send,” </a:t>
            </a:r>
            <a:r>
              <a:rPr lang="en-US" b="0" i="0" dirty="0">
                <a:solidFill>
                  <a:srgbClr val="273239"/>
                </a:solidFill>
                <a:effectLst/>
                <a:highlight>
                  <a:srgbClr val="FFFFFF"/>
                </a:highlight>
                <a:latin typeface="Timesnewroman"/>
              </a:rPr>
              <a:t>the email is broken down into smaller packets of data, which are then sent to the Internet Layer for routing. The Internet Layer assigns an IP address to each packet and uses routing tables to determine the best route for the packet to take to reach its destination. The packet is then forwarded to the next hop on its route until it reaches its destination.</a:t>
            </a:r>
          </a:p>
          <a:p>
            <a:pPr>
              <a:lnSpc>
                <a:spcPct val="150000"/>
              </a:lnSpc>
              <a:buFont typeface="Wingdings" panose="05000000000000000000" pitchFamily="2" charset="2"/>
              <a:buChar char="Ø"/>
            </a:pPr>
            <a:endParaRPr lang="en-IN" dirty="0">
              <a:latin typeface="Timesnewroman"/>
            </a:endParaRPr>
          </a:p>
        </p:txBody>
      </p:sp>
    </p:spTree>
    <p:extLst>
      <p:ext uri="{BB962C8B-B14F-4D97-AF65-F5344CB8AC3E}">
        <p14:creationId xmlns:p14="http://schemas.microsoft.com/office/powerpoint/2010/main" val="2566859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254E8-B7C7-41E5-DA6C-8EC20A883C05}"/>
              </a:ext>
            </a:extLst>
          </p:cNvPr>
          <p:cNvSpPr>
            <a:spLocks noGrp="1"/>
          </p:cNvSpPr>
          <p:nvPr>
            <p:ph type="title"/>
          </p:nvPr>
        </p:nvSpPr>
        <p:spPr>
          <a:xfrm>
            <a:off x="577516" y="973668"/>
            <a:ext cx="9338851" cy="706964"/>
          </a:xfrm>
        </p:spPr>
        <p:txBody>
          <a:bodyPr/>
          <a:lstStyle/>
          <a:p>
            <a:r>
              <a:rPr lang="en-US" sz="3000" b="1" dirty="0">
                <a:latin typeface="Timesnewroman"/>
              </a:rPr>
              <a:t>Cont..</a:t>
            </a:r>
            <a:endParaRPr lang="en-IN" sz="3000" b="1" dirty="0">
              <a:latin typeface="Timesnewroman"/>
            </a:endParaRPr>
          </a:p>
        </p:txBody>
      </p:sp>
      <p:sp>
        <p:nvSpPr>
          <p:cNvPr id="3" name="Content Placeholder 2">
            <a:extLst>
              <a:ext uri="{FF2B5EF4-FFF2-40B4-BE49-F238E27FC236}">
                <a16:creationId xmlns:a16="http://schemas.microsoft.com/office/drawing/2014/main" id="{2BB6A6C4-40EE-D2C3-7FB8-13E987D0C689}"/>
              </a:ext>
            </a:extLst>
          </p:cNvPr>
          <p:cNvSpPr>
            <a:spLocks noGrp="1"/>
          </p:cNvSpPr>
          <p:nvPr>
            <p:ph idx="1"/>
          </p:nvPr>
        </p:nvSpPr>
        <p:spPr>
          <a:xfrm>
            <a:off x="577516" y="2326105"/>
            <a:ext cx="11117179" cy="4395537"/>
          </a:xfrm>
        </p:spPr>
        <p:txBody>
          <a:bodyPr/>
          <a:lstStyle/>
          <a:p>
            <a:pPr algn="just" fontAlgn="base">
              <a:lnSpc>
                <a:spcPct val="150000"/>
              </a:lnSpc>
              <a:buFont typeface="Wingdings" panose="05000000000000000000" pitchFamily="2" charset="2"/>
              <a:buChar char="Ø"/>
            </a:pPr>
            <a:r>
              <a:rPr lang="en-US" b="1" i="0" dirty="0">
                <a:solidFill>
                  <a:schemeClr val="accent1"/>
                </a:solidFill>
                <a:effectLst/>
                <a:highlight>
                  <a:srgbClr val="FFFFFF"/>
                </a:highlight>
                <a:latin typeface="Timesnewroman"/>
              </a:rPr>
              <a:t>IP</a:t>
            </a:r>
            <a:r>
              <a:rPr lang="en-US" b="1" i="0" dirty="0">
                <a:solidFill>
                  <a:srgbClr val="273239"/>
                </a:solidFill>
                <a:effectLst/>
                <a:highlight>
                  <a:srgbClr val="FFFFFF"/>
                </a:highlight>
                <a:latin typeface="Timesnewroman"/>
              </a:rPr>
              <a:t> - </a:t>
            </a:r>
            <a:r>
              <a:rPr lang="en-US" b="0" i="0" dirty="0">
                <a:solidFill>
                  <a:srgbClr val="273239"/>
                </a:solidFill>
                <a:effectLst/>
                <a:highlight>
                  <a:srgbClr val="FFFFFF"/>
                </a:highlight>
                <a:latin typeface="Timesnewroman"/>
              </a:rPr>
              <a:t>stands for Internet Protocol and it is responsible for delivering packets from the source to the destination by looking at the IP addresses in the packet headers. IP has 2 versions IPv4 and IPv6. IPv4 is the one that most websites are using currently. But IPv6 is growing as the number of IPv4 addresses.</a:t>
            </a:r>
          </a:p>
          <a:p>
            <a:pPr algn="just" fontAlgn="base">
              <a:lnSpc>
                <a:spcPct val="150000"/>
              </a:lnSpc>
              <a:buFont typeface="Wingdings" panose="05000000000000000000" pitchFamily="2" charset="2"/>
              <a:buChar char="Ø"/>
            </a:pPr>
            <a:r>
              <a:rPr lang="en-US" b="1" i="0" dirty="0">
                <a:solidFill>
                  <a:schemeClr val="accent1"/>
                </a:solidFill>
                <a:effectLst/>
                <a:highlight>
                  <a:srgbClr val="FFFFFF"/>
                </a:highlight>
                <a:latin typeface="Timesnewroman"/>
              </a:rPr>
              <a:t>ICMP</a:t>
            </a:r>
            <a:r>
              <a:rPr lang="en-US" b="1" i="0" dirty="0">
                <a:solidFill>
                  <a:srgbClr val="273239"/>
                </a:solidFill>
                <a:effectLst/>
                <a:highlight>
                  <a:srgbClr val="FFFFFF"/>
                </a:highlight>
                <a:latin typeface="Timesnewroman"/>
              </a:rPr>
              <a:t> - </a:t>
            </a:r>
            <a:r>
              <a:rPr lang="en-US" b="0" i="0" dirty="0">
                <a:solidFill>
                  <a:srgbClr val="273239"/>
                </a:solidFill>
                <a:effectLst/>
                <a:highlight>
                  <a:srgbClr val="FFFFFF"/>
                </a:highlight>
                <a:latin typeface="Timesnewroman"/>
              </a:rPr>
              <a:t>stands for Internet Control Message Protocol. It is encapsulated within IP datagrams and is responsible for providing hosts with information about network problems.</a:t>
            </a:r>
          </a:p>
          <a:p>
            <a:pPr algn="just" fontAlgn="base">
              <a:lnSpc>
                <a:spcPct val="150000"/>
              </a:lnSpc>
              <a:buFont typeface="Wingdings" panose="05000000000000000000" pitchFamily="2" charset="2"/>
              <a:buChar char="Ø"/>
            </a:pPr>
            <a:r>
              <a:rPr lang="en-US" b="1" i="0" dirty="0">
                <a:solidFill>
                  <a:schemeClr val="accent1"/>
                </a:solidFill>
                <a:effectLst/>
                <a:highlight>
                  <a:srgbClr val="FFFFFF"/>
                </a:highlight>
                <a:latin typeface="Timesnewroman"/>
              </a:rPr>
              <a:t>ARP</a:t>
            </a:r>
            <a:r>
              <a:rPr lang="en-US" b="0" i="0" dirty="0">
                <a:solidFill>
                  <a:srgbClr val="273239"/>
                </a:solidFill>
                <a:effectLst/>
                <a:highlight>
                  <a:srgbClr val="FFFFFF"/>
                </a:highlight>
                <a:latin typeface="Timesnewroman"/>
              </a:rPr>
              <a:t> - stands for Address Resolution Protocol. Its job is to find the hardware address of a host from a known IP address. ARP has several types: Reverse ARP, Proxy ARP, Gratuitous ARP, and Inverse ARP.</a:t>
            </a:r>
          </a:p>
          <a:p>
            <a:endParaRPr lang="en-IN" dirty="0"/>
          </a:p>
        </p:txBody>
      </p:sp>
    </p:spTree>
    <p:extLst>
      <p:ext uri="{BB962C8B-B14F-4D97-AF65-F5344CB8AC3E}">
        <p14:creationId xmlns:p14="http://schemas.microsoft.com/office/powerpoint/2010/main" val="651027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BA266-855C-8DD9-D0DD-3D89EB4D7BED}"/>
              </a:ext>
            </a:extLst>
          </p:cNvPr>
          <p:cNvSpPr>
            <a:spLocks noGrp="1"/>
          </p:cNvSpPr>
          <p:nvPr>
            <p:ph type="title"/>
          </p:nvPr>
        </p:nvSpPr>
        <p:spPr>
          <a:xfrm>
            <a:off x="545432" y="973668"/>
            <a:ext cx="9370935" cy="706964"/>
          </a:xfrm>
        </p:spPr>
        <p:txBody>
          <a:bodyPr/>
          <a:lstStyle/>
          <a:p>
            <a:r>
              <a:rPr lang="en-IN" sz="3000" b="1" dirty="0">
                <a:latin typeface="Timesnewroman"/>
              </a:rPr>
              <a:t>Transport Layer</a:t>
            </a:r>
          </a:p>
        </p:txBody>
      </p:sp>
      <p:sp>
        <p:nvSpPr>
          <p:cNvPr id="3" name="Content Placeholder 2">
            <a:extLst>
              <a:ext uri="{FF2B5EF4-FFF2-40B4-BE49-F238E27FC236}">
                <a16:creationId xmlns:a16="http://schemas.microsoft.com/office/drawing/2014/main" id="{31AEEDBB-68B1-4850-C3A6-E118128D0E42}"/>
              </a:ext>
            </a:extLst>
          </p:cNvPr>
          <p:cNvSpPr>
            <a:spLocks noGrp="1"/>
          </p:cNvSpPr>
          <p:nvPr>
            <p:ph idx="1"/>
          </p:nvPr>
        </p:nvSpPr>
        <p:spPr>
          <a:xfrm>
            <a:off x="545432" y="2318083"/>
            <a:ext cx="11149263" cy="4395537"/>
          </a:xfrm>
        </p:spPr>
        <p:txBody>
          <a:bodyPr/>
          <a:lstStyle/>
          <a:p>
            <a:pPr>
              <a:lnSpc>
                <a:spcPct val="150000"/>
              </a:lnSpc>
              <a:buFont typeface="Wingdings" panose="05000000000000000000" pitchFamily="2" charset="2"/>
              <a:buChar char="Ø"/>
            </a:pPr>
            <a:r>
              <a:rPr lang="en-US" b="0" i="0" dirty="0">
                <a:solidFill>
                  <a:srgbClr val="273239"/>
                </a:solidFill>
                <a:effectLst/>
                <a:highlight>
                  <a:srgbClr val="FFFFFF"/>
                </a:highlight>
                <a:latin typeface="Timesnewroman"/>
              </a:rPr>
              <a:t>The </a:t>
            </a:r>
            <a:r>
              <a:rPr lang="en-US" b="0" i="0" dirty="0">
                <a:solidFill>
                  <a:schemeClr val="accent1"/>
                </a:solidFill>
                <a:effectLst/>
                <a:highlight>
                  <a:srgbClr val="FFFFFF"/>
                </a:highlight>
                <a:latin typeface="Timesnewroman"/>
              </a:rPr>
              <a:t>TCP/IP </a:t>
            </a:r>
            <a:r>
              <a:rPr lang="en-US" b="0" i="0" dirty="0">
                <a:solidFill>
                  <a:srgbClr val="273239"/>
                </a:solidFill>
                <a:effectLst/>
                <a:highlight>
                  <a:srgbClr val="FFFFFF"/>
                </a:highlight>
                <a:latin typeface="Timesnewroman"/>
              </a:rPr>
              <a:t>transport layer protocols exchange data receipt </a:t>
            </a:r>
            <a:r>
              <a:rPr lang="en-US" b="0" i="0" dirty="0">
                <a:solidFill>
                  <a:schemeClr val="accent1"/>
                </a:solidFill>
                <a:effectLst/>
                <a:highlight>
                  <a:srgbClr val="FFFFFF"/>
                </a:highlight>
                <a:latin typeface="Timesnewroman"/>
              </a:rPr>
              <a:t>acknowledgments</a:t>
            </a:r>
            <a:r>
              <a:rPr lang="en-US" b="0" i="0" dirty="0">
                <a:solidFill>
                  <a:srgbClr val="273239"/>
                </a:solidFill>
                <a:effectLst/>
                <a:highlight>
                  <a:srgbClr val="FFFFFF"/>
                </a:highlight>
                <a:latin typeface="Timesnewroman"/>
              </a:rPr>
              <a:t> and </a:t>
            </a:r>
            <a:r>
              <a:rPr lang="en-US" b="0" i="0" dirty="0">
                <a:solidFill>
                  <a:schemeClr val="accent1"/>
                </a:solidFill>
                <a:effectLst/>
                <a:highlight>
                  <a:srgbClr val="FFFFFF"/>
                </a:highlight>
                <a:latin typeface="Timesnewroman"/>
              </a:rPr>
              <a:t>retransmit</a:t>
            </a:r>
            <a:r>
              <a:rPr lang="en-US" b="0" i="0" dirty="0">
                <a:solidFill>
                  <a:srgbClr val="273239"/>
                </a:solidFill>
                <a:effectLst/>
                <a:highlight>
                  <a:srgbClr val="FFFFFF"/>
                </a:highlight>
                <a:latin typeface="Timesnewroman"/>
              </a:rPr>
              <a:t> missing packets to ensure that packets arrive in order and without error.</a:t>
            </a:r>
          </a:p>
          <a:p>
            <a:pPr>
              <a:lnSpc>
                <a:spcPct val="150000"/>
              </a:lnSpc>
              <a:buFont typeface="Wingdings" panose="05000000000000000000" pitchFamily="2" charset="2"/>
              <a:buChar char="Ø"/>
            </a:pPr>
            <a:r>
              <a:rPr lang="en-US" b="0" i="0" dirty="0">
                <a:solidFill>
                  <a:srgbClr val="273239"/>
                </a:solidFill>
                <a:effectLst/>
                <a:highlight>
                  <a:srgbClr val="FFFFFF"/>
                </a:highlight>
                <a:latin typeface="Timesnewroman"/>
              </a:rPr>
              <a:t>End-to-end communication is referred to as such. </a:t>
            </a:r>
            <a:r>
              <a:rPr lang="en-US" b="0" i="0" dirty="0">
                <a:solidFill>
                  <a:schemeClr val="accent1"/>
                </a:solidFill>
                <a:effectLst/>
                <a:highlight>
                  <a:srgbClr val="FFFFFF"/>
                </a:highlight>
                <a:latin typeface="Timesnewroman"/>
              </a:rPr>
              <a:t>Transmission Control Protocol (TCP)</a:t>
            </a:r>
            <a:r>
              <a:rPr lang="en-US" b="0" i="0" dirty="0">
                <a:solidFill>
                  <a:srgbClr val="273239"/>
                </a:solidFill>
                <a:effectLst/>
                <a:highlight>
                  <a:srgbClr val="FFFFFF"/>
                </a:highlight>
                <a:latin typeface="Timesnewroman"/>
              </a:rPr>
              <a:t> and </a:t>
            </a:r>
            <a:r>
              <a:rPr lang="en-US" b="0" i="0" dirty="0">
                <a:solidFill>
                  <a:schemeClr val="accent1"/>
                </a:solidFill>
                <a:effectLst/>
                <a:highlight>
                  <a:srgbClr val="FFFFFF"/>
                </a:highlight>
                <a:latin typeface="Timesnewroman"/>
              </a:rPr>
              <a:t>User Datagram Protocol</a:t>
            </a:r>
            <a:r>
              <a:rPr lang="en-US" b="0" i="0" dirty="0">
                <a:solidFill>
                  <a:srgbClr val="273239"/>
                </a:solidFill>
                <a:effectLst/>
                <a:highlight>
                  <a:srgbClr val="FFFFFF"/>
                </a:highlight>
                <a:latin typeface="Timesnewroman"/>
              </a:rPr>
              <a:t> are transport layer protocols at this level (</a:t>
            </a:r>
            <a:r>
              <a:rPr lang="en-US" b="0" i="0" dirty="0">
                <a:solidFill>
                  <a:schemeClr val="accent1"/>
                </a:solidFill>
                <a:effectLst/>
                <a:highlight>
                  <a:srgbClr val="FFFFFF"/>
                </a:highlight>
                <a:latin typeface="Timesnewroman"/>
              </a:rPr>
              <a:t>UDP</a:t>
            </a:r>
            <a:r>
              <a:rPr lang="en-US" b="0" i="0" dirty="0">
                <a:solidFill>
                  <a:srgbClr val="273239"/>
                </a:solidFill>
                <a:effectLst/>
                <a:highlight>
                  <a:srgbClr val="FFFFFF"/>
                </a:highlight>
                <a:latin typeface="Timesnewroman"/>
              </a:rPr>
              <a:t>).</a:t>
            </a:r>
          </a:p>
          <a:p>
            <a:pPr>
              <a:lnSpc>
                <a:spcPct val="150000"/>
              </a:lnSpc>
              <a:buFont typeface="Wingdings" panose="05000000000000000000" pitchFamily="2" charset="2"/>
              <a:buChar char="Ø"/>
            </a:pPr>
            <a:r>
              <a:rPr lang="en-US" b="1" i="0" dirty="0">
                <a:solidFill>
                  <a:schemeClr val="accent1"/>
                </a:solidFill>
                <a:effectLst/>
                <a:highlight>
                  <a:srgbClr val="FFFFFF"/>
                </a:highlight>
                <a:latin typeface="Timesnewroman"/>
              </a:rPr>
              <a:t>TCP</a:t>
            </a:r>
            <a:r>
              <a:rPr lang="en-US" b="0" i="0" dirty="0">
                <a:solidFill>
                  <a:schemeClr val="accent1"/>
                </a:solidFill>
                <a:effectLst/>
                <a:highlight>
                  <a:srgbClr val="FFFFFF"/>
                </a:highlight>
                <a:latin typeface="Timesnewroman"/>
              </a:rPr>
              <a:t> transmits </a:t>
            </a:r>
            <a:r>
              <a:rPr lang="en-US" b="0" i="0" dirty="0">
                <a:solidFill>
                  <a:srgbClr val="273239"/>
                </a:solidFill>
                <a:effectLst/>
                <a:highlight>
                  <a:srgbClr val="FFFFFF"/>
                </a:highlight>
                <a:latin typeface="Timesnewroman"/>
              </a:rPr>
              <a:t>data in a way that resembles character-by-character transmission rather than separate packets. A starting point that establishes the connection, the whole transmission in byte order.</a:t>
            </a:r>
          </a:p>
          <a:p>
            <a:pPr>
              <a:lnSpc>
                <a:spcPct val="150000"/>
              </a:lnSpc>
              <a:buFont typeface="Wingdings" panose="05000000000000000000" pitchFamily="2" charset="2"/>
              <a:buChar char="Ø"/>
            </a:pPr>
            <a:r>
              <a:rPr lang="en-US" b="1" i="0" dirty="0">
                <a:solidFill>
                  <a:schemeClr val="accent1"/>
                </a:solidFill>
                <a:effectLst/>
                <a:highlight>
                  <a:srgbClr val="FFFFFF"/>
                </a:highlight>
                <a:latin typeface="Timesnewroman"/>
              </a:rPr>
              <a:t>UDP</a:t>
            </a:r>
            <a:r>
              <a:rPr lang="en-US" b="1" i="0" dirty="0">
                <a:solidFill>
                  <a:srgbClr val="273239"/>
                </a:solidFill>
                <a:effectLst/>
                <a:highlight>
                  <a:srgbClr val="FFFFFF"/>
                </a:highlight>
                <a:latin typeface="Timesnewroman"/>
              </a:rPr>
              <a:t>  - </a:t>
            </a:r>
            <a:r>
              <a:rPr lang="en-US" b="0" i="0" dirty="0">
                <a:solidFill>
                  <a:srgbClr val="273239"/>
                </a:solidFill>
                <a:effectLst/>
                <a:highlight>
                  <a:srgbClr val="FFFFFF"/>
                </a:highlight>
                <a:latin typeface="Timesnewroman"/>
              </a:rPr>
              <a:t>The datagram delivery service is provided by </a:t>
            </a:r>
            <a:r>
              <a:rPr lang="en-US" b="0" i="0" dirty="0">
                <a:effectLst/>
                <a:highlight>
                  <a:srgbClr val="FFFFFF"/>
                </a:highlight>
                <a:latin typeface="Timesnewroman"/>
              </a:rPr>
              <a:t>UDP</a:t>
            </a:r>
            <a:r>
              <a:rPr lang="en-US" b="0" i="0" dirty="0">
                <a:solidFill>
                  <a:srgbClr val="273239"/>
                </a:solidFill>
                <a:effectLst/>
                <a:highlight>
                  <a:srgbClr val="FFFFFF"/>
                </a:highlight>
                <a:latin typeface="Timesnewroman"/>
              </a:rPr>
              <a:t>, the other transport layer protocol. Connections between receiving and sending hosts are not verified by UDP.</a:t>
            </a:r>
            <a:endParaRPr lang="en-IN" dirty="0">
              <a:latin typeface="Timesnewroman"/>
            </a:endParaRPr>
          </a:p>
        </p:txBody>
      </p:sp>
    </p:spTree>
    <p:extLst>
      <p:ext uri="{BB962C8B-B14F-4D97-AF65-F5344CB8AC3E}">
        <p14:creationId xmlns:p14="http://schemas.microsoft.com/office/powerpoint/2010/main" val="2481708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A626A-EB47-E43F-A42A-F4D05E396B0E}"/>
              </a:ext>
            </a:extLst>
          </p:cNvPr>
          <p:cNvSpPr>
            <a:spLocks noGrp="1"/>
          </p:cNvSpPr>
          <p:nvPr>
            <p:ph type="title"/>
          </p:nvPr>
        </p:nvSpPr>
        <p:spPr>
          <a:xfrm>
            <a:off x="553454" y="973668"/>
            <a:ext cx="9362914" cy="706964"/>
          </a:xfrm>
        </p:spPr>
        <p:txBody>
          <a:bodyPr/>
          <a:lstStyle/>
          <a:p>
            <a:r>
              <a:rPr lang="en-IN" sz="3000" b="1" dirty="0">
                <a:latin typeface="Timesnewroman"/>
              </a:rPr>
              <a:t>Application Layer</a:t>
            </a:r>
          </a:p>
        </p:txBody>
      </p:sp>
      <p:sp>
        <p:nvSpPr>
          <p:cNvPr id="3" name="Content Placeholder 2">
            <a:extLst>
              <a:ext uri="{FF2B5EF4-FFF2-40B4-BE49-F238E27FC236}">
                <a16:creationId xmlns:a16="http://schemas.microsoft.com/office/drawing/2014/main" id="{3603D682-C707-3C01-E4D5-4FCD9EEEEF0D}"/>
              </a:ext>
            </a:extLst>
          </p:cNvPr>
          <p:cNvSpPr>
            <a:spLocks noGrp="1"/>
          </p:cNvSpPr>
          <p:nvPr>
            <p:ph idx="1"/>
          </p:nvPr>
        </p:nvSpPr>
        <p:spPr>
          <a:xfrm>
            <a:off x="553454" y="2326105"/>
            <a:ext cx="11141241" cy="4427621"/>
          </a:xfrm>
        </p:spPr>
        <p:txBody>
          <a:bodyPr/>
          <a:lstStyle/>
          <a:p>
            <a:pPr>
              <a:lnSpc>
                <a:spcPct val="150000"/>
              </a:lnSpc>
              <a:buFont typeface="Wingdings" panose="05000000000000000000" pitchFamily="2" charset="2"/>
              <a:buChar char="Ø"/>
            </a:pPr>
            <a:r>
              <a:rPr lang="en-US" b="0" i="0" dirty="0">
                <a:solidFill>
                  <a:srgbClr val="273239"/>
                </a:solidFill>
                <a:effectLst/>
                <a:highlight>
                  <a:srgbClr val="FFFFFF"/>
                </a:highlight>
                <a:latin typeface="Timesnewroman"/>
              </a:rPr>
              <a:t>It is responsible for end-to-end communication and </a:t>
            </a:r>
            <a:r>
              <a:rPr lang="en-US" b="0" i="0" dirty="0">
                <a:solidFill>
                  <a:schemeClr val="accent1"/>
                </a:solidFill>
                <a:effectLst/>
                <a:highlight>
                  <a:srgbClr val="FFFFFF"/>
                </a:highlight>
                <a:latin typeface="Timesnewroman"/>
              </a:rPr>
              <a:t>error-free</a:t>
            </a:r>
            <a:r>
              <a:rPr lang="en-US" b="0" i="0" dirty="0">
                <a:solidFill>
                  <a:srgbClr val="273239"/>
                </a:solidFill>
                <a:effectLst/>
                <a:highlight>
                  <a:srgbClr val="FFFFFF"/>
                </a:highlight>
                <a:latin typeface="Timesnewroman"/>
              </a:rPr>
              <a:t> delivery of data. It shields the upper-layer applications from the complexities of data. The three main protocols present in this layer are such as,</a:t>
            </a:r>
          </a:p>
          <a:p>
            <a:pPr>
              <a:lnSpc>
                <a:spcPct val="150000"/>
              </a:lnSpc>
              <a:buFont typeface="Wingdings" panose="05000000000000000000" pitchFamily="2" charset="2"/>
              <a:buChar char="Ø"/>
            </a:pPr>
            <a:r>
              <a:rPr lang="en-IN" b="1" i="0" dirty="0">
                <a:solidFill>
                  <a:schemeClr val="accent1"/>
                </a:solidFill>
                <a:effectLst/>
                <a:highlight>
                  <a:srgbClr val="FFFFFF"/>
                </a:highlight>
                <a:latin typeface="Timesnewroman"/>
              </a:rPr>
              <a:t>HTTP and HTTPS</a:t>
            </a:r>
            <a:endParaRPr lang="en-US" dirty="0">
              <a:solidFill>
                <a:schemeClr val="accent1"/>
              </a:solidFill>
              <a:highlight>
                <a:srgbClr val="FFFFFF"/>
              </a:highlight>
              <a:latin typeface="Timesnewroman"/>
            </a:endParaRPr>
          </a:p>
          <a:p>
            <a:pPr lvl="1" algn="just">
              <a:lnSpc>
                <a:spcPct val="150000"/>
              </a:lnSpc>
              <a:buFont typeface="Wingdings" panose="05000000000000000000" pitchFamily="2" charset="2"/>
              <a:buChar char="Ø"/>
            </a:pPr>
            <a:r>
              <a:rPr lang="en-US" b="0" i="0" dirty="0">
                <a:solidFill>
                  <a:schemeClr val="accent1"/>
                </a:solidFill>
                <a:effectLst/>
                <a:highlight>
                  <a:srgbClr val="FFFFFF"/>
                </a:highlight>
                <a:latin typeface="Timesnewroman"/>
              </a:rPr>
              <a:t>HTTP</a:t>
            </a:r>
            <a:r>
              <a:rPr lang="en-US" b="0" i="0" dirty="0">
                <a:solidFill>
                  <a:srgbClr val="273239"/>
                </a:solidFill>
                <a:effectLst/>
                <a:highlight>
                  <a:srgbClr val="FFFFFF"/>
                </a:highlight>
                <a:latin typeface="Timesnewroman"/>
              </a:rPr>
              <a:t> stands for </a:t>
            </a:r>
            <a:r>
              <a:rPr lang="en-US" b="0" i="0" dirty="0">
                <a:solidFill>
                  <a:schemeClr val="accent5">
                    <a:lumMod val="75000"/>
                  </a:schemeClr>
                </a:solidFill>
                <a:effectLst/>
                <a:highlight>
                  <a:srgbClr val="FFFFFF"/>
                </a:highlight>
                <a:latin typeface="Timesnewroman"/>
              </a:rPr>
              <a:t>Hypertext transfer protocol</a:t>
            </a:r>
            <a:r>
              <a:rPr lang="en-US" b="0" i="0" dirty="0">
                <a:solidFill>
                  <a:srgbClr val="273239"/>
                </a:solidFill>
                <a:effectLst/>
                <a:highlight>
                  <a:srgbClr val="FFFFFF"/>
                </a:highlight>
                <a:latin typeface="Timesnewroman"/>
              </a:rPr>
              <a:t>. It is used by the World Wide Web to manage communications between web browsers and servers. HTTPS stands for </a:t>
            </a:r>
            <a:r>
              <a:rPr lang="en-US" b="0" i="0" dirty="0">
                <a:solidFill>
                  <a:schemeClr val="accent5">
                    <a:lumMod val="75000"/>
                  </a:schemeClr>
                </a:solidFill>
                <a:effectLst/>
                <a:highlight>
                  <a:srgbClr val="FFFFFF"/>
                </a:highlight>
                <a:latin typeface="Timesnewroman"/>
              </a:rPr>
              <a:t>HTTP-Secure</a:t>
            </a:r>
            <a:r>
              <a:rPr lang="en-US" b="0" i="0" dirty="0">
                <a:solidFill>
                  <a:srgbClr val="273239"/>
                </a:solidFill>
                <a:effectLst/>
                <a:highlight>
                  <a:srgbClr val="FFFFFF"/>
                </a:highlight>
                <a:latin typeface="Timesnewroman"/>
              </a:rPr>
              <a:t>. It is a combination of HTTP with </a:t>
            </a:r>
            <a:r>
              <a:rPr lang="en-US" b="0" i="0" dirty="0">
                <a:solidFill>
                  <a:schemeClr val="accent5">
                    <a:lumMod val="75000"/>
                  </a:schemeClr>
                </a:solidFill>
                <a:effectLst/>
                <a:highlight>
                  <a:srgbClr val="FFFFFF"/>
                </a:highlight>
                <a:latin typeface="Timesnewroman"/>
              </a:rPr>
              <a:t>SSL</a:t>
            </a:r>
            <a:r>
              <a:rPr lang="en-US" b="0" i="0" dirty="0">
                <a:solidFill>
                  <a:srgbClr val="273239"/>
                </a:solidFill>
                <a:effectLst/>
                <a:highlight>
                  <a:srgbClr val="FFFFFF"/>
                </a:highlight>
                <a:latin typeface="Timesnewroman"/>
              </a:rPr>
              <a:t>(</a:t>
            </a:r>
            <a:r>
              <a:rPr lang="en-US" b="0" i="0" dirty="0">
                <a:solidFill>
                  <a:schemeClr val="accent5">
                    <a:lumMod val="75000"/>
                  </a:schemeClr>
                </a:solidFill>
                <a:effectLst/>
                <a:highlight>
                  <a:srgbClr val="FFFFFF"/>
                </a:highlight>
                <a:latin typeface="Timesnewroman"/>
              </a:rPr>
              <a:t>Secure Socket Layer</a:t>
            </a:r>
            <a:r>
              <a:rPr lang="en-US" b="0" i="0" dirty="0">
                <a:solidFill>
                  <a:srgbClr val="273239"/>
                </a:solidFill>
                <a:effectLst/>
                <a:highlight>
                  <a:srgbClr val="FFFFFF"/>
                </a:highlight>
                <a:latin typeface="Timesnewroman"/>
              </a:rPr>
              <a:t>) for Security Purpose. </a:t>
            </a:r>
            <a:endParaRPr lang="en-IN" b="0" i="0" dirty="0">
              <a:solidFill>
                <a:srgbClr val="273239"/>
              </a:solidFill>
              <a:effectLst/>
              <a:highlight>
                <a:srgbClr val="FFFFFF"/>
              </a:highlight>
              <a:latin typeface="Timesnewroman"/>
            </a:endParaRPr>
          </a:p>
          <a:p>
            <a:pPr algn="just">
              <a:lnSpc>
                <a:spcPct val="150000"/>
              </a:lnSpc>
              <a:buFont typeface="Wingdings" panose="05000000000000000000" pitchFamily="2" charset="2"/>
              <a:buChar char="Ø"/>
            </a:pPr>
            <a:r>
              <a:rPr lang="en-US" b="1" i="0" dirty="0">
                <a:solidFill>
                  <a:schemeClr val="accent1"/>
                </a:solidFill>
                <a:effectLst/>
                <a:highlight>
                  <a:srgbClr val="FFFFFF"/>
                </a:highlight>
                <a:latin typeface="Timesnewroman"/>
              </a:rPr>
              <a:t>SSH</a:t>
            </a:r>
            <a:r>
              <a:rPr lang="en-US" b="1" i="0" dirty="0">
                <a:solidFill>
                  <a:srgbClr val="273239"/>
                </a:solidFill>
                <a:effectLst/>
                <a:highlight>
                  <a:srgbClr val="FFFFFF"/>
                </a:highlight>
                <a:latin typeface="Timesnewroman"/>
              </a:rPr>
              <a:t> - </a:t>
            </a:r>
            <a:r>
              <a:rPr lang="en-US" b="0" i="0" dirty="0">
                <a:solidFill>
                  <a:srgbClr val="273239"/>
                </a:solidFill>
                <a:effectLst/>
                <a:highlight>
                  <a:srgbClr val="FFFFFF"/>
                </a:highlight>
                <a:latin typeface="Timesnewroman"/>
              </a:rPr>
              <a:t>stands for Secure Shell. It is a terminal emulations software similar to Telnet. The reason SSH is preferred is because of its ability to maintain the encrypted connection. It sets up a secure session over a TCP/IP connection.</a:t>
            </a:r>
          </a:p>
          <a:p>
            <a:pPr>
              <a:lnSpc>
                <a:spcPct val="150000"/>
              </a:lnSpc>
              <a:buFont typeface="Wingdings" panose="05000000000000000000" pitchFamily="2" charset="2"/>
              <a:buChar char="Ø"/>
            </a:pPr>
            <a:endParaRPr lang="en-US" b="0" i="0" dirty="0">
              <a:solidFill>
                <a:srgbClr val="273239"/>
              </a:solidFill>
              <a:effectLst/>
              <a:highlight>
                <a:srgbClr val="FFFFFF"/>
              </a:highlight>
              <a:latin typeface="Timesnewroman"/>
            </a:endParaRPr>
          </a:p>
        </p:txBody>
      </p:sp>
    </p:spTree>
    <p:extLst>
      <p:ext uri="{BB962C8B-B14F-4D97-AF65-F5344CB8AC3E}">
        <p14:creationId xmlns:p14="http://schemas.microsoft.com/office/powerpoint/2010/main" val="302180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06619-253D-F6A6-3ACB-F77FBB3CEFC7}"/>
              </a:ext>
            </a:extLst>
          </p:cNvPr>
          <p:cNvSpPr>
            <a:spLocks noGrp="1"/>
          </p:cNvSpPr>
          <p:nvPr>
            <p:ph type="title"/>
          </p:nvPr>
        </p:nvSpPr>
        <p:spPr>
          <a:xfrm>
            <a:off x="529390" y="973668"/>
            <a:ext cx="9386978" cy="706964"/>
          </a:xfrm>
        </p:spPr>
        <p:txBody>
          <a:bodyPr/>
          <a:lstStyle/>
          <a:p>
            <a:r>
              <a:rPr lang="en-US" sz="3000" b="1" dirty="0">
                <a:latin typeface="Timesnewroman"/>
              </a:rPr>
              <a:t>Difference Between TCP and UDP</a:t>
            </a:r>
            <a:endParaRPr lang="en-IN" sz="3000" b="1" dirty="0">
              <a:latin typeface="Timesnewroman"/>
            </a:endParaRPr>
          </a:p>
        </p:txBody>
      </p:sp>
      <p:pic>
        <p:nvPicPr>
          <p:cNvPr id="5" name="Content Placeholder 4">
            <a:extLst>
              <a:ext uri="{FF2B5EF4-FFF2-40B4-BE49-F238E27FC236}">
                <a16:creationId xmlns:a16="http://schemas.microsoft.com/office/drawing/2014/main" id="{A128FA38-8F26-CB71-7A7E-5E67B737A85B}"/>
              </a:ext>
            </a:extLst>
          </p:cNvPr>
          <p:cNvPicPr>
            <a:picLocks noGrp="1" noChangeAspect="1"/>
          </p:cNvPicPr>
          <p:nvPr>
            <p:ph idx="1"/>
          </p:nvPr>
        </p:nvPicPr>
        <p:blipFill>
          <a:blip r:embed="rId2"/>
          <a:stretch>
            <a:fillRect/>
          </a:stretch>
        </p:blipFill>
        <p:spPr>
          <a:xfrm>
            <a:off x="1641903" y="2363977"/>
            <a:ext cx="7872142" cy="3901778"/>
          </a:xfrm>
        </p:spPr>
      </p:pic>
    </p:spTree>
    <p:extLst>
      <p:ext uri="{BB962C8B-B14F-4D97-AF65-F5344CB8AC3E}">
        <p14:creationId xmlns:p14="http://schemas.microsoft.com/office/powerpoint/2010/main" val="24040959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DA1BD-2F9F-D66F-8DCE-BB5B09F778D4}"/>
              </a:ext>
            </a:extLst>
          </p:cNvPr>
          <p:cNvSpPr>
            <a:spLocks noGrp="1"/>
          </p:cNvSpPr>
          <p:nvPr>
            <p:ph type="title"/>
          </p:nvPr>
        </p:nvSpPr>
        <p:spPr>
          <a:xfrm>
            <a:off x="561474" y="973668"/>
            <a:ext cx="9354893" cy="706964"/>
          </a:xfrm>
        </p:spPr>
        <p:txBody>
          <a:bodyPr/>
          <a:lstStyle/>
          <a:p>
            <a:r>
              <a:rPr lang="en-US" sz="3000" b="1" dirty="0">
                <a:latin typeface="Timesnewroman"/>
              </a:rPr>
              <a:t>Cont..</a:t>
            </a:r>
            <a:endParaRPr lang="en-IN" sz="3000" b="1" dirty="0">
              <a:latin typeface="Timesnewroman"/>
            </a:endParaRPr>
          </a:p>
        </p:txBody>
      </p:sp>
      <p:sp>
        <p:nvSpPr>
          <p:cNvPr id="3" name="Content Placeholder 2">
            <a:extLst>
              <a:ext uri="{FF2B5EF4-FFF2-40B4-BE49-F238E27FC236}">
                <a16:creationId xmlns:a16="http://schemas.microsoft.com/office/drawing/2014/main" id="{064ECD48-5F1C-7D84-BD8B-7B86F97F8956}"/>
              </a:ext>
            </a:extLst>
          </p:cNvPr>
          <p:cNvSpPr>
            <a:spLocks noGrp="1"/>
          </p:cNvSpPr>
          <p:nvPr>
            <p:ph idx="1"/>
          </p:nvPr>
        </p:nvSpPr>
        <p:spPr>
          <a:xfrm>
            <a:off x="505326" y="2310063"/>
            <a:ext cx="11165306" cy="4435642"/>
          </a:xfrm>
        </p:spPr>
        <p:txBody>
          <a:bodyPr/>
          <a:lstStyle/>
          <a:p>
            <a:pPr algn="just" fontAlgn="base">
              <a:lnSpc>
                <a:spcPct val="150000"/>
              </a:lnSpc>
              <a:buFont typeface="Wingdings" panose="05000000000000000000" pitchFamily="2" charset="2"/>
              <a:buChar char="Ø"/>
            </a:pPr>
            <a:r>
              <a:rPr lang="en-US" b="1" i="0" dirty="0">
                <a:solidFill>
                  <a:schemeClr val="accent1"/>
                </a:solidFill>
                <a:effectLst/>
                <a:highlight>
                  <a:srgbClr val="FFFFFF"/>
                </a:highlight>
                <a:latin typeface="Timesnewroman"/>
              </a:rPr>
              <a:t>TCP is Used for?</a:t>
            </a:r>
          </a:p>
          <a:p>
            <a:pPr lvl="1" algn="just" fontAlgn="base">
              <a:lnSpc>
                <a:spcPct val="150000"/>
              </a:lnSpc>
              <a:buFont typeface="Wingdings" panose="05000000000000000000" pitchFamily="2" charset="2"/>
              <a:buChar char="Ø"/>
            </a:pPr>
            <a:r>
              <a:rPr lang="en-US" b="0" i="0" dirty="0">
                <a:solidFill>
                  <a:srgbClr val="273239"/>
                </a:solidFill>
                <a:effectLst/>
                <a:highlight>
                  <a:srgbClr val="FFFFFF"/>
                </a:highlight>
                <a:latin typeface="Timesnewroman"/>
              </a:rPr>
              <a:t>Sending Emails</a:t>
            </a:r>
          </a:p>
          <a:p>
            <a:pPr lvl="1" algn="just" fontAlgn="base">
              <a:lnSpc>
                <a:spcPct val="150000"/>
              </a:lnSpc>
              <a:buFont typeface="Wingdings" panose="05000000000000000000" pitchFamily="2" charset="2"/>
              <a:buChar char="Ø"/>
            </a:pPr>
            <a:r>
              <a:rPr lang="en-US" b="0" i="0" dirty="0">
                <a:solidFill>
                  <a:srgbClr val="273239"/>
                </a:solidFill>
                <a:effectLst/>
                <a:highlight>
                  <a:srgbClr val="FFFFFF"/>
                </a:highlight>
                <a:latin typeface="Timesnewroman"/>
              </a:rPr>
              <a:t>Transferring Files</a:t>
            </a:r>
          </a:p>
          <a:p>
            <a:pPr lvl="1" algn="just" fontAlgn="base">
              <a:lnSpc>
                <a:spcPct val="150000"/>
              </a:lnSpc>
              <a:buFont typeface="Wingdings" panose="05000000000000000000" pitchFamily="2" charset="2"/>
              <a:buChar char="Ø"/>
            </a:pPr>
            <a:r>
              <a:rPr lang="en-US" b="0" i="0" dirty="0">
                <a:solidFill>
                  <a:srgbClr val="273239"/>
                </a:solidFill>
                <a:effectLst/>
                <a:highlight>
                  <a:srgbClr val="FFFFFF"/>
                </a:highlight>
                <a:latin typeface="Timesnewroman"/>
              </a:rPr>
              <a:t>Web Browsing</a:t>
            </a:r>
          </a:p>
          <a:p>
            <a:pPr algn="just" fontAlgn="base">
              <a:lnSpc>
                <a:spcPct val="150000"/>
              </a:lnSpc>
              <a:buFont typeface="Wingdings" panose="05000000000000000000" pitchFamily="2" charset="2"/>
              <a:buChar char="Ø"/>
            </a:pPr>
            <a:r>
              <a:rPr lang="en-US" b="1" i="0" dirty="0">
                <a:solidFill>
                  <a:schemeClr val="accent1"/>
                </a:solidFill>
                <a:effectLst/>
                <a:highlight>
                  <a:srgbClr val="FFFFFF"/>
                </a:highlight>
                <a:latin typeface="Timesnewroman"/>
              </a:rPr>
              <a:t>UDP is Used for?</a:t>
            </a:r>
          </a:p>
          <a:p>
            <a:pPr lvl="1" algn="just" fontAlgn="base">
              <a:buFont typeface="Wingdings" panose="05000000000000000000" pitchFamily="2" charset="2"/>
              <a:buChar char="Ø"/>
            </a:pPr>
            <a:r>
              <a:rPr lang="en-IN" b="0" i="0" dirty="0">
                <a:solidFill>
                  <a:srgbClr val="273239"/>
                </a:solidFill>
                <a:effectLst/>
                <a:highlight>
                  <a:srgbClr val="FFFFFF"/>
                </a:highlight>
                <a:latin typeface="Timesnewroman"/>
              </a:rPr>
              <a:t>Gaming</a:t>
            </a:r>
          </a:p>
          <a:p>
            <a:pPr lvl="1" algn="just" fontAlgn="base">
              <a:buFont typeface="Wingdings" panose="05000000000000000000" pitchFamily="2" charset="2"/>
              <a:buChar char="Ø"/>
            </a:pPr>
            <a:r>
              <a:rPr lang="en-IN" b="0" i="0" dirty="0">
                <a:solidFill>
                  <a:srgbClr val="273239"/>
                </a:solidFill>
                <a:effectLst/>
                <a:highlight>
                  <a:srgbClr val="FFFFFF"/>
                </a:highlight>
                <a:latin typeface="Timesnewroman"/>
              </a:rPr>
              <a:t>Video Streaming</a:t>
            </a:r>
          </a:p>
          <a:p>
            <a:pPr lvl="1" algn="just" fontAlgn="base">
              <a:buFont typeface="Wingdings" panose="05000000000000000000" pitchFamily="2" charset="2"/>
              <a:buChar char="Ø"/>
            </a:pPr>
            <a:r>
              <a:rPr lang="en-IN" b="0" i="0" dirty="0">
                <a:solidFill>
                  <a:srgbClr val="273239"/>
                </a:solidFill>
                <a:effectLst/>
                <a:highlight>
                  <a:srgbClr val="FFFFFF"/>
                </a:highlight>
                <a:latin typeface="Timesnewroman"/>
              </a:rPr>
              <a:t>Online Video Chats</a:t>
            </a:r>
          </a:p>
          <a:p>
            <a:pPr algn="just" fontAlgn="base">
              <a:lnSpc>
                <a:spcPct val="150000"/>
              </a:lnSpc>
              <a:buFont typeface="Wingdings" panose="05000000000000000000" pitchFamily="2" charset="2"/>
              <a:buChar char="Ø"/>
            </a:pPr>
            <a:endParaRPr lang="en-US" b="0" i="0" dirty="0">
              <a:solidFill>
                <a:srgbClr val="273239"/>
              </a:solidFill>
              <a:effectLst/>
              <a:highlight>
                <a:srgbClr val="FFFFFF"/>
              </a:highlight>
              <a:latin typeface="Timesnewroman"/>
            </a:endParaRPr>
          </a:p>
          <a:p>
            <a:endParaRPr lang="en-IN" dirty="0"/>
          </a:p>
        </p:txBody>
      </p:sp>
    </p:spTree>
    <p:extLst>
      <p:ext uri="{BB962C8B-B14F-4D97-AF65-F5344CB8AC3E}">
        <p14:creationId xmlns:p14="http://schemas.microsoft.com/office/powerpoint/2010/main" val="3016861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EF571-08B5-014A-FA39-D5C989E99809}"/>
              </a:ext>
            </a:extLst>
          </p:cNvPr>
          <p:cNvSpPr>
            <a:spLocks noGrp="1"/>
          </p:cNvSpPr>
          <p:nvPr>
            <p:ph type="title"/>
          </p:nvPr>
        </p:nvSpPr>
        <p:spPr>
          <a:xfrm>
            <a:off x="513348" y="973668"/>
            <a:ext cx="9403020" cy="706964"/>
          </a:xfrm>
        </p:spPr>
        <p:txBody>
          <a:bodyPr/>
          <a:lstStyle/>
          <a:p>
            <a:r>
              <a:rPr lang="en-US" sz="3000" b="1" dirty="0">
                <a:latin typeface="Timesnewroman"/>
              </a:rPr>
              <a:t>Cont..</a:t>
            </a:r>
            <a:endParaRPr lang="en-IN" sz="3000" b="1" dirty="0">
              <a:latin typeface="Timesnewroman"/>
            </a:endParaRPr>
          </a:p>
        </p:txBody>
      </p:sp>
      <p:sp>
        <p:nvSpPr>
          <p:cNvPr id="3" name="Content Placeholder 2">
            <a:extLst>
              <a:ext uri="{FF2B5EF4-FFF2-40B4-BE49-F238E27FC236}">
                <a16:creationId xmlns:a16="http://schemas.microsoft.com/office/drawing/2014/main" id="{AD910976-8850-2206-3A6D-C9CB9D041701}"/>
              </a:ext>
            </a:extLst>
          </p:cNvPr>
          <p:cNvSpPr>
            <a:spLocks noGrp="1"/>
          </p:cNvSpPr>
          <p:nvPr>
            <p:ph idx="1"/>
          </p:nvPr>
        </p:nvSpPr>
        <p:spPr>
          <a:xfrm>
            <a:off x="513348" y="2294021"/>
            <a:ext cx="11189368" cy="4403558"/>
          </a:xfrm>
        </p:spPr>
        <p:txBody>
          <a:bodyPr/>
          <a:lstStyle/>
          <a:p>
            <a:pPr>
              <a:lnSpc>
                <a:spcPct val="150000"/>
              </a:lnSpc>
              <a:buFont typeface="Wingdings" panose="05000000000000000000" pitchFamily="2" charset="2"/>
              <a:buChar char="Ø"/>
            </a:pPr>
            <a:r>
              <a:rPr lang="en-US" dirty="0">
                <a:latin typeface="Timesnewroman"/>
              </a:rPr>
              <a:t>6. Presentation Layer </a:t>
            </a:r>
          </a:p>
          <a:p>
            <a:pPr>
              <a:lnSpc>
                <a:spcPct val="150000"/>
              </a:lnSpc>
              <a:buFont typeface="Wingdings" panose="05000000000000000000" pitchFamily="2" charset="2"/>
              <a:buChar char="Ø"/>
            </a:pPr>
            <a:r>
              <a:rPr lang="en-US" dirty="0">
                <a:latin typeface="Timesnewroman"/>
              </a:rPr>
              <a:t>7. Application Layer</a:t>
            </a:r>
          </a:p>
          <a:p>
            <a:pPr>
              <a:lnSpc>
                <a:spcPct val="150000"/>
              </a:lnSpc>
              <a:buFont typeface="Wingdings" panose="05000000000000000000" pitchFamily="2" charset="2"/>
              <a:buChar char="Ø"/>
            </a:pPr>
            <a:endParaRPr lang="en-US" dirty="0">
              <a:latin typeface="Timesnewroman"/>
            </a:endParaRPr>
          </a:p>
          <a:p>
            <a:pPr>
              <a:lnSpc>
                <a:spcPct val="150000"/>
              </a:lnSpc>
              <a:buFont typeface="Wingdings" panose="05000000000000000000" pitchFamily="2" charset="2"/>
              <a:buChar char="Ø"/>
            </a:pPr>
            <a:endParaRPr lang="en-US" dirty="0">
              <a:latin typeface="Timesnewroman"/>
            </a:endParaRPr>
          </a:p>
          <a:p>
            <a:pPr>
              <a:lnSpc>
                <a:spcPct val="150000"/>
              </a:lnSpc>
              <a:buFont typeface="Wingdings" panose="05000000000000000000" pitchFamily="2" charset="2"/>
              <a:buChar char="Ø"/>
            </a:pPr>
            <a:endParaRPr lang="en-US" dirty="0">
              <a:latin typeface="Timesnewroman"/>
            </a:endParaRPr>
          </a:p>
          <a:p>
            <a:pPr marL="914400" lvl="2" indent="0">
              <a:lnSpc>
                <a:spcPct val="150000"/>
              </a:lnSpc>
              <a:buNone/>
            </a:pPr>
            <a:r>
              <a:rPr lang="en-US" dirty="0">
                <a:latin typeface="Timesnewroman"/>
              </a:rPr>
              <a:t>                              </a:t>
            </a:r>
            <a:r>
              <a:rPr lang="en-US" dirty="0">
                <a:solidFill>
                  <a:srgbClr val="0070C0"/>
                </a:solidFill>
                <a:latin typeface="Timesnewroman"/>
              </a:rPr>
              <a:t>Sender/Receiver</a:t>
            </a:r>
          </a:p>
          <a:p>
            <a:pPr>
              <a:lnSpc>
                <a:spcPct val="150000"/>
              </a:lnSpc>
              <a:buFont typeface="Wingdings" panose="05000000000000000000" pitchFamily="2" charset="2"/>
              <a:buChar char="Ø"/>
            </a:pPr>
            <a:endParaRPr lang="en-IN" dirty="0">
              <a:latin typeface="Timesnewroman"/>
            </a:endParaRPr>
          </a:p>
        </p:txBody>
      </p:sp>
      <p:sp>
        <p:nvSpPr>
          <p:cNvPr id="11" name="Rectangle: Rounded Corners 10">
            <a:extLst>
              <a:ext uri="{FF2B5EF4-FFF2-40B4-BE49-F238E27FC236}">
                <a16:creationId xmlns:a16="http://schemas.microsoft.com/office/drawing/2014/main" id="{AFF55738-7151-44BC-4778-E3F96AE396AE}"/>
              </a:ext>
            </a:extLst>
          </p:cNvPr>
          <p:cNvSpPr/>
          <p:nvPr/>
        </p:nvSpPr>
        <p:spPr>
          <a:xfrm>
            <a:off x="4259178" y="2417454"/>
            <a:ext cx="2037345" cy="4732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Application</a:t>
            </a:r>
            <a:endParaRPr lang="en-IN" b="1" dirty="0"/>
          </a:p>
        </p:txBody>
      </p:sp>
      <p:sp>
        <p:nvSpPr>
          <p:cNvPr id="12" name="Rectangle: Rounded Corners 11">
            <a:extLst>
              <a:ext uri="{FF2B5EF4-FFF2-40B4-BE49-F238E27FC236}">
                <a16:creationId xmlns:a16="http://schemas.microsoft.com/office/drawing/2014/main" id="{E2E10F9E-EACF-490B-AF28-E5C9995A9C13}"/>
              </a:ext>
            </a:extLst>
          </p:cNvPr>
          <p:cNvSpPr/>
          <p:nvPr/>
        </p:nvSpPr>
        <p:spPr>
          <a:xfrm>
            <a:off x="4259179" y="2923672"/>
            <a:ext cx="2037345" cy="4732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Presentation</a:t>
            </a:r>
            <a:endParaRPr lang="en-IN" b="1" dirty="0"/>
          </a:p>
        </p:txBody>
      </p:sp>
      <p:sp>
        <p:nvSpPr>
          <p:cNvPr id="13" name="Rectangle: Rounded Corners 12">
            <a:extLst>
              <a:ext uri="{FF2B5EF4-FFF2-40B4-BE49-F238E27FC236}">
                <a16:creationId xmlns:a16="http://schemas.microsoft.com/office/drawing/2014/main" id="{125DBC2E-DCAB-64FF-6FB7-1CA4F477A56D}"/>
              </a:ext>
            </a:extLst>
          </p:cNvPr>
          <p:cNvSpPr/>
          <p:nvPr/>
        </p:nvSpPr>
        <p:spPr>
          <a:xfrm>
            <a:off x="4259180" y="5411090"/>
            <a:ext cx="2037343" cy="4732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Physical Layer</a:t>
            </a:r>
            <a:endParaRPr lang="en-IN" b="1" dirty="0"/>
          </a:p>
        </p:txBody>
      </p:sp>
      <p:sp>
        <p:nvSpPr>
          <p:cNvPr id="14" name="Rectangle: Rounded Corners 13">
            <a:extLst>
              <a:ext uri="{FF2B5EF4-FFF2-40B4-BE49-F238E27FC236}">
                <a16:creationId xmlns:a16="http://schemas.microsoft.com/office/drawing/2014/main" id="{431C6D89-584B-867B-184F-7975AA5A8F5D}"/>
              </a:ext>
            </a:extLst>
          </p:cNvPr>
          <p:cNvSpPr/>
          <p:nvPr/>
        </p:nvSpPr>
        <p:spPr>
          <a:xfrm>
            <a:off x="4259179" y="4912671"/>
            <a:ext cx="2037344" cy="4732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Data Link Layer</a:t>
            </a:r>
            <a:endParaRPr lang="en-IN" b="1" dirty="0"/>
          </a:p>
        </p:txBody>
      </p:sp>
      <p:sp>
        <p:nvSpPr>
          <p:cNvPr id="15" name="Rectangle: Rounded Corners 14">
            <a:extLst>
              <a:ext uri="{FF2B5EF4-FFF2-40B4-BE49-F238E27FC236}">
                <a16:creationId xmlns:a16="http://schemas.microsoft.com/office/drawing/2014/main" id="{74E19932-8C16-D705-B0A9-A84897B77A2C}"/>
              </a:ext>
            </a:extLst>
          </p:cNvPr>
          <p:cNvSpPr/>
          <p:nvPr/>
        </p:nvSpPr>
        <p:spPr>
          <a:xfrm>
            <a:off x="4259179" y="4411579"/>
            <a:ext cx="2037344" cy="4732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Network Layer</a:t>
            </a:r>
            <a:endParaRPr lang="en-IN" b="1" dirty="0"/>
          </a:p>
        </p:txBody>
      </p:sp>
      <p:sp>
        <p:nvSpPr>
          <p:cNvPr id="16" name="Rectangle: Rounded Corners 15">
            <a:extLst>
              <a:ext uri="{FF2B5EF4-FFF2-40B4-BE49-F238E27FC236}">
                <a16:creationId xmlns:a16="http://schemas.microsoft.com/office/drawing/2014/main" id="{EB222546-20C6-E254-FDD0-5ECEF58936C2}"/>
              </a:ext>
            </a:extLst>
          </p:cNvPr>
          <p:cNvSpPr/>
          <p:nvPr/>
        </p:nvSpPr>
        <p:spPr>
          <a:xfrm>
            <a:off x="4259181" y="3914272"/>
            <a:ext cx="2037344" cy="4732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Transport Layer</a:t>
            </a:r>
            <a:endParaRPr lang="en-IN" b="1" dirty="0"/>
          </a:p>
        </p:txBody>
      </p:sp>
      <p:sp>
        <p:nvSpPr>
          <p:cNvPr id="17" name="Rectangle: Rounded Corners 16">
            <a:extLst>
              <a:ext uri="{FF2B5EF4-FFF2-40B4-BE49-F238E27FC236}">
                <a16:creationId xmlns:a16="http://schemas.microsoft.com/office/drawing/2014/main" id="{1AA3129B-C55C-4B77-31DD-3AECAA5FA12B}"/>
              </a:ext>
            </a:extLst>
          </p:cNvPr>
          <p:cNvSpPr/>
          <p:nvPr/>
        </p:nvSpPr>
        <p:spPr>
          <a:xfrm>
            <a:off x="4259178" y="3416968"/>
            <a:ext cx="2037345" cy="4732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Session Layer</a:t>
            </a:r>
            <a:endParaRPr lang="en-IN" b="1" dirty="0"/>
          </a:p>
        </p:txBody>
      </p:sp>
      <p:sp>
        <p:nvSpPr>
          <p:cNvPr id="18" name="Rectangle: Rounded Corners 17">
            <a:extLst>
              <a:ext uri="{FF2B5EF4-FFF2-40B4-BE49-F238E27FC236}">
                <a16:creationId xmlns:a16="http://schemas.microsoft.com/office/drawing/2014/main" id="{9EA7BE54-1533-771C-964B-E2E2CEF8B9B1}"/>
              </a:ext>
            </a:extLst>
          </p:cNvPr>
          <p:cNvSpPr/>
          <p:nvPr/>
        </p:nvSpPr>
        <p:spPr>
          <a:xfrm>
            <a:off x="8438148" y="5411090"/>
            <a:ext cx="2037343" cy="4732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Physical Layer</a:t>
            </a:r>
            <a:endParaRPr lang="en-IN" b="1" dirty="0"/>
          </a:p>
        </p:txBody>
      </p:sp>
      <p:sp>
        <p:nvSpPr>
          <p:cNvPr id="19" name="Rectangle: Rounded Corners 18">
            <a:extLst>
              <a:ext uri="{FF2B5EF4-FFF2-40B4-BE49-F238E27FC236}">
                <a16:creationId xmlns:a16="http://schemas.microsoft.com/office/drawing/2014/main" id="{CE902C18-B2B1-717A-CE6C-0D7A2B9F8010}"/>
              </a:ext>
            </a:extLst>
          </p:cNvPr>
          <p:cNvSpPr/>
          <p:nvPr/>
        </p:nvSpPr>
        <p:spPr>
          <a:xfrm>
            <a:off x="8438147" y="4912447"/>
            <a:ext cx="2037344" cy="4732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Data Link Layer</a:t>
            </a:r>
            <a:endParaRPr lang="en-IN" b="1" dirty="0"/>
          </a:p>
        </p:txBody>
      </p:sp>
      <p:sp>
        <p:nvSpPr>
          <p:cNvPr id="20" name="Rectangle: Rounded Corners 19">
            <a:extLst>
              <a:ext uri="{FF2B5EF4-FFF2-40B4-BE49-F238E27FC236}">
                <a16:creationId xmlns:a16="http://schemas.microsoft.com/office/drawing/2014/main" id="{6BEEE268-B66D-B44F-FDE7-F676CF2B95A9}"/>
              </a:ext>
            </a:extLst>
          </p:cNvPr>
          <p:cNvSpPr/>
          <p:nvPr/>
        </p:nvSpPr>
        <p:spPr>
          <a:xfrm>
            <a:off x="8438147" y="4411579"/>
            <a:ext cx="2037344" cy="4732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Network Layer</a:t>
            </a:r>
            <a:endParaRPr lang="en-IN" b="1" dirty="0"/>
          </a:p>
        </p:txBody>
      </p:sp>
      <p:sp>
        <p:nvSpPr>
          <p:cNvPr id="21" name="Rectangle: Rounded Corners 20">
            <a:extLst>
              <a:ext uri="{FF2B5EF4-FFF2-40B4-BE49-F238E27FC236}">
                <a16:creationId xmlns:a16="http://schemas.microsoft.com/office/drawing/2014/main" id="{C36E2003-3F65-E3F3-E8A2-A14CF14199A1}"/>
              </a:ext>
            </a:extLst>
          </p:cNvPr>
          <p:cNvSpPr/>
          <p:nvPr/>
        </p:nvSpPr>
        <p:spPr>
          <a:xfrm>
            <a:off x="8438147" y="3904577"/>
            <a:ext cx="2037344" cy="4732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Transport Layer</a:t>
            </a:r>
            <a:endParaRPr lang="en-IN" b="1" dirty="0"/>
          </a:p>
        </p:txBody>
      </p:sp>
      <p:sp>
        <p:nvSpPr>
          <p:cNvPr id="22" name="Rectangle: Rounded Corners 21">
            <a:extLst>
              <a:ext uri="{FF2B5EF4-FFF2-40B4-BE49-F238E27FC236}">
                <a16:creationId xmlns:a16="http://schemas.microsoft.com/office/drawing/2014/main" id="{783AF8DE-0E74-914B-FE51-8B305A57918C}"/>
              </a:ext>
            </a:extLst>
          </p:cNvPr>
          <p:cNvSpPr/>
          <p:nvPr/>
        </p:nvSpPr>
        <p:spPr>
          <a:xfrm>
            <a:off x="8438146" y="3403709"/>
            <a:ext cx="2037345" cy="4732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Session Layer</a:t>
            </a:r>
            <a:endParaRPr lang="en-IN" b="1" dirty="0"/>
          </a:p>
        </p:txBody>
      </p:sp>
      <p:sp>
        <p:nvSpPr>
          <p:cNvPr id="23" name="Rectangle: Rounded Corners 22">
            <a:extLst>
              <a:ext uri="{FF2B5EF4-FFF2-40B4-BE49-F238E27FC236}">
                <a16:creationId xmlns:a16="http://schemas.microsoft.com/office/drawing/2014/main" id="{972B7015-4B6B-0C2C-7FEC-7F8B81B01DEA}"/>
              </a:ext>
            </a:extLst>
          </p:cNvPr>
          <p:cNvSpPr/>
          <p:nvPr/>
        </p:nvSpPr>
        <p:spPr>
          <a:xfrm>
            <a:off x="8438145" y="2905066"/>
            <a:ext cx="2037345" cy="4732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Presentation</a:t>
            </a:r>
            <a:endParaRPr lang="en-IN" b="1" dirty="0"/>
          </a:p>
        </p:txBody>
      </p:sp>
      <p:sp>
        <p:nvSpPr>
          <p:cNvPr id="24" name="Rectangle: Rounded Corners 23">
            <a:extLst>
              <a:ext uri="{FF2B5EF4-FFF2-40B4-BE49-F238E27FC236}">
                <a16:creationId xmlns:a16="http://schemas.microsoft.com/office/drawing/2014/main" id="{8D78392D-1EA3-9841-6EC2-72DBC59CB0A2}"/>
              </a:ext>
            </a:extLst>
          </p:cNvPr>
          <p:cNvSpPr/>
          <p:nvPr/>
        </p:nvSpPr>
        <p:spPr>
          <a:xfrm>
            <a:off x="8438145" y="2388484"/>
            <a:ext cx="2037345" cy="4732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Application</a:t>
            </a:r>
            <a:endParaRPr lang="en-IN" b="1" dirty="0"/>
          </a:p>
        </p:txBody>
      </p:sp>
      <p:cxnSp>
        <p:nvCxnSpPr>
          <p:cNvPr id="26" name="Straight Arrow Connector 25">
            <a:extLst>
              <a:ext uri="{FF2B5EF4-FFF2-40B4-BE49-F238E27FC236}">
                <a16:creationId xmlns:a16="http://schemas.microsoft.com/office/drawing/2014/main" id="{9230EA59-5EE2-B519-AB3C-9FBDB0A99EC0}"/>
              </a:ext>
            </a:extLst>
          </p:cNvPr>
          <p:cNvCxnSpPr>
            <a:stCxn id="13" idx="2"/>
          </p:cNvCxnSpPr>
          <p:nvPr/>
        </p:nvCxnSpPr>
        <p:spPr>
          <a:xfrm flipH="1">
            <a:off x="5277850" y="5884332"/>
            <a:ext cx="2" cy="299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8A11609-CC9F-3F0A-1CA4-DF441F200D1F}"/>
              </a:ext>
            </a:extLst>
          </p:cNvPr>
          <p:cNvCxnSpPr>
            <a:cxnSpLocks/>
          </p:cNvCxnSpPr>
          <p:nvPr/>
        </p:nvCxnSpPr>
        <p:spPr>
          <a:xfrm>
            <a:off x="5277850" y="6200275"/>
            <a:ext cx="4011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174049C-C137-2D1D-0C97-B4403AD3C1CE}"/>
              </a:ext>
            </a:extLst>
          </p:cNvPr>
          <p:cNvCxnSpPr>
            <a:cxnSpLocks/>
          </p:cNvCxnSpPr>
          <p:nvPr/>
        </p:nvCxnSpPr>
        <p:spPr>
          <a:xfrm flipV="1">
            <a:off x="9289557" y="5849128"/>
            <a:ext cx="0" cy="322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6A70B2C-EE95-0CAF-984A-C7B50A5F1644}"/>
              </a:ext>
            </a:extLst>
          </p:cNvPr>
          <p:cNvCxnSpPr>
            <a:cxnSpLocks/>
          </p:cNvCxnSpPr>
          <p:nvPr/>
        </p:nvCxnSpPr>
        <p:spPr>
          <a:xfrm>
            <a:off x="9681411" y="5884332"/>
            <a:ext cx="0" cy="652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BF053A0-31D8-0DF0-700D-15B2B0C38B49}"/>
              </a:ext>
            </a:extLst>
          </p:cNvPr>
          <p:cNvCxnSpPr/>
          <p:nvPr/>
        </p:nvCxnSpPr>
        <p:spPr>
          <a:xfrm flipH="1">
            <a:off x="4852737" y="6537158"/>
            <a:ext cx="48286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7420D70-933B-64AE-AC2A-54677A7F0769}"/>
              </a:ext>
            </a:extLst>
          </p:cNvPr>
          <p:cNvCxnSpPr/>
          <p:nvPr/>
        </p:nvCxnSpPr>
        <p:spPr>
          <a:xfrm flipV="1">
            <a:off x="4852737" y="5884332"/>
            <a:ext cx="0" cy="652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ED9683E-340C-A810-C2A0-9C2F89F71849}"/>
              </a:ext>
            </a:extLst>
          </p:cNvPr>
          <p:cNvCxnSpPr/>
          <p:nvPr/>
        </p:nvCxnSpPr>
        <p:spPr>
          <a:xfrm flipH="1">
            <a:off x="2815389" y="5647711"/>
            <a:ext cx="10908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9233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4303-78AD-72EB-361E-BECE873B6AEC}"/>
              </a:ext>
            </a:extLst>
          </p:cNvPr>
          <p:cNvSpPr>
            <a:spLocks noGrp="1"/>
          </p:cNvSpPr>
          <p:nvPr>
            <p:ph type="title"/>
          </p:nvPr>
        </p:nvSpPr>
        <p:spPr>
          <a:xfrm>
            <a:off x="545432" y="973668"/>
            <a:ext cx="9370935" cy="706964"/>
          </a:xfrm>
        </p:spPr>
        <p:txBody>
          <a:bodyPr/>
          <a:lstStyle/>
          <a:p>
            <a:r>
              <a:rPr lang="en-US" sz="3000" b="1" dirty="0">
                <a:latin typeface="Timesnewroman"/>
              </a:rPr>
              <a:t>Cont..</a:t>
            </a:r>
            <a:endParaRPr lang="en-IN" sz="3000" b="1" dirty="0">
              <a:latin typeface="Timesnewroman"/>
            </a:endParaRPr>
          </a:p>
        </p:txBody>
      </p:sp>
      <p:graphicFrame>
        <p:nvGraphicFramePr>
          <p:cNvPr id="4" name="Content Placeholder 3">
            <a:extLst>
              <a:ext uri="{FF2B5EF4-FFF2-40B4-BE49-F238E27FC236}">
                <a16:creationId xmlns:a16="http://schemas.microsoft.com/office/drawing/2014/main" id="{B41F2DDE-E624-CAC5-D123-C7361CF4E339}"/>
              </a:ext>
            </a:extLst>
          </p:cNvPr>
          <p:cNvGraphicFramePr>
            <a:graphicFrameLocks noGrp="1"/>
          </p:cNvGraphicFramePr>
          <p:nvPr>
            <p:ph idx="1"/>
            <p:extLst>
              <p:ext uri="{D42A27DB-BD31-4B8C-83A1-F6EECF244321}">
                <p14:modId xmlns:p14="http://schemas.microsoft.com/office/powerpoint/2010/main" val="142823268"/>
              </p:ext>
            </p:extLst>
          </p:nvPr>
        </p:nvGraphicFramePr>
        <p:xfrm>
          <a:off x="681789" y="2350168"/>
          <a:ext cx="10836443" cy="3822593"/>
        </p:xfrm>
        <a:graphic>
          <a:graphicData uri="http://schemas.openxmlformats.org/drawingml/2006/table">
            <a:tbl>
              <a:tblPr firstRow="1" bandRow="1">
                <a:tableStyleId>{5C22544A-7EE6-4342-B048-85BDC9FD1C3A}</a:tableStyleId>
              </a:tblPr>
              <a:tblGrid>
                <a:gridCol w="5727032">
                  <a:extLst>
                    <a:ext uri="{9D8B030D-6E8A-4147-A177-3AD203B41FA5}">
                      <a16:colId xmlns:a16="http://schemas.microsoft.com/office/drawing/2014/main" val="3811537738"/>
                    </a:ext>
                  </a:extLst>
                </a:gridCol>
                <a:gridCol w="5109411">
                  <a:extLst>
                    <a:ext uri="{9D8B030D-6E8A-4147-A177-3AD203B41FA5}">
                      <a16:colId xmlns:a16="http://schemas.microsoft.com/office/drawing/2014/main" val="2253064469"/>
                    </a:ext>
                  </a:extLst>
                </a:gridCol>
              </a:tblGrid>
              <a:tr h="577516">
                <a:tc>
                  <a:txBody>
                    <a:bodyPr/>
                    <a:lstStyle/>
                    <a:p>
                      <a:r>
                        <a:rPr lang="en-US" dirty="0">
                          <a:latin typeface="Timesnewroman"/>
                        </a:rPr>
                        <a:t>TCP(Transmission Control Protocol)</a:t>
                      </a:r>
                      <a:endParaRPr lang="en-IN" dirty="0">
                        <a:latin typeface="Timesnewroman"/>
                      </a:endParaRPr>
                    </a:p>
                  </a:txBody>
                  <a:tcPr/>
                </a:tc>
                <a:tc>
                  <a:txBody>
                    <a:bodyPr/>
                    <a:lstStyle/>
                    <a:p>
                      <a:r>
                        <a:rPr lang="en-US" dirty="0">
                          <a:latin typeface="Timesnewroman"/>
                        </a:rPr>
                        <a:t>UDP(User DataGram Protocol)</a:t>
                      </a:r>
                      <a:endParaRPr lang="en-IN" dirty="0">
                        <a:latin typeface="Timesnewroman"/>
                      </a:endParaRPr>
                    </a:p>
                  </a:txBody>
                  <a:tcPr/>
                </a:tc>
                <a:extLst>
                  <a:ext uri="{0D108BD9-81ED-4DB2-BD59-A6C34878D82A}">
                    <a16:rowId xmlns:a16="http://schemas.microsoft.com/office/drawing/2014/main" val="36855040"/>
                  </a:ext>
                </a:extLst>
              </a:tr>
              <a:tr h="609600">
                <a:tc>
                  <a:txBody>
                    <a:bodyPr/>
                    <a:lstStyle/>
                    <a:p>
                      <a:pPr>
                        <a:lnSpc>
                          <a:spcPct val="150000"/>
                        </a:lnSpc>
                      </a:pPr>
                      <a:r>
                        <a:rPr lang="en-US" dirty="0">
                          <a:latin typeface="Timesnewroman"/>
                        </a:rPr>
                        <a:t>TCP is a connection-oriented protocol means connection path already established before transmitting data.</a:t>
                      </a:r>
                      <a:endParaRPr lang="en-IN" dirty="0">
                        <a:latin typeface="Timesnewroman"/>
                      </a:endParaRPr>
                    </a:p>
                  </a:txBody>
                  <a:tcPr/>
                </a:tc>
                <a:tc>
                  <a:txBody>
                    <a:bodyPr/>
                    <a:lstStyle/>
                    <a:p>
                      <a:pPr>
                        <a:lnSpc>
                          <a:spcPct val="150000"/>
                        </a:lnSpc>
                      </a:pPr>
                      <a:r>
                        <a:rPr lang="en-US" dirty="0">
                          <a:latin typeface="Timesnewroman"/>
                        </a:rPr>
                        <a:t>UDP is a Connection less Protocol means no connection would be established.</a:t>
                      </a:r>
                      <a:endParaRPr lang="en-IN" dirty="0">
                        <a:latin typeface="Timesnewroman"/>
                      </a:endParaRPr>
                    </a:p>
                  </a:txBody>
                  <a:tcPr/>
                </a:tc>
                <a:extLst>
                  <a:ext uri="{0D108BD9-81ED-4DB2-BD59-A6C34878D82A}">
                    <a16:rowId xmlns:a16="http://schemas.microsoft.com/office/drawing/2014/main" val="2069181932"/>
                  </a:ext>
                </a:extLst>
              </a:tr>
              <a:tr h="737937">
                <a:tc>
                  <a:txBody>
                    <a:bodyPr/>
                    <a:lstStyle/>
                    <a:p>
                      <a:pPr>
                        <a:lnSpc>
                          <a:spcPct val="150000"/>
                        </a:lnSpc>
                      </a:pPr>
                      <a:r>
                        <a:rPr lang="en-US" dirty="0">
                          <a:latin typeface="Timesnewroman"/>
                        </a:rPr>
                        <a:t>TCP is reliable as it guarantees the delivery of data to the destination.</a:t>
                      </a:r>
                      <a:endParaRPr lang="en-IN" dirty="0">
                        <a:latin typeface="Timesnewroman"/>
                      </a:endParaRPr>
                    </a:p>
                  </a:txBody>
                  <a:tcPr/>
                </a:tc>
                <a:tc>
                  <a:txBody>
                    <a:bodyPr/>
                    <a:lstStyle/>
                    <a:p>
                      <a:pPr>
                        <a:lnSpc>
                          <a:spcPct val="150000"/>
                        </a:lnSpc>
                      </a:pPr>
                      <a:r>
                        <a:rPr lang="en-US" dirty="0">
                          <a:latin typeface="Timesnewroman"/>
                        </a:rPr>
                        <a:t>The delivery of data to the destination cannot be guaranteed in UDP.</a:t>
                      </a:r>
                      <a:endParaRPr lang="en-IN" dirty="0">
                        <a:latin typeface="Timesnewroman"/>
                      </a:endParaRPr>
                    </a:p>
                  </a:txBody>
                  <a:tcPr/>
                </a:tc>
                <a:extLst>
                  <a:ext uri="{0D108BD9-81ED-4DB2-BD59-A6C34878D82A}">
                    <a16:rowId xmlns:a16="http://schemas.microsoft.com/office/drawing/2014/main" val="3827038761"/>
                  </a:ext>
                </a:extLst>
              </a:tr>
              <a:tr h="649705">
                <a:tc>
                  <a:txBody>
                    <a:bodyPr/>
                    <a:lstStyle/>
                    <a:p>
                      <a:pPr>
                        <a:lnSpc>
                          <a:spcPct val="150000"/>
                        </a:lnSpc>
                      </a:pPr>
                      <a:r>
                        <a:rPr lang="en-US" dirty="0">
                          <a:latin typeface="Timesnewroman"/>
                        </a:rPr>
                        <a:t>The TCP has an Acknowledgement.</a:t>
                      </a:r>
                      <a:endParaRPr lang="en-IN" dirty="0">
                        <a:latin typeface="Timesnewroman"/>
                      </a:endParaRPr>
                    </a:p>
                  </a:txBody>
                  <a:tcPr/>
                </a:tc>
                <a:tc>
                  <a:txBody>
                    <a:bodyPr/>
                    <a:lstStyle/>
                    <a:p>
                      <a:pPr>
                        <a:lnSpc>
                          <a:spcPct val="150000"/>
                        </a:lnSpc>
                      </a:pPr>
                      <a:r>
                        <a:rPr lang="en-US" dirty="0">
                          <a:latin typeface="Timesnewroman"/>
                        </a:rPr>
                        <a:t>The UDP has no acknowledgment segment.</a:t>
                      </a:r>
                      <a:endParaRPr lang="en-IN" dirty="0">
                        <a:latin typeface="Timesnewroman"/>
                      </a:endParaRPr>
                    </a:p>
                  </a:txBody>
                  <a:tcPr/>
                </a:tc>
                <a:extLst>
                  <a:ext uri="{0D108BD9-81ED-4DB2-BD59-A6C34878D82A}">
                    <a16:rowId xmlns:a16="http://schemas.microsoft.com/office/drawing/2014/main" val="4212108119"/>
                  </a:ext>
                </a:extLst>
              </a:tr>
              <a:tr h="737937">
                <a:tc>
                  <a:txBody>
                    <a:bodyPr/>
                    <a:lstStyle/>
                    <a:p>
                      <a:pPr>
                        <a:lnSpc>
                          <a:spcPct val="150000"/>
                        </a:lnSpc>
                      </a:pPr>
                      <a:r>
                        <a:rPr lang="en-US" dirty="0">
                          <a:latin typeface="Timesnewroman"/>
                        </a:rPr>
                        <a:t>The TCP is comparatively slower than UDP</a:t>
                      </a:r>
                      <a:endParaRPr lang="en-IN" dirty="0">
                        <a:latin typeface="Timesnewroman"/>
                      </a:endParaRPr>
                    </a:p>
                  </a:txBody>
                  <a:tcPr/>
                </a:tc>
                <a:tc>
                  <a:txBody>
                    <a:bodyPr/>
                    <a:lstStyle/>
                    <a:p>
                      <a:pPr>
                        <a:lnSpc>
                          <a:spcPct val="150000"/>
                        </a:lnSpc>
                      </a:pPr>
                      <a:r>
                        <a:rPr lang="en-US" dirty="0">
                          <a:latin typeface="Timesnewroman"/>
                        </a:rPr>
                        <a:t>The UDP is faster, simpler, and more efficient than TCP.</a:t>
                      </a:r>
                      <a:endParaRPr lang="en-IN" dirty="0">
                        <a:latin typeface="Timesnewroman"/>
                      </a:endParaRPr>
                    </a:p>
                  </a:txBody>
                  <a:tcPr/>
                </a:tc>
                <a:extLst>
                  <a:ext uri="{0D108BD9-81ED-4DB2-BD59-A6C34878D82A}">
                    <a16:rowId xmlns:a16="http://schemas.microsoft.com/office/drawing/2014/main" val="1326676770"/>
                  </a:ext>
                </a:extLst>
              </a:tr>
            </a:tbl>
          </a:graphicData>
        </a:graphic>
      </p:graphicFrame>
    </p:spTree>
    <p:extLst>
      <p:ext uri="{BB962C8B-B14F-4D97-AF65-F5344CB8AC3E}">
        <p14:creationId xmlns:p14="http://schemas.microsoft.com/office/powerpoint/2010/main" val="36532035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06947-4D17-0BB2-6695-6EAC6A502E06}"/>
              </a:ext>
            </a:extLst>
          </p:cNvPr>
          <p:cNvSpPr>
            <a:spLocks noGrp="1"/>
          </p:cNvSpPr>
          <p:nvPr>
            <p:ph type="title"/>
          </p:nvPr>
        </p:nvSpPr>
        <p:spPr>
          <a:xfrm>
            <a:off x="561474" y="973668"/>
            <a:ext cx="9354893" cy="706964"/>
          </a:xfrm>
        </p:spPr>
        <p:txBody>
          <a:bodyPr/>
          <a:lstStyle/>
          <a:p>
            <a:r>
              <a:rPr lang="en-US" sz="3000" b="1" dirty="0">
                <a:latin typeface="Timesnewroman"/>
              </a:rPr>
              <a:t>Cont..</a:t>
            </a:r>
            <a:endParaRPr lang="en-IN" sz="3000" b="1" dirty="0">
              <a:latin typeface="Timesnewroman"/>
            </a:endParaRPr>
          </a:p>
        </p:txBody>
      </p:sp>
      <p:graphicFrame>
        <p:nvGraphicFramePr>
          <p:cNvPr id="8" name="Content Placeholder 7">
            <a:extLst>
              <a:ext uri="{FF2B5EF4-FFF2-40B4-BE49-F238E27FC236}">
                <a16:creationId xmlns:a16="http://schemas.microsoft.com/office/drawing/2014/main" id="{1F23DB50-54C1-70DE-13A8-378827BBF910}"/>
              </a:ext>
            </a:extLst>
          </p:cNvPr>
          <p:cNvGraphicFramePr>
            <a:graphicFrameLocks noGrp="1"/>
          </p:cNvGraphicFramePr>
          <p:nvPr>
            <p:ph idx="1"/>
            <p:extLst>
              <p:ext uri="{D42A27DB-BD31-4B8C-83A1-F6EECF244321}">
                <p14:modId xmlns:p14="http://schemas.microsoft.com/office/powerpoint/2010/main" val="3721431954"/>
              </p:ext>
            </p:extLst>
          </p:nvPr>
        </p:nvGraphicFramePr>
        <p:xfrm>
          <a:off x="561474" y="2462463"/>
          <a:ext cx="11069052" cy="3405044"/>
        </p:xfrm>
        <a:graphic>
          <a:graphicData uri="http://schemas.openxmlformats.org/drawingml/2006/table">
            <a:tbl>
              <a:tblPr firstRow="1" bandRow="1">
                <a:tableStyleId>{5C22544A-7EE6-4342-B048-85BDC9FD1C3A}</a:tableStyleId>
              </a:tblPr>
              <a:tblGrid>
                <a:gridCol w="5534526">
                  <a:extLst>
                    <a:ext uri="{9D8B030D-6E8A-4147-A177-3AD203B41FA5}">
                      <a16:colId xmlns:a16="http://schemas.microsoft.com/office/drawing/2014/main" val="4013961744"/>
                    </a:ext>
                  </a:extLst>
                </a:gridCol>
                <a:gridCol w="5534526">
                  <a:extLst>
                    <a:ext uri="{9D8B030D-6E8A-4147-A177-3AD203B41FA5}">
                      <a16:colId xmlns:a16="http://schemas.microsoft.com/office/drawing/2014/main" val="2990899866"/>
                    </a:ext>
                  </a:extLst>
                </a:gridCol>
              </a:tblGrid>
              <a:tr h="837398">
                <a:tc>
                  <a:txBody>
                    <a:bodyPr/>
                    <a:lstStyle/>
                    <a:p>
                      <a:pPr>
                        <a:lnSpc>
                          <a:spcPct val="150000"/>
                        </a:lnSpc>
                      </a:pPr>
                      <a:r>
                        <a:rPr lang="en-US" b="0" dirty="0">
                          <a:latin typeface="Timesnewroman"/>
                        </a:rPr>
                        <a:t>TCP has Handshaking Techniques such as </a:t>
                      </a:r>
                      <a:r>
                        <a:rPr lang="en-US" b="0" dirty="0">
                          <a:solidFill>
                            <a:srgbClr val="00B0F0"/>
                          </a:solidFill>
                          <a:latin typeface="Timesnewroman"/>
                        </a:rPr>
                        <a:t>SYN</a:t>
                      </a:r>
                      <a:r>
                        <a:rPr lang="en-US" b="0" dirty="0">
                          <a:latin typeface="Timesnewroman"/>
                        </a:rPr>
                        <a:t>, </a:t>
                      </a:r>
                      <a:r>
                        <a:rPr lang="en-US" b="0" dirty="0">
                          <a:solidFill>
                            <a:srgbClr val="FFFF00"/>
                          </a:solidFill>
                          <a:latin typeface="Timesnewroman"/>
                        </a:rPr>
                        <a:t>ACK</a:t>
                      </a:r>
                      <a:r>
                        <a:rPr lang="en-US" b="0" dirty="0">
                          <a:latin typeface="Timesnewroman"/>
                        </a:rPr>
                        <a:t>, </a:t>
                      </a:r>
                      <a:r>
                        <a:rPr lang="en-US" b="0" dirty="0">
                          <a:solidFill>
                            <a:srgbClr val="00B0F0"/>
                          </a:solidFill>
                          <a:latin typeface="Timesnewroman"/>
                        </a:rPr>
                        <a:t>SYN-ACK</a:t>
                      </a:r>
                      <a:endParaRPr lang="en-IN" b="0" dirty="0">
                        <a:solidFill>
                          <a:srgbClr val="00B0F0"/>
                        </a:solidFill>
                        <a:latin typeface="Timesnewroman"/>
                      </a:endParaRPr>
                    </a:p>
                  </a:txBody>
                  <a:tcPr/>
                </a:tc>
                <a:tc>
                  <a:txBody>
                    <a:bodyPr/>
                    <a:lstStyle/>
                    <a:p>
                      <a:r>
                        <a:rPr lang="en-US" b="0" dirty="0">
                          <a:latin typeface="Timesnewroman"/>
                        </a:rPr>
                        <a:t>It’s a connectionless protocol i.e. No handshake</a:t>
                      </a:r>
                      <a:endParaRPr lang="en-IN" b="0" dirty="0">
                        <a:latin typeface="Timesnewroman"/>
                      </a:endParaRPr>
                    </a:p>
                  </a:txBody>
                  <a:tcPr/>
                </a:tc>
                <a:extLst>
                  <a:ext uri="{0D108BD9-81ED-4DB2-BD59-A6C34878D82A}">
                    <a16:rowId xmlns:a16="http://schemas.microsoft.com/office/drawing/2014/main" val="1758763654"/>
                  </a:ext>
                </a:extLst>
              </a:tr>
              <a:tr h="837398">
                <a:tc>
                  <a:txBody>
                    <a:bodyPr/>
                    <a:lstStyle/>
                    <a:p>
                      <a:pPr>
                        <a:lnSpc>
                          <a:spcPct val="150000"/>
                        </a:lnSpc>
                      </a:pPr>
                      <a:r>
                        <a:rPr lang="en-IN" dirty="0">
                          <a:latin typeface="Timesnewroman"/>
                        </a:rPr>
                        <a:t>The TCP doesn’t support Broadcasting.</a:t>
                      </a:r>
                    </a:p>
                  </a:txBody>
                  <a:tcPr/>
                </a:tc>
                <a:tc>
                  <a:txBody>
                    <a:bodyPr/>
                    <a:lstStyle/>
                    <a:p>
                      <a:pPr>
                        <a:lnSpc>
                          <a:spcPct val="150000"/>
                        </a:lnSpc>
                      </a:pPr>
                      <a:r>
                        <a:rPr lang="en-US" dirty="0">
                          <a:latin typeface="Timesnewroman"/>
                        </a:rPr>
                        <a:t>The UDP supports Broadcasting.</a:t>
                      </a:r>
                      <a:endParaRPr lang="en-IN" dirty="0">
                        <a:latin typeface="Timesnewroman"/>
                      </a:endParaRPr>
                    </a:p>
                  </a:txBody>
                  <a:tcPr/>
                </a:tc>
                <a:extLst>
                  <a:ext uri="{0D108BD9-81ED-4DB2-BD59-A6C34878D82A}">
                    <a16:rowId xmlns:a16="http://schemas.microsoft.com/office/drawing/2014/main" val="4008542581"/>
                  </a:ext>
                </a:extLst>
              </a:tr>
              <a:tr h="837398">
                <a:tc>
                  <a:txBody>
                    <a:bodyPr/>
                    <a:lstStyle/>
                    <a:p>
                      <a:pPr>
                        <a:lnSpc>
                          <a:spcPct val="150000"/>
                        </a:lnSpc>
                      </a:pPr>
                      <a:r>
                        <a:rPr lang="en-US" dirty="0">
                          <a:latin typeface="Timesnewroman"/>
                        </a:rPr>
                        <a:t>TCP used protocols are HTTP, HTTPs, FTP, SMTP and Telnet.</a:t>
                      </a:r>
                      <a:endParaRPr lang="en-IN" dirty="0">
                        <a:latin typeface="Timesnewroman"/>
                      </a:endParaRPr>
                    </a:p>
                  </a:txBody>
                  <a:tcPr/>
                </a:tc>
                <a:tc>
                  <a:txBody>
                    <a:bodyPr/>
                    <a:lstStyle/>
                    <a:p>
                      <a:pPr>
                        <a:lnSpc>
                          <a:spcPct val="150000"/>
                        </a:lnSpc>
                      </a:pPr>
                      <a:r>
                        <a:rPr lang="en-US" dirty="0">
                          <a:latin typeface="Timesnewroman"/>
                        </a:rPr>
                        <a:t>UDP used protocols are DNS, DHCP, TFTP, SNMP, RIP, and VoIP.</a:t>
                      </a:r>
                      <a:endParaRPr lang="en-IN" dirty="0">
                        <a:latin typeface="Timesnewroman"/>
                      </a:endParaRPr>
                    </a:p>
                  </a:txBody>
                  <a:tcPr/>
                </a:tc>
                <a:extLst>
                  <a:ext uri="{0D108BD9-81ED-4DB2-BD59-A6C34878D82A}">
                    <a16:rowId xmlns:a16="http://schemas.microsoft.com/office/drawing/2014/main" val="590227076"/>
                  </a:ext>
                </a:extLst>
              </a:tr>
              <a:tr h="837398">
                <a:tc>
                  <a:txBody>
                    <a:bodyPr/>
                    <a:lstStyle/>
                    <a:p>
                      <a:pPr>
                        <a:lnSpc>
                          <a:spcPct val="150000"/>
                        </a:lnSpc>
                      </a:pPr>
                      <a:r>
                        <a:rPr lang="en-US" dirty="0">
                          <a:latin typeface="Timesnewroman"/>
                        </a:rPr>
                        <a:t>The TCP connection is a byte stream.</a:t>
                      </a:r>
                      <a:endParaRPr lang="en-IN" dirty="0">
                        <a:latin typeface="Timesnewroman"/>
                      </a:endParaRPr>
                    </a:p>
                  </a:txBody>
                  <a:tcPr/>
                </a:tc>
                <a:tc>
                  <a:txBody>
                    <a:bodyPr/>
                    <a:lstStyle/>
                    <a:p>
                      <a:pPr>
                        <a:lnSpc>
                          <a:spcPct val="150000"/>
                        </a:lnSpc>
                      </a:pPr>
                      <a:r>
                        <a:rPr lang="en-US" dirty="0">
                          <a:latin typeface="Timesnewroman"/>
                        </a:rPr>
                        <a:t>The UDP connection is a message stream.</a:t>
                      </a:r>
                      <a:endParaRPr lang="en-IN" dirty="0">
                        <a:latin typeface="Timesnewroman"/>
                      </a:endParaRPr>
                    </a:p>
                  </a:txBody>
                  <a:tcPr/>
                </a:tc>
                <a:extLst>
                  <a:ext uri="{0D108BD9-81ED-4DB2-BD59-A6C34878D82A}">
                    <a16:rowId xmlns:a16="http://schemas.microsoft.com/office/drawing/2014/main" val="4185771165"/>
                  </a:ext>
                </a:extLst>
              </a:tr>
            </a:tbl>
          </a:graphicData>
        </a:graphic>
      </p:graphicFrame>
    </p:spTree>
    <p:extLst>
      <p:ext uri="{BB962C8B-B14F-4D97-AF65-F5344CB8AC3E}">
        <p14:creationId xmlns:p14="http://schemas.microsoft.com/office/powerpoint/2010/main" val="26636269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938A9-6C0D-466C-AAE4-C05967EA466B}"/>
              </a:ext>
            </a:extLst>
          </p:cNvPr>
          <p:cNvSpPr>
            <a:spLocks noGrp="1"/>
          </p:cNvSpPr>
          <p:nvPr>
            <p:ph type="title"/>
          </p:nvPr>
        </p:nvSpPr>
        <p:spPr>
          <a:xfrm>
            <a:off x="633664" y="973668"/>
            <a:ext cx="9282704" cy="706964"/>
          </a:xfrm>
        </p:spPr>
        <p:txBody>
          <a:bodyPr/>
          <a:lstStyle/>
          <a:p>
            <a:r>
              <a:rPr lang="en-US" sz="3000" b="1" dirty="0">
                <a:latin typeface="Timesnewroman"/>
              </a:rPr>
              <a:t>Summarize</a:t>
            </a:r>
            <a:endParaRPr lang="en-IN" sz="3000" b="1" dirty="0">
              <a:latin typeface="Timesnewroman"/>
            </a:endParaRPr>
          </a:p>
        </p:txBody>
      </p:sp>
      <p:sp>
        <p:nvSpPr>
          <p:cNvPr id="3" name="Content Placeholder 2">
            <a:extLst>
              <a:ext uri="{FF2B5EF4-FFF2-40B4-BE49-F238E27FC236}">
                <a16:creationId xmlns:a16="http://schemas.microsoft.com/office/drawing/2014/main" id="{4CBCE1A0-A890-6466-EAA9-F28E8539D01D}"/>
              </a:ext>
            </a:extLst>
          </p:cNvPr>
          <p:cNvSpPr>
            <a:spLocks noGrp="1"/>
          </p:cNvSpPr>
          <p:nvPr>
            <p:ph idx="1"/>
          </p:nvPr>
        </p:nvSpPr>
        <p:spPr>
          <a:xfrm>
            <a:off x="529389" y="2334126"/>
            <a:ext cx="11165305" cy="4339390"/>
          </a:xfrm>
        </p:spPr>
        <p:txBody>
          <a:bodyPr/>
          <a:lstStyle/>
          <a:p>
            <a:pPr>
              <a:lnSpc>
                <a:spcPct val="150000"/>
              </a:lnSpc>
              <a:buFont typeface="Wingdings" panose="05000000000000000000" pitchFamily="2" charset="2"/>
              <a:buChar char="Ø"/>
            </a:pPr>
            <a:r>
              <a:rPr lang="en-US" dirty="0">
                <a:latin typeface="Timesnewroman"/>
              </a:rPr>
              <a:t>OSI Layer Model</a:t>
            </a:r>
          </a:p>
          <a:p>
            <a:pPr>
              <a:lnSpc>
                <a:spcPct val="150000"/>
              </a:lnSpc>
              <a:buFont typeface="Wingdings" panose="05000000000000000000" pitchFamily="2" charset="2"/>
              <a:buChar char="Ø"/>
            </a:pPr>
            <a:r>
              <a:rPr lang="en-IN" dirty="0">
                <a:latin typeface="Timesnewroman"/>
              </a:rPr>
              <a:t>TCP/IP Model </a:t>
            </a:r>
          </a:p>
          <a:p>
            <a:pPr>
              <a:lnSpc>
                <a:spcPct val="150000"/>
              </a:lnSpc>
              <a:buFont typeface="Wingdings" panose="05000000000000000000" pitchFamily="2" charset="2"/>
              <a:buChar char="Ø"/>
            </a:pPr>
            <a:r>
              <a:rPr lang="en-IN" dirty="0">
                <a:latin typeface="Timesnewroman"/>
              </a:rPr>
              <a:t>Difference Between TCP and UDP </a:t>
            </a:r>
          </a:p>
          <a:p>
            <a:pPr>
              <a:lnSpc>
                <a:spcPct val="150000"/>
              </a:lnSpc>
              <a:buFont typeface="Wingdings" panose="05000000000000000000" pitchFamily="2" charset="2"/>
              <a:buChar char="Ø"/>
            </a:pPr>
            <a:r>
              <a:rPr lang="en-IN" dirty="0">
                <a:latin typeface="Timesnewroman"/>
              </a:rPr>
              <a:t>Network Devices and Protocols of Each Layer </a:t>
            </a:r>
          </a:p>
        </p:txBody>
      </p:sp>
    </p:spTree>
    <p:extLst>
      <p:ext uri="{BB962C8B-B14F-4D97-AF65-F5344CB8AC3E}">
        <p14:creationId xmlns:p14="http://schemas.microsoft.com/office/powerpoint/2010/main" val="423182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2E434-2114-9026-7A05-F841B01759F6}"/>
              </a:ext>
            </a:extLst>
          </p:cNvPr>
          <p:cNvSpPr>
            <a:spLocks noGrp="1"/>
          </p:cNvSpPr>
          <p:nvPr>
            <p:ph type="title"/>
          </p:nvPr>
        </p:nvSpPr>
        <p:spPr>
          <a:xfrm>
            <a:off x="569496" y="973668"/>
            <a:ext cx="9346872" cy="706964"/>
          </a:xfrm>
        </p:spPr>
        <p:txBody>
          <a:bodyPr/>
          <a:lstStyle/>
          <a:p>
            <a:r>
              <a:rPr lang="en-IN" sz="3000" b="1" dirty="0">
                <a:latin typeface="Timesnewroman"/>
              </a:rPr>
              <a:t>Physical Layer - Layer 1</a:t>
            </a:r>
          </a:p>
        </p:txBody>
      </p:sp>
      <p:sp>
        <p:nvSpPr>
          <p:cNvPr id="3" name="Content Placeholder 2">
            <a:extLst>
              <a:ext uri="{FF2B5EF4-FFF2-40B4-BE49-F238E27FC236}">
                <a16:creationId xmlns:a16="http://schemas.microsoft.com/office/drawing/2014/main" id="{AB24C9BA-7824-F77F-87F3-BBD3218D72EA}"/>
              </a:ext>
            </a:extLst>
          </p:cNvPr>
          <p:cNvSpPr>
            <a:spLocks noGrp="1"/>
          </p:cNvSpPr>
          <p:nvPr>
            <p:ph idx="1"/>
          </p:nvPr>
        </p:nvSpPr>
        <p:spPr>
          <a:xfrm>
            <a:off x="569496" y="2334126"/>
            <a:ext cx="11109157" cy="4403558"/>
          </a:xfrm>
        </p:spPr>
        <p:txBody>
          <a:bodyPr/>
          <a:lstStyle/>
          <a:p>
            <a:pPr>
              <a:lnSpc>
                <a:spcPct val="150000"/>
              </a:lnSpc>
              <a:buFont typeface="Wingdings" panose="05000000000000000000" pitchFamily="2" charset="2"/>
              <a:buChar char="Ø"/>
            </a:pPr>
            <a:r>
              <a:rPr lang="en-US" b="0" i="0" dirty="0">
                <a:solidFill>
                  <a:srgbClr val="273239"/>
                </a:solidFill>
                <a:effectLst/>
                <a:highlight>
                  <a:srgbClr val="FFFFFF"/>
                </a:highlight>
                <a:latin typeface="Timesnewroman"/>
              </a:rPr>
              <a:t>The lowest layer of the OSI reference model is the physical layer. It is responsible for the actual physical connection between the devices.</a:t>
            </a:r>
          </a:p>
          <a:p>
            <a:pPr>
              <a:lnSpc>
                <a:spcPct val="150000"/>
              </a:lnSpc>
              <a:buFont typeface="Wingdings" panose="05000000000000000000" pitchFamily="2" charset="2"/>
              <a:buChar char="Ø"/>
            </a:pPr>
            <a:r>
              <a:rPr lang="en-US" b="0" i="0" dirty="0">
                <a:solidFill>
                  <a:srgbClr val="273239"/>
                </a:solidFill>
                <a:effectLst/>
                <a:highlight>
                  <a:srgbClr val="FFFFFF"/>
                </a:highlight>
                <a:latin typeface="Timesnewroman"/>
              </a:rPr>
              <a:t>The physical layer contains information in the form of</a:t>
            </a:r>
            <a:r>
              <a:rPr lang="en-US" b="1" i="0" dirty="0">
                <a:solidFill>
                  <a:srgbClr val="273239"/>
                </a:solidFill>
                <a:effectLst/>
                <a:highlight>
                  <a:srgbClr val="FFFFFF"/>
                </a:highlight>
                <a:latin typeface="Timesnewroman"/>
              </a:rPr>
              <a:t> </a:t>
            </a:r>
            <a:r>
              <a:rPr lang="en-US" b="1" i="0" dirty="0">
                <a:solidFill>
                  <a:schemeClr val="accent1"/>
                </a:solidFill>
                <a:effectLst/>
                <a:highlight>
                  <a:srgbClr val="FFFFFF"/>
                </a:highlight>
                <a:latin typeface="Timesnewroman"/>
              </a:rPr>
              <a:t>bits</a:t>
            </a:r>
            <a:r>
              <a:rPr lang="en-US" b="1" i="0" dirty="0">
                <a:solidFill>
                  <a:srgbClr val="273239"/>
                </a:solidFill>
                <a:effectLst/>
                <a:highlight>
                  <a:srgbClr val="FFFFFF"/>
                </a:highlight>
                <a:latin typeface="Timesnewroman"/>
              </a:rPr>
              <a:t>.</a:t>
            </a:r>
            <a:r>
              <a:rPr lang="en-US" dirty="0">
                <a:solidFill>
                  <a:srgbClr val="273239"/>
                </a:solidFill>
                <a:highlight>
                  <a:srgbClr val="FFFFFF"/>
                </a:highlight>
                <a:latin typeface="Timesnewroman"/>
              </a:rPr>
              <a:t> </a:t>
            </a:r>
            <a:r>
              <a:rPr lang="en-US" b="0" i="0" dirty="0">
                <a:solidFill>
                  <a:srgbClr val="273239"/>
                </a:solidFill>
                <a:effectLst/>
                <a:highlight>
                  <a:srgbClr val="FFFFFF"/>
                </a:highlight>
                <a:latin typeface="Timesnewroman"/>
              </a:rPr>
              <a:t>It is responsible for transmitting individual bits from one node to another. When receiving data, this layer will get the signal received and convert it into</a:t>
            </a:r>
            <a:r>
              <a:rPr lang="en-US" b="0" i="0" dirty="0">
                <a:solidFill>
                  <a:schemeClr val="accent1"/>
                </a:solidFill>
                <a:effectLst/>
                <a:highlight>
                  <a:srgbClr val="FFFFFF"/>
                </a:highlight>
                <a:latin typeface="Timesnewroman"/>
              </a:rPr>
              <a:t> 0s </a:t>
            </a:r>
            <a:r>
              <a:rPr lang="en-US" b="0" i="0" dirty="0">
                <a:solidFill>
                  <a:srgbClr val="273239"/>
                </a:solidFill>
                <a:effectLst/>
                <a:highlight>
                  <a:srgbClr val="FFFFFF"/>
                </a:highlight>
                <a:latin typeface="Timesnewroman"/>
              </a:rPr>
              <a:t>and </a:t>
            </a:r>
            <a:r>
              <a:rPr lang="en-US" b="0" i="0" dirty="0">
                <a:solidFill>
                  <a:schemeClr val="accent1"/>
                </a:solidFill>
                <a:effectLst/>
                <a:highlight>
                  <a:srgbClr val="FFFFFF"/>
                </a:highlight>
                <a:latin typeface="Timesnewroman"/>
              </a:rPr>
              <a:t>1s</a:t>
            </a:r>
            <a:r>
              <a:rPr lang="en-US" b="0" i="0" dirty="0">
                <a:solidFill>
                  <a:srgbClr val="273239"/>
                </a:solidFill>
                <a:effectLst/>
                <a:highlight>
                  <a:srgbClr val="FFFFFF"/>
                </a:highlight>
                <a:latin typeface="Timesnewroman"/>
              </a:rPr>
              <a:t> and send them to the </a:t>
            </a:r>
            <a:r>
              <a:rPr lang="en-US" b="1" i="0" dirty="0">
                <a:solidFill>
                  <a:srgbClr val="00B050"/>
                </a:solidFill>
                <a:effectLst/>
                <a:highlight>
                  <a:srgbClr val="FFFFFF"/>
                </a:highlight>
                <a:latin typeface="Timesnewroman"/>
              </a:rPr>
              <a:t>Data Link Layer</a:t>
            </a:r>
            <a:r>
              <a:rPr lang="en-US" b="0" i="0" dirty="0">
                <a:solidFill>
                  <a:srgbClr val="273239"/>
                </a:solidFill>
                <a:effectLst/>
                <a:highlight>
                  <a:srgbClr val="FFFFFF"/>
                </a:highlight>
                <a:latin typeface="Timesnewroman"/>
              </a:rPr>
              <a:t>.</a:t>
            </a:r>
          </a:p>
          <a:p>
            <a:pPr>
              <a:lnSpc>
                <a:spcPct val="150000"/>
              </a:lnSpc>
              <a:buFont typeface="Wingdings" panose="05000000000000000000" pitchFamily="2" charset="2"/>
              <a:buChar char="Ø"/>
            </a:pPr>
            <a:endParaRPr lang="en-US" dirty="0">
              <a:solidFill>
                <a:srgbClr val="273239"/>
              </a:solidFill>
              <a:highlight>
                <a:srgbClr val="FFFFFF"/>
              </a:highlight>
              <a:latin typeface="Timesnewroman"/>
            </a:endParaRPr>
          </a:p>
          <a:p>
            <a:pPr>
              <a:lnSpc>
                <a:spcPct val="150000"/>
              </a:lnSpc>
              <a:buFont typeface="Wingdings" panose="05000000000000000000" pitchFamily="2" charset="2"/>
              <a:buChar char="Ø"/>
            </a:pPr>
            <a:endParaRPr lang="en-US" b="0" i="0" dirty="0">
              <a:solidFill>
                <a:srgbClr val="273239"/>
              </a:solidFill>
              <a:effectLst/>
              <a:highlight>
                <a:srgbClr val="FFFFFF"/>
              </a:highlight>
              <a:latin typeface="Timesnewroman"/>
            </a:endParaRPr>
          </a:p>
          <a:p>
            <a:pPr marL="3200400" lvl="7" indent="0">
              <a:lnSpc>
                <a:spcPct val="150000"/>
              </a:lnSpc>
              <a:buNone/>
            </a:pPr>
            <a:r>
              <a:rPr lang="en-US" dirty="0">
                <a:solidFill>
                  <a:srgbClr val="273239"/>
                </a:solidFill>
                <a:highlight>
                  <a:srgbClr val="FFFFFF"/>
                </a:highlight>
                <a:latin typeface="Timesnewroman"/>
              </a:rPr>
              <a:t>Raw  Bits</a:t>
            </a:r>
            <a:endParaRPr lang="en-US" b="0" i="0" dirty="0">
              <a:solidFill>
                <a:srgbClr val="273239"/>
              </a:solidFill>
              <a:effectLst/>
              <a:highlight>
                <a:srgbClr val="FFFFFF"/>
              </a:highlight>
              <a:latin typeface="Timesnewroman"/>
            </a:endParaRPr>
          </a:p>
          <a:p>
            <a:pPr>
              <a:lnSpc>
                <a:spcPct val="150000"/>
              </a:lnSpc>
              <a:buFont typeface="Wingdings" panose="05000000000000000000" pitchFamily="2" charset="2"/>
              <a:buChar char="Ø"/>
            </a:pPr>
            <a:endParaRPr lang="en-IN" dirty="0">
              <a:latin typeface="Timesnewroman"/>
            </a:endParaRPr>
          </a:p>
        </p:txBody>
      </p:sp>
      <p:sp>
        <p:nvSpPr>
          <p:cNvPr id="4" name="Rectangle: Rounded Corners 3">
            <a:extLst>
              <a:ext uri="{FF2B5EF4-FFF2-40B4-BE49-F238E27FC236}">
                <a16:creationId xmlns:a16="http://schemas.microsoft.com/office/drawing/2014/main" id="{5E38488F-3789-C322-7914-5F3B91BDEEFD}"/>
              </a:ext>
            </a:extLst>
          </p:cNvPr>
          <p:cNvSpPr/>
          <p:nvPr/>
        </p:nvSpPr>
        <p:spPr>
          <a:xfrm>
            <a:off x="2959769" y="5285874"/>
            <a:ext cx="1042736" cy="3449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1100</a:t>
            </a:r>
            <a:endParaRPr lang="en-IN" dirty="0"/>
          </a:p>
        </p:txBody>
      </p:sp>
      <p:sp>
        <p:nvSpPr>
          <p:cNvPr id="5" name="Rectangle: Rounded Corners 4">
            <a:extLst>
              <a:ext uri="{FF2B5EF4-FFF2-40B4-BE49-F238E27FC236}">
                <a16:creationId xmlns:a16="http://schemas.microsoft.com/office/drawing/2014/main" id="{54D28550-A1A3-A0C4-0A14-29DF3AE6B1E8}"/>
              </a:ext>
            </a:extLst>
          </p:cNvPr>
          <p:cNvSpPr/>
          <p:nvPr/>
        </p:nvSpPr>
        <p:spPr>
          <a:xfrm>
            <a:off x="4002505" y="5285874"/>
            <a:ext cx="1042736" cy="3449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1011</a:t>
            </a:r>
            <a:endParaRPr lang="en-IN" dirty="0"/>
          </a:p>
        </p:txBody>
      </p:sp>
      <p:sp>
        <p:nvSpPr>
          <p:cNvPr id="6" name="Rectangle: Rounded Corners 5">
            <a:extLst>
              <a:ext uri="{FF2B5EF4-FFF2-40B4-BE49-F238E27FC236}">
                <a16:creationId xmlns:a16="http://schemas.microsoft.com/office/drawing/2014/main" id="{8484A56C-7813-8CEC-494B-1B6F8C55B7EA}"/>
              </a:ext>
            </a:extLst>
          </p:cNvPr>
          <p:cNvSpPr/>
          <p:nvPr/>
        </p:nvSpPr>
        <p:spPr>
          <a:xfrm>
            <a:off x="5045240" y="5285874"/>
            <a:ext cx="1042735" cy="3449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1110</a:t>
            </a:r>
            <a:endParaRPr lang="en-IN" dirty="0"/>
          </a:p>
        </p:txBody>
      </p:sp>
      <p:cxnSp>
        <p:nvCxnSpPr>
          <p:cNvPr id="8" name="Straight Arrow Connector 7">
            <a:extLst>
              <a:ext uri="{FF2B5EF4-FFF2-40B4-BE49-F238E27FC236}">
                <a16:creationId xmlns:a16="http://schemas.microsoft.com/office/drawing/2014/main" id="{C9ED634C-D2F2-8751-BBCF-BC08232D4D40}"/>
              </a:ext>
            </a:extLst>
          </p:cNvPr>
          <p:cNvCxnSpPr/>
          <p:nvPr/>
        </p:nvCxnSpPr>
        <p:spPr>
          <a:xfrm>
            <a:off x="3096127" y="6240379"/>
            <a:ext cx="28314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4703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79A84-5759-AA48-A97E-630C970691C3}"/>
              </a:ext>
            </a:extLst>
          </p:cNvPr>
          <p:cNvSpPr>
            <a:spLocks noGrp="1"/>
          </p:cNvSpPr>
          <p:nvPr>
            <p:ph type="title"/>
          </p:nvPr>
        </p:nvSpPr>
        <p:spPr>
          <a:xfrm>
            <a:off x="593558" y="973668"/>
            <a:ext cx="9322809" cy="706964"/>
          </a:xfrm>
        </p:spPr>
        <p:txBody>
          <a:bodyPr/>
          <a:lstStyle/>
          <a:p>
            <a:r>
              <a:rPr lang="en-US" sz="3000" b="1" dirty="0">
                <a:latin typeface="Timesnewroman"/>
              </a:rPr>
              <a:t>Functions of the Physical Layer</a:t>
            </a:r>
            <a:endParaRPr lang="en-IN" sz="3000" b="1" dirty="0">
              <a:latin typeface="Timesnewroman"/>
            </a:endParaRPr>
          </a:p>
        </p:txBody>
      </p:sp>
      <p:sp>
        <p:nvSpPr>
          <p:cNvPr id="3" name="Content Placeholder 2">
            <a:extLst>
              <a:ext uri="{FF2B5EF4-FFF2-40B4-BE49-F238E27FC236}">
                <a16:creationId xmlns:a16="http://schemas.microsoft.com/office/drawing/2014/main" id="{AD19D8DE-66ED-A30A-8E94-A1FA890765B7}"/>
              </a:ext>
            </a:extLst>
          </p:cNvPr>
          <p:cNvSpPr>
            <a:spLocks noGrp="1"/>
          </p:cNvSpPr>
          <p:nvPr>
            <p:ph idx="1"/>
          </p:nvPr>
        </p:nvSpPr>
        <p:spPr>
          <a:xfrm>
            <a:off x="593558" y="2334125"/>
            <a:ext cx="11077074" cy="4443663"/>
          </a:xfrm>
        </p:spPr>
        <p:txBody>
          <a:bodyPr>
            <a:normAutofit/>
          </a:bodyPr>
          <a:lstStyle/>
          <a:p>
            <a:pPr>
              <a:lnSpc>
                <a:spcPct val="150000"/>
              </a:lnSpc>
              <a:buFont typeface="Wingdings" panose="05000000000000000000" pitchFamily="2" charset="2"/>
              <a:buChar char="Ø"/>
            </a:pPr>
            <a:r>
              <a:rPr lang="en-IN" b="1" i="0" dirty="0">
                <a:solidFill>
                  <a:schemeClr val="accent1"/>
                </a:solidFill>
                <a:effectLst/>
                <a:highlight>
                  <a:srgbClr val="FFFFFF"/>
                </a:highlight>
                <a:latin typeface="Timesnewroman"/>
              </a:rPr>
              <a:t>Bit synchronization</a:t>
            </a:r>
          </a:p>
          <a:p>
            <a:pPr lvl="1">
              <a:lnSpc>
                <a:spcPct val="150000"/>
              </a:lnSpc>
              <a:buFont typeface="Wingdings" panose="05000000000000000000" pitchFamily="2" charset="2"/>
              <a:buChar char="Ø"/>
            </a:pPr>
            <a:r>
              <a:rPr lang="en-US" sz="1800" b="0" i="0" dirty="0">
                <a:solidFill>
                  <a:srgbClr val="273239"/>
                </a:solidFill>
                <a:effectLst/>
                <a:highlight>
                  <a:srgbClr val="FFFFFF"/>
                </a:highlight>
                <a:latin typeface="Timesnewroman"/>
              </a:rPr>
              <a:t>The physical layer provides the synchronization of the bits by providing a clock. This clock controls both sender and receiver thus providing synchronization at the bit level.</a:t>
            </a:r>
            <a:endParaRPr lang="en-IN" sz="1800" b="1" i="0" dirty="0">
              <a:solidFill>
                <a:srgbClr val="273239"/>
              </a:solidFill>
              <a:effectLst/>
              <a:highlight>
                <a:srgbClr val="FFFFFF"/>
              </a:highlight>
              <a:latin typeface="Timesnewroman"/>
            </a:endParaRPr>
          </a:p>
          <a:p>
            <a:pPr>
              <a:lnSpc>
                <a:spcPct val="150000"/>
              </a:lnSpc>
              <a:buFont typeface="Wingdings" panose="05000000000000000000" pitchFamily="2" charset="2"/>
              <a:buChar char="Ø"/>
            </a:pPr>
            <a:r>
              <a:rPr lang="en-IN" b="1" i="0" dirty="0">
                <a:solidFill>
                  <a:schemeClr val="accent1"/>
                </a:solidFill>
                <a:effectLst/>
                <a:highlight>
                  <a:srgbClr val="FFFFFF"/>
                </a:highlight>
                <a:latin typeface="Timesnewroman"/>
              </a:rPr>
              <a:t>Bit rate control</a:t>
            </a:r>
          </a:p>
          <a:p>
            <a:pPr lvl="1">
              <a:lnSpc>
                <a:spcPct val="150000"/>
              </a:lnSpc>
              <a:buFont typeface="Wingdings" panose="05000000000000000000" pitchFamily="2" charset="2"/>
              <a:buChar char="Ø"/>
            </a:pPr>
            <a:r>
              <a:rPr lang="en-US" sz="1800" b="0" i="0" dirty="0">
                <a:solidFill>
                  <a:srgbClr val="273239"/>
                </a:solidFill>
                <a:effectLst/>
                <a:highlight>
                  <a:srgbClr val="FFFFFF"/>
                </a:highlight>
                <a:latin typeface="Timesnewroman"/>
              </a:rPr>
              <a:t>The Physical layer also defines the transmission rate i.e. the number of bits sent per second.</a:t>
            </a:r>
            <a:endParaRPr lang="en-IN" sz="1800" b="1" dirty="0">
              <a:solidFill>
                <a:srgbClr val="273239"/>
              </a:solidFill>
              <a:highlight>
                <a:srgbClr val="FFFFFF"/>
              </a:highlight>
              <a:latin typeface="Timesnewroman"/>
            </a:endParaRPr>
          </a:p>
          <a:p>
            <a:pPr>
              <a:lnSpc>
                <a:spcPct val="150000"/>
              </a:lnSpc>
              <a:buFont typeface="Wingdings" panose="05000000000000000000" pitchFamily="2" charset="2"/>
              <a:buChar char="Ø"/>
            </a:pPr>
            <a:r>
              <a:rPr lang="en-IN" b="1" i="0" dirty="0">
                <a:solidFill>
                  <a:schemeClr val="accent1"/>
                </a:solidFill>
                <a:effectLst/>
                <a:highlight>
                  <a:srgbClr val="FFFFFF"/>
                </a:highlight>
                <a:latin typeface="Timesnewroman"/>
              </a:rPr>
              <a:t>Physical topologies</a:t>
            </a:r>
          </a:p>
          <a:p>
            <a:pPr lvl="1">
              <a:lnSpc>
                <a:spcPct val="150000"/>
              </a:lnSpc>
              <a:buFont typeface="Wingdings" panose="05000000000000000000" pitchFamily="2" charset="2"/>
              <a:buChar char="Ø"/>
            </a:pPr>
            <a:r>
              <a:rPr lang="en-US" sz="1800" b="0" i="0" dirty="0">
                <a:solidFill>
                  <a:srgbClr val="273239"/>
                </a:solidFill>
                <a:effectLst/>
                <a:highlight>
                  <a:srgbClr val="FFFFFF"/>
                </a:highlight>
                <a:latin typeface="Timesnewroman"/>
              </a:rPr>
              <a:t>Physical layer specifies how the different, devices/nodes are arranged in a network i.e. bus, star, or mesh topology.</a:t>
            </a:r>
            <a:endParaRPr lang="en-IN" sz="1800" b="1" i="0" dirty="0">
              <a:solidFill>
                <a:srgbClr val="273239"/>
              </a:solidFill>
              <a:effectLst/>
              <a:highlight>
                <a:srgbClr val="FFFFFF"/>
              </a:highlight>
              <a:latin typeface="Timesnewroman"/>
            </a:endParaRPr>
          </a:p>
        </p:txBody>
      </p:sp>
    </p:spTree>
    <p:extLst>
      <p:ext uri="{BB962C8B-B14F-4D97-AF65-F5344CB8AC3E}">
        <p14:creationId xmlns:p14="http://schemas.microsoft.com/office/powerpoint/2010/main" val="2084795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D9391-B2B4-4FBF-D603-C0F74B9B5BB2}"/>
              </a:ext>
            </a:extLst>
          </p:cNvPr>
          <p:cNvSpPr>
            <a:spLocks noGrp="1"/>
          </p:cNvSpPr>
          <p:nvPr>
            <p:ph type="title"/>
          </p:nvPr>
        </p:nvSpPr>
        <p:spPr>
          <a:xfrm>
            <a:off x="537412" y="973668"/>
            <a:ext cx="9378956" cy="706964"/>
          </a:xfrm>
        </p:spPr>
        <p:txBody>
          <a:bodyPr/>
          <a:lstStyle/>
          <a:p>
            <a:r>
              <a:rPr lang="en-US" sz="3000" b="1" dirty="0">
                <a:latin typeface="Timesnewroman"/>
              </a:rPr>
              <a:t>Cont..</a:t>
            </a:r>
            <a:endParaRPr lang="en-IN" sz="3000" b="1" dirty="0">
              <a:latin typeface="Timesnewroman"/>
            </a:endParaRPr>
          </a:p>
        </p:txBody>
      </p:sp>
      <p:sp>
        <p:nvSpPr>
          <p:cNvPr id="3" name="Content Placeholder 2">
            <a:extLst>
              <a:ext uri="{FF2B5EF4-FFF2-40B4-BE49-F238E27FC236}">
                <a16:creationId xmlns:a16="http://schemas.microsoft.com/office/drawing/2014/main" id="{79CD7C9E-3B6C-8816-8B10-40B4E87E45C9}"/>
              </a:ext>
            </a:extLst>
          </p:cNvPr>
          <p:cNvSpPr>
            <a:spLocks noGrp="1"/>
          </p:cNvSpPr>
          <p:nvPr>
            <p:ph idx="1"/>
          </p:nvPr>
        </p:nvSpPr>
        <p:spPr>
          <a:xfrm>
            <a:off x="537412" y="2342147"/>
            <a:ext cx="11125199" cy="4363453"/>
          </a:xfrm>
        </p:spPr>
        <p:txBody>
          <a:bodyPr/>
          <a:lstStyle/>
          <a:p>
            <a:pPr>
              <a:lnSpc>
                <a:spcPct val="150000"/>
              </a:lnSpc>
              <a:buFont typeface="Wingdings" panose="05000000000000000000" pitchFamily="2" charset="2"/>
              <a:buChar char="Ø"/>
            </a:pPr>
            <a:r>
              <a:rPr lang="en-IN" b="1" i="0" dirty="0">
                <a:solidFill>
                  <a:schemeClr val="accent1"/>
                </a:solidFill>
                <a:effectLst/>
                <a:highlight>
                  <a:srgbClr val="FFFFFF"/>
                </a:highlight>
                <a:latin typeface="Timesnewroman"/>
              </a:rPr>
              <a:t>Transmission mode</a:t>
            </a:r>
          </a:p>
          <a:p>
            <a:pPr lvl="1">
              <a:lnSpc>
                <a:spcPct val="150000"/>
              </a:lnSpc>
              <a:buFont typeface="Wingdings" panose="05000000000000000000" pitchFamily="2" charset="2"/>
              <a:buChar char="Ø"/>
            </a:pPr>
            <a:r>
              <a:rPr lang="en-US" sz="1800" b="0" i="0" dirty="0">
                <a:solidFill>
                  <a:srgbClr val="273239"/>
                </a:solidFill>
                <a:effectLst/>
                <a:highlight>
                  <a:srgbClr val="FFFFFF"/>
                </a:highlight>
                <a:latin typeface="Timesnewroman"/>
              </a:rPr>
              <a:t>Physical layer also defines how the data flows between the two connected devices. The various transmission modes possible are Simplex, half-duplex and full-duplex.</a:t>
            </a:r>
            <a:endParaRPr lang="en-IN" sz="1800" dirty="0">
              <a:latin typeface="Timesnewroman"/>
            </a:endParaRPr>
          </a:p>
          <a:p>
            <a:pPr>
              <a:lnSpc>
                <a:spcPct val="150000"/>
              </a:lnSpc>
              <a:buFont typeface="Wingdings" panose="05000000000000000000" pitchFamily="2" charset="2"/>
              <a:buChar char="Ø"/>
            </a:pPr>
            <a:r>
              <a:rPr lang="en-IN" b="1" dirty="0">
                <a:solidFill>
                  <a:schemeClr val="accent5">
                    <a:lumMod val="75000"/>
                  </a:schemeClr>
                </a:solidFill>
                <a:latin typeface="Timesnewroman"/>
              </a:rPr>
              <a:t>Involving Network Devices</a:t>
            </a:r>
          </a:p>
          <a:p>
            <a:pPr lvl="1">
              <a:lnSpc>
                <a:spcPct val="150000"/>
              </a:lnSpc>
              <a:buFont typeface="Wingdings" panose="05000000000000000000" pitchFamily="2" charset="2"/>
              <a:buChar char="Ø"/>
            </a:pPr>
            <a:r>
              <a:rPr lang="en-US" b="0" i="1" dirty="0">
                <a:solidFill>
                  <a:schemeClr val="accent1"/>
                </a:solidFill>
                <a:effectLst/>
                <a:highlight>
                  <a:srgbClr val="F9F9F9"/>
                </a:highlight>
                <a:latin typeface="Timesnewroman"/>
              </a:rPr>
              <a:t>Hub</a:t>
            </a:r>
            <a:r>
              <a:rPr lang="en-US" b="0" i="1" dirty="0">
                <a:solidFill>
                  <a:srgbClr val="273239"/>
                </a:solidFill>
                <a:effectLst/>
                <a:highlight>
                  <a:srgbClr val="F9F9F9"/>
                </a:highlight>
                <a:latin typeface="Timesnewroman"/>
              </a:rPr>
              <a:t>, </a:t>
            </a:r>
            <a:r>
              <a:rPr lang="en-US" b="0" i="1" dirty="0">
                <a:solidFill>
                  <a:schemeClr val="accent5">
                    <a:lumMod val="75000"/>
                  </a:schemeClr>
                </a:solidFill>
                <a:effectLst/>
                <a:highlight>
                  <a:srgbClr val="F9F9F9"/>
                </a:highlight>
                <a:latin typeface="Timesnewroman"/>
              </a:rPr>
              <a:t>Repeater</a:t>
            </a:r>
            <a:r>
              <a:rPr lang="en-US" b="0" i="1" dirty="0">
                <a:solidFill>
                  <a:srgbClr val="273239"/>
                </a:solidFill>
                <a:effectLst/>
                <a:highlight>
                  <a:srgbClr val="F9F9F9"/>
                </a:highlight>
                <a:latin typeface="Timesnewroman"/>
              </a:rPr>
              <a:t>, </a:t>
            </a:r>
            <a:r>
              <a:rPr lang="en-US" b="0" i="1" dirty="0">
                <a:solidFill>
                  <a:srgbClr val="FF0000"/>
                </a:solidFill>
                <a:effectLst/>
                <a:highlight>
                  <a:srgbClr val="F9F9F9"/>
                </a:highlight>
                <a:latin typeface="Timesnewroman"/>
              </a:rPr>
              <a:t>Modem</a:t>
            </a:r>
            <a:r>
              <a:rPr lang="en-US" b="0" i="1" dirty="0">
                <a:solidFill>
                  <a:srgbClr val="273239"/>
                </a:solidFill>
                <a:effectLst/>
                <a:highlight>
                  <a:srgbClr val="F9F9F9"/>
                </a:highlight>
                <a:latin typeface="Timesnewroman"/>
              </a:rPr>
              <a:t>, and </a:t>
            </a:r>
            <a:r>
              <a:rPr lang="en-US" b="0" i="1" dirty="0">
                <a:solidFill>
                  <a:srgbClr val="0070C0"/>
                </a:solidFill>
                <a:effectLst/>
                <a:highlight>
                  <a:srgbClr val="F9F9F9"/>
                </a:highlight>
                <a:latin typeface="Timesnewroman"/>
              </a:rPr>
              <a:t>Cables</a:t>
            </a:r>
            <a:r>
              <a:rPr lang="en-US" b="0" i="1" dirty="0">
                <a:solidFill>
                  <a:srgbClr val="273239"/>
                </a:solidFill>
                <a:effectLst/>
                <a:highlight>
                  <a:srgbClr val="F9F9F9"/>
                </a:highlight>
                <a:latin typeface="Timesnewroman"/>
              </a:rPr>
              <a:t> are </a:t>
            </a:r>
            <a:r>
              <a:rPr lang="en-US" b="0" i="1" dirty="0">
                <a:solidFill>
                  <a:schemeClr val="accent5"/>
                </a:solidFill>
                <a:effectLst/>
                <a:highlight>
                  <a:srgbClr val="F9F9F9"/>
                </a:highlight>
                <a:latin typeface="Timesnewroman"/>
              </a:rPr>
              <a:t>Physical Layer devices</a:t>
            </a:r>
            <a:r>
              <a:rPr lang="en-US" b="0" i="1" dirty="0">
                <a:solidFill>
                  <a:srgbClr val="273239"/>
                </a:solidFill>
                <a:effectLst/>
                <a:highlight>
                  <a:srgbClr val="F9F9F9"/>
                </a:highlight>
                <a:latin typeface="Timesnewroman"/>
              </a:rPr>
              <a:t>.</a:t>
            </a:r>
            <a:endParaRPr lang="en-IN" dirty="0">
              <a:solidFill>
                <a:schemeClr val="accent1"/>
              </a:solidFill>
              <a:latin typeface="Timesnewroman"/>
            </a:endParaRPr>
          </a:p>
        </p:txBody>
      </p:sp>
    </p:spTree>
    <p:extLst>
      <p:ext uri="{BB962C8B-B14F-4D97-AF65-F5344CB8AC3E}">
        <p14:creationId xmlns:p14="http://schemas.microsoft.com/office/powerpoint/2010/main" val="2761223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DB0D-2CF6-9CC4-3ACD-CFBFFA7F75D9}"/>
              </a:ext>
            </a:extLst>
          </p:cNvPr>
          <p:cNvSpPr>
            <a:spLocks noGrp="1"/>
          </p:cNvSpPr>
          <p:nvPr>
            <p:ph type="title"/>
          </p:nvPr>
        </p:nvSpPr>
        <p:spPr>
          <a:xfrm>
            <a:off x="601580" y="973668"/>
            <a:ext cx="9314788" cy="706964"/>
          </a:xfrm>
        </p:spPr>
        <p:txBody>
          <a:bodyPr/>
          <a:lstStyle/>
          <a:p>
            <a:r>
              <a:rPr lang="en-US" sz="3000" b="1" dirty="0">
                <a:latin typeface="Timesnewroman"/>
              </a:rPr>
              <a:t>Data Link Layer (DLL) – Layer 2</a:t>
            </a:r>
            <a:endParaRPr lang="en-IN" sz="3000" b="1" dirty="0">
              <a:latin typeface="Timesnewroman"/>
            </a:endParaRPr>
          </a:p>
        </p:txBody>
      </p:sp>
      <p:sp>
        <p:nvSpPr>
          <p:cNvPr id="3" name="Content Placeholder 2">
            <a:extLst>
              <a:ext uri="{FF2B5EF4-FFF2-40B4-BE49-F238E27FC236}">
                <a16:creationId xmlns:a16="http://schemas.microsoft.com/office/drawing/2014/main" id="{919C0E9B-189A-76E9-8698-AF1A19472B74}"/>
              </a:ext>
            </a:extLst>
          </p:cNvPr>
          <p:cNvSpPr>
            <a:spLocks noGrp="1"/>
          </p:cNvSpPr>
          <p:nvPr>
            <p:ph idx="1"/>
          </p:nvPr>
        </p:nvSpPr>
        <p:spPr>
          <a:xfrm>
            <a:off x="601580" y="2302043"/>
            <a:ext cx="11061031" cy="4331368"/>
          </a:xfrm>
        </p:spPr>
        <p:txBody>
          <a:bodyPr>
            <a:normAutofit lnSpcReduction="10000"/>
          </a:bodyPr>
          <a:lstStyle/>
          <a:p>
            <a:pPr>
              <a:lnSpc>
                <a:spcPct val="150000"/>
              </a:lnSpc>
              <a:buFont typeface="Wingdings" panose="05000000000000000000" pitchFamily="2" charset="2"/>
              <a:buChar char="Ø"/>
            </a:pPr>
            <a:r>
              <a:rPr lang="en-US" b="0" i="0" dirty="0">
                <a:solidFill>
                  <a:srgbClr val="273239"/>
                </a:solidFill>
                <a:effectLst/>
                <a:highlight>
                  <a:srgbClr val="FFFFFF"/>
                </a:highlight>
                <a:latin typeface="Timesnewroman"/>
              </a:rPr>
              <a:t>The data link layer is responsible for the node-to-node delivery of the message. The main function of this layer is to make sure data transfer is </a:t>
            </a:r>
            <a:r>
              <a:rPr lang="en-US" b="0" i="0" dirty="0">
                <a:solidFill>
                  <a:schemeClr val="accent1"/>
                </a:solidFill>
                <a:effectLst/>
                <a:highlight>
                  <a:srgbClr val="FFFFFF"/>
                </a:highlight>
                <a:latin typeface="Timesnewroman"/>
              </a:rPr>
              <a:t>error-free</a:t>
            </a:r>
            <a:r>
              <a:rPr lang="en-US" b="0" i="0" dirty="0">
                <a:solidFill>
                  <a:srgbClr val="273239"/>
                </a:solidFill>
                <a:effectLst/>
                <a:highlight>
                  <a:srgbClr val="FFFFFF"/>
                </a:highlight>
                <a:latin typeface="Timesnewroman"/>
              </a:rPr>
              <a:t> from one node to another, over the physical layer.</a:t>
            </a:r>
          </a:p>
          <a:p>
            <a:pPr>
              <a:lnSpc>
                <a:spcPct val="150000"/>
              </a:lnSpc>
              <a:buFont typeface="Wingdings" panose="05000000000000000000" pitchFamily="2" charset="2"/>
              <a:buChar char="Ø"/>
            </a:pPr>
            <a:r>
              <a:rPr lang="en-US" b="0" i="0" dirty="0">
                <a:solidFill>
                  <a:srgbClr val="273239"/>
                </a:solidFill>
                <a:effectLst/>
                <a:highlight>
                  <a:srgbClr val="FFFFFF"/>
                </a:highlight>
                <a:latin typeface="Timesnewroman"/>
              </a:rPr>
              <a:t>When a packet arrives in a network, it is the responsibility of the DLL to transmit it to the specific computer using its </a:t>
            </a:r>
            <a:r>
              <a:rPr lang="en-US" b="0" i="0" dirty="0">
                <a:solidFill>
                  <a:schemeClr val="accent1"/>
                </a:solidFill>
                <a:effectLst/>
                <a:highlight>
                  <a:srgbClr val="FFFFFF"/>
                </a:highlight>
                <a:latin typeface="Timesnewroman"/>
              </a:rPr>
              <a:t>MAC</a:t>
            </a:r>
            <a:r>
              <a:rPr lang="en-US" b="0" i="0" dirty="0">
                <a:effectLst/>
                <a:highlight>
                  <a:srgbClr val="FFFFFF"/>
                </a:highlight>
                <a:latin typeface="Timesnewroman"/>
              </a:rPr>
              <a:t> </a:t>
            </a:r>
            <a:r>
              <a:rPr lang="en-US" b="0" i="0" dirty="0">
                <a:solidFill>
                  <a:schemeClr val="accent1"/>
                </a:solidFill>
                <a:effectLst/>
                <a:highlight>
                  <a:srgbClr val="FFFFFF"/>
                </a:highlight>
                <a:latin typeface="Timesnewroman"/>
              </a:rPr>
              <a:t>address</a:t>
            </a:r>
            <a:r>
              <a:rPr lang="en-US" dirty="0">
                <a:solidFill>
                  <a:srgbClr val="273239"/>
                </a:solidFill>
                <a:highlight>
                  <a:srgbClr val="FFFFFF"/>
                </a:highlight>
                <a:latin typeface="Timesnewroman"/>
              </a:rPr>
              <a:t>. (</a:t>
            </a:r>
            <a:r>
              <a:rPr lang="en-US" b="0" i="0" dirty="0">
                <a:solidFill>
                  <a:schemeClr val="accent1"/>
                </a:solidFill>
                <a:effectLst/>
                <a:highlight>
                  <a:srgbClr val="FFFFFF"/>
                </a:highlight>
                <a:latin typeface="Timesnewroman"/>
              </a:rPr>
              <a:t>08:00:27:7c:6d:50)</a:t>
            </a:r>
          </a:p>
          <a:p>
            <a:pPr>
              <a:lnSpc>
                <a:spcPct val="160000"/>
              </a:lnSpc>
              <a:buFont typeface="Wingdings" panose="05000000000000000000" pitchFamily="2" charset="2"/>
              <a:buChar char="Ø"/>
            </a:pPr>
            <a:r>
              <a:rPr lang="en-IN" b="0" i="0" dirty="0">
                <a:solidFill>
                  <a:schemeClr val="accent1"/>
                </a:solidFill>
                <a:effectLst/>
                <a:highlight>
                  <a:srgbClr val="FFFFFF"/>
                </a:highlight>
                <a:latin typeface="Timesnewroman"/>
              </a:rPr>
              <a:t>ARP(Address Resolution Protocol)</a:t>
            </a:r>
            <a:r>
              <a:rPr lang="en-US" dirty="0">
                <a:solidFill>
                  <a:schemeClr val="accent1"/>
                </a:solidFill>
                <a:highlight>
                  <a:srgbClr val="FFFFFF"/>
                </a:highlight>
                <a:latin typeface="Timesnewroman"/>
              </a:rPr>
              <a:t> - </a:t>
            </a:r>
            <a:r>
              <a:rPr lang="en-US" dirty="0">
                <a:solidFill>
                  <a:schemeClr val="tx1"/>
                </a:solidFill>
                <a:highlight>
                  <a:srgbClr val="FFFFFF"/>
                </a:highlight>
                <a:latin typeface="Timesnewroman"/>
              </a:rPr>
              <a:t>This Protocol is to Map the which MAC Address corresponds to particular Ip Address.</a:t>
            </a:r>
            <a:endParaRPr lang="en-US" b="0" i="0" dirty="0">
              <a:solidFill>
                <a:schemeClr val="tx1"/>
              </a:solidFill>
              <a:effectLst/>
              <a:highlight>
                <a:srgbClr val="FFFFFF"/>
              </a:highlight>
              <a:latin typeface="Timesnewroman"/>
            </a:endParaRPr>
          </a:p>
          <a:p>
            <a:pPr>
              <a:lnSpc>
                <a:spcPct val="150000"/>
              </a:lnSpc>
              <a:buFont typeface="Wingdings" panose="05000000000000000000" pitchFamily="2" charset="2"/>
              <a:buChar char="Ø"/>
            </a:pPr>
            <a:r>
              <a:rPr lang="en-US" b="0" i="0" dirty="0">
                <a:solidFill>
                  <a:srgbClr val="273239"/>
                </a:solidFill>
                <a:effectLst/>
                <a:highlight>
                  <a:srgbClr val="FFFFFF"/>
                </a:highlight>
                <a:latin typeface="Timesnewroman"/>
              </a:rPr>
              <a:t>The Data Link Layer is divided into two sublayers</a:t>
            </a:r>
          </a:p>
          <a:p>
            <a:pPr lvl="1">
              <a:lnSpc>
                <a:spcPct val="150000"/>
              </a:lnSpc>
              <a:buFont typeface="Wingdings" panose="05000000000000000000" pitchFamily="2" charset="2"/>
              <a:buChar char="Ø"/>
            </a:pPr>
            <a:r>
              <a:rPr lang="en-IN" b="0" i="0" dirty="0">
                <a:solidFill>
                  <a:srgbClr val="273239"/>
                </a:solidFill>
                <a:effectLst/>
                <a:highlight>
                  <a:srgbClr val="FFFFFF"/>
                </a:highlight>
                <a:latin typeface="Timesnewroman"/>
              </a:rPr>
              <a:t>Logical Link Control (LLC)</a:t>
            </a:r>
          </a:p>
          <a:p>
            <a:pPr lvl="1">
              <a:lnSpc>
                <a:spcPct val="150000"/>
              </a:lnSpc>
              <a:buFont typeface="Wingdings" panose="05000000000000000000" pitchFamily="2" charset="2"/>
              <a:buChar char="Ø"/>
            </a:pPr>
            <a:r>
              <a:rPr lang="en-IN" b="0" i="0" dirty="0">
                <a:solidFill>
                  <a:srgbClr val="273239"/>
                </a:solidFill>
                <a:effectLst/>
                <a:highlight>
                  <a:srgbClr val="FFFFFF"/>
                </a:highlight>
                <a:latin typeface="Timesnewroman"/>
              </a:rPr>
              <a:t>Media Access Control (MAC)</a:t>
            </a:r>
          </a:p>
          <a:p>
            <a:pPr lvl="1">
              <a:lnSpc>
                <a:spcPct val="150000"/>
              </a:lnSpc>
              <a:buFont typeface="Wingdings" panose="05000000000000000000" pitchFamily="2" charset="2"/>
              <a:buChar char="Ø"/>
            </a:pPr>
            <a:endParaRPr lang="en-US" b="0" i="0" dirty="0">
              <a:solidFill>
                <a:schemeClr val="accent1"/>
              </a:solidFill>
              <a:effectLst/>
              <a:highlight>
                <a:srgbClr val="FFFFFF"/>
              </a:highlight>
              <a:latin typeface="Timesnewroman"/>
            </a:endParaRPr>
          </a:p>
          <a:p>
            <a:pPr>
              <a:lnSpc>
                <a:spcPct val="150000"/>
              </a:lnSpc>
              <a:buFont typeface="Wingdings" panose="05000000000000000000" pitchFamily="2" charset="2"/>
              <a:buChar char="Ø"/>
            </a:pPr>
            <a:endParaRPr lang="en-US" b="0" i="0" dirty="0">
              <a:solidFill>
                <a:schemeClr val="accent1"/>
              </a:solidFill>
              <a:effectLst/>
              <a:highlight>
                <a:srgbClr val="FFFFFF"/>
              </a:highlight>
              <a:latin typeface="Timesnewroman"/>
            </a:endParaRPr>
          </a:p>
          <a:p>
            <a:pPr>
              <a:lnSpc>
                <a:spcPct val="150000"/>
              </a:lnSpc>
              <a:buFont typeface="Wingdings" panose="05000000000000000000" pitchFamily="2" charset="2"/>
              <a:buChar char="Ø"/>
            </a:pPr>
            <a:endParaRPr lang="en-US" b="0" i="0" dirty="0">
              <a:solidFill>
                <a:schemeClr val="accent1"/>
              </a:solidFill>
              <a:effectLst/>
              <a:highlight>
                <a:srgbClr val="FFFFFF"/>
              </a:highlight>
              <a:latin typeface="Timesnewroman"/>
            </a:endParaRPr>
          </a:p>
        </p:txBody>
      </p:sp>
    </p:spTree>
    <p:extLst>
      <p:ext uri="{BB962C8B-B14F-4D97-AF65-F5344CB8AC3E}">
        <p14:creationId xmlns:p14="http://schemas.microsoft.com/office/powerpoint/2010/main" val="3314500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34382-056A-C153-68F4-094EC4037456}"/>
              </a:ext>
            </a:extLst>
          </p:cNvPr>
          <p:cNvSpPr>
            <a:spLocks noGrp="1"/>
          </p:cNvSpPr>
          <p:nvPr>
            <p:ph type="title"/>
          </p:nvPr>
        </p:nvSpPr>
        <p:spPr>
          <a:xfrm>
            <a:off x="569496" y="973668"/>
            <a:ext cx="9346872" cy="706964"/>
          </a:xfrm>
        </p:spPr>
        <p:txBody>
          <a:bodyPr/>
          <a:lstStyle/>
          <a:p>
            <a:r>
              <a:rPr lang="en-US" sz="3000" b="1" dirty="0">
                <a:latin typeface="Timesnewroman"/>
              </a:rPr>
              <a:t>Functions of the Data Link Layer</a:t>
            </a:r>
            <a:endParaRPr lang="en-IN" sz="3000" b="1" dirty="0">
              <a:latin typeface="Timesnewroman"/>
            </a:endParaRPr>
          </a:p>
        </p:txBody>
      </p:sp>
      <p:sp>
        <p:nvSpPr>
          <p:cNvPr id="3" name="Content Placeholder 2">
            <a:extLst>
              <a:ext uri="{FF2B5EF4-FFF2-40B4-BE49-F238E27FC236}">
                <a16:creationId xmlns:a16="http://schemas.microsoft.com/office/drawing/2014/main" id="{EE9F836F-EE74-4852-A18A-65FF915A804D}"/>
              </a:ext>
            </a:extLst>
          </p:cNvPr>
          <p:cNvSpPr>
            <a:spLocks noGrp="1"/>
          </p:cNvSpPr>
          <p:nvPr>
            <p:ph idx="1"/>
          </p:nvPr>
        </p:nvSpPr>
        <p:spPr>
          <a:xfrm>
            <a:off x="569496" y="2342147"/>
            <a:ext cx="11117178" cy="4339390"/>
          </a:xfrm>
        </p:spPr>
        <p:txBody>
          <a:bodyPr>
            <a:normAutofit fontScale="92500" lnSpcReduction="20000"/>
          </a:bodyPr>
          <a:lstStyle/>
          <a:p>
            <a:pPr>
              <a:buFont typeface="Wingdings" panose="05000000000000000000" pitchFamily="2" charset="2"/>
              <a:buChar char="Ø"/>
            </a:pPr>
            <a:r>
              <a:rPr lang="en-IN" i="0" dirty="0">
                <a:solidFill>
                  <a:schemeClr val="accent1"/>
                </a:solidFill>
                <a:effectLst/>
                <a:highlight>
                  <a:srgbClr val="FFFFFF"/>
                </a:highlight>
                <a:latin typeface="Timesnewroman"/>
              </a:rPr>
              <a:t>Framing</a:t>
            </a:r>
            <a:r>
              <a:rPr lang="en-IN" i="0" dirty="0">
                <a:solidFill>
                  <a:srgbClr val="273239"/>
                </a:solidFill>
                <a:effectLst/>
                <a:highlight>
                  <a:srgbClr val="FFFFFF"/>
                </a:highlight>
                <a:latin typeface="Timesnewroman"/>
              </a:rPr>
              <a:t> - Framing is the process to make some meaningful following content</a:t>
            </a:r>
          </a:p>
          <a:p>
            <a:pPr>
              <a:buFont typeface="Wingdings" panose="05000000000000000000" pitchFamily="2" charset="2"/>
              <a:buChar char="Ø"/>
            </a:pPr>
            <a:endParaRPr lang="en-IN" dirty="0">
              <a:solidFill>
                <a:srgbClr val="273239"/>
              </a:solidFill>
              <a:highlight>
                <a:srgbClr val="FFFFFF"/>
              </a:highlight>
              <a:latin typeface="Timesnewroman"/>
            </a:endParaRPr>
          </a:p>
          <a:p>
            <a:pPr>
              <a:buFont typeface="Wingdings" panose="05000000000000000000" pitchFamily="2" charset="2"/>
              <a:buChar char="Ø"/>
            </a:pPr>
            <a:endParaRPr lang="en-IN" i="0" dirty="0">
              <a:solidFill>
                <a:srgbClr val="273239"/>
              </a:solidFill>
              <a:effectLst/>
              <a:highlight>
                <a:srgbClr val="FFFFFF"/>
              </a:highlight>
              <a:latin typeface="Timesnewroman"/>
            </a:endParaRPr>
          </a:p>
          <a:p>
            <a:pPr>
              <a:buFont typeface="Wingdings" panose="05000000000000000000" pitchFamily="2" charset="2"/>
              <a:buChar char="Ø"/>
            </a:pPr>
            <a:endParaRPr lang="en-IN" dirty="0">
              <a:solidFill>
                <a:srgbClr val="273239"/>
              </a:solidFill>
              <a:highlight>
                <a:srgbClr val="FFFFFF"/>
              </a:highlight>
              <a:latin typeface="Timesnewroman"/>
            </a:endParaRPr>
          </a:p>
          <a:p>
            <a:pPr>
              <a:buFont typeface="Wingdings" panose="05000000000000000000" pitchFamily="2" charset="2"/>
              <a:buChar char="Ø"/>
            </a:pPr>
            <a:endParaRPr lang="en-IN" i="0" dirty="0">
              <a:solidFill>
                <a:srgbClr val="273239"/>
              </a:solidFill>
              <a:effectLst/>
              <a:highlight>
                <a:srgbClr val="FFFFFF"/>
              </a:highlight>
              <a:latin typeface="Timesnewroman"/>
            </a:endParaRPr>
          </a:p>
          <a:p>
            <a:pPr>
              <a:buFont typeface="Wingdings" panose="05000000000000000000" pitchFamily="2" charset="2"/>
              <a:buChar char="Ø"/>
            </a:pPr>
            <a:endParaRPr lang="en-IN" dirty="0">
              <a:solidFill>
                <a:srgbClr val="273239"/>
              </a:solidFill>
              <a:highlight>
                <a:srgbClr val="FFFFFF"/>
              </a:highlight>
              <a:latin typeface="Timesnewroman"/>
            </a:endParaRPr>
          </a:p>
          <a:p>
            <a:pPr>
              <a:buFont typeface="Wingdings" panose="05000000000000000000" pitchFamily="2" charset="2"/>
              <a:buChar char="Ø"/>
            </a:pPr>
            <a:endParaRPr lang="en-IN" i="0" dirty="0">
              <a:solidFill>
                <a:srgbClr val="273239"/>
              </a:solidFill>
              <a:effectLst/>
              <a:highlight>
                <a:srgbClr val="FFFFFF"/>
              </a:highlight>
              <a:latin typeface="Timesnewroman"/>
            </a:endParaRPr>
          </a:p>
          <a:p>
            <a:pPr>
              <a:buFont typeface="Wingdings" panose="05000000000000000000" pitchFamily="2" charset="2"/>
              <a:buChar char="Ø"/>
            </a:pPr>
            <a:endParaRPr lang="en-IN" dirty="0">
              <a:solidFill>
                <a:srgbClr val="273239"/>
              </a:solidFill>
              <a:highlight>
                <a:srgbClr val="FFFFFF"/>
              </a:highlight>
              <a:latin typeface="Timesnewroman"/>
            </a:endParaRPr>
          </a:p>
          <a:p>
            <a:pPr>
              <a:lnSpc>
                <a:spcPct val="160000"/>
              </a:lnSpc>
              <a:buFont typeface="Wingdings" panose="05000000000000000000" pitchFamily="2" charset="2"/>
              <a:buChar char="Ø"/>
            </a:pPr>
            <a:r>
              <a:rPr lang="en-US" i="0" dirty="0">
                <a:solidFill>
                  <a:schemeClr val="accent1"/>
                </a:solidFill>
                <a:effectLst/>
                <a:highlight>
                  <a:srgbClr val="FFFFFF"/>
                </a:highlight>
                <a:latin typeface="Timesnewroman"/>
              </a:rPr>
              <a:t>Physical addressing</a:t>
            </a:r>
            <a:r>
              <a:rPr lang="en-US" b="1" dirty="0">
                <a:solidFill>
                  <a:srgbClr val="273239"/>
                </a:solidFill>
                <a:highlight>
                  <a:srgbClr val="FFFFFF"/>
                </a:highlight>
                <a:latin typeface="Timesnewroman"/>
              </a:rPr>
              <a:t> - </a:t>
            </a:r>
            <a:r>
              <a:rPr lang="en-US" b="0" i="0" dirty="0">
                <a:solidFill>
                  <a:srgbClr val="273239"/>
                </a:solidFill>
                <a:effectLst/>
                <a:highlight>
                  <a:srgbClr val="FFFFFF"/>
                </a:highlight>
                <a:latin typeface="Timesnewroman"/>
              </a:rPr>
              <a:t>After creating frames, the Data link layer adds physical addresses (MAC addresses) of the sender and/or receiver in the header of each frame.</a:t>
            </a:r>
          </a:p>
          <a:p>
            <a:pPr>
              <a:buFont typeface="Wingdings" panose="05000000000000000000" pitchFamily="2" charset="2"/>
              <a:buChar char="Ø"/>
            </a:pPr>
            <a:endParaRPr lang="en-IN" i="0" dirty="0">
              <a:solidFill>
                <a:srgbClr val="273239"/>
              </a:solidFill>
              <a:effectLst/>
              <a:highlight>
                <a:srgbClr val="FFFFFF"/>
              </a:highlight>
              <a:latin typeface="Timesnewroman"/>
            </a:endParaRPr>
          </a:p>
          <a:p>
            <a:pPr marL="0" indent="0">
              <a:buNone/>
            </a:pPr>
            <a:r>
              <a:rPr lang="en-IN" dirty="0">
                <a:solidFill>
                  <a:srgbClr val="273239"/>
                </a:solidFill>
                <a:highlight>
                  <a:srgbClr val="FFFFFF"/>
                </a:highlight>
                <a:latin typeface="Timesnewroman"/>
              </a:rPr>
              <a:t>	</a:t>
            </a:r>
            <a:endParaRPr lang="en-IN" dirty="0">
              <a:latin typeface="Timesnewroman"/>
            </a:endParaRPr>
          </a:p>
        </p:txBody>
      </p:sp>
      <p:pic>
        <p:nvPicPr>
          <p:cNvPr id="9" name="Picture 8">
            <a:extLst>
              <a:ext uri="{FF2B5EF4-FFF2-40B4-BE49-F238E27FC236}">
                <a16:creationId xmlns:a16="http://schemas.microsoft.com/office/drawing/2014/main" id="{1B49EB1D-528F-4ECA-CA72-EE4A2D077030}"/>
              </a:ext>
            </a:extLst>
          </p:cNvPr>
          <p:cNvPicPr>
            <a:picLocks noChangeAspect="1"/>
          </p:cNvPicPr>
          <p:nvPr/>
        </p:nvPicPr>
        <p:blipFill>
          <a:blip r:embed="rId2"/>
          <a:stretch>
            <a:fillRect/>
          </a:stretch>
        </p:blipFill>
        <p:spPr>
          <a:xfrm>
            <a:off x="2022409" y="3006801"/>
            <a:ext cx="6911939" cy="2095682"/>
          </a:xfrm>
          <a:prstGeom prst="rect">
            <a:avLst/>
          </a:prstGeom>
        </p:spPr>
      </p:pic>
    </p:spTree>
    <p:extLst>
      <p:ext uri="{BB962C8B-B14F-4D97-AF65-F5344CB8AC3E}">
        <p14:creationId xmlns:p14="http://schemas.microsoft.com/office/powerpoint/2010/main" val="3754898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764A2-B2E0-6C13-0E8D-BF337ECD0A5B}"/>
              </a:ext>
            </a:extLst>
          </p:cNvPr>
          <p:cNvSpPr>
            <a:spLocks noGrp="1"/>
          </p:cNvSpPr>
          <p:nvPr>
            <p:ph type="title"/>
          </p:nvPr>
        </p:nvSpPr>
        <p:spPr>
          <a:xfrm>
            <a:off x="537412" y="973668"/>
            <a:ext cx="9378956" cy="706964"/>
          </a:xfrm>
        </p:spPr>
        <p:txBody>
          <a:bodyPr/>
          <a:lstStyle/>
          <a:p>
            <a:r>
              <a:rPr lang="en-US" sz="3000" b="1" dirty="0">
                <a:latin typeface="Timesnewroman"/>
              </a:rPr>
              <a:t>Cont..</a:t>
            </a:r>
            <a:endParaRPr lang="en-IN" sz="3000" b="1" dirty="0">
              <a:latin typeface="Timesnewroman"/>
            </a:endParaRPr>
          </a:p>
        </p:txBody>
      </p:sp>
      <p:sp>
        <p:nvSpPr>
          <p:cNvPr id="3" name="Content Placeholder 2">
            <a:extLst>
              <a:ext uri="{FF2B5EF4-FFF2-40B4-BE49-F238E27FC236}">
                <a16:creationId xmlns:a16="http://schemas.microsoft.com/office/drawing/2014/main" id="{112B82BD-6FD1-F52E-A086-0E15D573FF97}"/>
              </a:ext>
            </a:extLst>
          </p:cNvPr>
          <p:cNvSpPr>
            <a:spLocks noGrp="1"/>
          </p:cNvSpPr>
          <p:nvPr>
            <p:ph idx="1"/>
          </p:nvPr>
        </p:nvSpPr>
        <p:spPr>
          <a:xfrm>
            <a:off x="601657" y="2294021"/>
            <a:ext cx="11060953" cy="4411579"/>
          </a:xfrm>
        </p:spPr>
        <p:txBody>
          <a:bodyPr/>
          <a:lstStyle/>
          <a:p>
            <a:pPr>
              <a:lnSpc>
                <a:spcPct val="150000"/>
              </a:lnSpc>
              <a:buFont typeface="Wingdings" panose="05000000000000000000" pitchFamily="2" charset="2"/>
              <a:buChar char="Ø"/>
            </a:pPr>
            <a:r>
              <a:rPr lang="en-US" i="0" dirty="0">
                <a:solidFill>
                  <a:schemeClr val="accent1"/>
                </a:solidFill>
                <a:effectLst/>
                <a:highlight>
                  <a:srgbClr val="FFFFFF"/>
                </a:highlight>
                <a:latin typeface="Timesnewroman"/>
              </a:rPr>
              <a:t>Error control - </a:t>
            </a:r>
            <a:r>
              <a:rPr lang="en-US" b="0" i="0" dirty="0">
                <a:solidFill>
                  <a:srgbClr val="273239"/>
                </a:solidFill>
                <a:effectLst/>
                <a:highlight>
                  <a:srgbClr val="FFFFFF"/>
                </a:highlight>
                <a:latin typeface="Timesnewroman"/>
              </a:rPr>
              <a:t>The data link layer provides the mechanism of error control in which it detects and retransmits damaged or lost frames.</a:t>
            </a:r>
          </a:p>
          <a:p>
            <a:pPr>
              <a:lnSpc>
                <a:spcPct val="150000"/>
              </a:lnSpc>
              <a:buFont typeface="Wingdings" panose="05000000000000000000" pitchFamily="2" charset="2"/>
              <a:buChar char="Ø"/>
            </a:pPr>
            <a:r>
              <a:rPr lang="en-US" i="0" dirty="0">
                <a:solidFill>
                  <a:schemeClr val="accent1"/>
                </a:solidFill>
                <a:effectLst/>
                <a:highlight>
                  <a:srgbClr val="FFFFFF"/>
                </a:highlight>
                <a:latin typeface="Timesnewroman"/>
              </a:rPr>
              <a:t>Flow Control </a:t>
            </a:r>
            <a:r>
              <a:rPr lang="en-US" b="1" i="0" dirty="0">
                <a:solidFill>
                  <a:srgbClr val="273239"/>
                </a:solidFill>
                <a:effectLst/>
                <a:highlight>
                  <a:srgbClr val="FFFFFF"/>
                </a:highlight>
                <a:latin typeface="Timesnewroman"/>
              </a:rPr>
              <a:t>-</a:t>
            </a:r>
            <a:r>
              <a:rPr lang="en-US" dirty="0">
                <a:solidFill>
                  <a:srgbClr val="273239"/>
                </a:solidFill>
                <a:highlight>
                  <a:srgbClr val="FFFFFF"/>
                </a:highlight>
                <a:latin typeface="Timesnewroman"/>
              </a:rPr>
              <a:t> </a:t>
            </a:r>
            <a:r>
              <a:rPr lang="en-US" b="0" i="0" dirty="0">
                <a:solidFill>
                  <a:srgbClr val="273239"/>
                </a:solidFill>
                <a:effectLst/>
                <a:highlight>
                  <a:srgbClr val="FFFFFF"/>
                </a:highlight>
                <a:latin typeface="Timesnewroman"/>
              </a:rPr>
              <a:t>The data rate must be constant on both sides else the data may get corrupted thus, flow control coordinates the amount of data that can be sent before receiving an acknowledgment.</a:t>
            </a:r>
          </a:p>
          <a:p>
            <a:pPr>
              <a:lnSpc>
                <a:spcPct val="150000"/>
              </a:lnSpc>
              <a:buFont typeface="Wingdings" panose="05000000000000000000" pitchFamily="2" charset="2"/>
              <a:buChar char="Ø"/>
            </a:pPr>
            <a:r>
              <a:rPr lang="en-US" i="0" dirty="0">
                <a:solidFill>
                  <a:schemeClr val="accent1"/>
                </a:solidFill>
                <a:effectLst/>
                <a:highlight>
                  <a:srgbClr val="FFFFFF"/>
                </a:highlight>
                <a:latin typeface="Timesnewroman"/>
              </a:rPr>
              <a:t>Access control </a:t>
            </a:r>
            <a:r>
              <a:rPr lang="en-US" b="1" i="0" dirty="0">
                <a:solidFill>
                  <a:srgbClr val="273239"/>
                </a:solidFill>
                <a:effectLst/>
                <a:highlight>
                  <a:srgbClr val="FFFFFF"/>
                </a:highlight>
                <a:latin typeface="Timesnewroman"/>
              </a:rPr>
              <a:t>- </a:t>
            </a:r>
            <a:r>
              <a:rPr lang="en-US" b="0" i="0" dirty="0">
                <a:solidFill>
                  <a:srgbClr val="273239"/>
                </a:solidFill>
                <a:effectLst/>
                <a:highlight>
                  <a:srgbClr val="FFFFFF"/>
                </a:highlight>
                <a:latin typeface="Timesnewroman"/>
              </a:rPr>
              <a:t>When a single communication channel is shared by multiple devices, the MAC sub-layer of the data link layer helps to determine which device has control over the channel at a given time.</a:t>
            </a:r>
          </a:p>
          <a:p>
            <a:pPr>
              <a:lnSpc>
                <a:spcPct val="150000"/>
              </a:lnSpc>
              <a:buFont typeface="Wingdings" panose="05000000000000000000" pitchFamily="2" charset="2"/>
              <a:buChar char="Ø"/>
            </a:pPr>
            <a:endParaRPr lang="en-US" b="0" i="0" dirty="0">
              <a:solidFill>
                <a:srgbClr val="273239"/>
              </a:solidFill>
              <a:effectLst/>
              <a:highlight>
                <a:srgbClr val="FFFFFF"/>
              </a:highlight>
              <a:latin typeface="Timesnewroman"/>
            </a:endParaRPr>
          </a:p>
          <a:p>
            <a:pPr>
              <a:lnSpc>
                <a:spcPct val="150000"/>
              </a:lnSpc>
              <a:buFont typeface="Wingdings" panose="05000000000000000000" pitchFamily="2" charset="2"/>
              <a:buChar char="Ø"/>
            </a:pPr>
            <a:endParaRPr lang="en-US" b="0" i="0" dirty="0">
              <a:solidFill>
                <a:srgbClr val="273239"/>
              </a:solidFill>
              <a:effectLst/>
              <a:highlight>
                <a:srgbClr val="FFFFFF"/>
              </a:highlight>
              <a:latin typeface="Timesnewroman"/>
            </a:endParaRPr>
          </a:p>
          <a:p>
            <a:pPr>
              <a:lnSpc>
                <a:spcPct val="150000"/>
              </a:lnSpc>
              <a:buFont typeface="Wingdings" panose="05000000000000000000" pitchFamily="2" charset="2"/>
              <a:buChar char="Ø"/>
            </a:pPr>
            <a:endParaRPr lang="en-US" b="0" i="0" dirty="0">
              <a:solidFill>
                <a:srgbClr val="273239"/>
              </a:solidFill>
              <a:effectLst/>
              <a:highlight>
                <a:srgbClr val="FFFFFF"/>
              </a:highlight>
              <a:latin typeface="Timesnewroman"/>
            </a:endParaRPr>
          </a:p>
          <a:p>
            <a:pPr marL="0" indent="0">
              <a:buNone/>
            </a:pPr>
            <a:endParaRPr lang="en-IN" dirty="0"/>
          </a:p>
        </p:txBody>
      </p:sp>
    </p:spTree>
    <p:extLst>
      <p:ext uri="{BB962C8B-B14F-4D97-AF65-F5344CB8AC3E}">
        <p14:creationId xmlns:p14="http://schemas.microsoft.com/office/powerpoint/2010/main" val="12527898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12622</TotalTime>
  <Words>2499</Words>
  <Application>Microsoft Office PowerPoint</Application>
  <PresentationFormat>Widescreen</PresentationFormat>
  <Paragraphs>214</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Century Gothic</vt:lpstr>
      <vt:lpstr>Nunito</vt:lpstr>
      <vt:lpstr>Timesnewroman</vt:lpstr>
      <vt:lpstr>Wingdings</vt:lpstr>
      <vt:lpstr>Wingdings 3</vt:lpstr>
      <vt:lpstr>Ion Boardroom</vt:lpstr>
      <vt:lpstr>Agenda</vt:lpstr>
      <vt:lpstr>OSI (Open Systems Interconnection) Layer Model</vt:lpstr>
      <vt:lpstr>Cont..</vt:lpstr>
      <vt:lpstr>Physical Layer - Layer 1</vt:lpstr>
      <vt:lpstr>Functions of the Physical Layer</vt:lpstr>
      <vt:lpstr>Cont..</vt:lpstr>
      <vt:lpstr>Data Link Layer (DLL) – Layer 2</vt:lpstr>
      <vt:lpstr>Functions of the Data Link Layer</vt:lpstr>
      <vt:lpstr>Cont..</vt:lpstr>
      <vt:lpstr>Cont..</vt:lpstr>
      <vt:lpstr>Network Layer - Layer 3</vt:lpstr>
      <vt:lpstr>Cont..</vt:lpstr>
      <vt:lpstr>Transport Layer - Layer 4</vt:lpstr>
      <vt:lpstr>Cont..</vt:lpstr>
      <vt:lpstr>Cont..</vt:lpstr>
      <vt:lpstr>Cont..</vt:lpstr>
      <vt:lpstr>Cont..</vt:lpstr>
      <vt:lpstr>Session Layer - Layer 5</vt:lpstr>
      <vt:lpstr>Presentation Layer - Layer 6</vt:lpstr>
      <vt:lpstr>Application Layer - Layer 7</vt:lpstr>
      <vt:lpstr>TCP/IP Model</vt:lpstr>
      <vt:lpstr>Cont..</vt:lpstr>
      <vt:lpstr>Cont..</vt:lpstr>
      <vt:lpstr>Cont..</vt:lpstr>
      <vt:lpstr>Cont..</vt:lpstr>
      <vt:lpstr>Transport Layer</vt:lpstr>
      <vt:lpstr>Application Layer</vt:lpstr>
      <vt:lpstr>Difference Between TCP and UDP</vt:lpstr>
      <vt:lpstr>Cont..</vt:lpstr>
      <vt:lpstr>Cont..</vt:lpstr>
      <vt:lpstr>Cont..</vt:lpstr>
      <vt:lpstr>Summarize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KARIKALAN K</dc:creator>
  <cp:lastModifiedBy>karikalan karunanidhi</cp:lastModifiedBy>
  <cp:revision>914</cp:revision>
  <dcterms:created xsi:type="dcterms:W3CDTF">2023-04-08T11:57:15Z</dcterms:created>
  <dcterms:modified xsi:type="dcterms:W3CDTF">2024-04-20T09:12:23Z</dcterms:modified>
</cp:coreProperties>
</file>