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ckwell" panose="020606030202050204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5DEFC-50C1-0F26-27D7-DE69381843A6}" v="31" dt="2023-04-06T08:28:22.706"/>
    <p1510:client id="{B2658DB4-9958-35BB-8992-2046BD61C796}" v="47" dt="2023-04-05T22:12:40.427"/>
    <p1510:client id="{BBDE3C32-46A0-4F12-AD5D-05A6E68EC3F7}" v="10" dt="2023-04-06T08:34:34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95031d1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95031d1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95031d1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95031d1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95031d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95031d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395031d1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395031d1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95031d1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395031d1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6653648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6653648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6ac1d9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6ac1d9e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633d9b0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633d9b0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633d9b0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633d9b0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665364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665364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Passant maintenant au but du projet qui porte sur 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95031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95031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95031d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95031d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95031d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95031d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95031d1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95031d1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95031d1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95031d1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95031d1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95031d1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9600" spc="-267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rgbClr val="FFFEFF"/>
                </a:solidFill>
              </a:defRPr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2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4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20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7822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rgbClr val="FFFEFF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8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all" baseline="0">
                <a:solidFill>
                  <a:schemeClr val="accent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all" baseline="0">
                <a:solidFill>
                  <a:schemeClr val="accent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2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5689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2844">
                <a:solidFill>
                  <a:srgbClr val="FFFEFF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6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EFF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8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272112" y="1761426"/>
            <a:ext cx="6602850" cy="139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" sz="3200" dirty="0"/>
              <a:t>Elaboration d'un Modèle Prédictif pour la Détection des Clients à Haut Risque d'Attrition  (</a:t>
            </a:r>
            <a:r>
              <a:rPr lang="fr" sz="3200" dirty="0" err="1"/>
              <a:t>churn</a:t>
            </a:r>
            <a:r>
              <a:rPr lang="fr" sz="3200" dirty="0"/>
              <a:t>)              </a:t>
            </a:r>
            <a:endParaRPr lang="fr-FR" sz="3200">
              <a:cs typeface="Calibri Light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005074" y="4243274"/>
            <a:ext cx="3045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Marzouk Karim</a:t>
            </a:r>
          </a:p>
          <a:p>
            <a:r>
              <a:rPr lang="fr-FR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Ben </a:t>
            </a:r>
            <a:r>
              <a:rPr lang="fr-FR" dirty="0" err="1">
                <a:solidFill>
                  <a:schemeClr val="tx1"/>
                </a:solidFill>
                <a:latin typeface="Roboto"/>
                <a:ea typeface="Roboto"/>
                <a:cs typeface="Roboto"/>
              </a:rPr>
              <a:t>Ouirane</a:t>
            </a:r>
            <a:r>
              <a:rPr lang="fr-FR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"/>
                <a:ea typeface="Roboto"/>
                <a:cs typeface="Roboto"/>
              </a:rPr>
              <a:t>Rabii</a:t>
            </a:r>
            <a:endParaRPr lang="fr-FR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499"/>
              <a:buFont typeface="Arial"/>
              <a:buNone/>
            </a:pPr>
            <a:r>
              <a:rPr lang="fr" sz="3600" b="1"/>
              <a:t>Conception de l’approche prédictive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478000" y="1419825"/>
            <a:ext cx="3817500" cy="66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/>
              <a:t>Création des modèles d'apprentissage</a:t>
            </a:r>
            <a:endParaRPr sz="2100" b="1"/>
          </a:p>
        </p:txBody>
      </p:sp>
      <p:sp>
        <p:nvSpPr>
          <p:cNvPr id="145" name="Google Shape;145;p22"/>
          <p:cNvSpPr/>
          <p:nvPr/>
        </p:nvSpPr>
        <p:spPr>
          <a:xfrm>
            <a:off x="2544950" y="2652125"/>
            <a:ext cx="3710400" cy="607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/>
              <a:t>Evaluation des modèles</a:t>
            </a:r>
            <a:endParaRPr sz="2200" b="1"/>
          </a:p>
        </p:txBody>
      </p:sp>
      <p:sp>
        <p:nvSpPr>
          <p:cNvPr id="146" name="Google Shape;146;p22"/>
          <p:cNvSpPr/>
          <p:nvPr/>
        </p:nvSpPr>
        <p:spPr>
          <a:xfrm>
            <a:off x="2598550" y="3723675"/>
            <a:ext cx="3616500" cy="66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/>
              <a:t>Sélection du modèle</a:t>
            </a:r>
            <a:endParaRPr sz="2600" b="1"/>
          </a:p>
        </p:txBody>
      </p:sp>
      <p:sp>
        <p:nvSpPr>
          <p:cNvPr id="147" name="Google Shape;147;p22"/>
          <p:cNvSpPr/>
          <p:nvPr/>
        </p:nvSpPr>
        <p:spPr>
          <a:xfrm>
            <a:off x="4138900" y="2169925"/>
            <a:ext cx="433200" cy="401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138900" y="3290950"/>
            <a:ext cx="433200" cy="401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7499"/>
              <a:buFont typeface="Arial"/>
              <a:buNone/>
            </a:pPr>
            <a:r>
              <a:rPr lang="fr" sz="3600" b="1"/>
              <a:t>Conception de l’approche prédictive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2129725" y="1460000"/>
            <a:ext cx="4634400" cy="777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1"/>
              <a:t>Sauvegarde du modèle</a:t>
            </a:r>
            <a:endParaRPr sz="2800" b="1"/>
          </a:p>
        </p:txBody>
      </p:sp>
      <p:sp>
        <p:nvSpPr>
          <p:cNvPr id="155" name="Google Shape;155;p23"/>
          <p:cNvSpPr/>
          <p:nvPr/>
        </p:nvSpPr>
        <p:spPr>
          <a:xfrm>
            <a:off x="2129725" y="3013775"/>
            <a:ext cx="4634400" cy="736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/>
              <a:t>Déploiement du modèle en temps réel</a:t>
            </a:r>
            <a:endParaRPr sz="2600" b="1"/>
          </a:p>
        </p:txBody>
      </p:sp>
      <p:sp>
        <p:nvSpPr>
          <p:cNvPr id="156" name="Google Shape;156;p23"/>
          <p:cNvSpPr/>
          <p:nvPr/>
        </p:nvSpPr>
        <p:spPr>
          <a:xfrm>
            <a:off x="3964775" y="2357450"/>
            <a:ext cx="669600" cy="53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00" b="1"/>
              <a:t>Les différents modèles utilisés </a:t>
            </a:r>
            <a:endParaRPr sz="3400" b="1"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2750" algn="l" rtl="0">
              <a:spcBef>
                <a:spcPts val="1200"/>
              </a:spcBef>
              <a:spcAft>
                <a:spcPts val="0"/>
              </a:spcAft>
              <a:buSzPts val="2900"/>
              <a:buAutoNum type="arabicPeriod"/>
            </a:pPr>
            <a:r>
              <a:rPr lang="fr" sz="2900" b="1"/>
              <a:t>Logistic Regression</a:t>
            </a:r>
            <a:endParaRPr sz="2900" b="1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fr" sz="2900" b="1"/>
              <a:t>Decision Tree</a:t>
            </a:r>
            <a:endParaRPr sz="2900" b="1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fr" sz="2900" b="1"/>
              <a:t>Random Forest</a:t>
            </a:r>
            <a:endParaRPr sz="2900" b="1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fr" sz="2900" b="1"/>
              <a:t>Gradient-Boosted Trees</a:t>
            </a:r>
            <a:endParaRPr sz="29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00" b="1"/>
              <a:t>Tableau comparatif des résultats</a:t>
            </a:r>
            <a:endParaRPr sz="3400" b="1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25" y="1824050"/>
            <a:ext cx="6750850" cy="25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 b="1"/>
              <a:t>Difficultés rencontrées </a:t>
            </a:r>
            <a:endParaRPr sz="3500" b="1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fr" sz="2700" b="1"/>
              <a:t>collecte des données ( volume de données )</a:t>
            </a: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fr" sz="2700" b="1"/>
              <a:t>Dans le code: connexion Spark -streaming</a:t>
            </a:r>
            <a:endParaRPr sz="27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11700" y="5763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 b="1">
                <a:solidFill>
                  <a:srgbClr val="000000"/>
                </a:solidFill>
              </a:rPr>
              <a:t>Application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00" b="1">
                <a:solidFill>
                  <a:srgbClr val="000000"/>
                </a:solidFill>
              </a:rPr>
              <a:t>Axes d’améliorations</a:t>
            </a:r>
            <a:endParaRPr sz="3600" b="1">
              <a:solidFill>
                <a:srgbClr val="000000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➔"/>
            </a:pPr>
            <a:r>
              <a:rPr lang="fr" sz="2500" b="1">
                <a:solidFill>
                  <a:srgbClr val="000000"/>
                </a:solidFill>
              </a:rPr>
              <a:t>Monitoring du modèle</a:t>
            </a:r>
            <a:endParaRPr sz="25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244725" y="1243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100" b="1" i="1" u="sng"/>
              <a:t> </a:t>
            </a:r>
            <a:r>
              <a:rPr lang="fr" sz="4000" b="1" i="1" u="sng"/>
              <a:t> MERCI POUR VOTRE ATTENTION </a:t>
            </a:r>
            <a:endParaRPr sz="4000" b="1" i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100" y="3420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96537" y="898441"/>
            <a:ext cx="7785538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800" b="1" dirty="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 sz="1800" b="1" dirty="0"/>
              <a:t>Introduction</a:t>
            </a:r>
            <a:endParaRPr sz="1800" b="1" dirty="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 sz="1800" b="1" dirty="0"/>
              <a:t>Présentation de l’architecture et Technologies utilisées</a:t>
            </a:r>
            <a:endParaRPr sz="1800" b="1" dirty="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 sz="1800" b="1" dirty="0"/>
              <a:t>Difficultés rencontrées</a:t>
            </a:r>
            <a:endParaRPr sz="1800" b="1" dirty="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 sz="1800" b="1" dirty="0"/>
              <a:t>Réalisation du projet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4128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</a:t>
            </a:r>
            <a:r>
              <a:rPr lang="fr" sz="4600" b="1">
                <a:solidFill>
                  <a:srgbClr val="000000"/>
                </a:solidFill>
              </a:rPr>
              <a:t>Introduction</a:t>
            </a:r>
            <a:r>
              <a:rPr lang="fr" sz="3000" b="1">
                <a:solidFill>
                  <a:schemeClr val="dk1"/>
                </a:solidFill>
              </a:rPr>
              <a:t> </a:t>
            </a:r>
            <a:r>
              <a:rPr lang="fr"/>
              <a:t>                                 </a:t>
            </a:r>
            <a:endParaRPr sz="13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00" b="1"/>
              <a:t>Introduction</a:t>
            </a:r>
            <a:endParaRPr sz="3600" b="1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371013"/>
            <a:ext cx="74295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800" b="1"/>
              <a:t>Churn dans la téléphonie</a:t>
            </a:r>
            <a:endParaRPr sz="3800" b="1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300" y="1721950"/>
            <a:ext cx="14859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050" y="2732475"/>
            <a:ext cx="5960575" cy="11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00" b="1"/>
              <a:t>Churn dans la téléphonie</a:t>
            </a:r>
            <a:endParaRPr sz="3600" b="1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00" y="1296775"/>
            <a:ext cx="64008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234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00" b="1"/>
              <a:t> Technologies utilisées</a:t>
            </a:r>
            <a:endParaRPr sz="3300" b="1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5150"/>
            <a:ext cx="6762750" cy="37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763" y="2571738"/>
            <a:ext cx="10763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1111" y="2571748"/>
            <a:ext cx="1511200" cy="1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4450" y="802273"/>
            <a:ext cx="1511200" cy="145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589350"/>
            <a:ext cx="87429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500" b="1" i="1" u="sng"/>
              <a:t>Réalisation et mise en oeuvre</a:t>
            </a:r>
            <a:endParaRPr sz="4300" b="1" i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00" b="1"/>
              <a:t>Conception de l’approche prédictive</a:t>
            </a:r>
            <a:endParaRPr sz="3600" b="1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575" y="1306313"/>
            <a:ext cx="33718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550" y="3079875"/>
            <a:ext cx="3187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17</Slides>
  <Notes>17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Atlas</vt:lpstr>
      <vt:lpstr>Elaboration d'un Modèle Prédictif pour la Détection des Clients à Haut Risque d'Attrition  (churn)              </vt:lpstr>
      <vt:lpstr>PLAN</vt:lpstr>
      <vt:lpstr>Présentation PowerPoint</vt:lpstr>
      <vt:lpstr>Introduction</vt:lpstr>
      <vt:lpstr>Churn dans la téléphonie</vt:lpstr>
      <vt:lpstr>Churn dans la téléphonie</vt:lpstr>
      <vt:lpstr> Technologies utilisées</vt:lpstr>
      <vt:lpstr>  Réalisation et mise en oeuvre</vt:lpstr>
      <vt:lpstr>Conception de l’approche prédictive</vt:lpstr>
      <vt:lpstr>Conception de l’approche prédictive</vt:lpstr>
      <vt:lpstr>Conception de l’approche prédictive</vt:lpstr>
      <vt:lpstr>Les différents modèles utilisés </vt:lpstr>
      <vt:lpstr>Tableau comparatif des résultats</vt:lpstr>
      <vt:lpstr>Difficultés rencontrées </vt:lpstr>
      <vt:lpstr>Présentation PowerPoint</vt:lpstr>
      <vt:lpstr>Axes d’améliorations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Elaboration d'un Modèle Prédictif pour la Détection des Clients à Haut Risque d'Attrition(churn)              </dc:title>
  <cp:revision>28</cp:revision>
  <dcterms:modified xsi:type="dcterms:W3CDTF">2023-04-06T08:47:44Z</dcterms:modified>
</cp:coreProperties>
</file>