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Open Sans" panose="020B060603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a:t>
            </a:r>
            <a:endParaRPr/>
          </a:p>
          <a:p>
            <a:pPr marL="457200" lvl="0" indent="-298450" algn="l" rtl="0">
              <a:spcBef>
                <a:spcPts val="0"/>
              </a:spcBef>
              <a:spcAft>
                <a:spcPts val="0"/>
              </a:spcAft>
              <a:buSzPts val="1100"/>
              <a:buChar char="●"/>
            </a:pPr>
            <a:r>
              <a:rPr lang="en"/>
              <a:t>The tablet pilot launched at both locations</a:t>
            </a:r>
            <a:endParaRPr/>
          </a:p>
          <a:p>
            <a:pPr marL="457200" lvl="0" indent="-298450" algn="l" rtl="0">
              <a:spcBef>
                <a:spcPts val="0"/>
              </a:spcBef>
              <a:spcAft>
                <a:spcPts val="0"/>
              </a:spcAft>
              <a:buSzPts val="1100"/>
              <a:buChar char="●"/>
            </a:pPr>
            <a:r>
              <a:rPr lang="en"/>
              <a:t>The weekend before we ran a successful test run at one location</a:t>
            </a:r>
            <a:endParaRPr/>
          </a:p>
          <a:p>
            <a:pPr marL="457200" lvl="0" indent="-298450" algn="l" rtl="0">
              <a:spcBef>
                <a:spcPts val="0"/>
              </a:spcBef>
              <a:spcAft>
                <a:spcPts val="0"/>
              </a:spcAft>
              <a:buSzPts val="1100"/>
              <a:buChar char="●"/>
            </a:pPr>
            <a:r>
              <a:rPr lang="en"/>
              <a:t>Hard work of many team members over the course of a few months</a:t>
            </a:r>
            <a:endParaRPr/>
          </a:p>
          <a:p>
            <a:pPr marL="457200" lvl="0" indent="-298450" algn="l" rtl="0">
              <a:spcBef>
                <a:spcPts val="0"/>
              </a:spcBef>
              <a:spcAft>
                <a:spcPts val="0"/>
              </a:spcAft>
              <a:buSzPts val="1100"/>
              <a:buChar char="●"/>
            </a:pPr>
            <a:r>
              <a:rPr lang="en"/>
              <a:t>Now, let’s take a look at how successful it was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aca0fa4ba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aca0fa4b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Notes:</a:t>
            </a:r>
            <a:endParaRPr>
              <a:latin typeface="Open Sans"/>
              <a:ea typeface="Open Sans"/>
              <a:cs typeface="Open Sans"/>
              <a:sym typeface="Open Sans"/>
            </a:endParaRPr>
          </a:p>
          <a:p>
            <a:pPr marL="457200" lvl="0" indent="-298450" algn="l" rtl="0">
              <a:spcBef>
                <a:spcPts val="0"/>
              </a:spcBef>
              <a:spcAft>
                <a:spcPts val="0"/>
              </a:spcAft>
              <a:buSzPts val="1100"/>
              <a:buFont typeface="Open Sans"/>
              <a:buChar char="●"/>
            </a:pPr>
            <a:r>
              <a:rPr lang="en">
                <a:latin typeface="Open Sans"/>
                <a:ea typeface="Open Sans"/>
                <a:cs typeface="Open Sans"/>
                <a:sym typeface="Open Sans"/>
              </a:rPr>
              <a:t>We made a list of evaluation questions around how we wanted to measure success</a:t>
            </a:r>
            <a:endParaRPr>
              <a:latin typeface="Open Sans"/>
              <a:ea typeface="Open Sans"/>
              <a:cs typeface="Open Sans"/>
              <a:sym typeface="Open Sans"/>
            </a:endParaRPr>
          </a:p>
          <a:p>
            <a:pPr marL="457200" lvl="0" indent="-298450" algn="l" rtl="0">
              <a:spcBef>
                <a:spcPts val="0"/>
              </a:spcBef>
              <a:spcAft>
                <a:spcPts val="0"/>
              </a:spcAft>
              <a:buSzPts val="1100"/>
              <a:buFont typeface="Open Sans"/>
              <a:buChar char="●"/>
            </a:pPr>
            <a:r>
              <a:rPr lang="en">
                <a:latin typeface="Open Sans"/>
                <a:ea typeface="Open Sans"/>
                <a:cs typeface="Open Sans"/>
                <a:sym typeface="Open Sans"/>
              </a:rPr>
              <a:t>It included questions around tablet experience, satisfaction, visit length, if they experienced any technical issues, and more</a:t>
            </a:r>
            <a:endParaRPr>
              <a:latin typeface="Open Sans"/>
              <a:ea typeface="Open Sans"/>
              <a:cs typeface="Open Sans"/>
              <a:sym typeface="Open Sans"/>
            </a:endParaRPr>
          </a:p>
          <a:p>
            <a:pPr marL="457200" lvl="0" indent="-298450" algn="l" rtl="0">
              <a:spcBef>
                <a:spcPts val="0"/>
              </a:spcBef>
              <a:spcAft>
                <a:spcPts val="0"/>
              </a:spcAft>
              <a:buSzPts val="1100"/>
              <a:buFont typeface="Open Sans"/>
              <a:buChar char="●"/>
            </a:pPr>
            <a:r>
              <a:rPr lang="en">
                <a:latin typeface="Open Sans"/>
                <a:ea typeface="Open Sans"/>
                <a:cs typeface="Open Sans"/>
                <a:sym typeface="Open Sans"/>
              </a:rPr>
              <a:t>We administered the survey by offering it on the tablet after they pay</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ca0fa4ba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ca0fa4ba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Notes:</a:t>
            </a:r>
            <a:endParaRPr>
              <a:latin typeface="Open Sans"/>
              <a:ea typeface="Open Sans"/>
              <a:cs typeface="Open Sans"/>
              <a:sym typeface="Open Sans"/>
            </a:endParaRPr>
          </a:p>
          <a:p>
            <a:pPr marL="457200" lvl="0" indent="-298450" algn="l" rtl="0">
              <a:spcBef>
                <a:spcPts val="0"/>
              </a:spcBef>
              <a:spcAft>
                <a:spcPts val="0"/>
              </a:spcAft>
              <a:buSzPts val="1100"/>
              <a:buFont typeface="Open Sans"/>
              <a:buChar char="●"/>
            </a:pPr>
            <a:r>
              <a:rPr lang="en">
                <a:latin typeface="Open Sans"/>
                <a:ea typeface="Open Sans"/>
                <a:cs typeface="Open Sans"/>
                <a:sym typeface="Open Sans"/>
              </a:rPr>
              <a:t>Guests were generally satisfied with their experience, but there’s room for improvement</a:t>
            </a:r>
            <a:endParaRPr>
              <a:latin typeface="Open Sans"/>
              <a:ea typeface="Open Sans"/>
              <a:cs typeface="Open Sans"/>
              <a:sym typeface="Open Sans"/>
            </a:endParaRPr>
          </a:p>
          <a:p>
            <a:pPr marL="0" lvl="0" indent="0" algn="l" rtl="0">
              <a:spcBef>
                <a:spcPts val="0"/>
              </a:spcBef>
              <a:spcAft>
                <a:spcPts val="0"/>
              </a:spcAft>
              <a:buNone/>
            </a:pPr>
            <a:r>
              <a:rPr lang="en">
                <a:latin typeface="Open Sans"/>
                <a:ea typeface="Open Sans"/>
                <a:cs typeface="Open Sans"/>
                <a:sym typeface="Open Sans"/>
              </a:rPr>
              <a:t>Other results included:</a:t>
            </a:r>
            <a:endParaRPr>
              <a:latin typeface="Open Sans"/>
              <a:ea typeface="Open Sans"/>
              <a:cs typeface="Open Sans"/>
              <a:sym typeface="Open Sans"/>
            </a:endParaRPr>
          </a:p>
          <a:p>
            <a:pPr marL="457200" lvl="0" indent="-298450" algn="l" rtl="0">
              <a:spcBef>
                <a:spcPts val="0"/>
              </a:spcBef>
              <a:spcAft>
                <a:spcPts val="0"/>
              </a:spcAft>
              <a:buSzPts val="1100"/>
              <a:buFont typeface="Open Sans"/>
              <a:buChar char="●"/>
            </a:pPr>
            <a:r>
              <a:rPr lang="en">
                <a:solidFill>
                  <a:schemeClr val="dk1"/>
                </a:solidFill>
                <a:latin typeface="Open Sans"/>
                <a:ea typeface="Open Sans"/>
                <a:cs typeface="Open Sans"/>
                <a:sym typeface="Open Sans"/>
              </a:rPr>
              <a:t>Guests</a:t>
            </a:r>
            <a:r>
              <a:rPr lang="en">
                <a:latin typeface="Open Sans"/>
                <a:ea typeface="Open Sans"/>
                <a:cs typeface="Open Sans"/>
                <a:sym typeface="Open Sans"/>
              </a:rPr>
              <a:t> preferred their experience with the tablets over a traditional waiter experience</a:t>
            </a:r>
            <a:endParaRPr>
              <a:latin typeface="Open Sans"/>
              <a:ea typeface="Open Sans"/>
              <a:cs typeface="Open Sans"/>
              <a:sym typeface="Open Sans"/>
            </a:endParaRPr>
          </a:p>
          <a:p>
            <a:pPr marL="457200" lvl="0" indent="-298450" algn="l" rtl="0">
              <a:spcBef>
                <a:spcPts val="0"/>
              </a:spcBef>
              <a:spcAft>
                <a:spcPts val="0"/>
              </a:spcAft>
              <a:buSzPts val="1100"/>
              <a:buFont typeface="Open Sans"/>
              <a:buChar char="●"/>
            </a:pPr>
            <a:r>
              <a:rPr lang="en">
                <a:solidFill>
                  <a:schemeClr val="dk1"/>
                </a:solidFill>
                <a:latin typeface="Open Sans"/>
                <a:ea typeface="Open Sans"/>
                <a:cs typeface="Open Sans"/>
                <a:sym typeface="Open Sans"/>
              </a:rPr>
              <a:t>Guests found the checkout process quick</a:t>
            </a:r>
            <a:endParaRPr>
              <a:solidFill>
                <a:schemeClr val="dk1"/>
              </a:solidFill>
              <a:latin typeface="Open Sans"/>
              <a:ea typeface="Open Sans"/>
              <a:cs typeface="Open Sans"/>
              <a:sym typeface="Open Sans"/>
            </a:endParaRPr>
          </a:p>
          <a:p>
            <a:pPr marL="457200" lvl="0" indent="-298450" algn="l" rtl="0">
              <a:spcBef>
                <a:spcPts val="0"/>
              </a:spcBef>
              <a:spcAft>
                <a:spcPts val="0"/>
              </a:spcAft>
              <a:buSzPts val="1100"/>
              <a:buFont typeface="Open Sans"/>
              <a:buChar char="●"/>
            </a:pPr>
            <a:r>
              <a:rPr lang="en">
                <a:latin typeface="Open Sans"/>
                <a:ea typeface="Open Sans"/>
                <a:cs typeface="Open Sans"/>
                <a:sym typeface="Open Sans"/>
              </a:rPr>
              <a:t>There’s still work to do on improving speed</a:t>
            </a:r>
            <a:endParaRPr>
              <a:latin typeface="Open Sans"/>
              <a:ea typeface="Open Sans"/>
              <a:cs typeface="Open Sans"/>
              <a:sym typeface="Open Sans"/>
            </a:endParaRPr>
          </a:p>
          <a:p>
            <a:pPr marL="457200" lvl="0" indent="-298450" algn="l" rtl="0">
              <a:spcBef>
                <a:spcPts val="0"/>
              </a:spcBef>
              <a:spcAft>
                <a:spcPts val="0"/>
              </a:spcAft>
              <a:buSzPts val="1100"/>
              <a:buFont typeface="Open Sans"/>
              <a:buChar char="●"/>
            </a:pPr>
            <a:r>
              <a:rPr lang="en">
                <a:latin typeface="Open Sans"/>
                <a:ea typeface="Open Sans"/>
                <a:cs typeface="Open Sans"/>
                <a:sym typeface="Open Sans"/>
              </a:rPr>
              <a:t>Guest orders are still being made incorrectly </a:t>
            </a:r>
            <a:endParaRPr>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a0fa4ba2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a0fa4ba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Notes:</a:t>
            </a:r>
            <a:endParaRPr>
              <a:latin typeface="Open Sans"/>
              <a:ea typeface="Open Sans"/>
              <a:cs typeface="Open Sans"/>
              <a:sym typeface="Open Sans"/>
            </a:endParaRPr>
          </a:p>
          <a:p>
            <a:pPr marL="457200" lvl="0" indent="-298450" algn="l" rtl="0">
              <a:spcBef>
                <a:spcPts val="0"/>
              </a:spcBef>
              <a:spcAft>
                <a:spcPts val="0"/>
              </a:spcAft>
              <a:buSzPts val="1100"/>
              <a:buFont typeface="Open Sans"/>
              <a:buChar char="●"/>
            </a:pPr>
            <a:r>
              <a:rPr lang="en">
                <a:latin typeface="Open Sans"/>
                <a:ea typeface="Open Sans"/>
                <a:cs typeface="Open Sans"/>
                <a:sym typeface="Open Sans"/>
              </a:rPr>
              <a:t>Guests noted that they were still waiting the usual time for their table</a:t>
            </a:r>
            <a:endParaRPr>
              <a:latin typeface="Open Sans"/>
              <a:ea typeface="Open Sans"/>
              <a:cs typeface="Open Sans"/>
              <a:sym typeface="Open Sans"/>
            </a:endParaRPr>
          </a:p>
          <a:p>
            <a:pPr marL="457200" lvl="0" indent="-298450" algn="l" rtl="0">
              <a:spcBef>
                <a:spcPts val="0"/>
              </a:spcBef>
              <a:spcAft>
                <a:spcPts val="0"/>
              </a:spcAft>
              <a:buSzPts val="1100"/>
              <a:buFont typeface="Open Sans"/>
              <a:buChar char="●"/>
            </a:pPr>
            <a:r>
              <a:rPr lang="en">
                <a:latin typeface="Open Sans"/>
                <a:ea typeface="Open Sans"/>
                <a:cs typeface="Open Sans"/>
                <a:sym typeface="Open Sans"/>
              </a:rPr>
              <a:t>Guests noted that they were spending the same amount of time at the table</a:t>
            </a:r>
            <a:endParaRPr>
              <a:latin typeface="Open Sans"/>
              <a:ea typeface="Open Sans"/>
              <a:cs typeface="Open Sans"/>
              <a:sym typeface="Open Sans"/>
            </a:endParaRPr>
          </a:p>
          <a:p>
            <a:pPr marL="457200" lvl="0" indent="-298450" algn="l" rtl="0">
              <a:spcBef>
                <a:spcPts val="0"/>
              </a:spcBef>
              <a:spcAft>
                <a:spcPts val="0"/>
              </a:spcAft>
              <a:buSzPts val="1100"/>
              <a:buFont typeface="Open Sans"/>
              <a:buChar char="●"/>
            </a:pPr>
            <a:r>
              <a:rPr lang="en">
                <a:latin typeface="Open Sans"/>
                <a:ea typeface="Open Sans"/>
                <a:cs typeface="Open Sans"/>
                <a:sym typeface="Open Sans"/>
              </a:rPr>
              <a:t>One goal for the tablets was to decrease visit time</a:t>
            </a:r>
            <a:endParaRPr>
              <a:latin typeface="Open Sans"/>
              <a:ea typeface="Open Sans"/>
              <a:cs typeface="Open Sans"/>
              <a:sym typeface="Open Sans"/>
            </a:endParaRPr>
          </a:p>
          <a:p>
            <a:pPr marL="457200" lvl="0" indent="-298450" algn="l" rtl="0">
              <a:spcBef>
                <a:spcPts val="0"/>
              </a:spcBef>
              <a:spcAft>
                <a:spcPts val="0"/>
              </a:spcAft>
              <a:buSzPts val="1100"/>
              <a:buFont typeface="Open Sans"/>
              <a:buChar char="●"/>
            </a:pPr>
            <a:r>
              <a:rPr lang="en">
                <a:latin typeface="Open Sans"/>
                <a:ea typeface="Open Sans"/>
                <a:cs typeface="Open Sans"/>
                <a:sym typeface="Open Sans"/>
              </a:rPr>
              <a:t>We’ll work with the GMs to speed up visit time</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ca0fa4ba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ca0fa4ba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Notes:</a:t>
            </a:r>
            <a:endParaRPr dirty="0"/>
          </a:p>
          <a:p>
            <a:pPr marL="457200" lvl="0" indent="-298450" algn="l" rtl="0">
              <a:spcBef>
                <a:spcPts val="0"/>
              </a:spcBef>
              <a:spcAft>
                <a:spcPts val="0"/>
              </a:spcAft>
              <a:buSzPts val="1100"/>
              <a:buChar char="●"/>
            </a:pPr>
            <a:r>
              <a:rPr lang="en" dirty="0"/>
              <a:t>Guests noted that some of their tablets weren’t working</a:t>
            </a:r>
            <a:endParaRPr dirty="0"/>
          </a:p>
          <a:p>
            <a:pPr marL="457200" lvl="0" indent="-298450" algn="l" rtl="0">
              <a:spcBef>
                <a:spcPts val="0"/>
              </a:spcBef>
              <a:spcAft>
                <a:spcPts val="0"/>
              </a:spcAft>
              <a:buSzPts val="1100"/>
              <a:buChar char="●"/>
            </a:pPr>
            <a:r>
              <a:rPr lang="en" dirty="0"/>
              <a:t>We want to put a plan in place to check tablets at the beginning the night</a:t>
            </a:r>
            <a:endParaRPr dirty="0"/>
          </a:p>
          <a:p>
            <a:pPr marL="457200" lvl="0" indent="-298450" algn="l" rtl="0">
              <a:spcBef>
                <a:spcPts val="0"/>
              </a:spcBef>
              <a:spcAft>
                <a:spcPts val="0"/>
              </a:spcAft>
              <a:buSzPts val="1100"/>
              <a:buChar char="●"/>
            </a:pPr>
            <a:r>
              <a:rPr lang="en" dirty="0"/>
              <a:t>We also want to put a plan in place to swap out tablets immediately if that happens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93800" y="184950"/>
              <a:ext cx="8756400" cy="4773600"/>
            </a:xfrm>
            <a:prstGeom prst="rect">
              <a:avLst/>
            </a:prstGeom>
            <a:noFill/>
            <a:ln w="1905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13"/>
          <p:cNvSpPr txBox="1">
            <a:spLocks noGrp="1"/>
          </p:cNvSpPr>
          <p:nvPr>
            <p:ph type="ctrTitle"/>
          </p:nvPr>
        </p:nvSpPr>
        <p:spPr>
          <a:xfrm>
            <a:off x="311700" y="285200"/>
            <a:ext cx="8520600" cy="103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rgbClr val="0C7182"/>
                </a:solidFill>
                <a:latin typeface="Open Sans"/>
                <a:ea typeface="Open Sans"/>
                <a:cs typeface="Open Sans"/>
                <a:sym typeface="Open Sans"/>
              </a:rPr>
              <a:t>Tablet Pilot Findings</a:t>
            </a:r>
            <a:endParaRPr b="1">
              <a:solidFill>
                <a:srgbClr val="0C7182"/>
              </a:solidFill>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8184449" y="4170800"/>
            <a:ext cx="761100" cy="761100"/>
          </a:xfrm>
          <a:prstGeom prst="rect">
            <a:avLst/>
          </a:prstGeom>
          <a:noFill/>
          <a:ln>
            <a:noFill/>
          </a:ln>
        </p:spPr>
      </p:pic>
      <p:sp>
        <p:nvSpPr>
          <p:cNvPr id="59" name="Google Shape;59;p13"/>
          <p:cNvSpPr txBox="1"/>
          <p:nvPr/>
        </p:nvSpPr>
        <p:spPr>
          <a:xfrm>
            <a:off x="1140750" y="1711150"/>
            <a:ext cx="6862500" cy="27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b="1">
                <a:latin typeface="Open Sans"/>
                <a:ea typeface="Open Sans"/>
                <a:cs typeface="Open Sans"/>
                <a:sym typeface="Open Sans"/>
              </a:rPr>
              <a:t>Milestone</a:t>
            </a:r>
            <a:r>
              <a:rPr lang="en" sz="2300">
                <a:latin typeface="Open Sans"/>
                <a:ea typeface="Open Sans"/>
                <a:cs typeface="Open Sans"/>
                <a:sym typeface="Open Sans"/>
              </a:rPr>
              <a:t>: Restaurant tablet pilot launched</a:t>
            </a:r>
            <a:endParaRPr sz="2300">
              <a:latin typeface="Open Sans"/>
              <a:ea typeface="Open Sans"/>
              <a:cs typeface="Open Sans"/>
              <a:sym typeface="Open Sans"/>
            </a:endParaRPr>
          </a:p>
          <a:p>
            <a:pPr marL="0" lvl="0" indent="0" algn="l" rtl="0">
              <a:spcBef>
                <a:spcPts val="0"/>
              </a:spcBef>
              <a:spcAft>
                <a:spcPts val="0"/>
              </a:spcAft>
              <a:buNone/>
            </a:pPr>
            <a:endParaRPr sz="2300">
              <a:latin typeface="Open Sans"/>
              <a:ea typeface="Open Sans"/>
              <a:cs typeface="Open Sans"/>
              <a:sym typeface="Open Sans"/>
            </a:endParaRPr>
          </a:p>
          <a:p>
            <a:pPr marL="0" lvl="0" indent="0" algn="l" rtl="0">
              <a:spcBef>
                <a:spcPts val="0"/>
              </a:spcBef>
              <a:spcAft>
                <a:spcPts val="0"/>
              </a:spcAft>
              <a:buNone/>
            </a:pPr>
            <a:endParaRPr sz="2300">
              <a:latin typeface="Open Sans"/>
              <a:ea typeface="Open Sans"/>
              <a:cs typeface="Open Sans"/>
              <a:sym typeface="Open Sans"/>
            </a:endParaRPr>
          </a:p>
          <a:p>
            <a:pPr marL="0" lvl="0" indent="0" algn="ctr" rtl="0">
              <a:spcBef>
                <a:spcPts val="0"/>
              </a:spcBef>
              <a:spcAft>
                <a:spcPts val="0"/>
              </a:spcAft>
              <a:buNone/>
            </a:pPr>
            <a:r>
              <a:rPr lang="en" sz="2800" b="1">
                <a:latin typeface="Open Sans"/>
                <a:ea typeface="Open Sans"/>
                <a:cs typeface="Open Sans"/>
                <a:sym typeface="Open Sans"/>
              </a:rPr>
              <a:t>How we got there...</a:t>
            </a:r>
            <a:endParaRPr sz="28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grpSp>
        <p:nvGrpSpPr>
          <p:cNvPr id="64" name="Google Shape;64;p14"/>
          <p:cNvGrpSpPr/>
          <p:nvPr/>
        </p:nvGrpSpPr>
        <p:grpSpPr>
          <a:xfrm>
            <a:off x="78750" y="75450"/>
            <a:ext cx="8986500" cy="4992600"/>
            <a:chOff x="78750" y="75450"/>
            <a:chExt cx="8986500" cy="4992600"/>
          </a:xfrm>
        </p:grpSpPr>
        <p:sp>
          <p:nvSpPr>
            <p:cNvPr id="65" name="Google Shape;65;p14"/>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193800" y="184950"/>
              <a:ext cx="8756400" cy="4773600"/>
            </a:xfrm>
            <a:prstGeom prst="rect">
              <a:avLst/>
            </a:prstGeom>
            <a:noFill/>
            <a:ln w="1905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7" name="Google Shape;67;p14"/>
          <p:cNvPicPr preferRelativeResize="0"/>
          <p:nvPr/>
        </p:nvPicPr>
        <p:blipFill>
          <a:blip r:embed="rId3">
            <a:alphaModFix/>
          </a:blip>
          <a:stretch>
            <a:fillRect/>
          </a:stretch>
        </p:blipFill>
        <p:spPr>
          <a:xfrm>
            <a:off x="8184449" y="4170800"/>
            <a:ext cx="761100" cy="761100"/>
          </a:xfrm>
          <a:prstGeom prst="rect">
            <a:avLst/>
          </a:prstGeom>
          <a:noFill/>
          <a:ln>
            <a:noFill/>
          </a:ln>
        </p:spPr>
      </p:pic>
      <p:sp>
        <p:nvSpPr>
          <p:cNvPr id="68" name="Google Shape;68;p14"/>
          <p:cNvSpPr txBox="1">
            <a:spLocks noGrp="1"/>
          </p:cNvSpPr>
          <p:nvPr>
            <p:ph type="ctrTitle" idx="4294967295"/>
          </p:nvPr>
        </p:nvSpPr>
        <p:spPr>
          <a:xfrm>
            <a:off x="311700" y="285200"/>
            <a:ext cx="8520600" cy="10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0C7182"/>
                </a:solidFill>
                <a:latin typeface="Open Sans"/>
                <a:ea typeface="Open Sans"/>
                <a:cs typeface="Open Sans"/>
                <a:sym typeface="Open Sans"/>
              </a:rPr>
              <a:t>Evaluation</a:t>
            </a:r>
            <a:endParaRPr sz="3200" b="1">
              <a:solidFill>
                <a:srgbClr val="0C7182"/>
              </a:solidFill>
              <a:latin typeface="Open Sans"/>
              <a:ea typeface="Open Sans"/>
              <a:cs typeface="Open Sans"/>
              <a:sym typeface="Open Sans"/>
            </a:endParaRPr>
          </a:p>
        </p:txBody>
      </p:sp>
      <p:sp>
        <p:nvSpPr>
          <p:cNvPr id="69" name="Google Shape;69;p14"/>
          <p:cNvSpPr txBox="1"/>
          <p:nvPr/>
        </p:nvSpPr>
        <p:spPr>
          <a:xfrm>
            <a:off x="1140750" y="1317500"/>
            <a:ext cx="6862500" cy="311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b="1">
                <a:latin typeface="Open Sans"/>
                <a:ea typeface="Open Sans"/>
                <a:cs typeface="Open Sans"/>
                <a:sym typeface="Open Sans"/>
              </a:rPr>
              <a:t>Did we achieve our goals?</a:t>
            </a:r>
            <a:endParaRPr sz="2300" b="1">
              <a:latin typeface="Open Sans"/>
              <a:ea typeface="Open Sans"/>
              <a:cs typeface="Open Sans"/>
              <a:sym typeface="Open Sans"/>
            </a:endParaRPr>
          </a:p>
          <a:p>
            <a:pPr marL="0" lvl="0" indent="0" algn="ctr" rtl="0">
              <a:spcBef>
                <a:spcPts val="0"/>
              </a:spcBef>
              <a:spcAft>
                <a:spcPts val="0"/>
              </a:spcAft>
              <a:buNone/>
            </a:pPr>
            <a:endParaRPr sz="2300" b="1">
              <a:latin typeface="Open Sans"/>
              <a:ea typeface="Open Sans"/>
              <a:cs typeface="Open Sans"/>
              <a:sym typeface="Open Sans"/>
            </a:endParaRPr>
          </a:p>
          <a:p>
            <a:pPr marL="0" lvl="0" indent="0" algn="ctr" rtl="0">
              <a:spcBef>
                <a:spcPts val="0"/>
              </a:spcBef>
              <a:spcAft>
                <a:spcPts val="0"/>
              </a:spcAft>
              <a:buNone/>
            </a:pPr>
            <a:r>
              <a:rPr lang="en" sz="2300" b="1">
                <a:latin typeface="Open Sans"/>
                <a:ea typeface="Open Sans"/>
                <a:cs typeface="Open Sans"/>
                <a:sym typeface="Open Sans"/>
              </a:rPr>
              <a:t>Were customers satisfied?</a:t>
            </a:r>
            <a:endParaRPr sz="2300" b="1">
              <a:latin typeface="Open Sans"/>
              <a:ea typeface="Open Sans"/>
              <a:cs typeface="Open Sans"/>
              <a:sym typeface="Open Sans"/>
            </a:endParaRPr>
          </a:p>
          <a:p>
            <a:pPr marL="0" lvl="0" indent="0" algn="ctr" rtl="0">
              <a:spcBef>
                <a:spcPts val="0"/>
              </a:spcBef>
              <a:spcAft>
                <a:spcPts val="0"/>
              </a:spcAft>
              <a:buNone/>
            </a:pPr>
            <a:endParaRPr sz="2300" b="1">
              <a:latin typeface="Open Sans"/>
              <a:ea typeface="Open Sans"/>
              <a:cs typeface="Open Sans"/>
              <a:sym typeface="Open Sans"/>
            </a:endParaRPr>
          </a:p>
          <a:p>
            <a:pPr marL="0" lvl="0" indent="0" algn="ctr" rtl="0">
              <a:spcBef>
                <a:spcPts val="0"/>
              </a:spcBef>
              <a:spcAft>
                <a:spcPts val="0"/>
              </a:spcAft>
              <a:buNone/>
            </a:pPr>
            <a:r>
              <a:rPr lang="en" sz="2300">
                <a:latin typeface="Open Sans"/>
                <a:ea typeface="Open Sans"/>
                <a:cs typeface="Open Sans"/>
                <a:sym typeface="Open Sans"/>
              </a:rPr>
              <a:t>In order to evaluate the tablet launch, we asked guests to complete a survey on the tablet at the end of their visit.</a:t>
            </a:r>
            <a:endParaRPr sz="23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74" name="Google Shape;74;p15"/>
          <p:cNvGrpSpPr/>
          <p:nvPr/>
        </p:nvGrpSpPr>
        <p:grpSpPr>
          <a:xfrm>
            <a:off x="78750" y="75450"/>
            <a:ext cx="8986500" cy="4992600"/>
            <a:chOff x="78750" y="75450"/>
            <a:chExt cx="8986500" cy="4992600"/>
          </a:xfrm>
        </p:grpSpPr>
        <p:sp>
          <p:nvSpPr>
            <p:cNvPr id="75" name="Google Shape;75;p15"/>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193800" y="184950"/>
              <a:ext cx="8756400" cy="4773600"/>
            </a:xfrm>
            <a:prstGeom prst="rect">
              <a:avLst/>
            </a:prstGeom>
            <a:noFill/>
            <a:ln w="1905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 name="Google Shape;77;p15"/>
          <p:cNvPicPr preferRelativeResize="0"/>
          <p:nvPr/>
        </p:nvPicPr>
        <p:blipFill>
          <a:blip r:embed="rId3">
            <a:alphaModFix/>
          </a:blip>
          <a:stretch>
            <a:fillRect/>
          </a:stretch>
        </p:blipFill>
        <p:spPr>
          <a:xfrm>
            <a:off x="8184449" y="4170800"/>
            <a:ext cx="761100" cy="761100"/>
          </a:xfrm>
          <a:prstGeom prst="rect">
            <a:avLst/>
          </a:prstGeom>
          <a:noFill/>
          <a:ln>
            <a:noFill/>
          </a:ln>
        </p:spPr>
      </p:pic>
      <p:sp>
        <p:nvSpPr>
          <p:cNvPr id="78" name="Google Shape;78;p15"/>
          <p:cNvSpPr txBox="1">
            <a:spLocks noGrp="1"/>
          </p:cNvSpPr>
          <p:nvPr>
            <p:ph type="ctrTitle" idx="4294967295"/>
          </p:nvPr>
        </p:nvSpPr>
        <p:spPr>
          <a:xfrm>
            <a:off x="311700" y="285200"/>
            <a:ext cx="8520600" cy="10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0C7182"/>
                </a:solidFill>
                <a:latin typeface="Open Sans"/>
                <a:ea typeface="Open Sans"/>
                <a:cs typeface="Open Sans"/>
                <a:sym typeface="Open Sans"/>
              </a:rPr>
              <a:t>Results</a:t>
            </a:r>
            <a:endParaRPr sz="3200" b="1">
              <a:solidFill>
                <a:srgbClr val="0C7182"/>
              </a:solidFill>
              <a:latin typeface="Open Sans"/>
              <a:ea typeface="Open Sans"/>
              <a:cs typeface="Open Sans"/>
              <a:sym typeface="Open Sans"/>
            </a:endParaRPr>
          </a:p>
        </p:txBody>
      </p:sp>
      <p:sp>
        <p:nvSpPr>
          <p:cNvPr id="79" name="Google Shape;79;p15"/>
          <p:cNvSpPr txBox="1"/>
          <p:nvPr/>
        </p:nvSpPr>
        <p:spPr>
          <a:xfrm>
            <a:off x="1140750" y="1693325"/>
            <a:ext cx="6862500" cy="274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300">
                <a:latin typeface="Open Sans"/>
                <a:ea typeface="Open Sans"/>
                <a:cs typeface="Open Sans"/>
                <a:sym typeface="Open Sans"/>
              </a:rPr>
              <a:t>72%</a:t>
            </a:r>
            <a:endParaRPr sz="5300">
              <a:latin typeface="Open Sans"/>
              <a:ea typeface="Open Sans"/>
              <a:cs typeface="Open Sans"/>
              <a:sym typeface="Open Sans"/>
            </a:endParaRPr>
          </a:p>
          <a:p>
            <a:pPr marL="0" lvl="0" indent="0" algn="ctr" rtl="0">
              <a:spcBef>
                <a:spcPts val="0"/>
              </a:spcBef>
              <a:spcAft>
                <a:spcPts val="0"/>
              </a:spcAft>
              <a:buNone/>
            </a:pPr>
            <a:endParaRPr sz="2300">
              <a:latin typeface="Open Sans"/>
              <a:ea typeface="Open Sans"/>
              <a:cs typeface="Open Sans"/>
              <a:sym typeface="Open Sans"/>
            </a:endParaRPr>
          </a:p>
          <a:p>
            <a:pPr marL="0" lvl="0" indent="0" algn="ctr" rtl="0">
              <a:spcBef>
                <a:spcPts val="0"/>
              </a:spcBef>
              <a:spcAft>
                <a:spcPts val="0"/>
              </a:spcAft>
              <a:buNone/>
            </a:pPr>
            <a:r>
              <a:rPr lang="en" sz="2300">
                <a:latin typeface="Open Sans"/>
                <a:ea typeface="Open Sans"/>
                <a:cs typeface="Open Sans"/>
                <a:sym typeface="Open Sans"/>
              </a:rPr>
              <a:t>of guests rated their experience as</a:t>
            </a:r>
            <a:endParaRPr sz="2300">
              <a:latin typeface="Open Sans"/>
              <a:ea typeface="Open Sans"/>
              <a:cs typeface="Open Sans"/>
              <a:sym typeface="Open Sans"/>
            </a:endParaRPr>
          </a:p>
          <a:p>
            <a:pPr marL="0" lvl="0" indent="0" algn="ctr" rtl="0">
              <a:spcBef>
                <a:spcPts val="0"/>
              </a:spcBef>
              <a:spcAft>
                <a:spcPts val="0"/>
              </a:spcAft>
              <a:buNone/>
            </a:pPr>
            <a:r>
              <a:rPr lang="en" sz="2300">
                <a:latin typeface="Open Sans"/>
                <a:ea typeface="Open Sans"/>
                <a:cs typeface="Open Sans"/>
                <a:sym typeface="Open Sans"/>
              </a:rPr>
              <a:t>either a 4 or 5 (Great)</a:t>
            </a:r>
            <a:endParaRPr sz="23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6"/>
          <p:cNvGrpSpPr/>
          <p:nvPr/>
        </p:nvGrpSpPr>
        <p:grpSpPr>
          <a:xfrm>
            <a:off x="78750" y="75450"/>
            <a:ext cx="8986500" cy="4992600"/>
            <a:chOff x="78750" y="75450"/>
            <a:chExt cx="8986500" cy="4992600"/>
          </a:xfrm>
        </p:grpSpPr>
        <p:sp>
          <p:nvSpPr>
            <p:cNvPr id="85" name="Google Shape;85;p16"/>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193800" y="184950"/>
              <a:ext cx="8756400" cy="4773600"/>
            </a:xfrm>
            <a:prstGeom prst="rect">
              <a:avLst/>
            </a:prstGeom>
            <a:noFill/>
            <a:ln w="1905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7" name="Google Shape;87;p16"/>
          <p:cNvPicPr preferRelativeResize="0"/>
          <p:nvPr/>
        </p:nvPicPr>
        <p:blipFill>
          <a:blip r:embed="rId3">
            <a:alphaModFix/>
          </a:blip>
          <a:stretch>
            <a:fillRect/>
          </a:stretch>
        </p:blipFill>
        <p:spPr>
          <a:xfrm>
            <a:off x="8184449" y="4170800"/>
            <a:ext cx="761100" cy="761100"/>
          </a:xfrm>
          <a:prstGeom prst="rect">
            <a:avLst/>
          </a:prstGeom>
          <a:noFill/>
          <a:ln>
            <a:noFill/>
          </a:ln>
        </p:spPr>
      </p:pic>
      <p:sp>
        <p:nvSpPr>
          <p:cNvPr id="88" name="Google Shape;88;p16"/>
          <p:cNvSpPr txBox="1">
            <a:spLocks noGrp="1"/>
          </p:cNvSpPr>
          <p:nvPr>
            <p:ph type="ctrTitle" idx="4294967295"/>
          </p:nvPr>
        </p:nvSpPr>
        <p:spPr>
          <a:xfrm>
            <a:off x="311700" y="285200"/>
            <a:ext cx="8520600" cy="10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0C7182"/>
                </a:solidFill>
                <a:latin typeface="Open Sans"/>
                <a:ea typeface="Open Sans"/>
                <a:cs typeface="Open Sans"/>
                <a:sym typeface="Open Sans"/>
              </a:rPr>
              <a:t>Recommendation #1</a:t>
            </a:r>
            <a:endParaRPr sz="3200" b="1">
              <a:solidFill>
                <a:srgbClr val="0C7182"/>
              </a:solidFill>
              <a:latin typeface="Open Sans"/>
              <a:ea typeface="Open Sans"/>
              <a:cs typeface="Open Sans"/>
              <a:sym typeface="Open Sans"/>
            </a:endParaRPr>
          </a:p>
        </p:txBody>
      </p:sp>
      <p:sp>
        <p:nvSpPr>
          <p:cNvPr id="89" name="Google Shape;89;p16"/>
          <p:cNvSpPr txBox="1"/>
          <p:nvPr/>
        </p:nvSpPr>
        <p:spPr>
          <a:xfrm>
            <a:off x="1140750" y="1317500"/>
            <a:ext cx="6862500" cy="31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b="1">
                <a:latin typeface="Open Sans"/>
                <a:ea typeface="Open Sans"/>
                <a:cs typeface="Open Sans"/>
                <a:sym typeface="Open Sans"/>
              </a:rPr>
              <a:t>Survey Finding</a:t>
            </a:r>
            <a:r>
              <a:rPr lang="en" sz="2300">
                <a:latin typeface="Open Sans"/>
                <a:ea typeface="Open Sans"/>
                <a:cs typeface="Open Sans"/>
                <a:sym typeface="Open Sans"/>
              </a:rPr>
              <a:t>: Table turn time didn’t decrease</a:t>
            </a:r>
            <a:endParaRPr sz="2300">
              <a:latin typeface="Open Sans"/>
              <a:ea typeface="Open Sans"/>
              <a:cs typeface="Open Sans"/>
              <a:sym typeface="Open Sans"/>
            </a:endParaRPr>
          </a:p>
          <a:p>
            <a:pPr marL="0" lvl="0" indent="0" algn="l" rtl="0">
              <a:spcBef>
                <a:spcPts val="0"/>
              </a:spcBef>
              <a:spcAft>
                <a:spcPts val="0"/>
              </a:spcAft>
              <a:buNone/>
            </a:pPr>
            <a:endParaRPr sz="2300">
              <a:latin typeface="Open Sans"/>
              <a:ea typeface="Open Sans"/>
              <a:cs typeface="Open Sans"/>
              <a:sym typeface="Open Sans"/>
            </a:endParaRPr>
          </a:p>
          <a:p>
            <a:pPr marL="0" lvl="0" indent="0" algn="l" rtl="0">
              <a:spcBef>
                <a:spcPts val="0"/>
              </a:spcBef>
              <a:spcAft>
                <a:spcPts val="0"/>
              </a:spcAft>
              <a:buNone/>
            </a:pPr>
            <a:endParaRPr sz="2300">
              <a:latin typeface="Open Sans"/>
              <a:ea typeface="Open Sans"/>
              <a:cs typeface="Open Sans"/>
              <a:sym typeface="Open Sans"/>
            </a:endParaRPr>
          </a:p>
          <a:p>
            <a:pPr marL="0" lvl="0" indent="0" algn="l" rtl="0">
              <a:spcBef>
                <a:spcPts val="0"/>
              </a:spcBef>
              <a:spcAft>
                <a:spcPts val="0"/>
              </a:spcAft>
              <a:buNone/>
            </a:pPr>
            <a:r>
              <a:rPr lang="en" sz="2300" b="1">
                <a:latin typeface="Open Sans"/>
                <a:ea typeface="Open Sans"/>
                <a:cs typeface="Open Sans"/>
                <a:sym typeface="Open Sans"/>
              </a:rPr>
              <a:t>Recommendation</a:t>
            </a:r>
            <a:r>
              <a:rPr lang="en" sz="2300">
                <a:latin typeface="Open Sans"/>
                <a:ea typeface="Open Sans"/>
                <a:cs typeface="Open Sans"/>
                <a:sym typeface="Open Sans"/>
              </a:rPr>
              <a:t>: Work with GMs on speeding up guest visits</a:t>
            </a:r>
            <a:endParaRPr sz="23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grpSp>
        <p:nvGrpSpPr>
          <p:cNvPr id="94" name="Google Shape;94;p17"/>
          <p:cNvGrpSpPr/>
          <p:nvPr/>
        </p:nvGrpSpPr>
        <p:grpSpPr>
          <a:xfrm>
            <a:off x="78750" y="75450"/>
            <a:ext cx="8986500" cy="4992600"/>
            <a:chOff x="78750" y="75450"/>
            <a:chExt cx="8986500" cy="4992600"/>
          </a:xfrm>
        </p:grpSpPr>
        <p:sp>
          <p:nvSpPr>
            <p:cNvPr id="95" name="Google Shape;95;p17"/>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193800" y="184950"/>
              <a:ext cx="8756400" cy="4773600"/>
            </a:xfrm>
            <a:prstGeom prst="rect">
              <a:avLst/>
            </a:prstGeom>
            <a:noFill/>
            <a:ln w="1905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7" name="Google Shape;97;p17"/>
          <p:cNvPicPr preferRelativeResize="0"/>
          <p:nvPr/>
        </p:nvPicPr>
        <p:blipFill>
          <a:blip r:embed="rId3">
            <a:alphaModFix/>
          </a:blip>
          <a:stretch>
            <a:fillRect/>
          </a:stretch>
        </p:blipFill>
        <p:spPr>
          <a:xfrm>
            <a:off x="8184449" y="4170800"/>
            <a:ext cx="761100" cy="761100"/>
          </a:xfrm>
          <a:prstGeom prst="rect">
            <a:avLst/>
          </a:prstGeom>
          <a:noFill/>
          <a:ln>
            <a:noFill/>
          </a:ln>
        </p:spPr>
      </p:pic>
      <p:sp>
        <p:nvSpPr>
          <p:cNvPr id="98" name="Google Shape;98;p17"/>
          <p:cNvSpPr txBox="1">
            <a:spLocks noGrp="1"/>
          </p:cNvSpPr>
          <p:nvPr>
            <p:ph type="ctrTitle" idx="4294967295"/>
          </p:nvPr>
        </p:nvSpPr>
        <p:spPr>
          <a:xfrm>
            <a:off x="311700" y="285200"/>
            <a:ext cx="8520600" cy="10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0C7182"/>
                </a:solidFill>
                <a:latin typeface="Open Sans"/>
                <a:ea typeface="Open Sans"/>
                <a:cs typeface="Open Sans"/>
                <a:sym typeface="Open Sans"/>
              </a:rPr>
              <a:t>Recommendation #2</a:t>
            </a:r>
            <a:endParaRPr sz="3200" b="1">
              <a:solidFill>
                <a:srgbClr val="0C7182"/>
              </a:solidFill>
              <a:latin typeface="Open Sans"/>
              <a:ea typeface="Open Sans"/>
              <a:cs typeface="Open Sans"/>
              <a:sym typeface="Open Sans"/>
            </a:endParaRPr>
          </a:p>
        </p:txBody>
      </p:sp>
      <p:sp>
        <p:nvSpPr>
          <p:cNvPr id="99" name="Google Shape;99;p17"/>
          <p:cNvSpPr txBox="1"/>
          <p:nvPr/>
        </p:nvSpPr>
        <p:spPr>
          <a:xfrm>
            <a:off x="1140750" y="1317500"/>
            <a:ext cx="6862500" cy="31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b="1">
                <a:latin typeface="Open Sans"/>
                <a:ea typeface="Open Sans"/>
                <a:cs typeface="Open Sans"/>
                <a:sym typeface="Open Sans"/>
              </a:rPr>
              <a:t>Survey Finding</a:t>
            </a:r>
            <a:r>
              <a:rPr lang="en" sz="2300">
                <a:latin typeface="Open Sans"/>
                <a:ea typeface="Open Sans"/>
                <a:cs typeface="Open Sans"/>
                <a:sym typeface="Open Sans"/>
              </a:rPr>
              <a:t>: Tablet malfunctions</a:t>
            </a:r>
            <a:endParaRPr sz="2300">
              <a:latin typeface="Open Sans"/>
              <a:ea typeface="Open Sans"/>
              <a:cs typeface="Open Sans"/>
              <a:sym typeface="Open Sans"/>
            </a:endParaRPr>
          </a:p>
          <a:p>
            <a:pPr marL="0" lvl="0" indent="0" algn="l" rtl="0">
              <a:spcBef>
                <a:spcPts val="0"/>
              </a:spcBef>
              <a:spcAft>
                <a:spcPts val="0"/>
              </a:spcAft>
              <a:buNone/>
            </a:pPr>
            <a:endParaRPr sz="2300">
              <a:latin typeface="Open Sans"/>
              <a:ea typeface="Open Sans"/>
              <a:cs typeface="Open Sans"/>
              <a:sym typeface="Open Sans"/>
            </a:endParaRPr>
          </a:p>
          <a:p>
            <a:pPr marL="0" lvl="0" indent="0" algn="l" rtl="0">
              <a:spcBef>
                <a:spcPts val="0"/>
              </a:spcBef>
              <a:spcAft>
                <a:spcPts val="0"/>
              </a:spcAft>
              <a:buNone/>
            </a:pPr>
            <a:endParaRPr sz="2300">
              <a:latin typeface="Open Sans"/>
              <a:ea typeface="Open Sans"/>
              <a:cs typeface="Open Sans"/>
              <a:sym typeface="Open Sans"/>
            </a:endParaRPr>
          </a:p>
          <a:p>
            <a:pPr marL="0" lvl="0" indent="0" algn="l" rtl="0">
              <a:spcBef>
                <a:spcPts val="0"/>
              </a:spcBef>
              <a:spcAft>
                <a:spcPts val="0"/>
              </a:spcAft>
              <a:buNone/>
            </a:pPr>
            <a:r>
              <a:rPr lang="en" sz="2300" b="1">
                <a:latin typeface="Open Sans"/>
                <a:ea typeface="Open Sans"/>
                <a:cs typeface="Open Sans"/>
                <a:sym typeface="Open Sans"/>
              </a:rPr>
              <a:t>Recommendation</a:t>
            </a:r>
            <a:r>
              <a:rPr lang="en" sz="2300">
                <a:latin typeface="Open Sans"/>
                <a:ea typeface="Open Sans"/>
                <a:cs typeface="Open Sans"/>
                <a:sym typeface="Open Sans"/>
              </a:rPr>
              <a:t>: Implement process for checking tablets before service/changing out tablets between guests</a:t>
            </a:r>
            <a:endParaRPr sz="23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9DEA85-70C0-4E00-A293-C499D46177E2}"/>
              </a:ext>
            </a:extLst>
          </p:cNvPr>
          <p:cNvSpPr>
            <a:spLocks noGrp="1"/>
          </p:cNvSpPr>
          <p:nvPr>
            <p:ph type="title"/>
          </p:nvPr>
        </p:nvSpPr>
        <p:spPr/>
        <p:txBody>
          <a:bodyPr/>
          <a:lstStyle/>
          <a:p>
            <a:r>
              <a:rPr lang="fr-FR" dirty="0" err="1"/>
              <a:t>Exercise</a:t>
            </a:r>
            <a:r>
              <a:rPr lang="fr-FR" dirty="0"/>
              <a:t> </a:t>
            </a:r>
            <a:r>
              <a:rPr lang="fr-FR" dirty="0" err="1"/>
              <a:t>resolution</a:t>
            </a:r>
            <a:endParaRPr lang="fr-FR" dirty="0"/>
          </a:p>
        </p:txBody>
      </p:sp>
      <p:sp>
        <p:nvSpPr>
          <p:cNvPr id="3" name="Espace réservé du texte 2">
            <a:extLst>
              <a:ext uri="{FF2B5EF4-FFF2-40B4-BE49-F238E27FC236}">
                <a16:creationId xmlns:a16="http://schemas.microsoft.com/office/drawing/2014/main" id="{C4CE306A-296E-4E9A-8252-559FEC046E1A}"/>
              </a:ext>
            </a:extLst>
          </p:cNvPr>
          <p:cNvSpPr>
            <a:spLocks noGrp="1"/>
          </p:cNvSpPr>
          <p:nvPr>
            <p:ph type="body" idx="1"/>
          </p:nvPr>
        </p:nvSpPr>
        <p:spPr/>
        <p:txBody>
          <a:bodyPr/>
          <a:lstStyle/>
          <a:p>
            <a:r>
              <a:rPr lang="en-US" dirty="0"/>
              <a:t>Compare the exemplar to your completed activity. Review your work using each of the criteria in the exemplar above. What did you do well? Where can you improve? Use your answers and the answers to the following questions to guide you as you continue to progress through the course. </a:t>
            </a:r>
          </a:p>
          <a:p>
            <a:endParaRPr lang="en-US" dirty="0"/>
          </a:p>
          <a:p>
            <a:r>
              <a:rPr lang="en-US" dirty="0"/>
              <a:t>Does the presentation include six completed slides?</a:t>
            </a:r>
          </a:p>
          <a:p>
            <a:endParaRPr lang="en-US" dirty="0"/>
          </a:p>
          <a:p>
            <a:r>
              <a:rPr lang="en-US" dirty="0"/>
              <a:t>Does slide 1 contain a title?</a:t>
            </a:r>
          </a:p>
          <a:p>
            <a:endParaRPr lang="en-US" dirty="0"/>
          </a:p>
          <a:p>
            <a:r>
              <a:rPr lang="en-US" dirty="0"/>
              <a:t>Does slide 2 summarize the table rollout milestone? </a:t>
            </a:r>
          </a:p>
          <a:p>
            <a:endParaRPr lang="en-US" dirty="0"/>
          </a:p>
          <a:p>
            <a:r>
              <a:rPr lang="en-US" dirty="0"/>
              <a:t>Does slide 3 include an overview of what the project team wanted to evaluate?</a:t>
            </a:r>
          </a:p>
          <a:p>
            <a:endParaRPr lang="en-US" dirty="0"/>
          </a:p>
          <a:p>
            <a:r>
              <a:rPr lang="en-US" dirty="0"/>
              <a:t>Does slide 4 include a chart or graph of a data point from the survey responses? </a:t>
            </a:r>
          </a:p>
          <a:p>
            <a:endParaRPr lang="en-US" dirty="0"/>
          </a:p>
          <a:p>
            <a:r>
              <a:rPr lang="en-US" dirty="0"/>
              <a:t>Does slide 5 include a recommendation for improvements or next steps? </a:t>
            </a:r>
          </a:p>
          <a:p>
            <a:endParaRPr lang="en-US" dirty="0"/>
          </a:p>
          <a:p>
            <a:r>
              <a:rPr lang="en-US" dirty="0"/>
              <a:t>Does slide 6 include a second recommendation for improvements or next steps? </a:t>
            </a:r>
          </a:p>
          <a:p>
            <a:endParaRPr lang="en-US" dirty="0"/>
          </a:p>
          <a:p>
            <a:r>
              <a:rPr lang="en-US" dirty="0"/>
              <a:t>Note: The exemplar represents one possible way to complete the activity. Your work will likely differ in certain ways. What’s important is that your finished product is an example of a presentation. </a:t>
            </a:r>
            <a:endParaRPr lang="fr-FR" dirty="0"/>
          </a:p>
        </p:txBody>
      </p:sp>
    </p:spTree>
    <p:extLst>
      <p:ext uri="{BB962C8B-B14F-4D97-AF65-F5344CB8AC3E}">
        <p14:creationId xmlns:p14="http://schemas.microsoft.com/office/powerpoint/2010/main" val="354870295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524</Words>
  <Application>Microsoft Office PowerPoint</Application>
  <PresentationFormat>Affichage à l'écran (16:9)</PresentationFormat>
  <Paragraphs>69</Paragraphs>
  <Slides>6</Slides>
  <Notes>5</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Open Sans</vt:lpstr>
      <vt:lpstr>Arial</vt:lpstr>
      <vt:lpstr>Simple Light</vt:lpstr>
      <vt:lpstr>Tablet Pilot Findings</vt:lpstr>
      <vt:lpstr>Evaluation</vt:lpstr>
      <vt:lpstr>Results</vt:lpstr>
      <vt:lpstr>Recommendation #1</vt:lpstr>
      <vt:lpstr>Recommendation #2</vt:lpstr>
      <vt:lpstr>Exercise resolution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Tablet Pilot Findings</dc:title>
  <cp:lastModifiedBy>BADI KARIM</cp:lastModifiedBy>
  <cp:revision>1</cp:revision>
  <dcterms:modified xsi:type="dcterms:W3CDTF">2024-03-19T17:43:54Z</dcterms:modified>
</cp:coreProperties>
</file>