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1" d="100"/>
          <a:sy n="81" d="100"/>
        </p:scale>
        <p:origin x="-276"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admin\Desktop\ready\employee%20salary%20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IN"/>
  <c:pivotSource>
    <c:name>[employee salary dataset.xlsx]Pivot Chart!PivotTable1</c:name>
    <c:fmtId val="2"/>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4.8071743521391264E-2"/>
          <c:y val="0.27930866257611836"/>
          <c:w val="0.70292014351691101"/>
          <c:h val="0.61879056508664898"/>
        </c:manualLayout>
      </c:layout>
      <c:barChart>
        <c:barDir val="col"/>
        <c:grouping val="clustered"/>
        <c:ser>
          <c:idx val="0"/>
          <c:order val="0"/>
          <c:tx>
            <c:strRef>
              <c:f>'Pivot Chart'!$B$4:$B$5</c:f>
              <c:strCache>
                <c:ptCount val="1"/>
                <c:pt idx="0">
                  <c:v>Entry Level</c:v>
                </c:pt>
              </c:strCache>
            </c:strRef>
          </c:tx>
          <c:cat>
            <c:strRef>
              <c:f>'Pivot Chart'!$A$6:$A$26</c:f>
              <c:strCache>
                <c:ptCount val="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19</c:v>
                </c:pt>
                <c:pt idx="19">
                  <c:v>20</c:v>
                </c:pt>
              </c:strCache>
            </c:strRef>
          </c:cat>
          <c:val>
            <c:numRef>
              <c:f>'Pivot Chart'!$B$6:$B$26</c:f>
              <c:numCache>
                <c:formatCode>General</c:formatCode>
                <c:ptCount val="20"/>
                <c:pt idx="0">
                  <c:v>2</c:v>
                </c:pt>
                <c:pt idx="1">
                  <c:v>2</c:v>
                </c:pt>
                <c:pt idx="2">
                  <c:v>3</c:v>
                </c:pt>
                <c:pt idx="3">
                  <c:v>2</c:v>
                </c:pt>
                <c:pt idx="4">
                  <c:v>1</c:v>
                </c:pt>
                <c:pt idx="5">
                  <c:v>1</c:v>
                </c:pt>
                <c:pt idx="7">
                  <c:v>2</c:v>
                </c:pt>
                <c:pt idx="9">
                  <c:v>1</c:v>
                </c:pt>
              </c:numCache>
            </c:numRef>
          </c:val>
        </c:ser>
        <c:ser>
          <c:idx val="1"/>
          <c:order val="1"/>
          <c:tx>
            <c:strRef>
              <c:f>'Pivot Chart'!$C$4:$C$5</c:f>
              <c:strCache>
                <c:ptCount val="1"/>
                <c:pt idx="0">
                  <c:v>Executive/Management</c:v>
                </c:pt>
              </c:strCache>
            </c:strRef>
          </c:tx>
          <c:cat>
            <c:strRef>
              <c:f>'Pivot Chart'!$A$6:$A$26</c:f>
              <c:strCache>
                <c:ptCount val="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19</c:v>
                </c:pt>
                <c:pt idx="19">
                  <c:v>20</c:v>
                </c:pt>
              </c:strCache>
            </c:strRef>
          </c:cat>
          <c:val>
            <c:numRef>
              <c:f>'Pivot Chart'!$C$6:$C$26</c:f>
              <c:numCache>
                <c:formatCode>General</c:formatCode>
                <c:ptCount val="20"/>
                <c:pt idx="0">
                  <c:v>2</c:v>
                </c:pt>
                <c:pt idx="1">
                  <c:v>4</c:v>
                </c:pt>
                <c:pt idx="2">
                  <c:v>4</c:v>
                </c:pt>
                <c:pt idx="3">
                  <c:v>3</c:v>
                </c:pt>
                <c:pt idx="4">
                  <c:v>3</c:v>
                </c:pt>
                <c:pt idx="5">
                  <c:v>3</c:v>
                </c:pt>
                <c:pt idx="6">
                  <c:v>5</c:v>
                </c:pt>
                <c:pt idx="7">
                  <c:v>4</c:v>
                </c:pt>
                <c:pt idx="8">
                  <c:v>2</c:v>
                </c:pt>
                <c:pt idx="9">
                  <c:v>2</c:v>
                </c:pt>
                <c:pt idx="10">
                  <c:v>5</c:v>
                </c:pt>
                <c:pt idx="11">
                  <c:v>2</c:v>
                </c:pt>
                <c:pt idx="12">
                  <c:v>5</c:v>
                </c:pt>
                <c:pt idx="13">
                  <c:v>7</c:v>
                </c:pt>
                <c:pt idx="14">
                  <c:v>2</c:v>
                </c:pt>
                <c:pt idx="15">
                  <c:v>4</c:v>
                </c:pt>
                <c:pt idx="16">
                  <c:v>4</c:v>
                </c:pt>
                <c:pt idx="17">
                  <c:v>5</c:v>
                </c:pt>
                <c:pt idx="18">
                  <c:v>6</c:v>
                </c:pt>
                <c:pt idx="19">
                  <c:v>5</c:v>
                </c:pt>
              </c:numCache>
            </c:numRef>
          </c:val>
        </c:ser>
        <c:ser>
          <c:idx val="2"/>
          <c:order val="2"/>
          <c:tx>
            <c:strRef>
              <c:f>'Pivot Chart'!$D$4:$D$5</c:f>
              <c:strCache>
                <c:ptCount val="1"/>
                <c:pt idx="0">
                  <c:v>Senior Level</c:v>
                </c:pt>
              </c:strCache>
            </c:strRef>
          </c:tx>
          <c:cat>
            <c:strRef>
              <c:f>'Pivot Chart'!$A$6:$A$26</c:f>
              <c:strCache>
                <c:ptCount val="20"/>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19</c:v>
                </c:pt>
                <c:pt idx="19">
                  <c:v>20</c:v>
                </c:pt>
              </c:strCache>
            </c:strRef>
          </c:cat>
          <c:val>
            <c:numRef>
              <c:f>'Pivot Chart'!$D$6:$D$26</c:f>
              <c:numCache>
                <c:formatCode>General</c:formatCode>
                <c:ptCount val="20"/>
                <c:pt idx="1">
                  <c:v>3</c:v>
                </c:pt>
                <c:pt idx="2">
                  <c:v>2</c:v>
                </c:pt>
                <c:pt idx="3">
                  <c:v>1</c:v>
                </c:pt>
                <c:pt idx="5">
                  <c:v>1</c:v>
                </c:pt>
                <c:pt idx="11">
                  <c:v>1</c:v>
                </c:pt>
              </c:numCache>
            </c:numRef>
          </c:val>
        </c:ser>
        <c:axId val="73578368"/>
        <c:axId val="83976576"/>
      </c:barChart>
      <c:catAx>
        <c:axId val="73578368"/>
        <c:scaling>
          <c:orientation val="minMax"/>
        </c:scaling>
        <c:axPos val="b"/>
        <c:tickLblPos val="nextTo"/>
        <c:crossAx val="83976576"/>
        <c:crosses val="autoZero"/>
        <c:auto val="1"/>
        <c:lblAlgn val="ctr"/>
        <c:lblOffset val="100"/>
      </c:catAx>
      <c:valAx>
        <c:axId val="83976576"/>
        <c:scaling>
          <c:orientation val="minMax"/>
        </c:scaling>
        <c:axPos val="l"/>
        <c:majorGridlines/>
        <c:numFmt formatCode="General" sourceLinked="1"/>
        <c:tickLblPos val="nextTo"/>
        <c:crossAx val="73578368"/>
        <c:crosses val="autoZero"/>
        <c:crossBetween val="between"/>
      </c:valAx>
    </c:plotArea>
    <c:legend>
      <c:legendPos val="r"/>
      <c:layout>
        <c:manualLayout>
          <c:xMode val="edge"/>
          <c:yMode val="edge"/>
          <c:x val="0.82019502607017214"/>
          <c:y val="0.42321480515572507"/>
          <c:w val="0.17083636406435743"/>
          <c:h val="0.28378978105443842"/>
        </c:manualLayout>
      </c:layout>
    </c:legend>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0.23991</cdr:x>
      <cdr:y>0.07431</cdr:y>
    </cdr:from>
    <cdr:to>
      <cdr:x>0.34753</cdr:x>
      <cdr:y>0.27813</cdr:y>
    </cdr:to>
    <cdr:sp macro="" textlink="">
      <cdr:nvSpPr>
        <cdr:cNvPr id="2" name="TextBox 1"/>
        <cdr:cNvSpPr txBox="1"/>
      </cdr:nvSpPr>
      <cdr:spPr>
        <a:xfrm xmlns:a="http://schemas.openxmlformats.org/drawingml/2006/main">
          <a:off x="2038350" y="333375"/>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IN" sz="1800" b="1"/>
            <a:t>Employees Salary</a:t>
          </a:r>
          <a:r>
            <a:rPr lang="en-IN" sz="1800" b="1" baseline="0"/>
            <a:t> dataset</a:t>
          </a:r>
          <a:endParaRPr lang="en-IN" sz="1800" b="1"/>
        </a:p>
      </cdr:txBody>
    </cdr:sp>
  </cdr:relSizeAnchor>
  <cdr:relSizeAnchor xmlns:cdr="http://schemas.openxmlformats.org/drawingml/2006/chartDrawing">
    <cdr:from>
      <cdr:x>0.82063</cdr:x>
      <cdr:y>0.35881</cdr:y>
    </cdr:from>
    <cdr:to>
      <cdr:x>0.92825</cdr:x>
      <cdr:y>0.56263</cdr:y>
    </cdr:to>
    <cdr:sp macro="" textlink="">
      <cdr:nvSpPr>
        <cdr:cNvPr id="3" name="TextBox 2"/>
        <cdr:cNvSpPr txBox="1"/>
      </cdr:nvSpPr>
      <cdr:spPr>
        <a:xfrm xmlns:a="http://schemas.openxmlformats.org/drawingml/2006/main">
          <a:off x="6972300" y="1609725"/>
          <a:ext cx="914400" cy="914400"/>
        </a:xfrm>
        <a:prstGeom xmlns:a="http://schemas.openxmlformats.org/drawingml/2006/main" prst="rect">
          <a:avLst/>
        </a:prstGeom>
      </cdr:spPr>
      <cdr:txBody>
        <a:bodyPr xmlns:a="http://schemas.openxmlformats.org/drawingml/2006/main" wrap="none" rtlCol="0"/>
        <a:lstStyle xmlns:a="http://schemas.openxmlformats.org/drawingml/2006/main"/>
        <a:p xmlns:a="http://schemas.openxmlformats.org/drawingml/2006/main">
          <a:r>
            <a:rPr lang="en-IN" sz="1200" b="1" i="1"/>
            <a:t>Salary Level</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476296" y="357166"/>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809588" y="3214686"/>
            <a:ext cx="10001320" cy="3046988"/>
          </a:xfrm>
          <a:prstGeom prst="rect">
            <a:avLst/>
          </a:prstGeom>
          <a:noFill/>
        </p:spPr>
        <p:txBody>
          <a:bodyPr wrap="square" rtlCol="0">
            <a:spAutoFit/>
          </a:bodyPr>
          <a:lstStyle/>
          <a:p>
            <a:r>
              <a:rPr lang="en-US" sz="2400" dirty="0"/>
              <a:t>STUDENT NAME</a:t>
            </a:r>
            <a:r>
              <a:rPr lang="en-US" sz="2400" dirty="0" smtClean="0"/>
              <a:t>: </a:t>
            </a:r>
            <a:r>
              <a:rPr lang="en-US" sz="2400" dirty="0" smtClean="0"/>
              <a:t>    KARKUZHALI </a:t>
            </a:r>
            <a:r>
              <a:rPr lang="en-US" sz="2400" dirty="0" smtClean="0"/>
              <a:t>M    </a:t>
            </a:r>
            <a:endParaRPr lang="en-US" sz="2400" dirty="0"/>
          </a:p>
          <a:p>
            <a:r>
              <a:rPr lang="en-US" sz="2400" dirty="0"/>
              <a:t>REGISTER </a:t>
            </a:r>
            <a:r>
              <a:rPr lang="en-US" sz="2400" dirty="0" smtClean="0"/>
              <a:t>NO</a:t>
            </a:r>
            <a:r>
              <a:rPr lang="en-US" sz="2400" dirty="0" smtClean="0"/>
              <a:t>:          </a:t>
            </a:r>
            <a:r>
              <a:rPr lang="en-US" sz="2400" dirty="0" smtClean="0"/>
              <a:t>312206367 </a:t>
            </a:r>
            <a:r>
              <a:rPr lang="en-US" sz="2400" dirty="0" smtClean="0">
                <a:solidFill>
                  <a:srgbClr val="00B050"/>
                </a:solidFill>
              </a:rPr>
              <a:t>(unm299bcom(g)21)</a:t>
            </a:r>
            <a:endParaRPr lang="en-US" sz="2400" dirty="0">
              <a:solidFill>
                <a:schemeClr val="accent1">
                  <a:lumMod val="75000"/>
                </a:schemeClr>
              </a:solidFill>
            </a:endParaRPr>
          </a:p>
          <a:p>
            <a:r>
              <a:rPr lang="en-US" sz="2400" dirty="0"/>
              <a:t>DEPARTMENT</a:t>
            </a:r>
            <a:r>
              <a:rPr lang="en-US" sz="2400" dirty="0" smtClean="0"/>
              <a:t>:         </a:t>
            </a:r>
            <a:r>
              <a:rPr lang="en-US" sz="2400" dirty="0" err="1" smtClean="0"/>
              <a:t>Bcom</a:t>
            </a:r>
            <a:r>
              <a:rPr lang="en-US" sz="2400" dirty="0" smtClean="0"/>
              <a:t> (general)</a:t>
            </a:r>
            <a:endParaRPr lang="en-US" sz="2400" dirty="0"/>
          </a:p>
          <a:p>
            <a:r>
              <a:rPr lang="en-US" sz="2400" dirty="0" smtClean="0"/>
              <a:t>COLLEGE:            </a:t>
            </a:r>
            <a:r>
              <a:rPr lang="en-US" sz="2400" dirty="0" smtClean="0"/>
              <a:t>      </a:t>
            </a:r>
            <a:r>
              <a:rPr lang="en-US" sz="2400" dirty="0" smtClean="0"/>
              <a:t>S.S.K.V. COLLEGE OF ARTS &amp; SCIENCE FOR WOMEN</a:t>
            </a:r>
          </a:p>
          <a:p>
            <a:r>
              <a:rPr lang="en-US" sz="2400" dirty="0" smtClean="0"/>
              <a:t>                                </a:t>
            </a:r>
            <a:r>
              <a:rPr lang="en-US" sz="2400" dirty="0" smtClean="0"/>
              <a:t>     KANCHIPURAM</a:t>
            </a:r>
            <a:r>
              <a:rPr lang="en-US" sz="2400" dirty="0" smtClean="0"/>
              <a:t>.</a:t>
            </a:r>
          </a:p>
          <a:p>
            <a:endParaRPr lang="en-US" sz="2400" dirty="0" smtClean="0"/>
          </a:p>
          <a:p>
            <a:r>
              <a:rPr lang="en-US" sz="2400" dirty="0" smtClean="0"/>
              <a:t>                            </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8150" y="291147"/>
            <a:ext cx="3303904" cy="7371890"/>
          </a:xfrm>
          <a:prstGeom prst="rect">
            <a:avLst/>
          </a:prstGeom>
        </p:spPr>
        <p:txBody>
          <a:bodyPr vert="horz" wrap="square" lIns="0" tIns="13335" rIns="0" bIns="0" rtlCol="0">
            <a:spAutoFit/>
          </a:bodyPr>
          <a:lstStyle/>
          <a:p>
            <a:pPr marL="12700">
              <a:lnSpc>
                <a:spcPct val="100000"/>
              </a:lnSpc>
              <a:spcBef>
                <a:spcPts val="105"/>
              </a:spcBef>
            </a:pPr>
            <a:r>
              <a:rPr sz="4800" b="1" spc="15" smtClean="0">
                <a:latin typeface="Trebuchet MS"/>
                <a:cs typeface="Trebuchet MS"/>
              </a:rPr>
              <a:t>M</a:t>
            </a:r>
            <a:r>
              <a:rPr sz="4800" b="1" smtClean="0">
                <a:latin typeface="Trebuchet MS"/>
                <a:cs typeface="Trebuchet MS"/>
              </a:rPr>
              <a:t>O</a:t>
            </a:r>
            <a:r>
              <a:rPr sz="4800" b="1" spc="-15" smtClean="0">
                <a:latin typeface="Trebuchet MS"/>
                <a:cs typeface="Trebuchet MS"/>
              </a:rPr>
              <a:t>D</a:t>
            </a:r>
            <a:r>
              <a:rPr sz="4800" b="1" spc="-35" smtClean="0">
                <a:latin typeface="Trebuchet MS"/>
                <a:cs typeface="Trebuchet MS"/>
              </a:rPr>
              <a:t>E</a:t>
            </a:r>
            <a:r>
              <a:rPr sz="4800" b="1" spc="-30" smtClean="0">
                <a:latin typeface="Trebuchet MS"/>
                <a:cs typeface="Trebuchet MS"/>
              </a:rPr>
              <a:t>LL</a:t>
            </a:r>
            <a:r>
              <a:rPr sz="4800" b="1" spc="-5" smtClean="0">
                <a:latin typeface="Trebuchet MS"/>
                <a:cs typeface="Trebuchet MS"/>
              </a:rPr>
              <a:t>I</a:t>
            </a:r>
            <a:r>
              <a:rPr sz="4800" b="1" spc="30" smtClean="0">
                <a:latin typeface="Trebuchet MS"/>
                <a:cs typeface="Trebuchet MS"/>
              </a:rPr>
              <a:t>N</a:t>
            </a:r>
            <a:r>
              <a:rPr sz="4800" b="1" spc="5" smtClean="0">
                <a:latin typeface="Trebuchet MS"/>
                <a:cs typeface="Trebuchet MS"/>
              </a:rPr>
              <a:t>G</a:t>
            </a:r>
            <a:endParaRPr lang="en-US" sz="4800" b="1" spc="5" dirty="0" smtClean="0">
              <a:latin typeface="Trebuchet MS"/>
              <a:cs typeface="Trebuchet MS"/>
            </a:endParaRPr>
          </a:p>
          <a:p>
            <a:pPr marL="12700">
              <a:lnSpc>
                <a:spcPct val="100000"/>
              </a:lnSpc>
              <a:spcBef>
                <a:spcPts val="105"/>
              </a:spcBef>
            </a:pPr>
            <a:r>
              <a:rPr lang="en-US" sz="2000" spc="5" dirty="0" smtClean="0">
                <a:latin typeface="Trebuchet MS"/>
                <a:cs typeface="Trebuchet MS"/>
                <a:sym typeface="Wingdings" pitchFamily="2" charset="2"/>
              </a:rPr>
              <a:t></a:t>
            </a:r>
            <a:r>
              <a:rPr lang="en-US" sz="2000" spc="5" dirty="0" smtClean="0">
                <a:latin typeface="Trebuchet MS"/>
                <a:cs typeface="Trebuchet MS"/>
              </a:rPr>
              <a:t>Data collection</a:t>
            </a:r>
          </a:p>
          <a:p>
            <a:pPr marL="12700">
              <a:lnSpc>
                <a:spcPct val="100000"/>
              </a:lnSpc>
              <a:spcBef>
                <a:spcPts val="105"/>
              </a:spcBef>
            </a:pPr>
            <a:endParaRPr lang="en-US" sz="2000" spc="5" dirty="0" smtClean="0">
              <a:latin typeface="Trebuchet MS"/>
              <a:cs typeface="Trebuchet MS"/>
            </a:endParaRPr>
          </a:p>
          <a:p>
            <a:pPr marL="469900" indent="-457200">
              <a:lnSpc>
                <a:spcPct val="100000"/>
              </a:lnSpc>
              <a:spcBef>
                <a:spcPts val="105"/>
              </a:spcBef>
              <a:buAutoNum type="arabicParenR"/>
            </a:pPr>
            <a:r>
              <a:rPr lang="en-US" sz="2000" spc="5" dirty="0" err="1" smtClean="0">
                <a:latin typeface="Trebuchet MS"/>
                <a:cs typeface="Trebuchet MS"/>
              </a:rPr>
              <a:t>Kaggle</a:t>
            </a:r>
            <a:endParaRPr lang="en-US" sz="2000" spc="5" dirty="0" smtClean="0">
              <a:latin typeface="Trebuchet MS"/>
              <a:cs typeface="Trebuchet MS"/>
            </a:endParaRPr>
          </a:p>
          <a:p>
            <a:pPr marL="469900" indent="-457200">
              <a:lnSpc>
                <a:spcPct val="100000"/>
              </a:lnSpc>
              <a:spcBef>
                <a:spcPts val="105"/>
              </a:spcBef>
              <a:buAutoNum type="arabicParenR"/>
            </a:pPr>
            <a:r>
              <a:rPr lang="en-US" sz="2000" spc="5" dirty="0" smtClean="0">
                <a:latin typeface="Trebuchet MS"/>
                <a:cs typeface="Trebuchet MS"/>
              </a:rPr>
              <a:t>Download the dataset</a:t>
            </a:r>
          </a:p>
          <a:p>
            <a:pPr marL="469900" indent="-457200">
              <a:lnSpc>
                <a:spcPct val="100000"/>
              </a:lnSpc>
              <a:spcBef>
                <a:spcPts val="105"/>
              </a:spcBef>
            </a:pPr>
            <a:endParaRPr lang="en-US" sz="2000" spc="5" dirty="0" smtClean="0">
              <a:latin typeface="Trebuchet MS"/>
              <a:cs typeface="Trebuchet MS"/>
            </a:endParaRPr>
          </a:p>
          <a:p>
            <a:pPr marL="469900" indent="-457200">
              <a:lnSpc>
                <a:spcPct val="100000"/>
              </a:lnSpc>
              <a:spcBef>
                <a:spcPts val="105"/>
              </a:spcBef>
            </a:pPr>
            <a:r>
              <a:rPr lang="en-US" sz="2000" spc="5" dirty="0" smtClean="0">
                <a:latin typeface="Trebuchet MS"/>
                <a:cs typeface="Trebuchet MS"/>
                <a:sym typeface="Wingdings" pitchFamily="2" charset="2"/>
              </a:rPr>
              <a:t></a:t>
            </a:r>
            <a:r>
              <a:rPr lang="en-US" sz="2000" spc="5" dirty="0" smtClean="0">
                <a:latin typeface="Trebuchet MS"/>
                <a:cs typeface="Trebuchet MS"/>
                <a:sym typeface="Wingdings" pitchFamily="2" charset="2"/>
              </a:rPr>
              <a:t>Salary</a:t>
            </a:r>
            <a:r>
              <a:rPr lang="en-US" sz="2000" spc="5" dirty="0" smtClean="0">
                <a:latin typeface="Trebuchet MS"/>
                <a:cs typeface="Trebuchet MS"/>
                <a:sym typeface="Wingdings" pitchFamily="2" charset="2"/>
              </a:rPr>
              <a:t> </a:t>
            </a:r>
            <a:r>
              <a:rPr lang="en-US" sz="2000" spc="5" dirty="0" smtClean="0">
                <a:latin typeface="Trebuchet MS"/>
                <a:cs typeface="Trebuchet MS"/>
                <a:sym typeface="Wingdings" pitchFamily="2" charset="2"/>
              </a:rPr>
              <a:t>level</a:t>
            </a:r>
          </a:p>
          <a:p>
            <a:pPr marL="469900" indent="-457200">
              <a:lnSpc>
                <a:spcPct val="100000"/>
              </a:lnSpc>
              <a:spcBef>
                <a:spcPts val="105"/>
              </a:spcBef>
            </a:pPr>
            <a:endParaRPr lang="en-US" sz="2000" spc="5" dirty="0" smtClean="0">
              <a:latin typeface="Trebuchet MS"/>
              <a:cs typeface="Trebuchet MS"/>
              <a:sym typeface="Wingdings" pitchFamily="2" charset="2"/>
            </a:endParaRPr>
          </a:p>
          <a:p>
            <a:pPr marL="469900" indent="-457200">
              <a:lnSpc>
                <a:spcPct val="100000"/>
              </a:lnSpc>
              <a:spcBef>
                <a:spcPts val="105"/>
              </a:spcBef>
              <a:buAutoNum type="arabicParenR"/>
            </a:pPr>
            <a:r>
              <a:rPr lang="en-US" sz="2000" spc="5" dirty="0" smtClean="0">
                <a:latin typeface="Trebuchet MS"/>
                <a:cs typeface="Trebuchet MS"/>
                <a:sym typeface="Wingdings" pitchFamily="2" charset="2"/>
              </a:rPr>
              <a:t>Calculate </a:t>
            </a:r>
            <a:r>
              <a:rPr lang="en-US" sz="2000" spc="5" dirty="0" smtClean="0">
                <a:latin typeface="Trebuchet MS"/>
                <a:cs typeface="Trebuchet MS"/>
                <a:sym typeface="Wingdings" pitchFamily="2" charset="2"/>
              </a:rPr>
              <a:t>the Salary level  </a:t>
            </a:r>
            <a:endParaRPr lang="en-US" sz="2000" spc="5" dirty="0" smtClean="0">
              <a:latin typeface="Trebuchet MS"/>
              <a:cs typeface="Trebuchet MS"/>
              <a:sym typeface="Wingdings" pitchFamily="2" charset="2"/>
            </a:endParaRPr>
          </a:p>
          <a:p>
            <a:pPr marL="469900" indent="-457200">
              <a:lnSpc>
                <a:spcPct val="100000"/>
              </a:lnSpc>
              <a:spcBef>
                <a:spcPts val="105"/>
              </a:spcBef>
              <a:buAutoNum type="arabicParenR"/>
            </a:pPr>
            <a:r>
              <a:rPr lang="en-US" sz="2000" spc="5" dirty="0" smtClean="0">
                <a:latin typeface="Trebuchet MS"/>
                <a:cs typeface="Trebuchet MS"/>
                <a:sym typeface="Wingdings" pitchFamily="2" charset="2"/>
              </a:rPr>
              <a:t>Finalize the </a:t>
            </a:r>
            <a:r>
              <a:rPr lang="en-US" sz="2000" spc="5" dirty="0" smtClean="0">
                <a:latin typeface="Trebuchet MS"/>
                <a:cs typeface="Trebuchet MS"/>
                <a:sym typeface="Wingdings" pitchFamily="2" charset="2"/>
              </a:rPr>
              <a:t>Salary Level</a:t>
            </a:r>
            <a:endParaRPr lang="en-US" sz="2000" spc="5" dirty="0" smtClean="0">
              <a:latin typeface="Trebuchet MS"/>
              <a:cs typeface="Trebuchet MS"/>
              <a:sym typeface="Wingdings" pitchFamily="2" charset="2"/>
            </a:endParaRPr>
          </a:p>
          <a:p>
            <a:pPr marL="469900" indent="-457200">
              <a:lnSpc>
                <a:spcPct val="100000"/>
              </a:lnSpc>
              <a:spcBef>
                <a:spcPts val="105"/>
              </a:spcBef>
              <a:buAutoNum type="arabicParenR"/>
            </a:pPr>
            <a:endParaRPr lang="en-US" sz="2000" spc="5" dirty="0" smtClean="0">
              <a:latin typeface="Trebuchet MS"/>
              <a:cs typeface="Trebuchet MS"/>
              <a:sym typeface="Wingdings" pitchFamily="2" charset="2"/>
            </a:endParaRPr>
          </a:p>
          <a:p>
            <a:pPr marL="469900" indent="-457200">
              <a:lnSpc>
                <a:spcPct val="100000"/>
              </a:lnSpc>
              <a:spcBef>
                <a:spcPts val="105"/>
              </a:spcBef>
              <a:buFont typeface="Wingdings"/>
              <a:buChar char="à"/>
            </a:pPr>
            <a:r>
              <a:rPr lang="en-US" sz="2000" spc="5" dirty="0" smtClean="0">
                <a:latin typeface="Trebuchet MS"/>
                <a:cs typeface="Trebuchet MS"/>
                <a:sym typeface="Wingdings" pitchFamily="2" charset="2"/>
              </a:rPr>
              <a:t>Summary</a:t>
            </a:r>
          </a:p>
          <a:p>
            <a:pPr marL="469900" indent="-457200">
              <a:lnSpc>
                <a:spcPct val="100000"/>
              </a:lnSpc>
              <a:spcBef>
                <a:spcPts val="105"/>
              </a:spcBef>
            </a:pPr>
            <a:endParaRPr lang="en-US" sz="2000" spc="5" dirty="0" smtClean="0">
              <a:latin typeface="Trebuchet MS"/>
              <a:cs typeface="Trebuchet MS"/>
              <a:sym typeface="Wingdings" pitchFamily="2" charset="2"/>
            </a:endParaRPr>
          </a:p>
          <a:p>
            <a:pPr marL="469900" indent="-457200">
              <a:lnSpc>
                <a:spcPct val="100000"/>
              </a:lnSpc>
              <a:spcBef>
                <a:spcPts val="105"/>
              </a:spcBef>
              <a:buAutoNum type="arabicParenR"/>
            </a:pPr>
            <a:r>
              <a:rPr lang="en-US" sz="2000" spc="5" dirty="0" smtClean="0">
                <a:latin typeface="Trebuchet MS"/>
                <a:cs typeface="Trebuchet MS"/>
                <a:sym typeface="Wingdings" pitchFamily="2" charset="2"/>
              </a:rPr>
              <a:t>Pivot chart</a:t>
            </a:r>
          </a:p>
          <a:p>
            <a:pPr marL="469900" indent="-457200">
              <a:lnSpc>
                <a:spcPct val="100000"/>
              </a:lnSpc>
              <a:spcBef>
                <a:spcPts val="105"/>
              </a:spcBef>
            </a:pPr>
            <a:r>
              <a:rPr lang="en-US" sz="2000" spc="5" dirty="0" smtClean="0">
                <a:latin typeface="Trebuchet MS"/>
                <a:cs typeface="Trebuchet MS"/>
                <a:sym typeface="Wingdings" pitchFamily="2" charset="2"/>
              </a:rPr>
              <a:t>2)   Data visualization</a:t>
            </a:r>
          </a:p>
          <a:p>
            <a:pPr marL="469900" indent="-457200">
              <a:lnSpc>
                <a:spcPct val="100000"/>
              </a:lnSpc>
              <a:spcBef>
                <a:spcPts val="105"/>
              </a:spcBef>
            </a:pPr>
            <a:endParaRPr lang="en-US" sz="2000" b="1" spc="5" dirty="0" smtClean="0">
              <a:latin typeface="Trebuchet MS"/>
              <a:cs typeface="Trebuchet MS"/>
            </a:endParaRPr>
          </a:p>
          <a:p>
            <a:pPr marL="12700">
              <a:lnSpc>
                <a:spcPct val="100000"/>
              </a:lnSpc>
              <a:spcBef>
                <a:spcPts val="105"/>
              </a:spcBef>
            </a:pPr>
            <a:endParaRPr lang="en-US" sz="4800" b="1" spc="5" dirty="0" smtClean="0">
              <a:latin typeface="Trebuchet MS"/>
              <a:cs typeface="Trebuchet MS"/>
            </a:endParaRPr>
          </a:p>
          <a:p>
            <a:pPr marL="12700">
              <a:lnSpc>
                <a:spcPct val="100000"/>
              </a:lnSpc>
              <a:spcBef>
                <a:spcPts val="105"/>
              </a:spcBef>
            </a:pPr>
            <a:endParaRPr lang="en-US" sz="4800" b="1" spc="5" dirty="0" smtClean="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452398" y="1643050"/>
          <a:ext cx="10215634" cy="44862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4247317"/>
          </a:xfrm>
        </p:spPr>
        <p:txBody>
          <a:bodyPr/>
          <a:lstStyle/>
          <a:p>
            <a:r>
              <a:rPr lang="en-US" dirty="0" smtClean="0">
                <a:latin typeface="Times New Roman" panose="02020603050405020304" pitchFamily="18" charset="0"/>
                <a:cs typeface="Times New Roman" panose="02020603050405020304" pitchFamily="18" charset="0"/>
              </a:rPr>
              <a:t>Conclusion</a:t>
            </a:r>
            <a:r>
              <a:rPr lang="en-IN" dirty="0" smtClean="0">
                <a:latin typeface="Times New Roman" panose="02020603050405020304" pitchFamily="18" charset="0"/>
                <a:cs typeface="Times New Roman" panose="02020603050405020304" pitchFamily="18" charset="0"/>
              </a:rPr>
              <a:t>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r>
            <a:br>
              <a:rPr lang="en-IN" dirty="0" smtClean="0">
                <a:latin typeface="Times New Roman" panose="02020603050405020304" pitchFamily="18" charset="0"/>
                <a:cs typeface="Times New Roman" panose="02020603050405020304" pitchFamily="18" charset="0"/>
              </a:rPr>
            </a:br>
            <a:r>
              <a:rPr lang="en-IN" dirty="0" smtClean="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The analysis of the employee salary dataset identified trends and disparities, such as pay gaps and misalignments with performance and market standards. Addressing these issues will help ensure fair compensation and improve employee </a:t>
            </a:r>
            <a:r>
              <a:rPr lang="en-IN" sz="2800" dirty="0" smtClean="0">
                <a:latin typeface="Times New Roman" panose="02020603050405020304" pitchFamily="18" charset="0"/>
                <a:cs typeface="Times New Roman" panose="02020603050405020304" pitchFamily="18" charset="0"/>
              </a:rPr>
              <a:t>satisfaction. </a:t>
            </a:r>
            <a:r>
              <a:rPr lang="en-US" sz="2800" dirty="0" smtClean="0">
                <a:latin typeface="Times New Roman" panose="02020603050405020304" pitchFamily="18" charset="0"/>
                <a:cs typeface="Times New Roman" panose="02020603050405020304" pitchFamily="18" charset="0"/>
              </a:rPr>
              <a:t/>
            </a:r>
            <a:br>
              <a:rPr lang="en-US" sz="2800" dirty="0" smtClean="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smtClean="0">
                <a:solidFill>
                  <a:srgbClr val="0F0F0F"/>
                </a:solidFill>
                <a:latin typeface="Times New Roman" panose="02020603050405020304" pitchFamily="18" charset="0"/>
                <a:cs typeface="Times New Roman" panose="02020603050405020304" pitchFamily="18" charset="0"/>
              </a:rPr>
              <a:t>Salary</a:t>
            </a:r>
            <a:r>
              <a:rPr lang="en-US" sz="4400" b="1" dirty="0" smtClean="0">
                <a:solidFill>
                  <a:srgbClr val="0F0F0F"/>
                </a:solidFill>
                <a:latin typeface="Times New Roman" panose="02020603050405020304" pitchFamily="18" charset="0"/>
                <a:cs typeface="Times New Roman" panose="02020603050405020304" pitchFamily="18" charset="0"/>
              </a:rPr>
              <a:t> </a:t>
            </a:r>
            <a:r>
              <a:rPr lang="en-US" sz="4400" b="1" dirty="0" smtClean="0">
                <a:solidFill>
                  <a:srgbClr val="0F0F0F"/>
                </a:solidFill>
                <a:latin typeface="Times New Roman" panose="02020603050405020304" pitchFamily="18" charset="0"/>
                <a:cs typeface="Times New Roman" panose="02020603050405020304" pitchFamily="18" charset="0"/>
              </a:rPr>
              <a:t>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047878" cy="70570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t>P</a:t>
            </a:r>
            <a:r>
              <a:rPr sz="4250" spc="15" smtClean="0"/>
              <a:t>ROB</a:t>
            </a:r>
            <a:r>
              <a:rPr sz="4250" spc="55" smtClean="0"/>
              <a:t>L</a:t>
            </a:r>
            <a:r>
              <a:rPr sz="4250" spc="-20" smtClean="0"/>
              <a:t>E</a:t>
            </a:r>
            <a:r>
              <a:rPr sz="4250" spc="20" smtClean="0"/>
              <a:t>M</a:t>
            </a:r>
            <a:r>
              <a:rPr lang="en-US" sz="4250" spc="20" dirty="0" smtClean="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r>
            <a:br>
              <a:rPr lang="en-US" sz="4250" spc="10" dirty="0" smtClean="0"/>
            </a:br>
            <a:r>
              <a:rPr lang="en-US" sz="4250" spc="10" dirty="0" smtClean="0"/>
              <a:t/>
            </a:r>
            <a:br>
              <a:rPr lang="en-US" sz="4250" spc="10" dirty="0" smtClean="0"/>
            </a:br>
            <a:r>
              <a:rPr lang="en-US" sz="4250" spc="10" dirty="0" smtClean="0"/>
              <a:t>     </a:t>
            </a:r>
            <a:r>
              <a:rPr lang="en-IN" sz="2000" b="0" spc="10" dirty="0" smtClean="0"/>
              <a:t>Analyze the employee salary dataset to identify trends, disparities, and factors influencing salary distribution. </a:t>
            </a:r>
            <a:br>
              <a:rPr lang="en-IN" sz="2000" b="0" spc="10" dirty="0" smtClean="0"/>
            </a:br>
            <a:r>
              <a:rPr lang="en-IN" sz="2000" b="0" spc="10" dirty="0" smtClean="0"/>
              <a:t/>
            </a:r>
            <a:br>
              <a:rPr lang="en-IN" sz="2000" b="0" spc="10" dirty="0" smtClean="0"/>
            </a:br>
            <a:r>
              <a:rPr lang="en-IN" sz="2000" b="0" spc="10" dirty="0" smtClean="0"/>
              <a:t>                </a:t>
            </a:r>
            <a:br>
              <a:rPr lang="en-IN" sz="2000" b="0" spc="10" dirty="0" smtClean="0"/>
            </a:br>
            <a:r>
              <a:rPr lang="en-IN" sz="2000" b="0" spc="10" dirty="0" smtClean="0"/>
              <a:t>               The goal is to uncover potential issues like pay inequality or misalignment with market standards, enabling informed decisions on salary adjustments and compensation strategies.</a:t>
            </a:r>
            <a:r>
              <a:rPr lang="en-US" sz="4250" spc="10" dirty="0" smtClean="0"/>
              <a:t/>
            </a:r>
            <a:br>
              <a:rPr lang="en-US" sz="4250" spc="10" dirty="0" smtClean="0"/>
            </a:br>
            <a:r>
              <a:rPr lang="en-US" sz="4250" spc="10" dirty="0" smtClean="0"/>
              <a:t>  </a:t>
            </a:r>
            <a:br>
              <a:rPr lang="en-US" sz="4250" spc="10" dirty="0" smtClean="0"/>
            </a:br>
            <a:r>
              <a:rPr lang="en-US" sz="4250" spc="10" dirty="0" smtClean="0"/>
              <a:t/>
            </a:r>
            <a:br>
              <a:rPr lang="en-US" sz="4250" spc="10" dirty="0" smtClean="0"/>
            </a:br>
            <a:r>
              <a:rPr lang="en-US" sz="4250" spc="10" dirty="0" smtClean="0"/>
              <a:t/>
            </a:r>
            <a:br>
              <a:rPr lang="en-US" sz="4250" spc="10" dirty="0" smtClean="0"/>
            </a:br>
            <a:r>
              <a:rPr lang="en-US" sz="4250" spc="10" dirty="0" smtClean="0"/>
              <a:t> </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6"/>
            <a:ext cx="7999431" cy="419473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sz="4250" spc="5"/>
              <a:t>	</a:t>
            </a:r>
            <a:r>
              <a:rPr sz="4250" spc="-20" smtClean="0"/>
              <a:t>OVERVIEW</a:t>
            </a:r>
            <a:r>
              <a:rPr lang="en-US" sz="4250" spc="-20" dirty="0" smtClean="0"/>
              <a:t/>
            </a:r>
            <a:br>
              <a:rPr lang="en-US" sz="4250" spc="-20" dirty="0" smtClean="0"/>
            </a:br>
            <a:r>
              <a:rPr lang="en-US" sz="4250" spc="-20" dirty="0" smtClean="0"/>
              <a:t/>
            </a:r>
            <a:br>
              <a:rPr lang="en-US" sz="4250" spc="-20" dirty="0" smtClean="0"/>
            </a:br>
            <a:r>
              <a:rPr lang="en-IN" sz="2400" b="0" spc="-20" dirty="0" smtClean="0">
                <a:solidFill>
                  <a:srgbClr val="00B050"/>
                </a:solidFill>
              </a:rPr>
              <a:t>Objective: </a:t>
            </a:r>
            <a:r>
              <a:rPr lang="en-IN" sz="2400" b="0" spc="-20" dirty="0" smtClean="0"/>
              <a:t>Analyze the employee salary dataset to uncover trends, disparities, and factors influencing salary distribution. The goal is to ensure fair compensation, address potential pay gaps, and align salaries with market standards and employee performance.</a:t>
            </a:r>
            <a:r>
              <a:rPr lang="en-US" sz="4250" b="0" spc="-20" dirty="0" smtClean="0"/>
              <a:t/>
            </a:r>
            <a:br>
              <a:rPr lang="en-US" sz="4250" b="0" spc="-20" dirty="0" smtClean="0"/>
            </a:br>
            <a:endParaRPr sz="4250" b="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81798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r>
            <a:br>
              <a:rPr lang="en-US" sz="3200" spc="5" dirty="0" smtClean="0"/>
            </a:br>
            <a:r>
              <a:rPr lang="en-US" sz="2400" b="0" spc="5" dirty="0" smtClean="0"/>
              <a:t>1.Manager</a:t>
            </a:r>
            <a:br>
              <a:rPr lang="en-US" sz="2400" b="0" spc="5" dirty="0" smtClean="0"/>
            </a:br>
            <a:r>
              <a:rPr lang="en-US" sz="2400" b="0" spc="5" dirty="0" smtClean="0"/>
              <a:t>2.Organization</a:t>
            </a:r>
            <a:br>
              <a:rPr lang="en-US" sz="2400" b="0" spc="5" dirty="0" smtClean="0"/>
            </a:br>
            <a:r>
              <a:rPr lang="en-US" sz="2400" b="0" spc="5" dirty="0" smtClean="0"/>
              <a:t>3.Employee</a:t>
            </a:r>
            <a:br>
              <a:rPr lang="en-US" sz="2400" b="0" spc="5" dirty="0" smtClean="0"/>
            </a:br>
            <a:r>
              <a:rPr lang="en-US" sz="2400" b="0" spc="5" dirty="0" smtClean="0"/>
              <a:t>4.Employer</a:t>
            </a:r>
            <a:br>
              <a:rPr lang="en-US" sz="2400" b="0" spc="5" dirty="0" smtClean="0"/>
            </a:br>
            <a:r>
              <a:rPr lang="en-US" sz="2400" b="0" spc="5" dirty="0" smtClean="0"/>
              <a:t>5.IT Sectors</a:t>
            </a:r>
            <a:br>
              <a:rPr lang="en-US" sz="2400" b="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59878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a:t>S</a:t>
            </a:r>
            <a:r>
              <a:rPr sz="3600" spc="10"/>
              <a:t>O</a:t>
            </a:r>
            <a:r>
              <a:rPr sz="3600" spc="25"/>
              <a:t>LU</a:t>
            </a:r>
            <a:r>
              <a:rPr sz="3600" spc="-35"/>
              <a:t>T</a:t>
            </a:r>
            <a:r>
              <a:rPr sz="3600" spc="-30"/>
              <a:t>I</a:t>
            </a:r>
            <a:r>
              <a:rPr sz="3600" spc="10"/>
              <a:t>O</a:t>
            </a:r>
            <a:r>
              <a:rPr sz="3600"/>
              <a:t>N</a:t>
            </a:r>
            <a:r>
              <a:rPr sz="3600" spc="-345"/>
              <a:t> </a:t>
            </a:r>
            <a:r>
              <a:rPr sz="3600" spc="-35" smtClean="0"/>
              <a:t>A</a:t>
            </a:r>
            <a:r>
              <a:rPr sz="3600" spc="-5" smtClean="0"/>
              <a:t>N</a:t>
            </a:r>
            <a:r>
              <a:rPr sz="3600" smtClean="0"/>
              <a:t>D</a:t>
            </a:r>
            <a:r>
              <a:rPr sz="3600" spc="35" smtClean="0"/>
              <a:t> </a:t>
            </a:r>
            <a:r>
              <a:rPr sz="3600" spc="-30" dirty="0"/>
              <a:t>I</a:t>
            </a:r>
            <a:r>
              <a:rPr sz="3600" spc="-35" dirty="0"/>
              <a:t>T</a:t>
            </a:r>
            <a:r>
              <a:rPr sz="3600" dirty="0"/>
              <a:t>S</a:t>
            </a:r>
            <a:r>
              <a:rPr sz="3600" spc="60" dirty="0"/>
              <a:t> </a:t>
            </a:r>
            <a:r>
              <a:rPr sz="3600" spc="-295"/>
              <a:t>V</a:t>
            </a:r>
            <a:r>
              <a:rPr sz="3600" spc="-35"/>
              <a:t>A</a:t>
            </a:r>
            <a:r>
              <a:rPr sz="3600" spc="25"/>
              <a:t>LU</a:t>
            </a:r>
            <a:r>
              <a:rPr sz="3600"/>
              <a:t>E</a:t>
            </a:r>
            <a:r>
              <a:rPr sz="3600" spc="-65"/>
              <a:t> </a:t>
            </a:r>
            <a:r>
              <a:rPr sz="3600" spc="-15" smtClean="0"/>
              <a:t>P</a:t>
            </a:r>
            <a:r>
              <a:rPr sz="3600" spc="-30" smtClean="0"/>
              <a:t>R</a:t>
            </a:r>
            <a:r>
              <a:rPr sz="3600" spc="10" smtClean="0"/>
              <a:t>O</a:t>
            </a:r>
            <a:r>
              <a:rPr sz="3600" spc="-15" smtClean="0"/>
              <a:t>P</a:t>
            </a:r>
            <a:r>
              <a:rPr sz="3600" spc="10" smtClean="0"/>
              <a:t>O</a:t>
            </a:r>
            <a:r>
              <a:rPr sz="3600" spc="25" smtClean="0"/>
              <a:t>S</a:t>
            </a:r>
            <a:r>
              <a:rPr sz="3600" spc="-30" smtClean="0"/>
              <a:t>I</a:t>
            </a:r>
            <a:r>
              <a:rPr sz="3600" spc="-35" smtClean="0"/>
              <a:t>T</a:t>
            </a:r>
            <a:r>
              <a:rPr sz="3600" spc="-30" smtClean="0"/>
              <a:t>I</a:t>
            </a:r>
            <a:r>
              <a:rPr sz="3600" spc="10" smtClean="0"/>
              <a:t>O</a:t>
            </a:r>
            <a:r>
              <a:rPr sz="3600" smtClean="0"/>
              <a:t>N</a:t>
            </a:r>
            <a:r>
              <a:rPr lang="en-US" sz="3600" dirty="0" smtClean="0"/>
              <a:t/>
            </a:r>
            <a:br>
              <a:rPr lang="en-US" sz="3600" dirty="0" smtClean="0"/>
            </a:br>
            <a:r>
              <a:rPr lang="en-US" sz="3600" dirty="0" smtClean="0"/>
              <a:t/>
            </a:r>
            <a:br>
              <a:rPr lang="en-US" sz="3600" dirty="0" smtClean="0"/>
            </a:br>
            <a:r>
              <a:rPr lang="en-US" sz="3600" dirty="0" smtClean="0"/>
              <a:t/>
            </a:r>
            <a:br>
              <a:rPr lang="en-US" sz="3600" dirty="0" smtClean="0"/>
            </a:br>
            <a:r>
              <a:rPr lang="en-US" sz="2400" dirty="0" smtClean="0"/>
              <a:t>                        </a:t>
            </a:r>
            <a:r>
              <a:rPr lang="en-US" sz="2400" b="0" dirty="0" smtClean="0"/>
              <a:t>. Pivot : Summary</a:t>
            </a:r>
            <a:br>
              <a:rPr lang="en-US" sz="2400" b="0" dirty="0" smtClean="0"/>
            </a:br>
            <a:r>
              <a:rPr lang="en-US" sz="2400" b="0" dirty="0" smtClean="0"/>
              <a:t>                        . Graph: Data visualization                   </a:t>
            </a:r>
            <a:r>
              <a:rPr lang="en-US" sz="3600" dirty="0" smtClean="0"/>
              <a:t>		</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809588" y="500042"/>
            <a:ext cx="10681335" cy="5170646"/>
          </a:xfrm>
        </p:spPr>
        <p:txBody>
          <a:bodyPr/>
          <a:lstStyle/>
          <a:p>
            <a:r>
              <a:rPr lang="en-IN" dirty="0"/>
              <a:t>Dataset </a:t>
            </a:r>
            <a:r>
              <a:rPr lang="en-IN" dirty="0" smtClean="0"/>
              <a:t>Description</a:t>
            </a:r>
            <a:br>
              <a:rPr lang="en-IN" dirty="0" smtClean="0"/>
            </a:br>
            <a:r>
              <a:rPr lang="en-IN" dirty="0" smtClean="0"/>
              <a:t/>
            </a:r>
            <a:br>
              <a:rPr lang="en-IN" dirty="0" smtClean="0"/>
            </a:br>
            <a:r>
              <a:rPr lang="en-IN" sz="2400" b="0" dirty="0" smtClean="0">
                <a:sym typeface="Wingdings" pitchFamily="2" charset="2"/>
              </a:rPr>
              <a:t>   </a:t>
            </a:r>
            <a:r>
              <a:rPr lang="en-IN" sz="2400" b="0" dirty="0" smtClean="0"/>
              <a:t>Employee-</a:t>
            </a:r>
            <a:r>
              <a:rPr lang="en-IN" sz="2400" b="0" dirty="0" err="1" smtClean="0"/>
              <a:t>kaggle</a:t>
            </a:r>
            <a:r>
              <a:rPr lang="en-IN" sz="2400" b="0" dirty="0" smtClean="0">
                <a:sym typeface="Wingdings" pitchFamily="2" charset="2"/>
              </a:rPr>
              <a:t/>
            </a:r>
            <a:br>
              <a:rPr lang="en-IN" sz="2400" b="0" dirty="0" smtClean="0">
                <a:sym typeface="Wingdings" pitchFamily="2" charset="2"/>
              </a:rPr>
            </a:br>
            <a:r>
              <a:rPr lang="en-IN" sz="2400" b="0" dirty="0" smtClean="0">
                <a:sym typeface="Wingdings" pitchFamily="2" charset="2"/>
              </a:rPr>
              <a:t> </a:t>
            </a:r>
            <a:r>
              <a:rPr lang="en-IN" sz="2400" b="0" dirty="0" smtClean="0">
                <a:sym typeface="Wingdings" pitchFamily="2" charset="2"/>
              </a:rPr>
              <a:t>  Employee </a:t>
            </a:r>
            <a:r>
              <a:rPr lang="en-IN" sz="2400" b="0" dirty="0" smtClean="0">
                <a:sym typeface="Wingdings" pitchFamily="2" charset="2"/>
              </a:rPr>
              <a:t>ID-number</a:t>
            </a:r>
            <a:br>
              <a:rPr lang="en-IN" sz="2400" b="0" dirty="0" smtClean="0">
                <a:sym typeface="Wingdings" pitchFamily="2" charset="2"/>
              </a:rPr>
            </a:br>
            <a:r>
              <a:rPr lang="en-IN" sz="2400" b="0" dirty="0" smtClean="0">
                <a:sym typeface="Wingdings" pitchFamily="2" charset="2"/>
              </a:rPr>
              <a:t> </a:t>
            </a:r>
            <a:r>
              <a:rPr lang="en-IN" sz="2400" b="0" dirty="0" smtClean="0">
                <a:sym typeface="Wingdings" pitchFamily="2" charset="2"/>
              </a:rPr>
              <a:t>  Employee Gender – Female/Male</a:t>
            </a:r>
            <a:r>
              <a:rPr lang="en-IN" sz="2400" b="0" dirty="0" smtClean="0">
                <a:sym typeface="Wingdings" pitchFamily="2" charset="2"/>
              </a:rPr>
              <a:t/>
            </a:r>
            <a:br>
              <a:rPr lang="en-IN" sz="2400" b="0" dirty="0" smtClean="0">
                <a:sym typeface="Wingdings" pitchFamily="2" charset="2"/>
              </a:rPr>
            </a:br>
            <a:r>
              <a:rPr lang="en-IN" sz="2400" b="0" dirty="0" smtClean="0">
                <a:sym typeface="Wingdings" pitchFamily="2" charset="2"/>
              </a:rPr>
              <a:t> </a:t>
            </a:r>
            <a:r>
              <a:rPr lang="en-IN" sz="2400" b="0" dirty="0" smtClean="0">
                <a:sym typeface="Wingdings" pitchFamily="2" charset="2"/>
              </a:rPr>
              <a:t>  Experience – Years</a:t>
            </a:r>
            <a:r>
              <a:rPr lang="en-IN" sz="2400" b="0" dirty="0" smtClean="0">
                <a:sym typeface="Wingdings" pitchFamily="2" charset="2"/>
              </a:rPr>
              <a:t/>
            </a:r>
            <a:br>
              <a:rPr lang="en-IN" sz="2400" b="0" dirty="0" smtClean="0">
                <a:sym typeface="Wingdings" pitchFamily="2" charset="2"/>
              </a:rPr>
            </a:br>
            <a:r>
              <a:rPr lang="en-IN" sz="2400" b="0" dirty="0" smtClean="0">
                <a:sym typeface="Wingdings" pitchFamily="2" charset="2"/>
              </a:rPr>
              <a:t>   Position </a:t>
            </a:r>
            <a:r>
              <a:rPr lang="en-IN" sz="2400" b="0" dirty="0" smtClean="0">
                <a:sym typeface="Wingdings" pitchFamily="2" charset="2"/>
              </a:rPr>
              <a:t/>
            </a:r>
            <a:br>
              <a:rPr lang="en-IN" sz="2400" b="0" dirty="0" smtClean="0">
                <a:sym typeface="Wingdings" pitchFamily="2" charset="2"/>
              </a:rPr>
            </a:br>
            <a:r>
              <a:rPr lang="en-IN" sz="2400" b="0" dirty="0" smtClean="0">
                <a:sym typeface="Wingdings" pitchFamily="2" charset="2"/>
              </a:rPr>
              <a:t>   Salary - Amount</a:t>
            </a:r>
            <a:r>
              <a:rPr lang="en-IN" sz="2400" b="0" dirty="0" smtClean="0">
                <a:sym typeface="Wingdings" pitchFamily="2" charset="2"/>
              </a:rPr>
              <a:t/>
            </a:r>
            <a:br>
              <a:rPr lang="en-IN" sz="2400" b="0" dirty="0" smtClean="0">
                <a:sym typeface="Wingdings" pitchFamily="2" charset="2"/>
              </a:rPr>
            </a:br>
            <a:r>
              <a:rPr lang="en-IN" sz="2400" b="0" dirty="0" smtClean="0">
                <a:sym typeface="Wingdings" pitchFamily="2" charset="2"/>
              </a:rPr>
              <a:t>   Salary </a:t>
            </a:r>
            <a:r>
              <a:rPr lang="en-IN" sz="2400" b="0" dirty="0" smtClean="0">
                <a:sym typeface="Wingdings" pitchFamily="2" charset="2"/>
              </a:rPr>
              <a:t>level – </a:t>
            </a:r>
            <a:r>
              <a:rPr lang="en-IN" sz="2400" b="0" dirty="0" err="1" smtClean="0">
                <a:sym typeface="Wingdings" pitchFamily="2" charset="2"/>
              </a:rPr>
              <a:t>Executive,management</a:t>
            </a:r>
            <a:r>
              <a:rPr lang="en-IN" sz="2400" b="0" dirty="0" smtClean="0">
                <a:sym typeface="Wingdings" pitchFamily="2" charset="2"/>
              </a:rPr>
              <a:t> </a:t>
            </a:r>
            <a:r>
              <a:rPr lang="en-IN" sz="2400" b="0" dirty="0" smtClean="0">
                <a:sym typeface="Wingdings" pitchFamily="2" charset="2"/>
              </a:rPr>
              <a:t>/senior level/mid level/entry    			level/Intern level</a:t>
            </a:r>
            <a:r>
              <a:rPr lang="en-IN" sz="2400" b="0" dirty="0" smtClean="0">
                <a:sym typeface="Wingdings" pitchFamily="2" charset="2"/>
              </a:rPr>
              <a:t/>
            </a:r>
            <a:br>
              <a:rPr lang="en-IN" sz="2400" b="0" dirty="0" smtClean="0">
                <a:sym typeface="Wingdings" pitchFamily="2" charset="2"/>
              </a:rPr>
            </a:br>
            <a:r>
              <a:rPr lang="en-IN" sz="2400" b="0" dirty="0" smtClean="0">
                <a:sym typeface="Wingdings" pitchFamily="2" charset="2"/>
              </a:rPr>
              <a:t>    </a:t>
            </a:r>
            <a:r>
              <a:rPr lang="en-IN" sz="2400" b="0" dirty="0" smtClean="0"/>
              <a:t/>
            </a:r>
            <a:br>
              <a:rPr lang="en-IN" sz="2400" b="0" dirty="0" smtClean="0"/>
            </a:br>
            <a:endParaRPr lang="en-IN" sz="2400" b="0" dirty="0"/>
          </a:p>
        </p:txBody>
      </p:sp>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4394793"/>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a:t>OUR</a:t>
            </a:r>
            <a:r>
              <a:rPr sz="4250" spc="-10"/>
              <a:t> </a:t>
            </a:r>
            <a:r>
              <a:rPr sz="4250" spc="20" smtClean="0"/>
              <a:t>SOLUTION</a:t>
            </a:r>
            <a:r>
              <a:rPr lang="en-US" sz="4250" spc="20" dirty="0" smtClean="0"/>
              <a:t/>
            </a:r>
            <a:br>
              <a:rPr lang="en-US" sz="4250" spc="20" dirty="0" smtClean="0"/>
            </a:br>
            <a:r>
              <a:rPr lang="en-US" sz="4250" spc="20" dirty="0" smtClean="0"/>
              <a:t/>
            </a:r>
            <a:br>
              <a:rPr lang="en-US" sz="4250" spc="20" dirty="0" smtClean="0"/>
            </a:br>
            <a:r>
              <a:rPr lang="en-US" sz="2400" spc="20" dirty="0" smtClean="0"/>
              <a:t>.</a:t>
            </a:r>
            <a:r>
              <a:rPr lang="en-US" sz="2400" spc="20" dirty="0" err="1" smtClean="0">
                <a:solidFill>
                  <a:srgbClr val="FF0000"/>
                </a:solidFill>
              </a:rPr>
              <a:t>Salarylevel</a:t>
            </a:r>
            <a:r>
              <a:rPr lang="en-US" sz="2400" spc="20" dirty="0" smtClean="0"/>
              <a:t>:</a:t>
            </a:r>
            <a:r>
              <a:rPr lang="en-IN" sz="2400" spc="20" dirty="0" smtClean="0"/>
              <a:t>=IF(E2&gt;=100000,"Executive/</a:t>
            </a:r>
            <a:r>
              <a:rPr lang="en-IN" sz="2400" spc="20" dirty="0" err="1" smtClean="0"/>
              <a:t>Management",IF</a:t>
            </a:r>
            <a:r>
              <a:rPr lang="en-IN" sz="2400" spc="20" dirty="0" smtClean="0"/>
              <a:t>(E2&gt;=80000,"Senior </a:t>
            </a:r>
            <a:r>
              <a:rPr lang="en-IN" sz="2400" spc="20" dirty="0" err="1" smtClean="0"/>
              <a:t>Level",IF</a:t>
            </a:r>
            <a:r>
              <a:rPr lang="en-IN" sz="2400" spc="20" dirty="0" smtClean="0"/>
              <a:t>(E2&gt;=30000,"Entry </a:t>
            </a:r>
            <a:r>
              <a:rPr lang="en-IN" sz="2400" spc="20" dirty="0" err="1" smtClean="0"/>
              <a:t>Level",IF</a:t>
            </a:r>
            <a:r>
              <a:rPr lang="en-IN" sz="2400" spc="20" dirty="0" smtClean="0"/>
              <a:t>(E2&gt;=15000,"Intern","Below Intern"))))</a:t>
            </a: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139</Words>
  <Application>Microsoft Office PowerPoint</Application>
  <PresentationFormat>Custom</PresentationFormat>
  <Paragraphs>60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Analyze the employee salary dataset to identify trends, disparities, and factors influencing salary distribution.                                   The goal is to uncover potential issues like pay inequality or misalignment with market standards, enabling informed decisions on salary adjustments and compensation strategies.       </vt:lpstr>
      <vt:lpstr>PROJECT OVERVIEW  Objective: Analyze the employee salary dataset to uncover trends, disparities, and factors influencing salary distribution. The goal is to ensure fair compensation, address potential pay gaps, and align salaries with market standards and employee performance. </vt:lpstr>
      <vt:lpstr>WHO ARE THE END USERS?  1.Manager 2.Organization 3.Employee 4.Employer 5.IT Sectors    </vt:lpstr>
      <vt:lpstr>OUR SOLUTION AND ITS VALUE PROPOSITION                           . Pivot : Summary                         . Graph: Data visualization                     </vt:lpstr>
      <vt:lpstr>Dataset Description     Employee-kaggle    Employee ID-number    Employee Gender – Female/Male    Experience – Years    Position     Salary - Amount    Salary level – Executive,management /senior level/mid level/entry       level/Intern level      </vt:lpstr>
      <vt:lpstr>THE "WOW" IN OUR SOLUTION  .Salarylevel:=IF(E2&gt;=100000,"Executive/Management",IF(E2&gt;=80000,"Senior Level",IF(E2&gt;=30000,"Entry Level",IF(E2&gt;=15000,"Intern","Below Intern"))))   </vt:lpstr>
      <vt:lpstr>Slide 10</vt:lpstr>
      <vt:lpstr>RESULTS</vt:lpstr>
      <vt:lpstr>Conclusion    The analysis of the employee salary dataset identified trends and disparities, such as pay gaps and misalignments with performance and market standards. Addressing these issues will help ensure fair compensation and improve employee satisfaction.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48</cp:revision>
  <dcterms:created xsi:type="dcterms:W3CDTF">2024-03-29T15:07:22Z</dcterms:created>
  <dcterms:modified xsi:type="dcterms:W3CDTF">2024-08-30T16:37:30Z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