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82" r:id="rId1"/>
  </p:sldMasterIdLst>
  <p:notesMasterIdLst>
    <p:notesMasterId r:id="rId27"/>
  </p:notesMasterIdLst>
  <p:sldIdLst>
    <p:sldId id="265" r:id="rId2"/>
    <p:sldId id="262" r:id="rId3"/>
    <p:sldId id="263" r:id="rId4"/>
    <p:sldId id="264" r:id="rId5"/>
    <p:sldId id="282" r:id="rId6"/>
    <p:sldId id="283" r:id="rId7"/>
    <p:sldId id="280" r:id="rId8"/>
    <p:sldId id="269" r:id="rId9"/>
    <p:sldId id="256" r:id="rId10"/>
    <p:sldId id="257" r:id="rId11"/>
    <p:sldId id="258" r:id="rId12"/>
    <p:sldId id="259" r:id="rId13"/>
    <p:sldId id="260" r:id="rId14"/>
    <p:sldId id="261" r:id="rId15"/>
    <p:sldId id="279" r:id="rId16"/>
    <p:sldId id="271" r:id="rId17"/>
    <p:sldId id="273" r:id="rId18"/>
    <p:sldId id="275" r:id="rId19"/>
    <p:sldId id="277" r:id="rId20"/>
    <p:sldId id="278" r:id="rId21"/>
    <p:sldId id="281" r:id="rId22"/>
    <p:sldId id="266" r:id="rId23"/>
    <p:sldId id="270" r:id="rId24"/>
    <p:sldId id="267" r:id="rId25"/>
    <p:sldId id="268"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95D05C-DFA2-47D7-8209-E220C3632523}" v="68" dt="2022-09-28T06:25:18.9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256" autoAdjust="0"/>
  </p:normalViewPr>
  <p:slideViewPr>
    <p:cSldViewPr snapToGrid="0">
      <p:cViewPr varScale="1">
        <p:scale>
          <a:sx n="82" d="100"/>
          <a:sy n="82" d="100"/>
        </p:scale>
        <p:origin x="72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E0D32F-0AE6-4714-8FF7-414A0792B30F}" type="datetimeFigureOut">
              <a:rPr lang="en-US" smtClean="0"/>
              <a:t>9/30/2022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C42775-F4A7-4140-BC64-7324551EBAA1}" type="slidenum">
              <a:rPr lang="en-US" smtClean="0"/>
              <a:t>‹#›</a:t>
            </a:fld>
            <a:endParaRPr lang="en-US"/>
          </a:p>
        </p:txBody>
      </p:sp>
    </p:spTree>
    <p:extLst>
      <p:ext uri="{BB962C8B-B14F-4D97-AF65-F5344CB8AC3E}">
        <p14:creationId xmlns:p14="http://schemas.microsoft.com/office/powerpoint/2010/main" val="37112184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42775-F4A7-4140-BC64-7324551EBAA1}" type="slidenum">
              <a:rPr lang="en-US" smtClean="0"/>
              <a:t>24</a:t>
            </a:fld>
            <a:endParaRPr lang="en-US"/>
          </a:p>
        </p:txBody>
      </p:sp>
    </p:spTree>
    <p:extLst>
      <p:ext uri="{BB962C8B-B14F-4D97-AF65-F5344CB8AC3E}">
        <p14:creationId xmlns:p14="http://schemas.microsoft.com/office/powerpoint/2010/main" val="2938125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E52CDC2-509D-4590-B016-07DE59D64C54}" type="datetimeFigureOut">
              <a:rPr lang="en-IN" smtClean="0"/>
              <a:t>30-09-2022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D1A78B-4B04-461D-8E6A-5E9E2B000C1D}" type="slidenum">
              <a:rPr lang="en-IN" smtClean="0"/>
              <a:t>‹#›</a:t>
            </a:fld>
            <a:endParaRPr lang="en-IN"/>
          </a:p>
        </p:txBody>
      </p:sp>
    </p:spTree>
    <p:extLst>
      <p:ext uri="{BB962C8B-B14F-4D97-AF65-F5344CB8AC3E}">
        <p14:creationId xmlns:p14="http://schemas.microsoft.com/office/powerpoint/2010/main" val="707677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52CDC2-509D-4590-B016-07DE59D64C54}" type="datetimeFigureOut">
              <a:rPr lang="en-IN" smtClean="0"/>
              <a:t>30-09-2022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D1A78B-4B04-461D-8E6A-5E9E2B000C1D}" type="slidenum">
              <a:rPr lang="en-IN" smtClean="0"/>
              <a:t>‹#›</a:t>
            </a:fld>
            <a:endParaRPr lang="en-IN"/>
          </a:p>
        </p:txBody>
      </p:sp>
    </p:spTree>
    <p:extLst>
      <p:ext uri="{BB962C8B-B14F-4D97-AF65-F5344CB8AC3E}">
        <p14:creationId xmlns:p14="http://schemas.microsoft.com/office/powerpoint/2010/main" val="2465721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52CDC2-509D-4590-B016-07DE59D64C54}" type="datetimeFigureOut">
              <a:rPr lang="en-IN" smtClean="0"/>
              <a:t>30-09-2022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D1A78B-4B04-461D-8E6A-5E9E2B000C1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933820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52CDC2-509D-4590-B016-07DE59D64C54}" type="datetimeFigureOut">
              <a:rPr lang="en-IN" smtClean="0"/>
              <a:t>30-09-2022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D1A78B-4B04-461D-8E6A-5E9E2B000C1D}" type="slidenum">
              <a:rPr lang="en-IN" smtClean="0"/>
              <a:t>‹#›</a:t>
            </a:fld>
            <a:endParaRPr lang="en-IN"/>
          </a:p>
        </p:txBody>
      </p:sp>
    </p:spTree>
    <p:extLst>
      <p:ext uri="{BB962C8B-B14F-4D97-AF65-F5344CB8AC3E}">
        <p14:creationId xmlns:p14="http://schemas.microsoft.com/office/powerpoint/2010/main" val="31262557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52CDC2-509D-4590-B016-07DE59D64C54}" type="datetimeFigureOut">
              <a:rPr lang="en-IN" smtClean="0"/>
              <a:t>30-09-2022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D1A78B-4B04-461D-8E6A-5E9E2B000C1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857345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52CDC2-509D-4590-B016-07DE59D64C54}" type="datetimeFigureOut">
              <a:rPr lang="en-IN" smtClean="0"/>
              <a:t>30-09-2022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D1A78B-4B04-461D-8E6A-5E9E2B000C1D}" type="slidenum">
              <a:rPr lang="en-IN" smtClean="0"/>
              <a:t>‹#›</a:t>
            </a:fld>
            <a:endParaRPr lang="en-IN"/>
          </a:p>
        </p:txBody>
      </p:sp>
    </p:spTree>
    <p:extLst>
      <p:ext uri="{BB962C8B-B14F-4D97-AF65-F5344CB8AC3E}">
        <p14:creationId xmlns:p14="http://schemas.microsoft.com/office/powerpoint/2010/main" val="2222336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52CDC2-509D-4590-B016-07DE59D64C54}" type="datetimeFigureOut">
              <a:rPr lang="en-IN" smtClean="0"/>
              <a:t>30-09-2022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D1A78B-4B04-461D-8E6A-5E9E2B000C1D}" type="slidenum">
              <a:rPr lang="en-IN" smtClean="0"/>
              <a:t>‹#›</a:t>
            </a:fld>
            <a:endParaRPr lang="en-IN"/>
          </a:p>
        </p:txBody>
      </p:sp>
    </p:spTree>
    <p:extLst>
      <p:ext uri="{BB962C8B-B14F-4D97-AF65-F5344CB8AC3E}">
        <p14:creationId xmlns:p14="http://schemas.microsoft.com/office/powerpoint/2010/main" val="19076626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52CDC2-509D-4590-B016-07DE59D64C54}" type="datetimeFigureOut">
              <a:rPr lang="en-IN" smtClean="0"/>
              <a:t>30-09-2022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D1A78B-4B04-461D-8E6A-5E9E2B000C1D}" type="slidenum">
              <a:rPr lang="en-IN" smtClean="0"/>
              <a:t>‹#›</a:t>
            </a:fld>
            <a:endParaRPr lang="en-IN"/>
          </a:p>
        </p:txBody>
      </p:sp>
    </p:spTree>
    <p:extLst>
      <p:ext uri="{BB962C8B-B14F-4D97-AF65-F5344CB8AC3E}">
        <p14:creationId xmlns:p14="http://schemas.microsoft.com/office/powerpoint/2010/main" val="1479195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52CDC2-509D-4590-B016-07DE59D64C54}" type="datetimeFigureOut">
              <a:rPr lang="en-IN" smtClean="0"/>
              <a:t>30-09-2022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D1A78B-4B04-461D-8E6A-5E9E2B000C1D}" type="slidenum">
              <a:rPr lang="en-IN" smtClean="0"/>
              <a:t>‹#›</a:t>
            </a:fld>
            <a:endParaRPr lang="en-IN"/>
          </a:p>
        </p:txBody>
      </p:sp>
    </p:spTree>
    <p:extLst>
      <p:ext uri="{BB962C8B-B14F-4D97-AF65-F5344CB8AC3E}">
        <p14:creationId xmlns:p14="http://schemas.microsoft.com/office/powerpoint/2010/main" val="3090602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52CDC2-509D-4590-B016-07DE59D64C54}" type="datetimeFigureOut">
              <a:rPr lang="en-IN" smtClean="0"/>
              <a:t>30-09-2022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D1A78B-4B04-461D-8E6A-5E9E2B000C1D}" type="slidenum">
              <a:rPr lang="en-IN" smtClean="0"/>
              <a:t>‹#›</a:t>
            </a:fld>
            <a:endParaRPr lang="en-IN"/>
          </a:p>
        </p:txBody>
      </p:sp>
    </p:spTree>
    <p:extLst>
      <p:ext uri="{BB962C8B-B14F-4D97-AF65-F5344CB8AC3E}">
        <p14:creationId xmlns:p14="http://schemas.microsoft.com/office/powerpoint/2010/main" val="3967600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52CDC2-509D-4590-B016-07DE59D64C54}" type="datetimeFigureOut">
              <a:rPr lang="en-IN" smtClean="0"/>
              <a:t>30-09-2022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D1A78B-4B04-461D-8E6A-5E9E2B000C1D}" type="slidenum">
              <a:rPr lang="en-IN" smtClean="0"/>
              <a:t>‹#›</a:t>
            </a:fld>
            <a:endParaRPr lang="en-IN"/>
          </a:p>
        </p:txBody>
      </p:sp>
    </p:spTree>
    <p:extLst>
      <p:ext uri="{BB962C8B-B14F-4D97-AF65-F5344CB8AC3E}">
        <p14:creationId xmlns:p14="http://schemas.microsoft.com/office/powerpoint/2010/main" val="803823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52CDC2-509D-4590-B016-07DE59D64C54}" type="datetimeFigureOut">
              <a:rPr lang="en-IN" smtClean="0"/>
              <a:t>30-09-2022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2D1A78B-4B04-461D-8E6A-5E9E2B000C1D}" type="slidenum">
              <a:rPr lang="en-IN" smtClean="0"/>
              <a:t>‹#›</a:t>
            </a:fld>
            <a:endParaRPr lang="en-IN"/>
          </a:p>
        </p:txBody>
      </p:sp>
    </p:spTree>
    <p:extLst>
      <p:ext uri="{BB962C8B-B14F-4D97-AF65-F5344CB8AC3E}">
        <p14:creationId xmlns:p14="http://schemas.microsoft.com/office/powerpoint/2010/main" val="1016448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52CDC2-509D-4590-B016-07DE59D64C54}" type="datetimeFigureOut">
              <a:rPr lang="en-IN" smtClean="0"/>
              <a:t>30-09-2022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2D1A78B-4B04-461D-8E6A-5E9E2B000C1D}" type="slidenum">
              <a:rPr lang="en-IN" smtClean="0"/>
              <a:t>‹#›</a:t>
            </a:fld>
            <a:endParaRPr lang="en-IN"/>
          </a:p>
        </p:txBody>
      </p:sp>
    </p:spTree>
    <p:extLst>
      <p:ext uri="{BB962C8B-B14F-4D97-AF65-F5344CB8AC3E}">
        <p14:creationId xmlns:p14="http://schemas.microsoft.com/office/powerpoint/2010/main" val="3853456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52CDC2-509D-4590-B016-07DE59D64C54}" type="datetimeFigureOut">
              <a:rPr lang="en-IN" smtClean="0"/>
              <a:t>30-09-2022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2D1A78B-4B04-461D-8E6A-5E9E2B000C1D}" type="slidenum">
              <a:rPr lang="en-IN" smtClean="0"/>
              <a:t>‹#›</a:t>
            </a:fld>
            <a:endParaRPr lang="en-IN"/>
          </a:p>
        </p:txBody>
      </p:sp>
    </p:spTree>
    <p:extLst>
      <p:ext uri="{BB962C8B-B14F-4D97-AF65-F5344CB8AC3E}">
        <p14:creationId xmlns:p14="http://schemas.microsoft.com/office/powerpoint/2010/main" val="1654183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52CDC2-509D-4590-B016-07DE59D64C54}" type="datetimeFigureOut">
              <a:rPr lang="en-IN" smtClean="0"/>
              <a:t>30-09-2022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D1A78B-4B04-461D-8E6A-5E9E2B000C1D}" type="slidenum">
              <a:rPr lang="en-IN" smtClean="0"/>
              <a:t>‹#›</a:t>
            </a:fld>
            <a:endParaRPr lang="en-IN"/>
          </a:p>
        </p:txBody>
      </p:sp>
    </p:spTree>
    <p:extLst>
      <p:ext uri="{BB962C8B-B14F-4D97-AF65-F5344CB8AC3E}">
        <p14:creationId xmlns:p14="http://schemas.microsoft.com/office/powerpoint/2010/main" val="575237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D1A78B-4B04-461D-8E6A-5E9E2B000C1D}" type="slidenum">
              <a:rPr lang="en-IN" smtClean="0"/>
              <a:t>‹#›</a:t>
            </a:fld>
            <a:endParaRPr lang="en-IN"/>
          </a:p>
        </p:txBody>
      </p:sp>
      <p:sp>
        <p:nvSpPr>
          <p:cNvPr id="5" name="Date Placeholder 4"/>
          <p:cNvSpPr>
            <a:spLocks noGrp="1"/>
          </p:cNvSpPr>
          <p:nvPr>
            <p:ph type="dt" sz="half" idx="10"/>
          </p:nvPr>
        </p:nvSpPr>
        <p:spPr/>
        <p:txBody>
          <a:bodyPr/>
          <a:lstStyle/>
          <a:p>
            <a:fld id="{5E52CDC2-509D-4590-B016-07DE59D64C54}" type="datetimeFigureOut">
              <a:rPr lang="en-IN" smtClean="0"/>
              <a:t>30-09-2022</a:t>
            </a:fld>
            <a:endParaRPr lang="en-IN"/>
          </a:p>
        </p:txBody>
      </p:sp>
    </p:spTree>
    <p:extLst>
      <p:ext uri="{BB962C8B-B14F-4D97-AF65-F5344CB8AC3E}">
        <p14:creationId xmlns:p14="http://schemas.microsoft.com/office/powerpoint/2010/main" val="2329065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E52CDC2-509D-4590-B016-07DE59D64C54}" type="datetimeFigureOut">
              <a:rPr lang="en-IN" smtClean="0"/>
              <a:t>30-09-2022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2D1A78B-4B04-461D-8E6A-5E9E2B000C1D}" type="slidenum">
              <a:rPr lang="en-IN" smtClean="0"/>
              <a:t>‹#›</a:t>
            </a:fld>
            <a:endParaRPr lang="en-IN"/>
          </a:p>
        </p:txBody>
      </p:sp>
    </p:spTree>
    <p:extLst>
      <p:ext uri="{BB962C8B-B14F-4D97-AF65-F5344CB8AC3E}">
        <p14:creationId xmlns:p14="http://schemas.microsoft.com/office/powerpoint/2010/main" val="1861112656"/>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6" r:id="rId4"/>
    <p:sldLayoutId id="2147484087" r:id="rId5"/>
    <p:sldLayoutId id="2147484088" r:id="rId6"/>
    <p:sldLayoutId id="2147484089" r:id="rId7"/>
    <p:sldLayoutId id="2147484090" r:id="rId8"/>
    <p:sldLayoutId id="2147484091" r:id="rId9"/>
    <p:sldLayoutId id="2147484092" r:id="rId10"/>
    <p:sldLayoutId id="2147484093" r:id="rId11"/>
    <p:sldLayoutId id="2147484094" r:id="rId12"/>
    <p:sldLayoutId id="2147484095" r:id="rId13"/>
    <p:sldLayoutId id="2147484096" r:id="rId14"/>
    <p:sldLayoutId id="2147484097" r:id="rId15"/>
    <p:sldLayoutId id="214748409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wires.onlinelibrary.wiley.com/action/doSearch?ContribAuthorRaw=Gagnon%2C+Alexandre+S" TargetMode="External"/><Relationship Id="rId2" Type="http://schemas.openxmlformats.org/officeDocument/2006/relationships/hyperlink" Target="https://wires.onlinelibrary.wiley.com/action/doSearch?ContribAuthorRaw=Sesana%2C+Elena" TargetMode="External"/><Relationship Id="rId1" Type="http://schemas.openxmlformats.org/officeDocument/2006/relationships/slideLayout" Target="../slideLayouts/slideLayout7.xml"/><Relationship Id="rId5" Type="http://schemas.openxmlformats.org/officeDocument/2006/relationships/hyperlink" Target="https://wires.onlinelibrary.wiley.com/action/doSearch?ContribAuthorRaw=Cassar%2C+JoAnn" TargetMode="External"/><Relationship Id="rId4" Type="http://schemas.openxmlformats.org/officeDocument/2006/relationships/hyperlink" Target="https://wires.onlinelibrary.wiley.com/action/doSearch?ContribAuthorRaw=Ciantelli%2C+Chiara"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onlinelibrary.wiley.com/action/doSearch?ContribAuthorRaw=Sharma%2C+Pritee" TargetMode="External"/><Relationship Id="rId2" Type="http://schemas.openxmlformats.org/officeDocument/2006/relationships/hyperlink" Target="https://onlinelibrary.wiley.com/action/doSearch?ContribAuthorRaw=Praveen%2C+Bushra"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hyperlink" Target="http://www.thegreatwarming.com/pdf/ClimateChangeFactSheet.pdf"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B85B9-8137-4318-ABEB-F74320ECE792}"/>
              </a:ext>
            </a:extLst>
          </p:cNvPr>
          <p:cNvSpPr>
            <a:spLocks noGrp="1"/>
          </p:cNvSpPr>
          <p:nvPr>
            <p:ph type="title"/>
          </p:nvPr>
        </p:nvSpPr>
        <p:spPr>
          <a:xfrm>
            <a:off x="2333414" y="2108200"/>
            <a:ext cx="8596668" cy="1320800"/>
          </a:xfrm>
        </p:spPr>
        <p:txBody>
          <a:bodyPr>
            <a:normAutofit/>
          </a:bodyPr>
          <a:lstStyle/>
          <a:p>
            <a:r>
              <a:rPr lang="en-IN" sz="5400" dirty="0">
                <a:solidFill>
                  <a:schemeClr val="accent1">
                    <a:lumMod val="50000"/>
                  </a:schemeClr>
                </a:solidFill>
              </a:rPr>
              <a:t>CLIMATE</a:t>
            </a:r>
            <a:r>
              <a:rPr lang="en-IN" sz="5400" dirty="0">
                <a:solidFill>
                  <a:schemeClr val="accent2">
                    <a:lumMod val="75000"/>
                  </a:schemeClr>
                </a:solidFill>
              </a:rPr>
              <a:t> </a:t>
            </a:r>
            <a:r>
              <a:rPr lang="en-IN" sz="5400" dirty="0">
                <a:solidFill>
                  <a:schemeClr val="accent1">
                    <a:lumMod val="50000"/>
                  </a:schemeClr>
                </a:solidFill>
              </a:rPr>
              <a:t>CHANGE</a:t>
            </a:r>
          </a:p>
        </p:txBody>
      </p:sp>
    </p:spTree>
    <p:extLst>
      <p:ext uri="{BB962C8B-B14F-4D97-AF65-F5344CB8AC3E}">
        <p14:creationId xmlns:p14="http://schemas.microsoft.com/office/powerpoint/2010/main" val="2421107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481D92-1A96-4DF9-D7F7-CD639F4D75AB}"/>
              </a:ext>
            </a:extLst>
          </p:cNvPr>
          <p:cNvSpPr txBox="1"/>
          <p:nvPr/>
        </p:nvSpPr>
        <p:spPr>
          <a:xfrm>
            <a:off x="308277" y="3429000"/>
            <a:ext cx="9956801" cy="3348481"/>
          </a:xfrm>
          <a:prstGeom prst="rect">
            <a:avLst/>
          </a:prstGeom>
          <a:noFill/>
        </p:spPr>
        <p:txBody>
          <a:bodyPr wrap="square">
            <a:spAutoFit/>
          </a:bodyPr>
          <a:lstStyle/>
          <a:p>
            <a:pPr algn="just">
              <a:lnSpc>
                <a:spcPct val="150000"/>
              </a:lnSpc>
            </a:pPr>
            <a:r>
              <a:rPr lang="en-US" sz="2000" dirty="0"/>
              <a:t>   </a:t>
            </a:r>
            <a:r>
              <a:rPr lang="en-US" sz="2400" dirty="0"/>
              <a:t> To examine how climate change is affecting urban areas; to assess how cities can enhance urban sustainability by addressing climate change; to discuss resources available for city leaders wanting to transition to a sustainable city. These objectives are addressed using a literature review  cities have a responsibility to transition toward a more sustainable future.</a:t>
            </a:r>
            <a:endParaRPr lang="en-IN" sz="2000" dirty="0"/>
          </a:p>
        </p:txBody>
      </p:sp>
      <p:sp>
        <p:nvSpPr>
          <p:cNvPr id="5" name="TextBox 4">
            <a:extLst>
              <a:ext uri="{FF2B5EF4-FFF2-40B4-BE49-F238E27FC236}">
                <a16:creationId xmlns:a16="http://schemas.microsoft.com/office/drawing/2014/main" id="{647F79A7-9551-8CDA-2021-136EEF468F63}"/>
              </a:ext>
            </a:extLst>
          </p:cNvPr>
          <p:cNvSpPr txBox="1"/>
          <p:nvPr/>
        </p:nvSpPr>
        <p:spPr>
          <a:xfrm>
            <a:off x="306406" y="870158"/>
            <a:ext cx="9753866" cy="2558842"/>
          </a:xfrm>
          <a:prstGeom prst="rect">
            <a:avLst/>
          </a:prstGeom>
          <a:noFill/>
        </p:spPr>
        <p:txBody>
          <a:bodyPr wrap="square">
            <a:spAutoFit/>
          </a:bodyPr>
          <a:lstStyle/>
          <a:p>
            <a:r>
              <a:rPr lang="en-US" sz="2000" b="1" dirty="0"/>
              <a:t>JOURNEL BY MAJOR PROFESSOR: Dr. Leslie A. </a:t>
            </a:r>
            <a:r>
              <a:rPr lang="en-US" sz="2000" b="1" dirty="0" err="1"/>
              <a:t>Duram</a:t>
            </a:r>
            <a:endParaRPr lang="en-US" sz="2000" b="1" dirty="0"/>
          </a:p>
          <a:p>
            <a:pPr algn="just">
              <a:lnSpc>
                <a:spcPct val="150000"/>
              </a:lnSpc>
            </a:pPr>
            <a:r>
              <a:rPr lang="en-US" sz="2000" dirty="0"/>
              <a:t> </a:t>
            </a:r>
            <a:r>
              <a:rPr lang="en-US" sz="2400" dirty="0"/>
              <a:t>Cities are vulnerable to climate change, but they are also uniquely positioned to lead the way in both mitigating and adapting to it. While there is no single solution to climate change, cities have a responsibility to transition toward a more sustainable future.</a:t>
            </a:r>
            <a:endParaRPr lang="en-IN" sz="2400" dirty="0"/>
          </a:p>
        </p:txBody>
      </p:sp>
      <p:sp>
        <p:nvSpPr>
          <p:cNvPr id="6" name="TextBox 5">
            <a:extLst>
              <a:ext uri="{FF2B5EF4-FFF2-40B4-BE49-F238E27FC236}">
                <a16:creationId xmlns:a16="http://schemas.microsoft.com/office/drawing/2014/main" id="{968FD73D-BDD6-8D64-BCD2-A5F61549B6C5}"/>
              </a:ext>
            </a:extLst>
          </p:cNvPr>
          <p:cNvSpPr txBox="1"/>
          <p:nvPr/>
        </p:nvSpPr>
        <p:spPr>
          <a:xfrm flipH="1">
            <a:off x="4400218" y="60145"/>
            <a:ext cx="2663522" cy="769441"/>
          </a:xfrm>
          <a:prstGeom prst="rect">
            <a:avLst/>
          </a:prstGeom>
          <a:noFill/>
          <a:ln w="57150">
            <a:solidFill>
              <a:srgbClr val="0070C0"/>
            </a:solidFill>
          </a:ln>
        </p:spPr>
        <p:txBody>
          <a:bodyPr wrap="square" rtlCol="0">
            <a:spAutoFit/>
          </a:bodyPr>
          <a:lstStyle/>
          <a:p>
            <a:r>
              <a:rPr lang="en-IN" sz="4400" dirty="0"/>
              <a:t>Review 1</a:t>
            </a:r>
          </a:p>
        </p:txBody>
      </p:sp>
      <p:sp>
        <p:nvSpPr>
          <p:cNvPr id="7" name="TextBox 6">
            <a:extLst>
              <a:ext uri="{FF2B5EF4-FFF2-40B4-BE49-F238E27FC236}">
                <a16:creationId xmlns:a16="http://schemas.microsoft.com/office/drawing/2014/main" id="{3D39058E-C7C9-22AC-CBBF-43D54978388C}"/>
              </a:ext>
            </a:extLst>
          </p:cNvPr>
          <p:cNvSpPr txBox="1"/>
          <p:nvPr/>
        </p:nvSpPr>
        <p:spPr>
          <a:xfrm>
            <a:off x="3045460" y="474344"/>
            <a:ext cx="6101080" cy="369332"/>
          </a:xfrm>
          <a:prstGeom prst="rect">
            <a:avLst/>
          </a:prstGeom>
          <a:noFill/>
        </p:spPr>
        <p:txBody>
          <a:bodyPr wrap="square">
            <a:spAutoFit/>
          </a:bodyPr>
          <a:lstStyle/>
          <a:p>
            <a:pPr algn="ctr"/>
            <a:r>
              <a:rPr lang="en-US" sz="1800" b="0" cap="none" spc="0" dirty="0">
                <a:ln w="0"/>
                <a:solidFill>
                  <a:schemeClr val="tx1"/>
                </a:solidFill>
                <a:effectLst>
                  <a:outerShdw blurRad="38100" dist="19050" dir="2700000" algn="tl" rotWithShape="0">
                    <a:schemeClr val="dk1">
                      <a:alpha val="40000"/>
                    </a:schemeClr>
                  </a:outerShdw>
                </a:effectLst>
              </a:rPr>
              <a:t>Y</a:t>
            </a:r>
          </a:p>
        </p:txBody>
      </p:sp>
    </p:spTree>
    <p:extLst>
      <p:ext uri="{BB962C8B-B14F-4D97-AF65-F5344CB8AC3E}">
        <p14:creationId xmlns:p14="http://schemas.microsoft.com/office/powerpoint/2010/main" val="1294741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269B80E-9E05-D25D-7752-B773005F711B}"/>
              </a:ext>
            </a:extLst>
          </p:cNvPr>
          <p:cNvSpPr txBox="1"/>
          <p:nvPr/>
        </p:nvSpPr>
        <p:spPr>
          <a:xfrm>
            <a:off x="408811" y="1539393"/>
            <a:ext cx="9514840" cy="5021055"/>
          </a:xfrm>
          <a:prstGeom prst="rect">
            <a:avLst/>
          </a:prstGeom>
          <a:noFill/>
        </p:spPr>
        <p:txBody>
          <a:bodyPr wrap="square">
            <a:spAutoFit/>
          </a:bodyPr>
          <a:lstStyle/>
          <a:p>
            <a:pPr algn="just" fontAlgn="base">
              <a:lnSpc>
                <a:spcPct val="150000"/>
              </a:lnSpc>
            </a:pPr>
            <a:r>
              <a:rPr lang="en-US" sz="2400" b="0" i="0" dirty="0">
                <a:solidFill>
                  <a:srgbClr val="000000"/>
                </a:solidFill>
                <a:effectLst/>
                <a:latin typeface="GT-Eesti-Light"/>
              </a:rPr>
              <a:t>Global warming is one area of research that has been steadily increasing in discussions along the last decades. With temperatures increasing around the globe and natural disasters happening in higher frequency, businesses are starting to pay more and more attention to it since it will impact the future of the whole global population, especially in littoral areas and places prone to natural disasters. Since 2010,  The objective for this systematic literature review is to generate awareness of what kind of research is being published in the field of climate change and business, within the time frame of 2010 to 2021. </a:t>
            </a:r>
          </a:p>
        </p:txBody>
      </p:sp>
      <p:sp>
        <p:nvSpPr>
          <p:cNvPr id="4" name="TextBox 3">
            <a:extLst>
              <a:ext uri="{FF2B5EF4-FFF2-40B4-BE49-F238E27FC236}">
                <a16:creationId xmlns:a16="http://schemas.microsoft.com/office/drawing/2014/main" id="{0022C65C-E18C-896F-D48D-8D7A1C596323}"/>
              </a:ext>
            </a:extLst>
          </p:cNvPr>
          <p:cNvSpPr txBox="1"/>
          <p:nvPr/>
        </p:nvSpPr>
        <p:spPr>
          <a:xfrm>
            <a:off x="3855591" y="0"/>
            <a:ext cx="2621280" cy="707886"/>
          </a:xfrm>
          <a:prstGeom prst="rect">
            <a:avLst/>
          </a:prstGeom>
          <a:noFill/>
          <a:ln w="57150">
            <a:solidFill>
              <a:srgbClr val="0070C0"/>
            </a:solidFill>
          </a:ln>
        </p:spPr>
        <p:txBody>
          <a:bodyPr wrap="square" rtlCol="0">
            <a:spAutoFit/>
          </a:bodyPr>
          <a:lstStyle/>
          <a:p>
            <a:r>
              <a:rPr lang="en-IN" sz="4000" dirty="0"/>
              <a:t>Review 2</a:t>
            </a:r>
            <a:endParaRPr lang="en-IN" sz="4400" dirty="0"/>
          </a:p>
        </p:txBody>
      </p:sp>
      <p:sp>
        <p:nvSpPr>
          <p:cNvPr id="6" name="TextBox 5">
            <a:extLst>
              <a:ext uri="{FF2B5EF4-FFF2-40B4-BE49-F238E27FC236}">
                <a16:creationId xmlns:a16="http://schemas.microsoft.com/office/drawing/2014/main" id="{C93FC9B4-1804-E2D6-2562-B35527ED5156}"/>
              </a:ext>
            </a:extLst>
          </p:cNvPr>
          <p:cNvSpPr txBox="1"/>
          <p:nvPr/>
        </p:nvSpPr>
        <p:spPr>
          <a:xfrm>
            <a:off x="431654" y="831507"/>
            <a:ext cx="6101080" cy="707886"/>
          </a:xfrm>
          <a:prstGeom prst="rect">
            <a:avLst/>
          </a:prstGeom>
          <a:noFill/>
        </p:spPr>
        <p:txBody>
          <a:bodyPr wrap="square">
            <a:spAutoFit/>
          </a:bodyPr>
          <a:lstStyle/>
          <a:p>
            <a:r>
              <a:rPr lang="en-IN" sz="2000" b="1" i="0" dirty="0">
                <a:solidFill>
                  <a:srgbClr val="000000"/>
                </a:solidFill>
                <a:effectLst/>
                <a:latin typeface="GT-Eesti-Light"/>
              </a:rPr>
              <a:t>JOURNEL BY Students: Fabio </a:t>
            </a:r>
            <a:r>
              <a:rPr lang="en-IN" sz="2000" b="1" i="0" dirty="0" err="1">
                <a:solidFill>
                  <a:srgbClr val="000000"/>
                </a:solidFill>
                <a:effectLst/>
                <a:latin typeface="GT-Eesti-Light"/>
              </a:rPr>
              <a:t>Kunckel</a:t>
            </a:r>
            <a:r>
              <a:rPr lang="en-IN" sz="2000" b="1" i="0" dirty="0">
                <a:solidFill>
                  <a:srgbClr val="000000"/>
                </a:solidFill>
                <a:effectLst/>
                <a:latin typeface="GT-Eesti-Light"/>
              </a:rPr>
              <a:t>, Samuel Dennis </a:t>
            </a:r>
            <a:r>
              <a:rPr lang="en-IN" sz="2000" b="1" i="0" dirty="0" err="1">
                <a:solidFill>
                  <a:srgbClr val="000000"/>
                </a:solidFill>
                <a:effectLst/>
                <a:latin typeface="GT-Eesti-Light"/>
              </a:rPr>
              <a:t>Mietke</a:t>
            </a:r>
            <a:r>
              <a:rPr lang="en-IN" sz="2000" b="1" i="0" dirty="0">
                <a:solidFill>
                  <a:srgbClr val="000000"/>
                </a:solidFill>
                <a:effectLst/>
                <a:latin typeface="GT-Eesti-Light"/>
              </a:rPr>
              <a:t>, Timur </a:t>
            </a:r>
            <a:r>
              <a:rPr lang="en-IN" sz="2000" b="1" i="0" dirty="0" err="1">
                <a:solidFill>
                  <a:srgbClr val="000000"/>
                </a:solidFill>
                <a:effectLst/>
                <a:latin typeface="GT-Eesti-Light"/>
              </a:rPr>
              <a:t>Soroka</a:t>
            </a:r>
            <a:r>
              <a:rPr lang="en-IN" sz="2000" b="1" i="0" dirty="0">
                <a:solidFill>
                  <a:srgbClr val="000000"/>
                </a:solidFill>
                <a:effectLst/>
                <a:latin typeface="GT-Eesti-Light"/>
              </a:rPr>
              <a:t> </a:t>
            </a:r>
            <a:endParaRPr lang="en-IN" sz="2000" b="1" dirty="0"/>
          </a:p>
        </p:txBody>
      </p:sp>
    </p:spTree>
    <p:extLst>
      <p:ext uri="{BB962C8B-B14F-4D97-AF65-F5344CB8AC3E}">
        <p14:creationId xmlns:p14="http://schemas.microsoft.com/office/powerpoint/2010/main" val="3667498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59CCAB6-38D9-D438-92DC-67D89F2D875F}"/>
              </a:ext>
            </a:extLst>
          </p:cNvPr>
          <p:cNvSpPr txBox="1"/>
          <p:nvPr/>
        </p:nvSpPr>
        <p:spPr>
          <a:xfrm>
            <a:off x="597582" y="1484620"/>
            <a:ext cx="8947636" cy="5341289"/>
          </a:xfrm>
          <a:prstGeom prst="rect">
            <a:avLst/>
          </a:prstGeom>
          <a:noFill/>
        </p:spPr>
        <p:txBody>
          <a:bodyPr wrap="square">
            <a:spAutoFit/>
          </a:bodyPr>
          <a:lstStyle/>
          <a:p>
            <a:pPr algn="l"/>
            <a:endParaRPr lang="en-US" b="0" i="0" dirty="0">
              <a:solidFill>
                <a:srgbClr val="000000"/>
              </a:solidFill>
              <a:effectLst/>
              <a:latin typeface="ff9"/>
            </a:endParaRPr>
          </a:p>
          <a:p>
            <a:pPr algn="just">
              <a:lnSpc>
                <a:spcPct val="150000"/>
              </a:lnSpc>
            </a:pPr>
            <a:r>
              <a:rPr lang="en-US" sz="2400" b="0" i="0" dirty="0">
                <a:solidFill>
                  <a:srgbClr val="000000"/>
                </a:solidFill>
                <a:effectLst/>
                <a:latin typeface="ff8"/>
              </a:rPr>
              <a:t>Climate change is expected to have significant implications for the world economy and, more broadly, for many areas of human activity. The purpose of this review is twofold. First, it is to </a:t>
            </a:r>
            <a:r>
              <a:rPr lang="en-US" sz="2400" b="0" i="0" dirty="0" err="1">
                <a:solidFill>
                  <a:srgbClr val="000000"/>
                </a:solidFill>
                <a:effectLst/>
                <a:latin typeface="ff8"/>
              </a:rPr>
              <a:t>sumarise</a:t>
            </a:r>
            <a:r>
              <a:rPr lang="en-US" sz="2400" b="0" i="0" dirty="0">
                <a:solidFill>
                  <a:srgbClr val="000000"/>
                </a:solidFill>
                <a:effectLst/>
                <a:latin typeface="ff8"/>
              </a:rPr>
              <a:t> current estimates of the impacts of climate change and to explain how these estimates are built in order to identify the main sources of uncertainty and approximation affecting them fond, the paper discusses how this uncertainty should influence policymakers  decisions. A main conclusion  is that there are large uncertainties</a:t>
            </a:r>
            <a:r>
              <a:rPr lang="en-US" sz="2400" dirty="0">
                <a:solidFill>
                  <a:srgbClr val="000000"/>
                </a:solidFill>
                <a:latin typeface="ff8"/>
              </a:rPr>
              <a:t> </a:t>
            </a:r>
            <a:r>
              <a:rPr lang="en-US" sz="2400" b="0" i="0" dirty="0">
                <a:solidFill>
                  <a:srgbClr val="000000"/>
                </a:solidFill>
                <a:effectLst/>
                <a:latin typeface="ff8"/>
              </a:rPr>
              <a:t>in existing estimates of global impacts of climate change in monetary units. . </a:t>
            </a:r>
          </a:p>
        </p:txBody>
      </p:sp>
      <p:sp>
        <p:nvSpPr>
          <p:cNvPr id="7" name="TextBox 6">
            <a:extLst>
              <a:ext uri="{FF2B5EF4-FFF2-40B4-BE49-F238E27FC236}">
                <a16:creationId xmlns:a16="http://schemas.microsoft.com/office/drawing/2014/main" id="{DEDE278A-C5B0-9149-C2C6-628EAC9AEF1B}"/>
              </a:ext>
            </a:extLst>
          </p:cNvPr>
          <p:cNvSpPr txBox="1"/>
          <p:nvPr/>
        </p:nvSpPr>
        <p:spPr>
          <a:xfrm>
            <a:off x="597582" y="1069121"/>
            <a:ext cx="6101080" cy="830997"/>
          </a:xfrm>
          <a:prstGeom prst="rect">
            <a:avLst/>
          </a:prstGeom>
          <a:noFill/>
        </p:spPr>
        <p:txBody>
          <a:bodyPr wrap="square">
            <a:spAutoFit/>
          </a:bodyPr>
          <a:lstStyle/>
          <a:p>
            <a:r>
              <a:rPr lang="en-US" b="0" i="0" dirty="0">
                <a:solidFill>
                  <a:srgbClr val="000000"/>
                </a:solidFill>
                <a:effectLst/>
                <a:latin typeface="ff5"/>
              </a:rPr>
              <a:t> </a:t>
            </a:r>
            <a:r>
              <a:rPr lang="en-US" sz="2000" b="1" dirty="0">
                <a:solidFill>
                  <a:srgbClr val="000000"/>
                </a:solidFill>
                <a:latin typeface="ff5"/>
              </a:rPr>
              <a:t>JOURNEL BY </a:t>
            </a:r>
            <a:r>
              <a:rPr lang="en-US" sz="2400" b="1" i="0" dirty="0" err="1">
                <a:solidFill>
                  <a:srgbClr val="000000"/>
                </a:solidFill>
                <a:effectLst/>
                <a:latin typeface="ff5"/>
              </a:rPr>
              <a:t>Stéphanie</a:t>
            </a:r>
            <a:r>
              <a:rPr lang="en-US" sz="2400" b="1" i="0" dirty="0">
                <a:solidFill>
                  <a:srgbClr val="000000"/>
                </a:solidFill>
                <a:effectLst/>
                <a:latin typeface="ff5"/>
              </a:rPr>
              <a:t> </a:t>
            </a:r>
            <a:r>
              <a:rPr lang="en-US" sz="2400" b="1" i="0" dirty="0" err="1">
                <a:solidFill>
                  <a:srgbClr val="000000"/>
                </a:solidFill>
                <a:effectLst/>
                <a:latin typeface="ff5"/>
              </a:rPr>
              <a:t>Jamet</a:t>
            </a:r>
            <a:r>
              <a:rPr lang="en-US" sz="2400" b="1" i="0" dirty="0">
                <a:solidFill>
                  <a:srgbClr val="000000"/>
                </a:solidFill>
                <a:effectLst/>
                <a:latin typeface="ff5"/>
              </a:rPr>
              <a:t> and Jan </a:t>
            </a:r>
            <a:r>
              <a:rPr lang="en-US" sz="2400" b="1" i="0" dirty="0" err="1">
                <a:solidFill>
                  <a:srgbClr val="000000"/>
                </a:solidFill>
                <a:effectLst/>
                <a:latin typeface="ff5"/>
              </a:rPr>
              <a:t>Corfee-Morlot</a:t>
            </a:r>
            <a:endParaRPr lang="en-IN" b="1" dirty="0"/>
          </a:p>
        </p:txBody>
      </p:sp>
      <p:sp>
        <p:nvSpPr>
          <p:cNvPr id="10" name="Rectangle 9">
            <a:extLst>
              <a:ext uri="{FF2B5EF4-FFF2-40B4-BE49-F238E27FC236}">
                <a16:creationId xmlns:a16="http://schemas.microsoft.com/office/drawing/2014/main" id="{72ED54FD-53D3-31C5-61A4-4AAA7AF5B2CB}"/>
              </a:ext>
            </a:extLst>
          </p:cNvPr>
          <p:cNvSpPr/>
          <p:nvPr/>
        </p:nvSpPr>
        <p:spPr>
          <a:xfrm>
            <a:off x="3416300" y="188676"/>
            <a:ext cx="2679700" cy="769441"/>
          </a:xfrm>
          <a:prstGeom prst="rect">
            <a:avLst/>
          </a:prstGeom>
          <a:noFill/>
          <a:ln w="57150">
            <a:solidFill>
              <a:srgbClr val="0070C0"/>
            </a:solidFill>
          </a:ln>
        </p:spPr>
        <p:txBody>
          <a:bodyPr wrap="square" lIns="91440" tIns="45720" rIns="91440" bIns="45720">
            <a:spAutoFit/>
          </a:bodyPr>
          <a:lstStyle/>
          <a:p>
            <a:pPr algn="ctr"/>
            <a:r>
              <a:rPr lang="en-US" sz="4400" dirty="0">
                <a:ln w="0"/>
                <a:effectLst>
                  <a:outerShdw blurRad="38100" dist="19050" dir="2700000" algn="tl" rotWithShape="0">
                    <a:schemeClr val="dk1">
                      <a:alpha val="40000"/>
                    </a:schemeClr>
                  </a:outerShdw>
                </a:effectLst>
              </a:rPr>
              <a:t>Review 3</a:t>
            </a:r>
            <a:endParaRPr lang="en-US" sz="4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30336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E7AB38-6BAB-FAD6-25C1-E576D540E370}"/>
              </a:ext>
            </a:extLst>
          </p:cNvPr>
          <p:cNvSpPr txBox="1"/>
          <p:nvPr/>
        </p:nvSpPr>
        <p:spPr>
          <a:xfrm>
            <a:off x="423244" y="886232"/>
            <a:ext cx="6101080" cy="966483"/>
          </a:xfrm>
          <a:prstGeom prst="rect">
            <a:avLst/>
          </a:prstGeom>
          <a:noFill/>
        </p:spPr>
        <p:txBody>
          <a:bodyPr wrap="square">
            <a:spAutoFit/>
          </a:bodyPr>
          <a:lstStyle/>
          <a:p>
            <a:pPr>
              <a:lnSpc>
                <a:spcPct val="150000"/>
              </a:lnSpc>
            </a:pPr>
            <a:r>
              <a:rPr lang="it-IT" sz="2000" b="1" dirty="0">
                <a:latin typeface="Open Sans" panose="020B0604020202020204" pitchFamily="34" charset="0"/>
                <a:hlinkClick r:id="rId2">
                  <a:extLst>
                    <a:ext uri="{A12FA001-AC4F-418D-AE19-62706E023703}">
                      <ahyp:hlinkClr xmlns:ahyp="http://schemas.microsoft.com/office/drawing/2018/hyperlinkcolor" val="tx"/>
                    </a:ext>
                  </a:extLst>
                </a:hlinkClick>
              </a:rPr>
              <a:t>JOURNEL BY </a:t>
            </a:r>
            <a:r>
              <a:rPr lang="it-IT" sz="2000" b="1" i="0" u="none" strike="noStrike" dirty="0">
                <a:effectLst/>
                <a:latin typeface="Open Sans" panose="020B0604020202020204" pitchFamily="34" charset="0"/>
                <a:hlinkClick r:id="rId2">
                  <a:extLst>
                    <a:ext uri="{A12FA001-AC4F-418D-AE19-62706E023703}">
                      <ahyp:hlinkClr xmlns:ahyp="http://schemas.microsoft.com/office/drawing/2018/hyperlinkcolor" val="tx"/>
                    </a:ext>
                  </a:extLst>
                </a:hlinkClick>
              </a:rPr>
              <a:t>Elena Sesana</a:t>
            </a:r>
            <a:r>
              <a:rPr lang="it-IT" sz="2000" b="1" i="0" dirty="0">
                <a:effectLst/>
                <a:latin typeface="Open Sans" panose="020B0604020202020204" pitchFamily="34" charset="0"/>
              </a:rPr>
              <a:t>,</a:t>
            </a:r>
            <a:r>
              <a:rPr lang="it-IT" sz="2000" b="1" i="0" u="none" strike="noStrike" dirty="0">
                <a:effectLst/>
                <a:latin typeface="Open Sans" panose="020B0604020202020204" pitchFamily="34" charset="0"/>
                <a:hlinkClick r:id="rId3">
                  <a:extLst>
                    <a:ext uri="{A12FA001-AC4F-418D-AE19-62706E023703}">
                      <ahyp:hlinkClr xmlns:ahyp="http://schemas.microsoft.com/office/drawing/2018/hyperlinkcolor" val="tx"/>
                    </a:ext>
                  </a:extLst>
                </a:hlinkClick>
              </a:rPr>
              <a:t>Alexandre S. Gagnon</a:t>
            </a:r>
            <a:r>
              <a:rPr lang="it-IT" sz="2000" b="1" i="0" dirty="0">
                <a:effectLst/>
                <a:latin typeface="Open Sans" panose="020B0604020202020204" pitchFamily="34" charset="0"/>
              </a:rPr>
              <a:t>,</a:t>
            </a:r>
            <a:r>
              <a:rPr lang="it-IT" sz="2000" b="1" i="0" u="none" strike="noStrike" dirty="0">
                <a:effectLst/>
                <a:latin typeface="Open Sans" panose="020B0604020202020204" pitchFamily="34" charset="0"/>
                <a:hlinkClick r:id="rId4">
                  <a:extLst>
                    <a:ext uri="{A12FA001-AC4F-418D-AE19-62706E023703}">
                      <ahyp:hlinkClr xmlns:ahyp="http://schemas.microsoft.com/office/drawing/2018/hyperlinkcolor" val="tx"/>
                    </a:ext>
                  </a:extLst>
                </a:hlinkClick>
              </a:rPr>
              <a:t>Chiara Ciantelli</a:t>
            </a:r>
            <a:r>
              <a:rPr lang="it-IT" sz="2000" b="1" i="0" dirty="0">
                <a:effectLst/>
                <a:latin typeface="Open Sans" panose="020B0604020202020204" pitchFamily="34" charset="0"/>
              </a:rPr>
              <a:t>,</a:t>
            </a:r>
            <a:r>
              <a:rPr lang="it-IT" sz="2000" b="1" dirty="0">
                <a:latin typeface="Open Sans" panose="020B0604020202020204" pitchFamily="34" charset="0"/>
              </a:rPr>
              <a:t>J</a:t>
            </a:r>
            <a:r>
              <a:rPr lang="it-IT" sz="2000" b="1" i="0" u="none" strike="noStrike" dirty="0">
                <a:effectLst/>
                <a:latin typeface="Open Sans" panose="020B0604020202020204" pitchFamily="34" charset="0"/>
                <a:hlinkClick r:id="rId5">
                  <a:extLst>
                    <a:ext uri="{A12FA001-AC4F-418D-AE19-62706E023703}">
                      <ahyp:hlinkClr xmlns:ahyp="http://schemas.microsoft.com/office/drawing/2018/hyperlinkcolor" val="tx"/>
                    </a:ext>
                  </a:extLst>
                </a:hlinkClick>
              </a:rPr>
              <a:t>oann Cassar</a:t>
            </a:r>
            <a:r>
              <a:rPr lang="it-IT" b="1" i="0" dirty="0">
                <a:solidFill>
                  <a:srgbClr val="8B8B8B"/>
                </a:solidFill>
                <a:effectLst/>
                <a:latin typeface="Open Sans" panose="020B0604020202020204" pitchFamily="34" charset="0"/>
              </a:rPr>
              <a:t>,</a:t>
            </a:r>
            <a:r>
              <a:rPr lang="it-IT" b="1" dirty="0">
                <a:solidFill>
                  <a:srgbClr val="3FCDE7"/>
                </a:solidFill>
                <a:latin typeface="Open Sans" panose="020B0604020202020204" pitchFamily="34" charset="0"/>
              </a:rPr>
              <a:t> </a:t>
            </a:r>
            <a:endParaRPr lang="en-IN" dirty="0"/>
          </a:p>
        </p:txBody>
      </p:sp>
      <p:sp>
        <p:nvSpPr>
          <p:cNvPr id="5" name="TextBox 4">
            <a:extLst>
              <a:ext uri="{FF2B5EF4-FFF2-40B4-BE49-F238E27FC236}">
                <a16:creationId xmlns:a16="http://schemas.microsoft.com/office/drawing/2014/main" id="{E863276E-16DE-D74C-DC81-6CAF49088C55}"/>
              </a:ext>
            </a:extLst>
          </p:cNvPr>
          <p:cNvSpPr txBox="1"/>
          <p:nvPr/>
        </p:nvSpPr>
        <p:spPr>
          <a:xfrm>
            <a:off x="454218" y="1635353"/>
            <a:ext cx="9375776" cy="4930260"/>
          </a:xfrm>
          <a:prstGeom prst="rect">
            <a:avLst/>
          </a:prstGeom>
          <a:noFill/>
        </p:spPr>
        <p:txBody>
          <a:bodyPr wrap="square">
            <a:spAutoFit/>
          </a:bodyPr>
          <a:lstStyle/>
          <a:p>
            <a:pPr algn="just">
              <a:lnSpc>
                <a:spcPct val="200000"/>
              </a:lnSpc>
            </a:pPr>
            <a:r>
              <a:rPr lang="en-US" sz="2000" b="0" i="0" dirty="0">
                <a:solidFill>
                  <a:srgbClr val="1C1D1E"/>
                </a:solidFill>
                <a:effectLst/>
                <a:latin typeface="Open Sans" panose="020B0606030504020204" pitchFamily="34" charset="0"/>
              </a:rPr>
              <a:t>Climate change, as revealed by gradual changes in temperature, precipitation, atmospheric moisture, and wind intensity, as well as sea level rise and changes in the occurrence of extreme events, is already affecting cultural heritage sites. Accordingly, there is a rapidly increasing body of research reporting on the impacts of climatic stressors on cultural heritage and on the assessment of climate change impacts on cultural heritage assets. This review synthesizes </a:t>
            </a:r>
            <a:r>
              <a:rPr lang="en-US" sz="2000" b="0" i="0" dirty="0" err="1">
                <a:solidFill>
                  <a:srgbClr val="1C1D1E"/>
                </a:solidFill>
                <a:effectLst/>
                <a:latin typeface="Open Sans" panose="020B0606030504020204" pitchFamily="34" charset="0"/>
              </a:rPr>
              <a:t>th</a:t>
            </a:r>
            <a:r>
              <a:rPr lang="en-US" sz="2000" b="0" i="0" dirty="0">
                <a:solidFill>
                  <a:srgbClr val="1C1D1E"/>
                </a:solidFill>
                <a:effectLst/>
                <a:latin typeface="Open Sans" panose="020B0606030504020204" pitchFamily="34" charset="0"/>
              </a:rPr>
              <a:t>  (1) the cultural heritage exposed to the outside environment,      (2) the interiors of historical buildings and their collections</a:t>
            </a:r>
            <a:endParaRPr lang="en-IN" sz="2000" dirty="0"/>
          </a:p>
        </p:txBody>
      </p:sp>
      <p:sp>
        <p:nvSpPr>
          <p:cNvPr id="7" name="Rectangle 6">
            <a:extLst>
              <a:ext uri="{FF2B5EF4-FFF2-40B4-BE49-F238E27FC236}">
                <a16:creationId xmlns:a16="http://schemas.microsoft.com/office/drawing/2014/main" id="{C5DEA481-D496-6758-2336-362496EE991A}"/>
              </a:ext>
            </a:extLst>
          </p:cNvPr>
          <p:cNvSpPr/>
          <p:nvPr/>
        </p:nvSpPr>
        <p:spPr>
          <a:xfrm>
            <a:off x="4082319" y="116791"/>
            <a:ext cx="2428421" cy="769441"/>
          </a:xfrm>
          <a:prstGeom prst="rect">
            <a:avLst/>
          </a:prstGeom>
          <a:noFill/>
          <a:ln w="57150">
            <a:solidFill>
              <a:srgbClr val="0070C0"/>
            </a:solidFill>
          </a:ln>
        </p:spPr>
        <p:txBody>
          <a:bodyPr wrap="none" lIns="91440" tIns="45720" rIns="91440" bIns="45720">
            <a:spAutoFit/>
          </a:bodyPr>
          <a:lstStyle/>
          <a:p>
            <a:pPr algn="ctr"/>
            <a:r>
              <a:rPr lang="en-US" sz="4400" dirty="0">
                <a:ln w="0"/>
                <a:effectLst>
                  <a:outerShdw blurRad="38100" dist="19050" dir="2700000" algn="tl" rotWithShape="0">
                    <a:schemeClr val="dk1">
                      <a:alpha val="40000"/>
                    </a:schemeClr>
                  </a:outerShdw>
                </a:effectLst>
              </a:rPr>
              <a:t>Review 4</a:t>
            </a:r>
            <a:endParaRPr lang="en-US" sz="4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507708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B5790B-A77D-8ADF-3694-3DA0D4133B16}"/>
              </a:ext>
            </a:extLst>
          </p:cNvPr>
          <p:cNvSpPr txBox="1"/>
          <p:nvPr/>
        </p:nvSpPr>
        <p:spPr>
          <a:xfrm>
            <a:off x="919331" y="1049145"/>
            <a:ext cx="6108700" cy="954107"/>
          </a:xfrm>
          <a:prstGeom prst="rect">
            <a:avLst/>
          </a:prstGeom>
          <a:noFill/>
        </p:spPr>
        <p:txBody>
          <a:bodyPr wrap="square">
            <a:spAutoFit/>
          </a:bodyPr>
          <a:lstStyle/>
          <a:p>
            <a:pPr algn="l"/>
            <a:r>
              <a:rPr lang="en-US" sz="2000" b="1" i="0" u="none" strike="noStrike" dirty="0">
                <a:effectLst/>
                <a:latin typeface="Open Sans" panose="020B0606030504020204" pitchFamily="34" charset="0"/>
                <a:hlinkClick r:id="rId2">
                  <a:extLst>
                    <a:ext uri="{A12FA001-AC4F-418D-AE19-62706E023703}">
                      <ahyp:hlinkClr xmlns:ahyp="http://schemas.microsoft.com/office/drawing/2018/hyperlinkcolor" val="tx"/>
                    </a:ext>
                  </a:extLst>
                </a:hlinkClick>
              </a:rPr>
              <a:t>JOURNEL BY Bushra </a:t>
            </a:r>
            <a:r>
              <a:rPr lang="en-US" sz="2000" b="1" i="0" u="none" strike="noStrike" dirty="0" err="1">
                <a:effectLst/>
                <a:latin typeface="Open Sans" panose="020B0606030504020204" pitchFamily="34" charset="0"/>
                <a:hlinkClick r:id="rId2">
                  <a:extLst>
                    <a:ext uri="{A12FA001-AC4F-418D-AE19-62706E023703}">
                      <ahyp:hlinkClr xmlns:ahyp="http://schemas.microsoft.com/office/drawing/2018/hyperlinkcolor" val="tx"/>
                    </a:ext>
                  </a:extLst>
                </a:hlinkClick>
              </a:rPr>
              <a:t>Praveen</a:t>
            </a:r>
            <a:r>
              <a:rPr lang="en-US" sz="2000" b="1" i="0" dirty="0" err="1">
                <a:effectLst/>
                <a:latin typeface="Open Sans" panose="020B0606030504020204" pitchFamily="34" charset="0"/>
              </a:rPr>
              <a:t>,</a:t>
            </a:r>
            <a:r>
              <a:rPr lang="en-US" sz="2000" b="1" i="0" u="none" strike="noStrike" dirty="0" err="1">
                <a:effectLst/>
                <a:latin typeface="Open Sans" panose="020B0606030504020204" pitchFamily="34" charset="0"/>
                <a:hlinkClick r:id="rId3">
                  <a:extLst>
                    <a:ext uri="{A12FA001-AC4F-418D-AE19-62706E023703}">
                      <ahyp:hlinkClr xmlns:ahyp="http://schemas.microsoft.com/office/drawing/2018/hyperlinkcolor" val="tx"/>
                    </a:ext>
                  </a:extLst>
                </a:hlinkClick>
              </a:rPr>
              <a:t>Pritee</a:t>
            </a:r>
            <a:r>
              <a:rPr lang="en-US" sz="2000" b="1" i="0" u="none" strike="noStrike" dirty="0">
                <a:effectLst/>
                <a:latin typeface="Open Sans" panose="020B0606030504020204" pitchFamily="34" charset="0"/>
                <a:hlinkClick r:id="rId3">
                  <a:extLst>
                    <a:ext uri="{A12FA001-AC4F-418D-AE19-62706E023703}">
                      <ahyp:hlinkClr xmlns:ahyp="http://schemas.microsoft.com/office/drawing/2018/hyperlinkcolor" val="tx"/>
                    </a:ext>
                  </a:extLst>
                </a:hlinkClick>
              </a:rPr>
              <a:t> Sharma</a:t>
            </a:r>
            <a:endParaRPr lang="en-US" sz="2000" b="1" i="0" dirty="0">
              <a:effectLst/>
              <a:latin typeface="Open Sans" panose="020B0606030504020204" pitchFamily="34" charset="0"/>
            </a:endParaRPr>
          </a:p>
          <a:p>
            <a:pPr algn="l"/>
            <a:endParaRPr lang="en-US" b="0" i="0" dirty="0">
              <a:solidFill>
                <a:srgbClr val="767676"/>
              </a:solidFill>
              <a:effectLst/>
              <a:latin typeface="Open Sans" panose="020B0606030504020204" pitchFamily="34" charset="0"/>
            </a:endParaRPr>
          </a:p>
          <a:p>
            <a:pPr algn="l"/>
            <a:r>
              <a:rPr lang="en-US" b="0" i="0" dirty="0">
                <a:solidFill>
                  <a:srgbClr val="767676"/>
                </a:solidFill>
                <a:effectLst/>
                <a:latin typeface="Open Sans" panose="020B0606030504020204" pitchFamily="34" charset="0"/>
              </a:rPr>
              <a:t> </a:t>
            </a:r>
          </a:p>
        </p:txBody>
      </p:sp>
      <p:sp>
        <p:nvSpPr>
          <p:cNvPr id="5" name="TextBox 4">
            <a:extLst>
              <a:ext uri="{FF2B5EF4-FFF2-40B4-BE49-F238E27FC236}">
                <a16:creationId xmlns:a16="http://schemas.microsoft.com/office/drawing/2014/main" id="{818891B8-52D0-98AA-17EB-4FDD24944756}"/>
              </a:ext>
            </a:extLst>
          </p:cNvPr>
          <p:cNvSpPr txBox="1"/>
          <p:nvPr/>
        </p:nvSpPr>
        <p:spPr>
          <a:xfrm>
            <a:off x="653557" y="1750134"/>
            <a:ext cx="10058400" cy="4466672"/>
          </a:xfrm>
          <a:prstGeom prst="rect">
            <a:avLst/>
          </a:prstGeom>
          <a:noFill/>
        </p:spPr>
        <p:txBody>
          <a:bodyPr wrap="square">
            <a:spAutoFit/>
          </a:bodyPr>
          <a:lstStyle/>
          <a:p>
            <a:pPr algn="just">
              <a:lnSpc>
                <a:spcPct val="150000"/>
              </a:lnSpc>
            </a:pPr>
            <a:r>
              <a:rPr lang="en-US" sz="2400" b="0" i="0" dirty="0">
                <a:solidFill>
                  <a:srgbClr val="1C1D1E"/>
                </a:solidFill>
                <a:effectLst/>
                <a:latin typeface="Open Sans" panose="020B0606030504020204" pitchFamily="34" charset="0"/>
              </a:rPr>
              <a:t>This paper provides a comprehensive review of various reports, articles documents and papers literature related to the assessment of climate change impacts on crop productivity, and will focus on how </a:t>
            </a:r>
            <a:r>
              <a:rPr lang="en-US" sz="2400" i="0" dirty="0">
                <a:ln w="0"/>
                <a:effectLst>
                  <a:outerShdw blurRad="38100" dist="19050" dir="2700000" algn="tl" rotWithShape="0">
                    <a:schemeClr val="dk1">
                      <a:alpha val="40000"/>
                    </a:schemeClr>
                  </a:outerShdw>
                </a:effectLst>
                <a:latin typeface="Open Sans" panose="020B0606030504020204" pitchFamily="34" charset="0"/>
              </a:rPr>
              <a:t>climate</a:t>
            </a:r>
            <a:r>
              <a:rPr lang="en-US" sz="2400" b="0" i="0" dirty="0">
                <a:solidFill>
                  <a:srgbClr val="1C1D1E"/>
                </a:solidFill>
                <a:effectLst/>
                <a:latin typeface="Open Sans" panose="020B0606030504020204" pitchFamily="34" charset="0"/>
              </a:rPr>
              <a:t> change and affects agriculture productivity. Agricultural practice is affected by climate changes because of its direct dependence on climatic changes. There are two methods of relationships between agriculture and climate change and has huge significance especially for developing and low-income countries.  </a:t>
            </a:r>
            <a:endParaRPr lang="en-IN" sz="2400" dirty="0"/>
          </a:p>
        </p:txBody>
      </p:sp>
      <p:sp>
        <p:nvSpPr>
          <p:cNvPr id="7" name="Rectangle 6">
            <a:extLst>
              <a:ext uri="{FF2B5EF4-FFF2-40B4-BE49-F238E27FC236}">
                <a16:creationId xmlns:a16="http://schemas.microsoft.com/office/drawing/2014/main" id="{D1E880B8-EC1B-83C5-D248-852A8C59F26F}"/>
              </a:ext>
            </a:extLst>
          </p:cNvPr>
          <p:cNvSpPr/>
          <p:nvPr/>
        </p:nvSpPr>
        <p:spPr>
          <a:xfrm>
            <a:off x="3726125" y="218149"/>
            <a:ext cx="2633157" cy="830997"/>
          </a:xfrm>
          <a:prstGeom prst="rect">
            <a:avLst/>
          </a:prstGeom>
          <a:noFill/>
          <a:ln w="57150">
            <a:solidFill>
              <a:srgbClr val="0070C0"/>
            </a:solidFill>
          </a:ln>
        </p:spPr>
        <p:txBody>
          <a:bodyPr wrap="none" lIns="91440" tIns="45720" rIns="91440" bIns="45720">
            <a:spAutoFit/>
          </a:bodyPr>
          <a:lstStyle/>
          <a:p>
            <a:pPr algn="ctr"/>
            <a:r>
              <a:rPr lang="en-US" sz="4800" dirty="0">
                <a:ln w="0"/>
                <a:effectLst>
                  <a:outerShdw blurRad="38100" dist="19050" dir="2700000" algn="tl" rotWithShape="0">
                    <a:schemeClr val="dk1">
                      <a:alpha val="40000"/>
                    </a:schemeClr>
                  </a:outerShdw>
                </a:effectLst>
              </a:rPr>
              <a:t>Review 5</a:t>
            </a:r>
            <a:endParaRPr lang="en-US" sz="48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0203269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8EBE3C0-26C7-7FE7-FFD7-6B6C8DD1DA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480" y="955041"/>
            <a:ext cx="9398000" cy="4582160"/>
          </a:xfrm>
          <a:prstGeom prst="rect">
            <a:avLst/>
          </a:prstGeom>
        </p:spPr>
      </p:pic>
    </p:spTree>
    <p:extLst>
      <p:ext uri="{BB962C8B-B14F-4D97-AF65-F5344CB8AC3E}">
        <p14:creationId xmlns:p14="http://schemas.microsoft.com/office/powerpoint/2010/main" val="23930187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orms response chart. Question title: 1.According to sustainable development goal,biggest threat towards development is. Number of responses: 8 responses.">
            <a:extLst>
              <a:ext uri="{FF2B5EF4-FFF2-40B4-BE49-F238E27FC236}">
                <a16:creationId xmlns:a16="http://schemas.microsoft.com/office/drawing/2014/main" id="{31B1B7DB-E63E-2148-4D63-D7931E281C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842" y="249326"/>
            <a:ext cx="5901158" cy="291560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Forms response chart. Question title: 2. What does UNFCCC Stand for . Number of responses: 8 responses.">
            <a:extLst>
              <a:ext uri="{FF2B5EF4-FFF2-40B4-BE49-F238E27FC236}">
                <a16:creationId xmlns:a16="http://schemas.microsoft.com/office/drawing/2014/main" id="{9B52252D-5C5C-B320-4E66-4BD3264AA5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0697" y="3456992"/>
            <a:ext cx="6202256" cy="2838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41757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Forms response chart. Question title: 3. The global emittants for following primary pollutants from natural sources are maximum in case of . Number of responses: 8 responses.">
            <a:extLst>
              <a:ext uri="{FF2B5EF4-FFF2-40B4-BE49-F238E27FC236}">
                <a16:creationId xmlns:a16="http://schemas.microsoft.com/office/drawing/2014/main" id="{2817BF76-7B20-CCE7-10CA-0BEA1A297F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393" y="236009"/>
            <a:ext cx="6158535" cy="3068242"/>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Forms response chart. Question title: 4.Which gas is responsible for Global warming . Number of responses: 8 responses.">
            <a:extLst>
              <a:ext uri="{FF2B5EF4-FFF2-40B4-BE49-F238E27FC236}">
                <a16:creationId xmlns:a16="http://schemas.microsoft.com/office/drawing/2014/main" id="{B3A5BFF1-EE12-60E0-9FB0-632D84DDAC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2999" y="3304251"/>
            <a:ext cx="5936808" cy="30483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05880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Forms response chart. Question title: 5. Which of the following has positive radiative forcing or warming effect in global climate?. Number of responses: 8 responses.">
            <a:extLst>
              <a:ext uri="{FF2B5EF4-FFF2-40B4-BE49-F238E27FC236}">
                <a16:creationId xmlns:a16="http://schemas.microsoft.com/office/drawing/2014/main" id="{30E246E1-D658-09C7-FF5D-DCC267E17F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843" y="171896"/>
            <a:ext cx="5754868" cy="2956454"/>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Forms response chart. Question title: 6. In global warming, the temperature of . Number of responses: 8 responses.">
            <a:extLst>
              <a:ext uri="{FF2B5EF4-FFF2-40B4-BE49-F238E27FC236}">
                <a16:creationId xmlns:a16="http://schemas.microsoft.com/office/drawing/2014/main" id="{36122879-9FD6-8B74-7053-440C9EDCEE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9351" y="3246120"/>
            <a:ext cx="5754868" cy="3058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78525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Forms response chart. Question title: 7. Which of the following is not a green house effect gas. Number of responses: 8 responses.">
            <a:extLst>
              <a:ext uri="{FF2B5EF4-FFF2-40B4-BE49-F238E27FC236}">
                <a16:creationId xmlns:a16="http://schemas.microsoft.com/office/drawing/2014/main" id="{8FF5D04C-8861-E1BE-1448-92F4F853DC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307" y="173428"/>
            <a:ext cx="6133135" cy="300591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4" descr="Forms response chart. Question title: 8. Which of the following Ultraviolet rays is more dangerous?. Number of responses: 8 responses.">
            <a:extLst>
              <a:ext uri="{FF2B5EF4-FFF2-40B4-BE49-F238E27FC236}">
                <a16:creationId xmlns:a16="http://schemas.microsoft.com/office/drawing/2014/main" id="{BE0DF254-01A5-E018-4A39-CD7E0B2D75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7053" y="3429000"/>
            <a:ext cx="5791844" cy="3102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7664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BC1BF0-0BB2-437A-5347-6423187FBDED}"/>
              </a:ext>
            </a:extLst>
          </p:cNvPr>
          <p:cNvSpPr/>
          <p:nvPr/>
        </p:nvSpPr>
        <p:spPr>
          <a:xfrm>
            <a:off x="3449355" y="75031"/>
            <a:ext cx="2784737"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Abstract</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4" name="TextBox 3">
            <a:extLst>
              <a:ext uri="{FF2B5EF4-FFF2-40B4-BE49-F238E27FC236}">
                <a16:creationId xmlns:a16="http://schemas.microsoft.com/office/drawing/2014/main" id="{4533D572-27F8-6AE2-3723-059E98AE4BC6}"/>
              </a:ext>
            </a:extLst>
          </p:cNvPr>
          <p:cNvSpPr txBox="1"/>
          <p:nvPr/>
        </p:nvSpPr>
        <p:spPr>
          <a:xfrm>
            <a:off x="436870" y="998361"/>
            <a:ext cx="9720227" cy="5632650"/>
          </a:xfrm>
          <a:prstGeom prst="rect">
            <a:avLst/>
          </a:prstGeom>
          <a:noFill/>
        </p:spPr>
        <p:txBody>
          <a:bodyPr wrap="square">
            <a:spAutoFit/>
          </a:bodyPr>
          <a:lstStyle/>
          <a:p>
            <a:pPr algn="just">
              <a:lnSpc>
                <a:spcPct val="150000"/>
              </a:lnSpc>
            </a:pPr>
            <a:r>
              <a:rPr lang="en-US" sz="2400" b="0" i="0" dirty="0">
                <a:solidFill>
                  <a:srgbClr val="000000"/>
                </a:solidFill>
                <a:effectLst/>
                <a:latin typeface="ff5"/>
              </a:rPr>
              <a:t>Climate change is one of the major challenges of our time and adds considerable stress to our societies and to the environment. From shifting weather patterns that threaten food production, to rising sea levels that increase the risk of catastrophic flooding, the impacts of climate change are global in scope and unprecedented in scale. the associated terms, causes, consequences, solutions and its potential health impact. It shows the need to act urgently if we are to avoid an irreversible build-up of greenhouse gases (GHGs) and global warming at a potentially huge cost to the economy and society worldwide . Therefore, addressing climate change requires an unprecedented level of cooperation</a:t>
            </a:r>
            <a:r>
              <a:rPr lang="en-US" sz="2400" dirty="0">
                <a:solidFill>
                  <a:srgbClr val="000000"/>
                </a:solidFill>
                <a:latin typeface="ff5"/>
              </a:rPr>
              <a:t>.</a:t>
            </a:r>
            <a:endParaRPr lang="en-US" sz="2000" b="0" i="0" dirty="0">
              <a:solidFill>
                <a:srgbClr val="000000"/>
              </a:solidFill>
              <a:effectLst/>
              <a:latin typeface="ff5"/>
            </a:endParaRPr>
          </a:p>
        </p:txBody>
      </p:sp>
    </p:spTree>
    <p:extLst>
      <p:ext uri="{BB962C8B-B14F-4D97-AF65-F5344CB8AC3E}">
        <p14:creationId xmlns:p14="http://schemas.microsoft.com/office/powerpoint/2010/main" val="23334903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orms response chart. Question title: 9. The state which receives maximum rainfall due to North East monsoon?. Number of responses: 8 responses.">
            <a:extLst>
              <a:ext uri="{FF2B5EF4-FFF2-40B4-BE49-F238E27FC236}">
                <a16:creationId xmlns:a16="http://schemas.microsoft.com/office/drawing/2014/main" id="{8844D98F-8317-1D04-B82E-CE462F429E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897" y="423763"/>
            <a:ext cx="6481822" cy="272692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orms response chart. Question title: 10. Most part of India receives rainfall from . Number of responses: 8 responses.">
            <a:extLst>
              <a:ext uri="{FF2B5EF4-FFF2-40B4-BE49-F238E27FC236}">
                <a16:creationId xmlns:a16="http://schemas.microsoft.com/office/drawing/2014/main" id="{37FFF8F6-D726-F6B7-6FF2-2CC85B950B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9326" y="3707313"/>
            <a:ext cx="6481825" cy="2726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08766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9D2E79E-9E71-5C28-DE31-56D6358FDA21}"/>
              </a:ext>
            </a:extLst>
          </p:cNvPr>
          <p:cNvSpPr txBox="1"/>
          <p:nvPr/>
        </p:nvSpPr>
        <p:spPr>
          <a:xfrm>
            <a:off x="2207260" y="287774"/>
            <a:ext cx="6101080" cy="646331"/>
          </a:xfrm>
          <a:prstGeom prst="rect">
            <a:avLst/>
          </a:prstGeom>
          <a:noFill/>
        </p:spPr>
        <p:txBody>
          <a:bodyPr wrap="square">
            <a:spAutoFit/>
          </a:bodyPr>
          <a:lstStyle/>
          <a:p>
            <a:pPr algn="ctr"/>
            <a:r>
              <a:rPr lang="en-US" sz="3600" dirty="0">
                <a:ln w="0"/>
                <a:effectLst>
                  <a:outerShdw blurRad="38100" dist="19050" dir="2700000" algn="tl" rotWithShape="0">
                    <a:schemeClr val="dk1">
                      <a:alpha val="40000"/>
                    </a:schemeClr>
                  </a:outerShdw>
                </a:effectLst>
              </a:rPr>
              <a:t>Observation and Result</a:t>
            </a:r>
            <a:endParaRPr lang="en-US" sz="3600" b="0" cap="none" spc="0" dirty="0">
              <a:ln w="0"/>
              <a:solidFill>
                <a:schemeClr val="tx1"/>
              </a:solidFill>
              <a:effectLst>
                <a:outerShdw blurRad="38100" dist="19050" dir="2700000" algn="tl" rotWithShape="0">
                  <a:schemeClr val="dk1">
                    <a:alpha val="40000"/>
                  </a:schemeClr>
                </a:outerShdw>
              </a:effectLst>
            </a:endParaRPr>
          </a:p>
        </p:txBody>
      </p:sp>
      <p:sp>
        <p:nvSpPr>
          <p:cNvPr id="5" name="TextBox 4">
            <a:extLst>
              <a:ext uri="{FF2B5EF4-FFF2-40B4-BE49-F238E27FC236}">
                <a16:creationId xmlns:a16="http://schemas.microsoft.com/office/drawing/2014/main" id="{FA63F0E4-7056-D5E2-C0A4-FB8D4BAD733E}"/>
              </a:ext>
            </a:extLst>
          </p:cNvPr>
          <p:cNvSpPr txBox="1"/>
          <p:nvPr/>
        </p:nvSpPr>
        <p:spPr>
          <a:xfrm>
            <a:off x="1148080" y="1046480"/>
            <a:ext cx="8219440" cy="5010474"/>
          </a:xfrm>
          <a:prstGeom prst="rect">
            <a:avLst/>
          </a:prstGeom>
          <a:noFill/>
        </p:spPr>
        <p:txBody>
          <a:bodyPr wrap="square" rtlCol="0">
            <a:spAutoFit/>
          </a:bodyPr>
          <a:lstStyle/>
          <a:p>
            <a:pPr algn="just">
              <a:lnSpc>
                <a:spcPct val="150000"/>
              </a:lnSpc>
            </a:pPr>
            <a:r>
              <a:rPr lang="en-US" sz="2400" dirty="0"/>
              <a:t>The Above conducted survey shows that the climate change is carried by Environment</a:t>
            </a:r>
          </a:p>
          <a:p>
            <a:pPr marL="457200" indent="-457200" algn="just">
              <a:lnSpc>
                <a:spcPct val="150000"/>
              </a:lnSpc>
              <a:buFont typeface="+mj-lt"/>
              <a:buAutoNum type="arabicPeriod"/>
            </a:pPr>
            <a:r>
              <a:rPr lang="en-US" sz="2400" dirty="0"/>
              <a:t>It shows that the survey was effective and friendly</a:t>
            </a:r>
          </a:p>
          <a:p>
            <a:pPr marL="457200" indent="-457200" algn="just">
              <a:lnSpc>
                <a:spcPct val="150000"/>
              </a:lnSpc>
              <a:buFont typeface="+mj-lt"/>
              <a:buAutoNum type="arabicPeriod"/>
            </a:pPr>
            <a:r>
              <a:rPr lang="en-US" sz="2400" dirty="0"/>
              <a:t> It shows that the Phone cells are promptly answered by the staff</a:t>
            </a:r>
          </a:p>
          <a:p>
            <a:pPr marL="457200" indent="-457200" algn="just">
              <a:lnSpc>
                <a:spcPct val="150000"/>
              </a:lnSpc>
              <a:buFont typeface="+mj-lt"/>
              <a:buAutoNum type="arabicPeriod"/>
            </a:pPr>
            <a:r>
              <a:rPr lang="en-US" sz="2400" dirty="0"/>
              <a:t> It shows that all the people are getting awareness of the climate change.</a:t>
            </a:r>
          </a:p>
          <a:p>
            <a:pPr marL="457200" indent="-457200" algn="just">
              <a:lnSpc>
                <a:spcPct val="150000"/>
              </a:lnSpc>
              <a:buFont typeface="+mj-lt"/>
              <a:buAutoNum type="arabicPeriod"/>
            </a:pPr>
            <a:r>
              <a:rPr lang="en-US" sz="2400" dirty="0"/>
              <a:t> It shows that many people are taking initiative to decrease the global warming.</a:t>
            </a:r>
          </a:p>
        </p:txBody>
      </p:sp>
    </p:spTree>
    <p:extLst>
      <p:ext uri="{BB962C8B-B14F-4D97-AF65-F5344CB8AC3E}">
        <p14:creationId xmlns:p14="http://schemas.microsoft.com/office/powerpoint/2010/main" val="27722429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67DC1DE-763C-6978-58D8-F2E6BEEF2FFC}"/>
              </a:ext>
            </a:extLst>
          </p:cNvPr>
          <p:cNvSpPr txBox="1"/>
          <p:nvPr/>
        </p:nvSpPr>
        <p:spPr>
          <a:xfrm>
            <a:off x="629918" y="843176"/>
            <a:ext cx="8402320" cy="5575052"/>
          </a:xfrm>
          <a:prstGeom prst="rect">
            <a:avLst/>
          </a:prstGeom>
          <a:noFill/>
        </p:spPr>
        <p:txBody>
          <a:bodyPr wrap="square">
            <a:spAutoFit/>
          </a:bodyPr>
          <a:lstStyle/>
          <a:p>
            <a:pPr algn="just">
              <a:lnSpc>
                <a:spcPct val="150000"/>
              </a:lnSpc>
            </a:pPr>
            <a:r>
              <a:rPr lang="en-US" sz="2400" b="0" i="0" dirty="0">
                <a:solidFill>
                  <a:srgbClr val="000000"/>
                </a:solidFill>
                <a:effectLst/>
                <a:latin typeface="ff6"/>
              </a:rPr>
              <a:t>Climate change is happening and it is caused largely by human activity. Its impacts are beginning to be felt and will be worsen in the decades ahead unless we take action. The increasing rate of global warming courtesy of carbon dioxide and other green house gas emissions from human activities have led to climatic changes and environmental degradation, which in turn have resulted to great challenges in relation to diseases and human health. Many diseases which were previously unknown in certain climatic zones are now finding their way to such areas, due to changes in the weather conditions.  conditions that favor their comeback. </a:t>
            </a:r>
          </a:p>
        </p:txBody>
      </p:sp>
      <p:sp>
        <p:nvSpPr>
          <p:cNvPr id="4" name="Rectangle 3">
            <a:extLst>
              <a:ext uri="{FF2B5EF4-FFF2-40B4-BE49-F238E27FC236}">
                <a16:creationId xmlns:a16="http://schemas.microsoft.com/office/drawing/2014/main" id="{3B20EF6E-3496-5824-A00E-2A214590DD59}"/>
              </a:ext>
            </a:extLst>
          </p:cNvPr>
          <p:cNvSpPr/>
          <p:nvPr/>
        </p:nvSpPr>
        <p:spPr>
          <a:xfrm>
            <a:off x="3080438" y="0"/>
            <a:ext cx="3501280"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Conclusion</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2304716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2CFE3E-4896-DB1B-CAE7-0466E76083C9}"/>
              </a:ext>
            </a:extLst>
          </p:cNvPr>
          <p:cNvSpPr txBox="1"/>
          <p:nvPr/>
        </p:nvSpPr>
        <p:spPr>
          <a:xfrm>
            <a:off x="1375410" y="692274"/>
            <a:ext cx="7870190" cy="5021055"/>
          </a:xfrm>
          <a:prstGeom prst="rect">
            <a:avLst/>
          </a:prstGeom>
          <a:noFill/>
        </p:spPr>
        <p:txBody>
          <a:bodyPr wrap="square">
            <a:spAutoFit/>
          </a:bodyPr>
          <a:lstStyle/>
          <a:p>
            <a:pPr algn="just">
              <a:lnSpc>
                <a:spcPct val="150000"/>
              </a:lnSpc>
            </a:pPr>
            <a:r>
              <a:rPr lang="en-US" sz="2400" b="0" i="0" dirty="0">
                <a:solidFill>
                  <a:srgbClr val="000000"/>
                </a:solidFill>
                <a:effectLst/>
                <a:latin typeface="ff6"/>
              </a:rPr>
              <a:t>This kind of </a:t>
            </a:r>
            <a:r>
              <a:rPr lang="en-US" sz="2400" dirty="0" err="1">
                <a:solidFill>
                  <a:srgbClr val="000000"/>
                </a:solidFill>
                <a:latin typeface="ff6"/>
              </a:rPr>
              <a:t>diIt</a:t>
            </a:r>
            <a:r>
              <a:rPr lang="en-US" sz="2400" dirty="0">
                <a:solidFill>
                  <a:srgbClr val="000000"/>
                </a:solidFill>
                <a:latin typeface="ff6"/>
              </a:rPr>
              <a:t> is therefore important that stakeholders and decision makers at industrial, government and international policy levels come up with stringent and workable means of cutting down on green house gases emission to combat  which has produced devastating impacts especially among poorer nations. Further, there should be increased funding of adaptation and coping programs and projects in affected areas to minimize the impacts on human health and curtail the spread diseases.</a:t>
            </a:r>
            <a:endParaRPr lang="en-IN" sz="2400" dirty="0"/>
          </a:p>
        </p:txBody>
      </p:sp>
    </p:spTree>
    <p:extLst>
      <p:ext uri="{BB962C8B-B14F-4D97-AF65-F5344CB8AC3E}">
        <p14:creationId xmlns:p14="http://schemas.microsoft.com/office/powerpoint/2010/main" val="4873283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DB3C79-1A9A-BCA0-C31A-85A6C82A8391}"/>
              </a:ext>
            </a:extLst>
          </p:cNvPr>
          <p:cNvSpPr/>
          <p:nvPr/>
        </p:nvSpPr>
        <p:spPr>
          <a:xfrm>
            <a:off x="3280083" y="0"/>
            <a:ext cx="3599832"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References</a:t>
            </a:r>
          </a:p>
        </p:txBody>
      </p:sp>
      <p:sp>
        <p:nvSpPr>
          <p:cNvPr id="4" name="TextBox 3">
            <a:extLst>
              <a:ext uri="{FF2B5EF4-FFF2-40B4-BE49-F238E27FC236}">
                <a16:creationId xmlns:a16="http://schemas.microsoft.com/office/drawing/2014/main" id="{0C8B75D6-B0B3-99B1-61A4-974344AA8F0B}"/>
              </a:ext>
            </a:extLst>
          </p:cNvPr>
          <p:cNvSpPr txBox="1"/>
          <p:nvPr/>
        </p:nvSpPr>
        <p:spPr>
          <a:xfrm>
            <a:off x="604519" y="1076345"/>
            <a:ext cx="8669021" cy="6278642"/>
          </a:xfrm>
          <a:prstGeom prst="rect">
            <a:avLst/>
          </a:prstGeom>
          <a:noFill/>
        </p:spPr>
        <p:txBody>
          <a:bodyPr wrap="square">
            <a:spAutoFit/>
          </a:bodyPr>
          <a:lstStyle/>
          <a:p>
            <a:pPr marL="457200" indent="-457200" algn="just">
              <a:buFont typeface="+mj-lt"/>
              <a:buAutoNum type="arabicPeriod"/>
            </a:pPr>
            <a:r>
              <a:rPr lang="en-US" sz="2400" b="0" i="0" dirty="0">
                <a:solidFill>
                  <a:srgbClr val="000000"/>
                </a:solidFill>
                <a:effectLst/>
                <a:latin typeface="ff6"/>
              </a:rPr>
              <a:t>Climate Change Information Resources, New York Metropolitan Region. </a:t>
            </a:r>
            <a:r>
              <a:rPr lang="en-US" sz="2400" b="0" i="0" dirty="0">
                <a:solidFill>
                  <a:srgbClr val="0000FF"/>
                </a:solidFill>
                <a:effectLst/>
                <a:latin typeface="ff6"/>
              </a:rPr>
              <a:t>http://ccir.ciesin.columbia.edu/nyc/pdf/q1a.pdf</a:t>
            </a:r>
            <a:r>
              <a:rPr lang="en-US" sz="2400" b="0" i="0" dirty="0">
                <a:solidFill>
                  <a:srgbClr val="000000"/>
                </a:solidFill>
                <a:effectLst/>
                <a:latin typeface="ff6"/>
              </a:rPr>
              <a:t> </a:t>
            </a:r>
          </a:p>
          <a:p>
            <a:pPr marL="457200" indent="-457200" algn="just">
              <a:buFont typeface="+mj-lt"/>
              <a:buAutoNum type="arabicPeriod"/>
            </a:pPr>
            <a:r>
              <a:rPr lang="en-US" sz="2400" b="0" i="0" dirty="0">
                <a:solidFill>
                  <a:srgbClr val="000000"/>
                </a:solidFill>
                <a:effectLst/>
                <a:latin typeface="ff6"/>
              </a:rPr>
              <a:t>Epstein, P. R. (1999). Climate and Health. </a:t>
            </a:r>
            <a:r>
              <a:rPr lang="en-US" sz="2400" b="0" i="0" dirty="0">
                <a:solidFill>
                  <a:srgbClr val="000000"/>
                </a:solidFill>
                <a:effectLst/>
                <a:latin typeface="ffc"/>
              </a:rPr>
              <a:t>Science, 285,</a:t>
            </a:r>
            <a:r>
              <a:rPr lang="en-US" sz="2400" b="0" i="0" dirty="0">
                <a:solidFill>
                  <a:srgbClr val="000000"/>
                </a:solidFill>
                <a:effectLst/>
                <a:latin typeface="ff6"/>
              </a:rPr>
              <a:t> 347-348. </a:t>
            </a:r>
          </a:p>
          <a:p>
            <a:pPr marL="457200" indent="-457200" algn="just">
              <a:buFont typeface="+mj-lt"/>
              <a:buAutoNum type="arabicPeriod"/>
            </a:pPr>
            <a:r>
              <a:rPr lang="en-US" sz="2400" b="0" i="0" dirty="0">
                <a:solidFill>
                  <a:srgbClr val="000000"/>
                </a:solidFill>
                <a:effectLst/>
                <a:latin typeface="ff6"/>
              </a:rPr>
              <a:t>Harvard, &amp; </a:t>
            </a:r>
            <a:r>
              <a:rPr lang="en-US" sz="2400" b="0" i="0" dirty="0" err="1">
                <a:solidFill>
                  <a:srgbClr val="000000"/>
                </a:solidFill>
                <a:effectLst/>
                <a:latin typeface="ff6"/>
              </a:rPr>
              <a:t>Chivian</a:t>
            </a:r>
            <a:r>
              <a:rPr lang="en-US" sz="2400" b="0" i="0" dirty="0">
                <a:solidFill>
                  <a:srgbClr val="000000"/>
                </a:solidFill>
                <a:effectLst/>
                <a:latin typeface="ff6"/>
              </a:rPr>
              <a:t>, E. (2002) Biodiversity: Its Importance to Human Health Harvard Medical School. </a:t>
            </a:r>
          </a:p>
          <a:p>
            <a:pPr marL="457200" indent="-457200" algn="just">
              <a:buFont typeface="+mj-lt"/>
              <a:buAutoNum type="arabicPeriod"/>
            </a:pPr>
            <a:r>
              <a:rPr lang="en-US" sz="2400" b="0" i="0" dirty="0">
                <a:solidFill>
                  <a:srgbClr val="000000"/>
                </a:solidFill>
                <a:effectLst/>
                <a:latin typeface="ff6"/>
              </a:rPr>
              <a:t>IPCC Online, Glossary of Terms Used in the IPCC Third Assessment Report (2001) </a:t>
            </a:r>
            <a:r>
              <a:rPr lang="en-US" sz="2400" b="0" i="0" dirty="0" err="1">
                <a:solidFill>
                  <a:srgbClr val="000000"/>
                </a:solidFill>
                <a:effectLst/>
                <a:latin typeface="ff6"/>
              </a:rPr>
              <a:t>IPCC_Third_Assessment_Report</a:t>
            </a:r>
            <a:r>
              <a:rPr lang="en-US" sz="2400" b="0" i="0" dirty="0">
                <a:solidFill>
                  <a:srgbClr val="000000"/>
                </a:solidFill>
                <a:effectLst/>
                <a:latin typeface="ff6"/>
              </a:rPr>
              <a:t> (Accessed December 2009). </a:t>
            </a:r>
            <a:r>
              <a:rPr lang="en-US" sz="2400" b="0" i="0" dirty="0">
                <a:solidFill>
                  <a:srgbClr val="0000FF"/>
                </a:solidFill>
                <a:effectLst/>
                <a:latin typeface="ff6"/>
              </a:rPr>
              <a:t>http://en.wikipedia.org/wiki/</a:t>
            </a:r>
            <a:r>
              <a:rPr lang="en-US" sz="2400" b="0" i="0" dirty="0">
                <a:solidFill>
                  <a:srgbClr val="000000"/>
                </a:solidFill>
                <a:effectLst/>
                <a:latin typeface="ff6"/>
              </a:rPr>
              <a:t> </a:t>
            </a:r>
          </a:p>
          <a:p>
            <a:pPr marL="457200" indent="-457200" algn="just">
              <a:buFont typeface="+mj-lt"/>
              <a:buAutoNum type="arabicPeriod"/>
            </a:pPr>
            <a:r>
              <a:rPr lang="en-US" sz="2400" b="0" i="0" dirty="0">
                <a:solidFill>
                  <a:srgbClr val="000000"/>
                </a:solidFill>
                <a:effectLst/>
                <a:latin typeface="ff6"/>
              </a:rPr>
              <a:t>Langford, I. H., &amp; Bentham, G. (1995). The Potential Effects of Climate Change on Winter Mortality in England and Wales</a:t>
            </a:r>
          </a:p>
          <a:p>
            <a:pPr marL="457200" indent="-457200" algn="just">
              <a:buFont typeface="+mj-lt"/>
              <a:buAutoNum type="arabicPeriod"/>
            </a:pPr>
            <a:r>
              <a:rPr lang="en-US" sz="2400" b="0" i="0" dirty="0">
                <a:solidFill>
                  <a:srgbClr val="000000"/>
                </a:solidFill>
                <a:effectLst/>
                <a:latin typeface="ff6"/>
              </a:rPr>
              <a:t>McMichael, A. J., &amp; </a:t>
            </a:r>
            <a:r>
              <a:rPr lang="en-US" sz="2400" b="0" i="0" dirty="0" err="1">
                <a:solidFill>
                  <a:srgbClr val="000000"/>
                </a:solidFill>
                <a:effectLst/>
                <a:latin typeface="ff6"/>
              </a:rPr>
              <a:t>Githeko</a:t>
            </a:r>
            <a:r>
              <a:rPr lang="en-US" sz="2400" b="0" i="0" dirty="0">
                <a:solidFill>
                  <a:srgbClr val="000000"/>
                </a:solidFill>
                <a:effectLst/>
                <a:latin typeface="ff6"/>
              </a:rPr>
              <a:t>, A. Human Health. In: </a:t>
            </a:r>
            <a:r>
              <a:rPr lang="en-US" sz="2400" b="0" i="0" dirty="0">
                <a:solidFill>
                  <a:srgbClr val="000000"/>
                </a:solidFill>
                <a:effectLst/>
                <a:latin typeface="ffc"/>
              </a:rPr>
              <a:t>Climate Change 2001: Impacts, Adaptation, and Vulnerability</a:t>
            </a:r>
            <a:r>
              <a:rPr lang="en-US" sz="2400" b="0" i="0" dirty="0">
                <a:solidFill>
                  <a:srgbClr val="000000"/>
                </a:solidFill>
                <a:effectLst/>
                <a:latin typeface="ff6"/>
              </a:rPr>
              <a:t>. Contribution of Working Group II to the Third Assessment. </a:t>
            </a:r>
          </a:p>
          <a:p>
            <a:pPr marL="457200" indent="-457200" algn="just">
              <a:buFont typeface="+mj-lt"/>
              <a:buAutoNum type="arabicPeriod"/>
            </a:pPr>
            <a:r>
              <a:rPr lang="en-US" sz="2400" b="0" i="0" dirty="0">
                <a:solidFill>
                  <a:srgbClr val="0000FF"/>
                </a:solidFill>
                <a:effectLst/>
                <a:latin typeface="ff6"/>
                <a:hlinkClick r:id="rId3"/>
              </a:rPr>
              <a:t>http://www.thegreatwarming.com/pdf/ClimateChangeFactSheet.pdf</a:t>
            </a:r>
            <a:endParaRPr lang="en-US" sz="2400" dirty="0">
              <a:solidFill>
                <a:srgbClr val="000000"/>
              </a:solidFill>
              <a:latin typeface="ff6"/>
            </a:endParaRPr>
          </a:p>
          <a:p>
            <a:pPr marL="342900" indent="-342900" algn="just">
              <a:buFont typeface="Arial" panose="020B0604020202020204" pitchFamily="34" charset="0"/>
              <a:buChar char="•"/>
            </a:pPr>
            <a:endParaRPr lang="en-US" sz="2400" b="0" i="0" dirty="0">
              <a:solidFill>
                <a:srgbClr val="000000"/>
              </a:solidFill>
              <a:effectLst/>
              <a:latin typeface="ffc"/>
            </a:endParaRPr>
          </a:p>
          <a:p>
            <a:pPr marL="285750" indent="-285750" algn="l">
              <a:buFont typeface="Arial" panose="020B0604020202020204" pitchFamily="34" charset="0"/>
              <a:buChar char="•"/>
            </a:pPr>
            <a:endParaRPr lang="en-US" b="0" i="0" dirty="0">
              <a:solidFill>
                <a:srgbClr val="000000"/>
              </a:solidFill>
              <a:effectLst/>
              <a:latin typeface="ffc"/>
            </a:endParaRPr>
          </a:p>
        </p:txBody>
      </p:sp>
    </p:spTree>
    <p:extLst>
      <p:ext uri="{BB962C8B-B14F-4D97-AF65-F5344CB8AC3E}">
        <p14:creationId xmlns:p14="http://schemas.microsoft.com/office/powerpoint/2010/main" val="34072816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A9B216B-FD94-3A61-ED33-45F4C5CA2261}"/>
              </a:ext>
            </a:extLst>
          </p:cNvPr>
          <p:cNvSpPr txBox="1"/>
          <p:nvPr/>
        </p:nvSpPr>
        <p:spPr>
          <a:xfrm>
            <a:off x="643890" y="659011"/>
            <a:ext cx="8648700" cy="5539978"/>
          </a:xfrm>
          <a:prstGeom prst="rect">
            <a:avLst/>
          </a:prstGeom>
          <a:noFill/>
        </p:spPr>
        <p:txBody>
          <a:bodyPr wrap="square">
            <a:spAutoFit/>
          </a:bodyPr>
          <a:lstStyle/>
          <a:p>
            <a:pPr marL="457200" indent="-457200" algn="just">
              <a:buFont typeface="+mj-lt"/>
              <a:buAutoNum type="arabicPeriod"/>
            </a:pPr>
            <a:r>
              <a:rPr lang="en-IN" sz="2400" b="0" i="0" dirty="0">
                <a:solidFill>
                  <a:srgbClr val="000000"/>
                </a:solidFill>
                <a:effectLst/>
                <a:latin typeface="ff6"/>
              </a:rPr>
              <a:t> </a:t>
            </a:r>
            <a:r>
              <a:rPr lang="en-IN" sz="2400" dirty="0">
                <a:solidFill>
                  <a:srgbClr val="000000"/>
                </a:solidFill>
                <a:latin typeface="ffc"/>
              </a:rPr>
              <a:t>Change: Causes, Consequences, and Solutions, Scientific Background to the On-Line Platform Climate Quest. </a:t>
            </a:r>
          </a:p>
          <a:p>
            <a:pPr marL="457200" indent="-457200" algn="just">
              <a:buFont typeface="+mj-lt"/>
              <a:buAutoNum type="arabicPeriod"/>
            </a:pPr>
            <a:r>
              <a:rPr lang="en-IN" sz="2400" dirty="0">
                <a:solidFill>
                  <a:srgbClr val="000000"/>
                </a:solidFill>
                <a:latin typeface="ff6"/>
              </a:rPr>
              <a:t>Rooney, C. et al. (1998). Excess Mortality in England and Wales during the 1995 Heatwave.</a:t>
            </a:r>
            <a:r>
              <a:rPr lang="en-IN" sz="2400" dirty="0">
                <a:solidFill>
                  <a:srgbClr val="000000"/>
                </a:solidFill>
                <a:latin typeface="ffc"/>
              </a:rPr>
              <a:t> Journal of Epidemiology and </a:t>
            </a:r>
            <a:endParaRPr lang="en-IN" sz="2400" dirty="0">
              <a:solidFill>
                <a:srgbClr val="000000"/>
              </a:solidFill>
              <a:latin typeface="ff6"/>
            </a:endParaRPr>
          </a:p>
          <a:p>
            <a:pPr marL="457200" indent="-457200" algn="just">
              <a:buFont typeface="+mj-lt"/>
              <a:buAutoNum type="arabicPeriod"/>
            </a:pPr>
            <a:r>
              <a:rPr lang="en-IN" sz="2400" dirty="0">
                <a:solidFill>
                  <a:srgbClr val="000000"/>
                </a:solidFill>
                <a:latin typeface="ffc"/>
              </a:rPr>
              <a:t>Community Health, 52, </a:t>
            </a:r>
            <a:r>
              <a:rPr lang="en-IN" sz="2400" dirty="0">
                <a:solidFill>
                  <a:srgbClr val="000000"/>
                </a:solidFill>
                <a:latin typeface="ff6"/>
              </a:rPr>
              <a:t>482-486. </a:t>
            </a:r>
            <a:endParaRPr lang="en-IN" sz="2400" dirty="0">
              <a:solidFill>
                <a:srgbClr val="000000"/>
              </a:solidFill>
              <a:latin typeface="ffc"/>
            </a:endParaRPr>
          </a:p>
          <a:p>
            <a:pPr marL="457200" indent="-457200" algn="just">
              <a:buFont typeface="+mj-lt"/>
              <a:buAutoNum type="arabicPeriod"/>
            </a:pPr>
            <a:r>
              <a:rPr lang="en-IN" sz="2400" dirty="0" err="1">
                <a:solidFill>
                  <a:srgbClr val="000000"/>
                </a:solidFill>
                <a:latin typeface="ff6"/>
              </a:rPr>
              <a:t>Shindell</a:t>
            </a:r>
            <a:r>
              <a:rPr lang="en-IN" sz="2400" dirty="0">
                <a:solidFill>
                  <a:srgbClr val="000000"/>
                </a:solidFill>
                <a:latin typeface="ff6"/>
              </a:rPr>
              <a:t>, D. T. et al. (1998). Increased Polar Stratospheric Ozone Losses and Delayed Eventual Recovery Owing to Increasing Greenhouse Gas Concentrations. </a:t>
            </a:r>
            <a:r>
              <a:rPr lang="en-IN" sz="2400" dirty="0">
                <a:solidFill>
                  <a:srgbClr val="000000"/>
                </a:solidFill>
                <a:latin typeface="ffc"/>
              </a:rPr>
              <a:t>Nature, 392,</a:t>
            </a:r>
            <a:r>
              <a:rPr lang="en-IN" sz="2400" dirty="0">
                <a:solidFill>
                  <a:srgbClr val="000000"/>
                </a:solidFill>
                <a:latin typeface="ff6"/>
              </a:rPr>
              <a:t> 589592.</a:t>
            </a:r>
          </a:p>
          <a:p>
            <a:pPr marL="457200" indent="-457200" algn="just">
              <a:buFont typeface="+mj-lt"/>
              <a:buAutoNum type="arabicPeriod"/>
            </a:pPr>
            <a:r>
              <a:rPr lang="en-IN" sz="2400" dirty="0" err="1">
                <a:solidFill>
                  <a:srgbClr val="000000"/>
                </a:solidFill>
                <a:latin typeface="ff6"/>
              </a:rPr>
              <a:t>Rens</a:t>
            </a:r>
            <a:r>
              <a:rPr lang="en-IN" sz="2400" dirty="0">
                <a:solidFill>
                  <a:srgbClr val="000000"/>
                </a:solidFill>
                <a:latin typeface="ff6"/>
              </a:rPr>
              <a:t> </a:t>
            </a:r>
            <a:r>
              <a:rPr lang="en-IN" sz="2400" dirty="0" err="1">
                <a:solidFill>
                  <a:srgbClr val="000000"/>
                </a:solidFill>
                <a:latin typeface="ff6"/>
              </a:rPr>
              <a:t>Kortmann</a:t>
            </a:r>
            <a:r>
              <a:rPr lang="en-IN" sz="2400" dirty="0">
                <a:solidFill>
                  <a:srgbClr val="000000"/>
                </a:solidFill>
                <a:latin typeface="ff6"/>
              </a:rPr>
              <a:t> (CE Delft), Edgar </a:t>
            </a:r>
            <a:r>
              <a:rPr lang="en-IN" sz="2400" dirty="0" err="1">
                <a:solidFill>
                  <a:srgbClr val="000000"/>
                </a:solidFill>
                <a:latin typeface="ff6"/>
              </a:rPr>
              <a:t>Peijnenborgh</a:t>
            </a:r>
            <a:r>
              <a:rPr lang="en-IN" sz="2400" dirty="0">
                <a:solidFill>
                  <a:srgbClr val="000000"/>
                </a:solidFill>
                <a:latin typeface="ff6"/>
              </a:rPr>
              <a:t> (RPS), Judith </a:t>
            </a:r>
            <a:r>
              <a:rPr lang="en-IN" sz="2400" dirty="0" err="1">
                <a:solidFill>
                  <a:srgbClr val="000000"/>
                </a:solidFill>
                <a:latin typeface="ff6"/>
              </a:rPr>
              <a:t>Harrewijn</a:t>
            </a:r>
            <a:r>
              <a:rPr lang="en-IN" sz="2400" dirty="0">
                <a:solidFill>
                  <a:srgbClr val="000000"/>
                </a:solidFill>
                <a:latin typeface="ff6"/>
              </a:rPr>
              <a:t>, </a:t>
            </a:r>
            <a:r>
              <a:rPr lang="en-IN" sz="2400" dirty="0" err="1">
                <a:solidFill>
                  <a:srgbClr val="000000"/>
                </a:solidFill>
                <a:latin typeface="ff6"/>
              </a:rPr>
              <a:t>Lindske</a:t>
            </a:r>
            <a:r>
              <a:rPr lang="en-IN" sz="2400" dirty="0">
                <a:solidFill>
                  <a:srgbClr val="000000"/>
                </a:solidFill>
                <a:latin typeface="ff6"/>
              </a:rPr>
              <a:t> van Hulst (SME </a:t>
            </a:r>
            <a:r>
              <a:rPr lang="en-IN" sz="2400" dirty="0" err="1">
                <a:solidFill>
                  <a:srgbClr val="000000"/>
                </a:solidFill>
                <a:latin typeface="ff6"/>
              </a:rPr>
              <a:t>Advies</a:t>
            </a:r>
            <a:r>
              <a:rPr lang="en-IN" sz="2400" dirty="0">
                <a:solidFill>
                  <a:srgbClr val="000000"/>
                </a:solidFill>
                <a:latin typeface="ff6"/>
              </a:rPr>
              <a:t>) (2007). </a:t>
            </a:r>
            <a:r>
              <a:rPr lang="en-IN" sz="2400" dirty="0">
                <a:solidFill>
                  <a:srgbClr val="000000"/>
                </a:solidFill>
                <a:latin typeface="ffc"/>
              </a:rPr>
              <a:t>Climate </a:t>
            </a:r>
            <a:endParaRPr lang="en-IN" sz="2400" dirty="0">
              <a:solidFill>
                <a:srgbClr val="000000"/>
              </a:solidFill>
              <a:latin typeface="ff6"/>
            </a:endParaRPr>
          </a:p>
          <a:p>
            <a:pPr marL="457200" indent="-457200" algn="just">
              <a:buFont typeface="+mj-lt"/>
              <a:buAutoNum type="arabicPeriod"/>
            </a:pPr>
            <a:r>
              <a:rPr lang="en-IN" sz="2400" dirty="0">
                <a:solidFill>
                  <a:srgbClr val="0000FF"/>
                </a:solidFill>
                <a:latin typeface="ff6"/>
              </a:rPr>
              <a:t>http://www.climate-leaders.org/wp-content/uploads/global-climatechange-sudipmitra.pdf</a:t>
            </a:r>
            <a:r>
              <a:rPr lang="en-IN" sz="2400" dirty="0">
                <a:solidFill>
                  <a:srgbClr val="000000"/>
                </a:solidFill>
                <a:latin typeface="ff6"/>
              </a:rPr>
              <a:t> </a:t>
            </a:r>
            <a:endParaRPr lang="en-IN" sz="2400" dirty="0">
              <a:solidFill>
                <a:srgbClr val="0000FF"/>
              </a:solidFill>
              <a:latin typeface="ff6"/>
            </a:endParaRPr>
          </a:p>
          <a:p>
            <a:pPr marL="457200" indent="-457200" algn="just">
              <a:buFont typeface="+mj-lt"/>
              <a:buAutoNum type="arabicPeriod"/>
            </a:pPr>
            <a:r>
              <a:rPr lang="en-IN" sz="2400" dirty="0">
                <a:solidFill>
                  <a:srgbClr val="000000"/>
                </a:solidFill>
                <a:latin typeface="ff6"/>
              </a:rPr>
              <a:t>The Argo (2013) Typhoon Haiyan Hits Philippines: Stockton Community Takes Action, The Independent Student .</a:t>
            </a:r>
            <a:endParaRPr lang="en-IN" sz="2400" b="0" i="0" dirty="0">
              <a:solidFill>
                <a:srgbClr val="000000"/>
              </a:solidFill>
              <a:effectLst/>
              <a:latin typeface="ff6"/>
            </a:endParaRPr>
          </a:p>
          <a:p>
            <a:pPr marL="342900" indent="-342900" algn="l">
              <a:buFont typeface="Wingdings" panose="05000000000000000000" pitchFamily="2" charset="2"/>
              <a:buChar char="§"/>
            </a:pPr>
            <a:endParaRPr lang="en-IN" b="0" i="0" dirty="0">
              <a:solidFill>
                <a:srgbClr val="000000"/>
              </a:solidFill>
              <a:effectLst/>
              <a:latin typeface="ff6"/>
            </a:endParaRPr>
          </a:p>
        </p:txBody>
      </p:sp>
    </p:spTree>
    <p:extLst>
      <p:ext uri="{BB962C8B-B14F-4D97-AF65-F5344CB8AC3E}">
        <p14:creationId xmlns:p14="http://schemas.microsoft.com/office/powerpoint/2010/main" val="867462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E036836-F2E1-079C-B935-7CEA6B36B427}"/>
              </a:ext>
            </a:extLst>
          </p:cNvPr>
          <p:cNvSpPr/>
          <p:nvPr/>
        </p:nvSpPr>
        <p:spPr>
          <a:xfrm>
            <a:off x="3167837" y="81001"/>
            <a:ext cx="3999814"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Introduction</a:t>
            </a:r>
          </a:p>
        </p:txBody>
      </p:sp>
      <p:sp>
        <p:nvSpPr>
          <p:cNvPr id="5" name="TextBox 4">
            <a:extLst>
              <a:ext uri="{FF2B5EF4-FFF2-40B4-BE49-F238E27FC236}">
                <a16:creationId xmlns:a16="http://schemas.microsoft.com/office/drawing/2014/main" id="{B2624195-2BE4-A5BB-CBC6-49176E2328EA}"/>
              </a:ext>
            </a:extLst>
          </p:cNvPr>
          <p:cNvSpPr txBox="1"/>
          <p:nvPr/>
        </p:nvSpPr>
        <p:spPr>
          <a:xfrm>
            <a:off x="687714" y="823270"/>
            <a:ext cx="8960060" cy="5575052"/>
          </a:xfrm>
          <a:prstGeom prst="rect">
            <a:avLst/>
          </a:prstGeom>
          <a:noFill/>
        </p:spPr>
        <p:txBody>
          <a:bodyPr wrap="square">
            <a:spAutoFit/>
          </a:bodyPr>
          <a:lstStyle/>
          <a:p>
            <a:pPr algn="just">
              <a:lnSpc>
                <a:spcPct val="150000"/>
              </a:lnSpc>
            </a:pPr>
            <a:r>
              <a:rPr lang="en-US" sz="2400" b="0" i="0" dirty="0">
                <a:solidFill>
                  <a:srgbClr val="000000"/>
                </a:solidFill>
                <a:effectLst/>
                <a:latin typeface="ff6"/>
              </a:rPr>
              <a:t>The evidence of climate change is compelling: sea levels are rising, glaciers are retreating, precipitation patterns are changing, and the world is getting warmer. According to the Intergovernmental Panel on Climate Change (IPCC), the current rate of greenhouse gas emissions is likely to cause average temperatures to rise by 0.2</a:t>
            </a:r>
            <a:r>
              <a:rPr lang="en-US" sz="2400" b="0" i="0" dirty="0">
                <a:solidFill>
                  <a:srgbClr val="000000"/>
                </a:solidFill>
                <a:effectLst/>
                <a:latin typeface="ff8"/>
              </a:rPr>
              <a:t>˚C</a:t>
            </a:r>
            <a:r>
              <a:rPr lang="en-US" sz="2400" b="0" i="0" dirty="0">
                <a:solidFill>
                  <a:srgbClr val="000000"/>
                </a:solidFill>
                <a:effectLst/>
                <a:latin typeface="ff6"/>
              </a:rPr>
              <a:t> per decade.</a:t>
            </a:r>
            <a:r>
              <a:rPr lang="en-US" sz="2400" b="0" i="0" dirty="0">
                <a:solidFill>
                  <a:srgbClr val="000000"/>
                </a:solidFill>
                <a:effectLst/>
                <a:latin typeface="ff7"/>
              </a:rPr>
              <a:t> </a:t>
            </a:r>
            <a:r>
              <a:rPr lang="en-US" sz="2400" b="0" i="0" dirty="0">
                <a:solidFill>
                  <a:srgbClr val="000000"/>
                </a:solidFill>
                <a:effectLst/>
                <a:latin typeface="ff6"/>
              </a:rPr>
              <a:t>Climate change indeed is real. Super typhoon Haiyan is the latest natural disaster that has also led credence to the reality of climate change. This sad occurrence hit land and devastated the Philippines. This record-breaking storm is the strongest storm in history to make landfall. It tore apart buildings and left entire provinces without power.</a:t>
            </a:r>
          </a:p>
        </p:txBody>
      </p:sp>
    </p:spTree>
    <p:extLst>
      <p:ext uri="{BB962C8B-B14F-4D97-AF65-F5344CB8AC3E}">
        <p14:creationId xmlns:p14="http://schemas.microsoft.com/office/powerpoint/2010/main" val="2502506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779B8B6-5589-98E1-117B-1AE5443DDB03}"/>
              </a:ext>
            </a:extLst>
          </p:cNvPr>
          <p:cNvSpPr txBox="1"/>
          <p:nvPr/>
        </p:nvSpPr>
        <p:spPr>
          <a:xfrm>
            <a:off x="862411" y="277707"/>
            <a:ext cx="8765540" cy="6129050"/>
          </a:xfrm>
          <a:prstGeom prst="rect">
            <a:avLst/>
          </a:prstGeom>
          <a:noFill/>
        </p:spPr>
        <p:txBody>
          <a:bodyPr wrap="square">
            <a:spAutoFit/>
          </a:bodyPr>
          <a:lstStyle/>
          <a:p>
            <a:pPr algn="just">
              <a:lnSpc>
                <a:spcPct val="150000"/>
              </a:lnSpc>
            </a:pPr>
            <a:r>
              <a:rPr lang="en-US" sz="2400" b="0" i="0" dirty="0">
                <a:solidFill>
                  <a:srgbClr val="000000"/>
                </a:solidFill>
                <a:effectLst/>
                <a:latin typeface="ff6"/>
              </a:rPr>
              <a:t>Climate change is a serious risk to poverty reduction and could undo decades of development efforts. While climate change is global, its negative impacts are more severely felt by poor people and poor countries. They are more vulnerable because of their high dependence on natural resources and limited capacity to cope with climate variability and extremes.  We need to act urgently if we are to avoid an irreversible build-up of green- house gases (GHGs) and global warming at a potentially huge cost to the economy and society worldwide. </a:t>
            </a:r>
            <a:r>
              <a:rPr lang="en-US" sz="2400" b="0" i="0" dirty="0" err="1">
                <a:solidFill>
                  <a:srgbClr val="000000"/>
                </a:solidFill>
                <a:effectLst/>
                <a:latin typeface="ff6"/>
              </a:rPr>
              <a:t>Organisation</a:t>
            </a:r>
            <a:r>
              <a:rPr lang="en-US" sz="2400" b="0" i="0" dirty="0">
                <a:solidFill>
                  <a:srgbClr val="000000"/>
                </a:solidFill>
                <a:effectLst/>
                <a:latin typeface="ff6"/>
              </a:rPr>
              <a:t> for Economic Co-operation and Development (OECD) analysis suggests that if we act now, we have 10 to 15 years’ “breathing space” during which action </a:t>
            </a:r>
            <a:r>
              <a:rPr lang="en-US" sz="2400" dirty="0">
                <a:solidFill>
                  <a:srgbClr val="000000"/>
                </a:solidFill>
                <a:latin typeface="ff6"/>
              </a:rPr>
              <a:t>.</a:t>
            </a:r>
            <a:endParaRPr lang="en-US" sz="2400" b="0" i="0" dirty="0">
              <a:solidFill>
                <a:srgbClr val="000000"/>
              </a:solidFill>
              <a:effectLst/>
              <a:latin typeface="ff6"/>
            </a:endParaRPr>
          </a:p>
        </p:txBody>
      </p:sp>
    </p:spTree>
    <p:extLst>
      <p:ext uri="{BB962C8B-B14F-4D97-AF65-F5344CB8AC3E}">
        <p14:creationId xmlns:p14="http://schemas.microsoft.com/office/powerpoint/2010/main" val="2513354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11C6A72-605E-0FD5-6ED3-DCDC5CA1BC5A}"/>
              </a:ext>
            </a:extLst>
          </p:cNvPr>
          <p:cNvSpPr txBox="1"/>
          <p:nvPr/>
        </p:nvSpPr>
        <p:spPr>
          <a:xfrm>
            <a:off x="723899" y="604858"/>
            <a:ext cx="8186835" cy="1985159"/>
          </a:xfrm>
          <a:prstGeom prst="rect">
            <a:avLst/>
          </a:prstGeom>
          <a:noFill/>
        </p:spPr>
        <p:txBody>
          <a:bodyPr wrap="square">
            <a:spAutoFit/>
          </a:bodyPr>
          <a:lstStyle/>
          <a:p>
            <a:pPr algn="l"/>
            <a:r>
              <a:rPr lang="en-US" b="1" i="0" dirty="0">
                <a:solidFill>
                  <a:srgbClr val="454545"/>
                </a:solidFill>
                <a:effectLst/>
                <a:latin typeface="Roboto" panose="020B0604020202020204" pitchFamily="2" charset="0"/>
              </a:rPr>
              <a:t>Generating power</a:t>
            </a:r>
            <a:endParaRPr lang="en-US" b="0" i="0" dirty="0">
              <a:solidFill>
                <a:srgbClr val="454545"/>
              </a:solidFill>
              <a:effectLst/>
              <a:latin typeface="Roboto" panose="020B0604020202020204" pitchFamily="2" charset="0"/>
            </a:endParaRPr>
          </a:p>
          <a:p>
            <a:pPr algn="just">
              <a:lnSpc>
                <a:spcPct val="150000"/>
              </a:lnSpc>
            </a:pPr>
            <a:r>
              <a:rPr lang="en-US" b="0" i="0" dirty="0">
                <a:solidFill>
                  <a:srgbClr val="454545"/>
                </a:solidFill>
                <a:effectLst/>
                <a:latin typeface="Roboto" panose="020B0604020202020204" pitchFamily="2" charset="0"/>
              </a:rPr>
              <a:t>Generating electricity and heat by burning fossil fuels causes a large chunk of global emissions. Most electricity is still generated by burning coal, oil, or gas, which produces carbon dioxide and nitrous oxide, powerful greenhouse gases that blanket the Earth and trap the sun’s heat.</a:t>
            </a:r>
          </a:p>
        </p:txBody>
      </p:sp>
      <p:sp>
        <p:nvSpPr>
          <p:cNvPr id="5" name="TextBox 4">
            <a:extLst>
              <a:ext uri="{FF2B5EF4-FFF2-40B4-BE49-F238E27FC236}">
                <a16:creationId xmlns:a16="http://schemas.microsoft.com/office/drawing/2014/main" id="{0322617E-A0C1-A784-8158-C841BDE86138}"/>
              </a:ext>
            </a:extLst>
          </p:cNvPr>
          <p:cNvSpPr txBox="1"/>
          <p:nvPr/>
        </p:nvSpPr>
        <p:spPr>
          <a:xfrm>
            <a:off x="723900" y="2873216"/>
            <a:ext cx="8093529" cy="1569660"/>
          </a:xfrm>
          <a:prstGeom prst="rect">
            <a:avLst/>
          </a:prstGeom>
          <a:noFill/>
        </p:spPr>
        <p:txBody>
          <a:bodyPr wrap="square">
            <a:spAutoFit/>
          </a:bodyPr>
          <a:lstStyle/>
          <a:p>
            <a:pPr algn="l"/>
            <a:r>
              <a:rPr lang="en-US" b="1" i="0" dirty="0">
                <a:solidFill>
                  <a:srgbClr val="454545"/>
                </a:solidFill>
                <a:effectLst/>
                <a:latin typeface="Roboto" panose="02000000000000000000" pitchFamily="2" charset="0"/>
              </a:rPr>
              <a:t>Cutting down forests</a:t>
            </a:r>
            <a:endParaRPr lang="en-US" b="0" i="0" dirty="0">
              <a:solidFill>
                <a:srgbClr val="454545"/>
              </a:solidFill>
              <a:effectLst/>
              <a:latin typeface="Roboto" panose="02000000000000000000" pitchFamily="2" charset="0"/>
            </a:endParaRPr>
          </a:p>
          <a:p>
            <a:pPr algn="just">
              <a:lnSpc>
                <a:spcPct val="150000"/>
              </a:lnSpc>
            </a:pPr>
            <a:r>
              <a:rPr lang="en-US" b="0" i="0" dirty="0">
                <a:solidFill>
                  <a:srgbClr val="454545"/>
                </a:solidFill>
                <a:effectLst/>
                <a:latin typeface="Roboto" panose="02000000000000000000" pitchFamily="2" charset="0"/>
              </a:rPr>
              <a:t>Cutting down forests to create farms or pastures, or for other reasons, causes emissions, since trees, when they are cut, release the carbon they have been storing.</a:t>
            </a:r>
          </a:p>
        </p:txBody>
      </p:sp>
      <p:sp>
        <p:nvSpPr>
          <p:cNvPr id="7" name="TextBox 6">
            <a:extLst>
              <a:ext uri="{FF2B5EF4-FFF2-40B4-BE49-F238E27FC236}">
                <a16:creationId xmlns:a16="http://schemas.microsoft.com/office/drawing/2014/main" id="{D0160FAF-BEF9-DD94-DEFA-E72C37000132}"/>
              </a:ext>
            </a:extLst>
          </p:cNvPr>
          <p:cNvSpPr txBox="1"/>
          <p:nvPr/>
        </p:nvSpPr>
        <p:spPr>
          <a:xfrm>
            <a:off x="723899" y="4529728"/>
            <a:ext cx="8093529" cy="1569660"/>
          </a:xfrm>
          <a:prstGeom prst="rect">
            <a:avLst/>
          </a:prstGeom>
          <a:noFill/>
        </p:spPr>
        <p:txBody>
          <a:bodyPr wrap="square">
            <a:spAutoFit/>
          </a:bodyPr>
          <a:lstStyle/>
          <a:p>
            <a:pPr algn="l"/>
            <a:r>
              <a:rPr lang="en-US" b="1" i="0" dirty="0">
                <a:solidFill>
                  <a:srgbClr val="454545"/>
                </a:solidFill>
                <a:effectLst/>
                <a:latin typeface="Roboto" panose="02000000000000000000" pitchFamily="2" charset="0"/>
              </a:rPr>
              <a:t>Manufacturing goods</a:t>
            </a:r>
            <a:endParaRPr lang="en-US" b="0" i="0" dirty="0">
              <a:solidFill>
                <a:srgbClr val="454545"/>
              </a:solidFill>
              <a:effectLst/>
              <a:latin typeface="Roboto" panose="02000000000000000000" pitchFamily="2" charset="0"/>
            </a:endParaRPr>
          </a:p>
          <a:p>
            <a:pPr algn="just">
              <a:lnSpc>
                <a:spcPct val="150000"/>
              </a:lnSpc>
            </a:pPr>
            <a:r>
              <a:rPr lang="en-US" b="0" i="0" dirty="0">
                <a:solidFill>
                  <a:srgbClr val="454545"/>
                </a:solidFill>
                <a:effectLst/>
                <a:latin typeface="Roboto" panose="02000000000000000000" pitchFamily="2" charset="0"/>
              </a:rPr>
              <a:t>Manufacturing and industry produce emissions, mostly from burning fossil fuels to produce energy for making things like cement, iron, steel, electronics, plastics, clothes, and other goods.</a:t>
            </a:r>
          </a:p>
        </p:txBody>
      </p:sp>
      <p:sp>
        <p:nvSpPr>
          <p:cNvPr id="8" name="TextBox 7">
            <a:extLst>
              <a:ext uri="{FF2B5EF4-FFF2-40B4-BE49-F238E27FC236}">
                <a16:creationId xmlns:a16="http://schemas.microsoft.com/office/drawing/2014/main" id="{77879D28-6F07-FA04-CCD2-4F1B3AC03A2E}"/>
              </a:ext>
            </a:extLst>
          </p:cNvPr>
          <p:cNvSpPr txBox="1"/>
          <p:nvPr/>
        </p:nvSpPr>
        <p:spPr>
          <a:xfrm>
            <a:off x="3913052" y="81638"/>
            <a:ext cx="2397760" cy="523220"/>
          </a:xfrm>
          <a:prstGeom prst="rect">
            <a:avLst/>
          </a:prstGeom>
          <a:noFill/>
        </p:spPr>
        <p:txBody>
          <a:bodyPr wrap="square" rtlCol="0">
            <a:spAutoFit/>
          </a:bodyPr>
          <a:lstStyle/>
          <a:p>
            <a:r>
              <a:rPr lang="en-US" sz="2800" b="1" dirty="0"/>
              <a:t>Causes</a:t>
            </a:r>
          </a:p>
        </p:txBody>
      </p:sp>
    </p:spTree>
    <p:extLst>
      <p:ext uri="{BB962C8B-B14F-4D97-AF65-F5344CB8AC3E}">
        <p14:creationId xmlns:p14="http://schemas.microsoft.com/office/powerpoint/2010/main" val="2715651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6B98032-CC4F-7DC1-BD6C-2E80858E1136}"/>
              </a:ext>
            </a:extLst>
          </p:cNvPr>
          <p:cNvSpPr txBox="1"/>
          <p:nvPr/>
        </p:nvSpPr>
        <p:spPr>
          <a:xfrm>
            <a:off x="662940" y="394855"/>
            <a:ext cx="8238464" cy="1569660"/>
          </a:xfrm>
          <a:prstGeom prst="rect">
            <a:avLst/>
          </a:prstGeom>
          <a:noFill/>
        </p:spPr>
        <p:txBody>
          <a:bodyPr wrap="square">
            <a:spAutoFit/>
          </a:bodyPr>
          <a:lstStyle/>
          <a:p>
            <a:pPr algn="l"/>
            <a:r>
              <a:rPr lang="en-US" b="1" i="0" dirty="0">
                <a:solidFill>
                  <a:srgbClr val="454545"/>
                </a:solidFill>
                <a:effectLst/>
                <a:latin typeface="Roboto" panose="02000000000000000000" pitchFamily="2" charset="0"/>
              </a:rPr>
              <a:t>Cutting down forests</a:t>
            </a:r>
            <a:endParaRPr lang="en-US" b="0" i="0" dirty="0">
              <a:solidFill>
                <a:srgbClr val="454545"/>
              </a:solidFill>
              <a:effectLst/>
              <a:latin typeface="Roboto" panose="02000000000000000000" pitchFamily="2" charset="0"/>
            </a:endParaRPr>
          </a:p>
          <a:p>
            <a:pPr algn="just">
              <a:lnSpc>
                <a:spcPct val="150000"/>
              </a:lnSpc>
            </a:pPr>
            <a:r>
              <a:rPr lang="en-US" b="0" i="0" dirty="0">
                <a:solidFill>
                  <a:srgbClr val="454545"/>
                </a:solidFill>
                <a:effectLst/>
                <a:latin typeface="Roboto" panose="02000000000000000000" pitchFamily="2" charset="0"/>
              </a:rPr>
              <a:t>Cutting down forests to create farms or pastures, or for other reasons, causes emissions, since trees, when they are cut, release the carbon they have been storing</a:t>
            </a:r>
          </a:p>
        </p:txBody>
      </p:sp>
      <p:sp>
        <p:nvSpPr>
          <p:cNvPr id="5" name="TextBox 4">
            <a:extLst>
              <a:ext uri="{FF2B5EF4-FFF2-40B4-BE49-F238E27FC236}">
                <a16:creationId xmlns:a16="http://schemas.microsoft.com/office/drawing/2014/main" id="{B40BD5CD-DE62-0CD2-419C-753BF1B51B8E}"/>
              </a:ext>
            </a:extLst>
          </p:cNvPr>
          <p:cNvSpPr txBox="1"/>
          <p:nvPr/>
        </p:nvSpPr>
        <p:spPr>
          <a:xfrm>
            <a:off x="588295" y="2039026"/>
            <a:ext cx="8238464" cy="1569660"/>
          </a:xfrm>
          <a:prstGeom prst="rect">
            <a:avLst/>
          </a:prstGeom>
          <a:noFill/>
        </p:spPr>
        <p:txBody>
          <a:bodyPr wrap="square">
            <a:spAutoFit/>
          </a:bodyPr>
          <a:lstStyle/>
          <a:p>
            <a:pPr algn="l"/>
            <a:r>
              <a:rPr lang="en-US" b="1" i="0" dirty="0">
                <a:solidFill>
                  <a:srgbClr val="454545"/>
                </a:solidFill>
                <a:effectLst/>
                <a:latin typeface="Roboto" panose="02000000000000000000" pitchFamily="2" charset="0"/>
              </a:rPr>
              <a:t>Using transportation</a:t>
            </a:r>
            <a:endParaRPr lang="en-US" b="0" i="0" dirty="0">
              <a:solidFill>
                <a:srgbClr val="454545"/>
              </a:solidFill>
              <a:effectLst/>
              <a:latin typeface="Roboto" panose="02000000000000000000" pitchFamily="2" charset="0"/>
            </a:endParaRPr>
          </a:p>
          <a:p>
            <a:pPr algn="just">
              <a:lnSpc>
                <a:spcPct val="150000"/>
              </a:lnSpc>
            </a:pPr>
            <a:r>
              <a:rPr lang="en-US" b="0" i="0" dirty="0">
                <a:solidFill>
                  <a:srgbClr val="454545"/>
                </a:solidFill>
                <a:effectLst/>
                <a:latin typeface="Roboto" panose="02000000000000000000" pitchFamily="2" charset="0"/>
              </a:rPr>
              <a:t>Most cars, trucks, ships, and planes run on fossil fuels. That makes transportation a major contributor of greenhouse gases, especially carbon-dioxide emissions</a:t>
            </a:r>
          </a:p>
        </p:txBody>
      </p:sp>
      <p:sp>
        <p:nvSpPr>
          <p:cNvPr id="7" name="TextBox 6">
            <a:extLst>
              <a:ext uri="{FF2B5EF4-FFF2-40B4-BE49-F238E27FC236}">
                <a16:creationId xmlns:a16="http://schemas.microsoft.com/office/drawing/2014/main" id="{5801C8CE-60DE-E318-D878-00EB0903D6D7}"/>
              </a:ext>
            </a:extLst>
          </p:cNvPr>
          <p:cNvSpPr txBox="1"/>
          <p:nvPr/>
        </p:nvSpPr>
        <p:spPr>
          <a:xfrm>
            <a:off x="588295" y="4143652"/>
            <a:ext cx="8602358" cy="738664"/>
          </a:xfrm>
          <a:prstGeom prst="rect">
            <a:avLst/>
          </a:prstGeom>
          <a:noFill/>
        </p:spPr>
        <p:txBody>
          <a:bodyPr wrap="square">
            <a:spAutoFit/>
          </a:bodyPr>
          <a:lstStyle/>
          <a:p>
            <a:pPr algn="l"/>
            <a:r>
              <a:rPr lang="en-US" b="1" i="0" dirty="0">
                <a:solidFill>
                  <a:srgbClr val="454545"/>
                </a:solidFill>
                <a:effectLst/>
                <a:latin typeface="Roboto" panose="02000000000000000000" pitchFamily="2" charset="0"/>
              </a:rPr>
              <a:t>More severe storms</a:t>
            </a:r>
            <a:endParaRPr lang="en-US" b="0" i="0" dirty="0">
              <a:solidFill>
                <a:srgbClr val="454545"/>
              </a:solidFill>
              <a:effectLst/>
              <a:latin typeface="Roboto" panose="02000000000000000000" pitchFamily="2" charset="0"/>
            </a:endParaRPr>
          </a:p>
          <a:p>
            <a:pPr algn="just">
              <a:lnSpc>
                <a:spcPct val="150000"/>
              </a:lnSpc>
            </a:pPr>
            <a:r>
              <a:rPr lang="en-US" b="0" i="0" dirty="0">
                <a:solidFill>
                  <a:srgbClr val="454545"/>
                </a:solidFill>
                <a:effectLst/>
                <a:latin typeface="Roboto" panose="02000000000000000000" pitchFamily="2" charset="0"/>
              </a:rPr>
              <a:t>Destructive storms have become more intense and more frequent in many regions</a:t>
            </a:r>
          </a:p>
        </p:txBody>
      </p:sp>
      <p:sp>
        <p:nvSpPr>
          <p:cNvPr id="9" name="TextBox 8">
            <a:extLst>
              <a:ext uri="{FF2B5EF4-FFF2-40B4-BE49-F238E27FC236}">
                <a16:creationId xmlns:a16="http://schemas.microsoft.com/office/drawing/2014/main" id="{FDE4553A-EDB9-4711-CB39-A50EC96A3EF8}"/>
              </a:ext>
            </a:extLst>
          </p:cNvPr>
          <p:cNvSpPr txBox="1"/>
          <p:nvPr/>
        </p:nvSpPr>
        <p:spPr>
          <a:xfrm>
            <a:off x="588295" y="5211817"/>
            <a:ext cx="8313108" cy="1154162"/>
          </a:xfrm>
          <a:prstGeom prst="rect">
            <a:avLst/>
          </a:prstGeom>
          <a:noFill/>
        </p:spPr>
        <p:txBody>
          <a:bodyPr wrap="square">
            <a:spAutoFit/>
          </a:bodyPr>
          <a:lstStyle/>
          <a:p>
            <a:pPr algn="l"/>
            <a:r>
              <a:rPr lang="en-US" b="1" i="0" dirty="0">
                <a:solidFill>
                  <a:srgbClr val="454545"/>
                </a:solidFill>
                <a:effectLst/>
                <a:latin typeface="Roboto" panose="02000000000000000000" pitchFamily="2" charset="0"/>
              </a:rPr>
              <a:t>Hotter temperatures</a:t>
            </a:r>
            <a:endParaRPr lang="en-US" b="0" i="0" dirty="0">
              <a:solidFill>
                <a:srgbClr val="454545"/>
              </a:solidFill>
              <a:effectLst/>
              <a:latin typeface="Roboto" panose="02000000000000000000" pitchFamily="2" charset="0"/>
            </a:endParaRPr>
          </a:p>
          <a:p>
            <a:pPr algn="just">
              <a:lnSpc>
                <a:spcPct val="150000"/>
              </a:lnSpc>
            </a:pPr>
            <a:r>
              <a:rPr lang="en-US" b="0" i="0" dirty="0">
                <a:solidFill>
                  <a:srgbClr val="454545"/>
                </a:solidFill>
                <a:effectLst/>
                <a:latin typeface="Roboto" panose="02000000000000000000" pitchFamily="2" charset="0"/>
              </a:rPr>
              <a:t>As Greenhouse gases concentrations rise, so does the global surface </a:t>
            </a:r>
            <a:r>
              <a:rPr lang="en-US" dirty="0">
                <a:solidFill>
                  <a:srgbClr val="454545"/>
                </a:solidFill>
                <a:latin typeface="Roboto" panose="02000000000000000000" pitchFamily="2" charset="0"/>
              </a:rPr>
              <a:t>temperature.</a:t>
            </a:r>
            <a:endParaRPr lang="en-US" b="0" i="0" dirty="0">
              <a:solidFill>
                <a:srgbClr val="454545"/>
              </a:solidFill>
              <a:effectLst/>
              <a:latin typeface="Roboto" panose="02000000000000000000" pitchFamily="2" charset="0"/>
            </a:endParaRPr>
          </a:p>
        </p:txBody>
      </p:sp>
      <p:sp>
        <p:nvSpPr>
          <p:cNvPr id="13" name="TextBox 12">
            <a:extLst>
              <a:ext uri="{FF2B5EF4-FFF2-40B4-BE49-F238E27FC236}">
                <a16:creationId xmlns:a16="http://schemas.microsoft.com/office/drawing/2014/main" id="{5D4FF004-A2B0-1017-3094-0AE1ED824DAE}"/>
              </a:ext>
            </a:extLst>
          </p:cNvPr>
          <p:cNvSpPr txBox="1"/>
          <p:nvPr/>
        </p:nvSpPr>
        <p:spPr>
          <a:xfrm>
            <a:off x="3760133" y="3608686"/>
            <a:ext cx="6101080" cy="523220"/>
          </a:xfrm>
          <a:prstGeom prst="rect">
            <a:avLst/>
          </a:prstGeom>
          <a:noFill/>
        </p:spPr>
        <p:txBody>
          <a:bodyPr wrap="square">
            <a:spAutoFit/>
          </a:bodyPr>
          <a:lstStyle/>
          <a:p>
            <a:r>
              <a:rPr lang="en-US" sz="2800" b="1" dirty="0"/>
              <a:t>Effects</a:t>
            </a:r>
          </a:p>
        </p:txBody>
      </p:sp>
    </p:spTree>
    <p:extLst>
      <p:ext uri="{BB962C8B-B14F-4D97-AF65-F5344CB8AC3E}">
        <p14:creationId xmlns:p14="http://schemas.microsoft.com/office/powerpoint/2010/main" val="1780538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climate change images">
            <a:extLst>
              <a:ext uri="{FF2B5EF4-FFF2-40B4-BE49-F238E27FC236}">
                <a16:creationId xmlns:a16="http://schemas.microsoft.com/office/drawing/2014/main" id="{D72B397E-1E12-E772-FBD7-464FF958A9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568" y="711518"/>
            <a:ext cx="3971593" cy="244824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climate change images">
            <a:extLst>
              <a:ext uri="{FF2B5EF4-FFF2-40B4-BE49-F238E27FC236}">
                <a16:creationId xmlns:a16="http://schemas.microsoft.com/office/drawing/2014/main" id="{87EB0FE6-C5DC-A93A-8557-3CC7C2796B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9702" y="711518"/>
            <a:ext cx="4036879" cy="244824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climate change images">
            <a:extLst>
              <a:ext uri="{FF2B5EF4-FFF2-40B4-BE49-F238E27FC236}">
                <a16:creationId xmlns:a16="http://schemas.microsoft.com/office/drawing/2014/main" id="{BDA5BE0C-DF8C-97DF-4DA0-645376EDEA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80703" y="3429000"/>
            <a:ext cx="3970337" cy="287243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Image result for climate change images">
            <a:extLst>
              <a:ext uri="{FF2B5EF4-FFF2-40B4-BE49-F238E27FC236}">
                <a16:creationId xmlns:a16="http://schemas.microsoft.com/office/drawing/2014/main" id="{A1B2E0AB-E0C9-7167-E89B-84FB567971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6161" y="863918"/>
            <a:ext cx="152400" cy="93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3187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D8F30A5-4F28-555D-F87A-3E8357498400}"/>
              </a:ext>
            </a:extLst>
          </p:cNvPr>
          <p:cNvSpPr/>
          <p:nvPr/>
        </p:nvSpPr>
        <p:spPr>
          <a:xfrm>
            <a:off x="2838442" y="375291"/>
            <a:ext cx="3482043"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Objectives</a:t>
            </a:r>
          </a:p>
        </p:txBody>
      </p:sp>
      <p:sp>
        <p:nvSpPr>
          <p:cNvPr id="4" name="TextBox 3">
            <a:extLst>
              <a:ext uri="{FF2B5EF4-FFF2-40B4-BE49-F238E27FC236}">
                <a16:creationId xmlns:a16="http://schemas.microsoft.com/office/drawing/2014/main" id="{57C7E3DE-02D6-419D-3701-4C95776AF352}"/>
              </a:ext>
            </a:extLst>
          </p:cNvPr>
          <p:cNvSpPr txBox="1"/>
          <p:nvPr/>
        </p:nvSpPr>
        <p:spPr>
          <a:xfrm>
            <a:off x="1104071" y="1526843"/>
            <a:ext cx="7350760" cy="4339650"/>
          </a:xfrm>
          <a:prstGeom prst="rect">
            <a:avLst/>
          </a:prstGeom>
          <a:noFill/>
        </p:spPr>
        <p:txBody>
          <a:bodyPr wrap="square">
            <a:spAutoFit/>
          </a:bodyPr>
          <a:lstStyle/>
          <a:p>
            <a:pPr algn="just">
              <a:lnSpc>
                <a:spcPct val="150000"/>
              </a:lnSpc>
              <a:buFont typeface="Arial" panose="020B0604020202020204" pitchFamily="34" charset="0"/>
              <a:buChar char="•"/>
            </a:pPr>
            <a:r>
              <a:rPr lang="en-US" sz="2400" b="0" i="0" dirty="0">
                <a:solidFill>
                  <a:srgbClr val="000000"/>
                </a:solidFill>
                <a:effectLst/>
                <a:latin typeface="Arial" panose="020B0604020202020204" pitchFamily="34" charset="0"/>
              </a:rPr>
              <a:t>To improve awareness and understanding of climate change amongst citizens;</a:t>
            </a:r>
          </a:p>
          <a:p>
            <a:pPr algn="just">
              <a:lnSpc>
                <a:spcPct val="150000"/>
              </a:lnSpc>
              <a:buFont typeface="Arial" panose="020B0604020202020204" pitchFamily="34" charset="0"/>
              <a:buChar char="•"/>
            </a:pPr>
            <a:r>
              <a:rPr lang="en-US" sz="2400" b="0" i="0" dirty="0">
                <a:solidFill>
                  <a:srgbClr val="000000"/>
                </a:solidFill>
                <a:effectLst/>
                <a:latin typeface="Arial" panose="020B0604020202020204" pitchFamily="34" charset="0"/>
              </a:rPr>
              <a:t>To demonstrate that daily activities can collectively make a big difference and that each individual has a role to play in the fight against climate change; and</a:t>
            </a:r>
          </a:p>
          <a:p>
            <a:pPr algn="just">
              <a:lnSpc>
                <a:spcPct val="150000"/>
              </a:lnSpc>
              <a:buFont typeface="Arial" panose="020B0604020202020204" pitchFamily="34" charset="0"/>
              <a:buChar char="•"/>
            </a:pPr>
            <a:r>
              <a:rPr lang="en-US" sz="2400" b="0" i="0" dirty="0">
                <a:solidFill>
                  <a:srgbClr val="000000"/>
                </a:solidFill>
                <a:effectLst/>
                <a:latin typeface="Arial" panose="020B0604020202020204" pitchFamily="34" charset="0"/>
              </a:rPr>
              <a:t>To motivate citizens to undertake these small, significant changes to their daily routine.</a:t>
            </a:r>
          </a:p>
          <a:p>
            <a:pPr lvl="1"/>
            <a:endParaRPr lang="en-US" sz="2400"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659306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74AD1-703B-E5FA-FDF4-ECF8B48B69B3}"/>
              </a:ext>
            </a:extLst>
          </p:cNvPr>
          <p:cNvSpPr>
            <a:spLocks noGrp="1"/>
          </p:cNvSpPr>
          <p:nvPr>
            <p:ph type="ctrTitle"/>
          </p:nvPr>
        </p:nvSpPr>
        <p:spPr/>
        <p:txBody>
          <a:bodyPr>
            <a:normAutofit fontScale="90000"/>
          </a:bodyPr>
          <a:lstStyle/>
          <a:p>
            <a:r>
              <a:rPr lang="en-IN" sz="7200" b="1" dirty="0">
                <a:solidFill>
                  <a:schemeClr val="tx1"/>
                </a:solidFill>
              </a:rPr>
              <a:t>Literature Survey for Climate change</a:t>
            </a:r>
          </a:p>
        </p:txBody>
      </p:sp>
      <p:sp>
        <p:nvSpPr>
          <p:cNvPr id="3" name="Subtitle 2">
            <a:extLst>
              <a:ext uri="{FF2B5EF4-FFF2-40B4-BE49-F238E27FC236}">
                <a16:creationId xmlns:a16="http://schemas.microsoft.com/office/drawing/2014/main" id="{FA45CCD0-86DA-7884-2D33-C89DB9AFA183}"/>
              </a:ext>
            </a:extLst>
          </p:cNvPr>
          <p:cNvSpPr>
            <a:spLocks noGrp="1"/>
          </p:cNvSpPr>
          <p:nvPr>
            <p:ph type="subTitle" idx="1"/>
          </p:nvPr>
        </p:nvSpPr>
        <p:spPr>
          <a:xfrm flipH="1">
            <a:off x="4094480" y="4688465"/>
            <a:ext cx="138737" cy="56255"/>
          </a:xfrm>
        </p:spPr>
        <p:txBody>
          <a:bodyPr>
            <a:normAutofit fontScale="25000" lnSpcReduction="20000"/>
          </a:bodyPr>
          <a:lstStyle/>
          <a:p>
            <a:endParaRPr lang="en-IN" sz="2200" b="1" dirty="0">
              <a:solidFill>
                <a:schemeClr val="tx1"/>
              </a:solidFill>
            </a:endParaRPr>
          </a:p>
        </p:txBody>
      </p:sp>
    </p:spTree>
    <p:extLst>
      <p:ext uri="{BB962C8B-B14F-4D97-AF65-F5344CB8AC3E}">
        <p14:creationId xmlns:p14="http://schemas.microsoft.com/office/powerpoint/2010/main" val="253693280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657</TotalTime>
  <Words>1802</Words>
  <Application>Microsoft Office PowerPoint</Application>
  <PresentationFormat>Widescreen</PresentationFormat>
  <Paragraphs>72</Paragraphs>
  <Slides>25</Slides>
  <Notes>1</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25</vt:i4>
      </vt:variant>
    </vt:vector>
  </HeadingPairs>
  <TitlesOfParts>
    <vt:vector size="40" baseType="lpstr">
      <vt:lpstr>Arial</vt:lpstr>
      <vt:lpstr>Calibri</vt:lpstr>
      <vt:lpstr>ff5</vt:lpstr>
      <vt:lpstr>ff6</vt:lpstr>
      <vt:lpstr>ff7</vt:lpstr>
      <vt:lpstr>ff8</vt:lpstr>
      <vt:lpstr>ff9</vt:lpstr>
      <vt:lpstr>ffc</vt:lpstr>
      <vt:lpstr>GT-Eesti-Light</vt:lpstr>
      <vt:lpstr>Open Sans</vt:lpstr>
      <vt:lpstr>Roboto</vt:lpstr>
      <vt:lpstr>Trebuchet MS</vt:lpstr>
      <vt:lpstr>Wingdings</vt:lpstr>
      <vt:lpstr>Wingdings 3</vt:lpstr>
      <vt:lpstr>Facet</vt:lpstr>
      <vt:lpstr>CLIMATE CHANGE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Literature Survey for Climate change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Literature Survey for Climate change</dc:title>
  <dc:creator>bhavithasulax18@outlook.com</dc:creator>
  <cp:lastModifiedBy>MACHAVARAM SASI KUMAR</cp:lastModifiedBy>
  <cp:revision>5</cp:revision>
  <dcterms:created xsi:type="dcterms:W3CDTF">2022-09-28T03:39:02Z</dcterms:created>
  <dcterms:modified xsi:type="dcterms:W3CDTF">2022-09-30T15:38:01Z</dcterms:modified>
</cp:coreProperties>
</file>