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3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>
      <p:cViewPr varScale="1">
        <p:scale>
          <a:sx n="92" d="100"/>
          <a:sy n="92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17B12-FA9F-4076-BE91-8AAF4B3E573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D3A7F-E3EB-4B37-940E-F5DABF8F7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2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257799"/>
            <a:ext cx="9144000" cy="1600201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575"/>
            <a:ext cx="6400800" cy="12160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A33-4EBD-44E5-860E-B4936E53D652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93" y="5566360"/>
            <a:ext cx="2513013" cy="998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0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E47-2EFB-454A-86C5-D6B341160037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208-C5C0-48AF-9A3A-CB89518DCE9E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4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-2458" y="1"/>
            <a:ext cx="9144000" cy="1371600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724400"/>
          </a:xfrm>
        </p:spPr>
        <p:txBody>
          <a:bodyPr/>
          <a:lstStyle>
            <a:lvl1pPr marL="342900" indent="-342900">
              <a:buSzPct val="6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847-148C-4E0C-B1AA-3BCAC1F69A8B}" type="datetime1">
              <a:rPr lang="en-US" smtClean="0"/>
              <a:t>3/24/2022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67" y="6400800"/>
            <a:ext cx="365760" cy="405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295" y="6466175"/>
            <a:ext cx="245505" cy="2743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6547" y="6400800"/>
            <a:ext cx="381000" cy="365125"/>
          </a:xfrm>
        </p:spPr>
        <p:txBody>
          <a:bodyPr/>
          <a:lstStyle>
            <a:lvl1pPr algn="ctr">
              <a:defRPr sz="1100" b="1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659350B2-7CF3-477E-B71B-58661E2A86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7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E97-0731-4E89-B2A7-65657ADBD48F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84AE-08BA-4CCB-8A19-6E2337AB5AC8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A5F0-743B-48F2-8CC4-F23760A95631}" type="datetime1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E81-9424-497B-B6EC-665646220675}" type="datetime1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6CFE-13E7-4C9A-A5A5-40128C067321}" type="datetime1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5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802C-FB05-482F-A676-A4593360981F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3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8CC-6937-49ED-9DFF-6E384F7D05A2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4AC5-1A65-4919-916B-063DB285382B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50B2-7CF3-477E-B71B-58661E2A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5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0"/>
                <a:ext cx="8839200" cy="5290911"/>
              </a:xfrm>
            </p:spPr>
            <p:txBody>
              <a:bodyPr>
                <a:noAutofit/>
              </a:bodyPr>
              <a:lstStyle/>
              <a:p>
                <a:pPr>
                  <a:buSzPct val="100000"/>
                  <a:buFont typeface="+mj-lt"/>
                  <a:buAutoNum type="arabicPeriod"/>
                </a:pPr>
                <a:r>
                  <a:rPr lang="en-US" sz="1600" dirty="0" smtClean="0"/>
                  <a:t>Let P, Q, R, S be subsets of U defined by the following sets: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P = {x:|(x-2)(x+3)(x-4)(x+5) = 0}; Q = {x:|(x+1) (x-1) (x-2) = 0}; R = {x:|(x-5)(x+2)(x+1)=0}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S = </a:t>
                </a:r>
                <a:r>
                  <a:rPr lang="en-US" sz="1600" dirty="0"/>
                  <a:t>{x:|(</a:t>
                </a:r>
                <a:r>
                  <a:rPr lang="en-US" sz="1600" dirty="0" smtClean="0"/>
                  <a:t>x-1)(</a:t>
                </a:r>
                <a:r>
                  <a:rPr lang="en-US" sz="1600" dirty="0"/>
                  <a:t>x+2)(</a:t>
                </a:r>
                <a:r>
                  <a:rPr lang="en-US" sz="1600" dirty="0" smtClean="0"/>
                  <a:t>x-3)=</a:t>
                </a:r>
                <a:r>
                  <a:rPr lang="en-US" sz="1600" dirty="0"/>
                  <a:t>0</a:t>
                </a:r>
                <a:r>
                  <a:rPr lang="en-US" sz="16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Find (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i) P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Q (ii) </a:t>
                </a:r>
                <a:r>
                  <a:rPr lang="en-US" sz="1600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Q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R  (iii) R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S</a:t>
                </a:r>
              </a:p>
              <a:p>
                <a:pPr>
                  <a:buSzPct val="100000"/>
                  <a:buFont typeface="+mj-lt"/>
                  <a:buAutoNum type="arabicPeriod" startAt="2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Let U = {3,6,9,…,45}; A and B are subsets </a:t>
                </a:r>
                <a:r>
                  <a:rPr lang="en-US" sz="1600" dirty="0" smtClean="0"/>
                  <a:t>of </a:t>
                </a:r>
                <a:r>
                  <a:rPr lang="en-US" sz="1600" smtClean="0"/>
                  <a:t>U and A </a:t>
                </a:r>
                <a:r>
                  <a:rPr lang="en-US" sz="1600" dirty="0" smtClean="0"/>
                  <a:t>={x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:| x&lt;22 }; B = {x:| x is a factor of 45}.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Find (</a:t>
                </a:r>
                <a:r>
                  <a:rPr lang="en-US" sz="1600" dirty="0" err="1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sz="16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 n(U)  (ii) A</a:t>
                </a:r>
                <a:r>
                  <a:rPr lang="en-US" sz="16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B  (iii) A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B</a:t>
                </a:r>
              </a:p>
              <a:p>
                <a:pPr>
                  <a:buSzPct val="100000"/>
                  <a:buFont typeface="+mj-lt"/>
                  <a:buAutoNum type="arabicPeriod" startAt="3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If P = {Prime factors of 210}; Q = {Prime numbers less than 10}. Find P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Q</a:t>
                </a:r>
              </a:p>
              <a:p>
                <a:pPr>
                  <a:buSzPct val="100000"/>
                  <a:buFont typeface="+mj-lt"/>
                  <a:buAutoNum type="arabicPeriod" startAt="4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Find the set of the equation x</a:t>
                </a:r>
                <a:r>
                  <a:rPr lang="en-US" sz="1600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= 3(2x+9)</a:t>
                </a:r>
              </a:p>
              <a:p>
                <a:pPr>
                  <a:buSzPct val="100000"/>
                  <a:buFont typeface="+mj-lt"/>
                  <a:buAutoNum type="arabicPeriod" startAt="4"/>
                </a:pPr>
                <a:r>
                  <a:rPr lang="en-US" sz="1600" dirty="0" smtClean="0"/>
                  <a:t>Let A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= {</a:t>
                </a:r>
                <a:r>
                  <a:rPr lang="en-US" sz="1600" dirty="0" err="1" smtClean="0"/>
                  <a:t>a,b,c</a:t>
                </a:r>
                <a:r>
                  <a:rPr lang="en-US" sz="1600" dirty="0" smtClean="0"/>
                  <a:t>}; A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= {</a:t>
                </a:r>
                <a:r>
                  <a:rPr lang="en-US" sz="1600" dirty="0" smtClean="0"/>
                  <a:t>a,1,2}; </a:t>
                </a:r>
              </a:p>
              <a:p>
                <a:pPr>
                  <a:buSzPct val="100000"/>
                  <a:buFont typeface="+mj-lt"/>
                  <a:buAutoNum type="alphaLcParenR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Find the following sets</a:t>
                </a:r>
                <a:r>
                  <a:rPr lang="en-US" sz="1600" dirty="0" smtClean="0"/>
                  <a:t> (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) A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- A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(ii) A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/>
                  <a:t>A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(iii) </a:t>
                </a:r>
                <a:r>
                  <a:rPr lang="en-US" sz="1600" dirty="0" smtClean="0"/>
                  <a:t>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x </a:t>
                </a:r>
                <a:r>
                  <a:rPr lang="en-US" sz="1600" dirty="0"/>
                  <a:t>A</a:t>
                </a:r>
                <a:r>
                  <a:rPr lang="en-US" sz="1600" baseline="-25000" dirty="0"/>
                  <a:t>2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indent="0">
                  <a:buSzPct val="100000"/>
                  <a:buNone/>
                </a:pPr>
                <a:r>
                  <a:rPr lang="en-US" sz="1600" dirty="0" smtClean="0"/>
                  <a:t>(b)  Show that (A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- 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/>
                  <a:t>A</a:t>
                </a:r>
                <a:r>
                  <a:rPr lang="en-US" sz="1600" baseline="-25000" dirty="0" smtClean="0"/>
                  <a:t>2   </a:t>
                </a:r>
                <a:r>
                  <a:rPr lang="en-US" sz="1600" dirty="0" smtClean="0"/>
                  <a:t>and </a:t>
                </a:r>
                <a:r>
                  <a:rPr lang="en-US" sz="1600" dirty="0"/>
                  <a:t>(</a:t>
                </a:r>
                <a:r>
                  <a:rPr lang="en-US" sz="1600" dirty="0" smtClean="0"/>
                  <a:t>A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- A</a:t>
                </a:r>
                <a:r>
                  <a:rPr lang="en-US" sz="1600" baseline="-25000" dirty="0" smtClean="0"/>
                  <a:t>2 </a:t>
                </a:r>
                <a:r>
                  <a:rPr lang="en-US" sz="1600" dirty="0"/>
                  <a:t>) </a:t>
                </a:r>
                <a14:m>
                  <m:oMath xmlns:m="http://schemas.openxmlformats.org/officeDocument/2006/math">
                    <m:r>
                      <a:rPr lang="en-US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A</a:t>
                </a:r>
                <a:r>
                  <a:rPr lang="en-US" sz="1600" baseline="-25000" dirty="0" smtClean="0"/>
                  <a:t>1     </a:t>
                </a:r>
                <a:r>
                  <a:rPr lang="en-US" sz="1600" dirty="0" smtClean="0"/>
                  <a:t>(c)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Find </a:t>
                </a:r>
                <a:r>
                  <a:rPr lang="en-US" sz="1600" dirty="0"/>
                  <a:t>(A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- A</a:t>
                </a:r>
                <a:r>
                  <a:rPr lang="en-US" sz="1600" baseline="-25000" dirty="0"/>
                  <a:t>2 </a:t>
                </a:r>
                <a:r>
                  <a:rPr lang="en-US" sz="1600" dirty="0"/>
                  <a:t>)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/>
                      <m:t>A</m:t>
                    </m:r>
                    <m:r>
                      <m:rPr>
                        <m:nor/>
                      </m:rPr>
                      <a:rPr lang="en-US" sz="1600" baseline="-25000" dirty="0"/>
                      <m:t>1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sz="1600" dirty="0"/>
                      <m:t>A</m:t>
                    </m:r>
                    <m:r>
                      <m:rPr>
                        <m:nor/>
                      </m:rPr>
                      <a:rPr lang="en-US" sz="1600" baseline="-25000" dirty="0"/>
                      <m:t>2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6. Evaluate the power set and list all the subsets of Set S ={a</a:t>
                </a:r>
                <a:r>
                  <a:rPr lang="en-US" sz="1600" baseline="-25000" dirty="0" smtClean="0"/>
                  <a:t>1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a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, a</a:t>
                </a:r>
                <a:r>
                  <a:rPr lang="en-US" sz="1600" baseline="-25000" dirty="0" smtClean="0"/>
                  <a:t>3</a:t>
                </a:r>
                <a:r>
                  <a:rPr lang="en-US" sz="1600" dirty="0" smtClean="0"/>
                  <a:t>, a</a:t>
                </a:r>
                <a:r>
                  <a:rPr lang="en-US" sz="1600" baseline="-25000" dirty="0" smtClean="0"/>
                  <a:t>4</a:t>
                </a:r>
                <a:r>
                  <a:rPr lang="en-US" sz="1600" dirty="0" smtClean="0"/>
                  <a:t>}</a:t>
                </a:r>
              </a:p>
              <a:p>
                <a:pPr marL="0" lvl="0" indent="0">
                  <a:buNone/>
                </a:pPr>
                <a:r>
                  <a:rPr lang="en-US" sz="1600" dirty="0" smtClean="0"/>
                  <a:t>7. Set </a:t>
                </a:r>
                <a:r>
                  <a:rPr lang="en-US" sz="1600" dirty="0"/>
                  <a:t>U is the set of natural numbers from 1 to </a:t>
                </a:r>
                <a:r>
                  <a:rPr lang="en-US" sz="1600" dirty="0" smtClean="0"/>
                  <a:t>30;Set </a:t>
                </a:r>
                <a:r>
                  <a:rPr lang="en-US" sz="1600" dirty="0"/>
                  <a:t>A is the set of even numbers in set </a:t>
                </a:r>
                <a:r>
                  <a:rPr lang="en-US" sz="1600" dirty="0" smtClean="0"/>
                  <a:t>U;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Set B is the set of numbers in U divisible by </a:t>
                </a:r>
                <a:r>
                  <a:rPr lang="en-US" sz="1600" dirty="0" smtClean="0"/>
                  <a:t>5;  Set </a:t>
                </a:r>
                <a:r>
                  <a:rPr lang="en-US" sz="1600" dirty="0"/>
                  <a:t>C is the set of numbers in U divisible by 10</a:t>
                </a:r>
              </a:p>
              <a:p>
                <a:pPr marL="0" indent="0">
                  <a:buNone/>
                </a:pPr>
                <a:r>
                  <a:rPr lang="en-US" sz="1600" dirty="0"/>
                  <a:t>Find </a:t>
                </a:r>
                <a:r>
                  <a:rPr lang="en-US" sz="1600" dirty="0" smtClean="0"/>
                  <a:t>(a)(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) A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∪</m:t>
                    </m:r>
                  </m:oMath>
                </a14:m>
                <a:r>
                  <a:rPr lang="en-US" sz="1600" dirty="0"/>
                  <a:t> B    </a:t>
                </a:r>
                <a:r>
                  <a:rPr lang="en-US" sz="1600" dirty="0" smtClean="0"/>
                  <a:t>(ii) </a:t>
                </a:r>
                <a:r>
                  <a:rPr lang="en-US" sz="1600" dirty="0"/>
                  <a:t>A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∩</m:t>
                    </m:r>
                    <m:r>
                      <a:rPr lang="en-US" sz="16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(iii) </a:t>
                </a:r>
                <a:r>
                  <a:rPr lang="en-US" sz="1600" dirty="0"/>
                  <a:t>(A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∪</m:t>
                    </m:r>
                  </m:oMath>
                </a14:m>
                <a:r>
                  <a:rPr lang="en-US" sz="1600" dirty="0"/>
                  <a:t> B</a:t>
                </a:r>
                <a:r>
                  <a:rPr lang="en-US" sz="1600" dirty="0" smtClean="0"/>
                  <a:t>)</a:t>
                </a:r>
                <a:r>
                  <a:rPr lang="en-US" sz="1600" baseline="30000" dirty="0" smtClean="0"/>
                  <a:t>’   </a:t>
                </a:r>
                <a:r>
                  <a:rPr lang="en-US" sz="1600" dirty="0" smtClean="0"/>
                  <a:t> (iv)A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∩</m:t>
                    </m:r>
                    <m:r>
                      <a:rPr lang="en-US" sz="16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1600" dirty="0" smtClean="0"/>
                  <a:t>   (v) </a:t>
                </a:r>
                <a:r>
                  <a:rPr lang="en-US" sz="1600" dirty="0"/>
                  <a:t>(A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∪</m:t>
                    </m:r>
                  </m:oMath>
                </a14:m>
                <a:r>
                  <a:rPr lang="en-US" sz="1600" dirty="0"/>
                  <a:t> B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∪ </m:t>
                    </m:r>
                  </m:oMath>
                </a14:m>
                <a:r>
                  <a:rPr lang="en-US" sz="1600" dirty="0"/>
                  <a:t>C)</a:t>
                </a:r>
                <a:r>
                  <a:rPr lang="en-US" sz="1600" baseline="30000" dirty="0"/>
                  <a:t>’  	 </a:t>
                </a:r>
                <a:r>
                  <a:rPr lang="en-US" sz="1600" dirty="0" smtClean="0"/>
                  <a:t>vi) </a:t>
                </a:r>
                <a:r>
                  <a:rPr lang="en-US" sz="1600" dirty="0"/>
                  <a:t>A’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∩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(b) Prove </a:t>
                </a:r>
                <a:r>
                  <a:rPr lang="en-US" sz="1600" dirty="0"/>
                  <a:t>the following: </a:t>
                </a:r>
                <a:r>
                  <a:rPr lang="en-US" sz="1600" dirty="0" smtClean="0"/>
                  <a:t> (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) A</a:t>
                </a:r>
                <a:r>
                  <a:rPr lang="en-US" sz="1600" dirty="0"/>
                  <a:t>∩(B∪C) = (A∩B) ∪ (A∩C</a:t>
                </a:r>
                <a:r>
                  <a:rPr lang="en-US" sz="1600" dirty="0" smtClean="0"/>
                  <a:t>)  (ii) </a:t>
                </a:r>
                <a:r>
                  <a:rPr lang="en-GB" sz="1600" dirty="0" smtClean="0"/>
                  <a:t>A</a:t>
                </a:r>
                <a:r>
                  <a:rPr lang="en-GB" sz="1600" dirty="0"/>
                  <a:t>∪(B∪C) = (A∪B)</a:t>
                </a:r>
                <a:r>
                  <a:rPr lang="en-GB" sz="1600" dirty="0" smtClean="0"/>
                  <a:t>∪C  (iii) </a:t>
                </a:r>
                <a:r>
                  <a:rPr lang="en-US" sz="1600" dirty="0" smtClean="0"/>
                  <a:t>(</a:t>
                </a:r>
                <a:r>
                  <a:rPr lang="en-US" sz="1600" dirty="0"/>
                  <a:t>A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∪ </m:t>
                    </m:r>
                  </m:oMath>
                </a14:m>
                <a:r>
                  <a:rPr lang="en-US" sz="1600" dirty="0"/>
                  <a:t>B)’ = A’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∩ </m:t>
                    </m:r>
                  </m:oMath>
                </a14:m>
                <a:r>
                  <a:rPr lang="en-US" sz="1600" dirty="0"/>
                  <a:t>B’</a:t>
                </a:r>
              </a:p>
              <a:p>
                <a:pPr marL="0" lvl="0" indent="0">
                  <a:buNone/>
                </a:pPr>
                <a:r>
                  <a:rPr lang="en-US" sz="1600" dirty="0" smtClean="0"/>
                  <a:t>(c )  Find </a:t>
                </a:r>
                <a:r>
                  <a:rPr lang="en-US" sz="1600" dirty="0"/>
                  <a:t>the cardinality of Set A, B and </a:t>
                </a:r>
                <a:r>
                  <a:rPr lang="en-US" sz="1600" dirty="0" smtClean="0"/>
                  <a:t>C   (d) Is </a:t>
                </a:r>
                <a:r>
                  <a:rPr lang="en-US" sz="1600" dirty="0"/>
                  <a:t>Set B a subset of  Set C or is Set C a subset of </a:t>
                </a:r>
                <a:r>
                  <a:rPr lang="en-US" sz="1600" dirty="0" smtClean="0"/>
                  <a:t>B? </a:t>
                </a:r>
                <a:endParaRPr lang="en-US" sz="1600" dirty="0"/>
              </a:p>
              <a:p>
                <a:pPr marL="0" lvl="0" indent="0">
                  <a:buNone/>
                </a:pPr>
                <a:r>
                  <a:rPr lang="en-US" sz="1600" dirty="0" smtClean="0"/>
                  <a:t>(e ) Find </a:t>
                </a:r>
                <a:r>
                  <a:rPr lang="en-US" sz="1600" dirty="0"/>
                  <a:t>the Power set of Set U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0"/>
                <a:ext cx="8839200" cy="5290911"/>
              </a:xfrm>
              <a:blipFill>
                <a:blip r:embed="rId2"/>
                <a:stretch>
                  <a:fillRect l="-345" t="-346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8278</TotalTime>
  <Words>357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Assignment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SBA-2</cp:lastModifiedBy>
  <cp:revision>123</cp:revision>
  <dcterms:created xsi:type="dcterms:W3CDTF">2013-05-14T11:16:54Z</dcterms:created>
  <dcterms:modified xsi:type="dcterms:W3CDTF">2022-03-24T09:46:42Z</dcterms:modified>
</cp:coreProperties>
</file>