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Libre Baskerville" panose="02000000000000000000" pitchFamily="2" charset="0"/>
      <p:regular r:id="rId20"/>
      <p:bold r:id="rId21"/>
      <p:italic r:id="rId22"/>
    </p:embeddedFont>
    <p:embeddedFont>
      <p:font typeface="Nunito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msodbc9BIeoGMIibI0VGeHtqu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5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5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5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5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5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5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5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5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5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5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5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5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5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5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5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5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5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5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5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5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5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5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5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9A9A8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F4F3EC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9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F4F3EC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08" name="Google Shape;208;p29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29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F4F3EC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1" name="Google Shape;211;p29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29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F4F3EC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4" name="Google Shape;214;p29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F4F3EC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4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4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4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4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4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4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4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4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4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4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4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4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4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4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4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4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4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4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4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4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4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4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4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4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4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4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4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4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4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9A9A8B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4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4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EEECE1">
                      <a:alpha val="80000"/>
                    </a:srgbClr>
                  </a:gs>
                  <a:gs pos="100000">
                    <a:srgbClr val="9A9A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4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CE1">
                      <a:alpha val="80000"/>
                    </a:srgbClr>
                  </a:gs>
                  <a:gs pos="100000">
                    <a:srgbClr val="9A9A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4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CE1">
                      <a:alpha val="80000"/>
                    </a:srgbClr>
                  </a:gs>
                  <a:gs pos="100000">
                    <a:srgbClr val="9A9A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4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EEECE1">
                      <a:alpha val="80000"/>
                    </a:srgbClr>
                  </a:gs>
                  <a:gs pos="100000">
                    <a:srgbClr val="9A9A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4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CE1">
                      <a:alpha val="80000"/>
                    </a:srgbClr>
                  </a:gs>
                  <a:gs pos="100000">
                    <a:srgbClr val="9A9A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4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EEECE1">
                      <a:alpha val="80000"/>
                    </a:srgbClr>
                  </a:gs>
                  <a:gs pos="100000">
                    <a:srgbClr val="9A9A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4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CE1">
                      <a:alpha val="80000"/>
                    </a:srgbClr>
                  </a:gs>
                  <a:gs pos="100000">
                    <a:srgbClr val="9A9A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4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EEECE1">
                      <a:alpha val="80000"/>
                    </a:srgbClr>
                  </a:gs>
                  <a:gs pos="100000">
                    <a:srgbClr val="9A9A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4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ECE1">
                      <a:alpha val="80000"/>
                    </a:srgbClr>
                  </a:gs>
                  <a:gs pos="100000">
                    <a:srgbClr val="9A9A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4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EEECE1">
                      <a:alpha val="80000"/>
                    </a:srgbClr>
                  </a:gs>
                  <a:gs pos="100000">
                    <a:srgbClr val="9A9A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77000"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>
            <a:spLocks noGrp="1"/>
          </p:cNvSpPr>
          <p:nvPr>
            <p:ph type="ctrTitle"/>
          </p:nvPr>
        </p:nvSpPr>
        <p:spPr>
          <a:xfrm>
            <a:off x="1210235" y="134005"/>
            <a:ext cx="9771529" cy="149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Arial"/>
              <a:buNone/>
            </a:pPr>
            <a:r>
              <a:rPr lang="en-US" b="1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HIRING PROCESS ANALYTICS</a:t>
            </a:r>
            <a:br>
              <a:rPr lang="en-US" b="1" i="0">
                <a:solidFill>
                  <a:srgbClr val="3C4858"/>
                </a:solidFill>
                <a:latin typeface="Nunito"/>
                <a:ea typeface="Nunito"/>
                <a:cs typeface="Nunito"/>
                <a:sym typeface="Nunito"/>
              </a:rPr>
            </a:br>
            <a:endParaRPr/>
          </a:p>
        </p:txBody>
      </p:sp>
      <p:sp>
        <p:nvSpPr>
          <p:cNvPr id="235" name="Google Shape;235;p1"/>
          <p:cNvSpPr txBox="1">
            <a:spLocks noGrp="1"/>
          </p:cNvSpPr>
          <p:nvPr>
            <p:ph type="subTitle" idx="1"/>
          </p:nvPr>
        </p:nvSpPr>
        <p:spPr>
          <a:xfrm>
            <a:off x="6845672" y="4806670"/>
            <a:ext cx="506505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80807"/>
              </a:buClr>
              <a:buSzPct val="125000"/>
              <a:buNone/>
            </a:pPr>
            <a:r>
              <a:rPr lang="en-US">
                <a:solidFill>
                  <a:srgbClr val="080807"/>
                </a:solidFill>
                <a:latin typeface="Arial Narrow"/>
                <a:ea typeface="Arial Narrow"/>
                <a:cs typeface="Arial Narrow"/>
                <a:sym typeface="Arial Narrow"/>
              </a:rPr>
              <a:t>SUBMITTED BY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80807"/>
              </a:buClr>
              <a:buSzPct val="125000"/>
              <a:buNone/>
            </a:pPr>
            <a:r>
              <a:rPr lang="en-US">
                <a:solidFill>
                  <a:srgbClr val="080807"/>
                </a:solidFill>
                <a:latin typeface="Arial Narrow"/>
                <a:ea typeface="Arial Narrow"/>
                <a:cs typeface="Arial Narrow"/>
                <a:sym typeface="Arial Narrow"/>
              </a:rPr>
              <a:t>ANIKET ROY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80807"/>
              </a:buClr>
              <a:buSzPct val="125000"/>
              <a:buNone/>
            </a:pPr>
            <a:r>
              <a:rPr lang="en-US">
                <a:solidFill>
                  <a:srgbClr val="080807"/>
                </a:solidFill>
                <a:latin typeface="Arial Narrow"/>
                <a:ea typeface="Arial Narrow"/>
                <a:cs typeface="Arial Narrow"/>
                <a:sym typeface="Arial Narrow"/>
              </a:rPr>
              <a:t>UG STUDENT AT NIT AGARTALA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80807"/>
              </a:buClr>
              <a:buSzPct val="125000"/>
              <a:buNone/>
            </a:pPr>
            <a:r>
              <a:rPr lang="en-US">
                <a:solidFill>
                  <a:srgbClr val="080807"/>
                </a:solidFill>
                <a:latin typeface="Arial Narrow"/>
                <a:ea typeface="Arial Narrow"/>
                <a:cs typeface="Arial Narrow"/>
                <a:sym typeface="Arial Narrow"/>
              </a:rPr>
              <a:t>EMAIL.ID: ROYANIKET232001@GMAIL.COM</a:t>
            </a:r>
            <a:endParaRPr/>
          </a:p>
        </p:txBody>
      </p:sp>
      <p:pic>
        <p:nvPicPr>
          <p:cNvPr id="236" name="Google Shape;23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-7837"/>
            <a:ext cx="12192000" cy="68658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"/>
          <p:cNvSpPr txBox="1"/>
          <p:nvPr/>
        </p:nvSpPr>
        <p:spPr>
          <a:xfrm>
            <a:off x="78377" y="0"/>
            <a:ext cx="635290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HIRING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/>
          </a:p>
        </p:txBody>
      </p:sp>
      <p:sp>
        <p:nvSpPr>
          <p:cNvPr id="238" name="Google Shape;238;p1"/>
          <p:cNvSpPr txBox="1"/>
          <p:nvPr/>
        </p:nvSpPr>
        <p:spPr>
          <a:xfrm>
            <a:off x="4541700" y="0"/>
            <a:ext cx="76503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sz="2800" dirty="0">
              <a:solidFill>
                <a:schemeClr val="lt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</a:rPr>
              <a:t>Kartik Arora</a:t>
            </a:r>
            <a:endParaRPr sz="2800" dirty="0">
              <a:solidFill>
                <a:schemeClr val="lt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74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 sz="3100" b="1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CHARTS: </a:t>
            </a:r>
            <a:r>
              <a:rPr lang="en-US" sz="31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DIFFERENT CHARTS AND GRAPHS TO PERFORM THE TASK REPRESENTING THE DATA.</a:t>
            </a:r>
            <a:br>
              <a:rPr lang="en-US" sz="31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3100" b="1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YOUR TASK: </a:t>
            </a:r>
            <a:r>
              <a:rPr lang="en-US" sz="31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 DIFFERENT POST TIERS USING CHART/GRAPH</a:t>
            </a:r>
            <a:r>
              <a:rPr lang="en-US" sz="3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br>
              <a:rPr lang="en-US" b="0" i="0">
                <a:solidFill>
                  <a:srgbClr val="8492A6"/>
                </a:solidFill>
                <a:latin typeface="Nunito"/>
                <a:ea typeface="Nunito"/>
                <a:cs typeface="Nunito"/>
                <a:sym typeface="Nunito"/>
              </a:rPr>
            </a:br>
            <a:endParaRPr/>
          </a:p>
        </p:txBody>
      </p:sp>
      <p:pic>
        <p:nvPicPr>
          <p:cNvPr id="301" name="Google Shape;30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247900"/>
            <a:ext cx="3561508" cy="75296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0"/>
          <p:cNvSpPr txBox="1"/>
          <p:nvPr/>
        </p:nvSpPr>
        <p:spPr>
          <a:xfrm>
            <a:off x="1066800" y="3429000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arenR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first step would be to use the above formula against all the different Post Tiers in order to find out the number of employees under each of them.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arenR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Creating table to showcase the same.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arenR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a Bar Graph in order to visualize the respective number against each Post Tier.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"/>
          <p:cNvSpPr txBox="1">
            <a:spLocks noGrp="1"/>
          </p:cNvSpPr>
          <p:nvPr>
            <p:ph type="title"/>
          </p:nvPr>
        </p:nvSpPr>
        <p:spPr>
          <a:xfrm>
            <a:off x="655320" y="347709"/>
            <a:ext cx="105156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BAR GRAPHS</a:t>
            </a:r>
            <a:endParaRPr/>
          </a:p>
        </p:txBody>
      </p:sp>
      <p:pic>
        <p:nvPicPr>
          <p:cNvPr id="308" name="Google Shape;308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49130" y="1971675"/>
            <a:ext cx="2626190" cy="360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5657" y="1893798"/>
            <a:ext cx="6162260" cy="3760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RESULT</a:t>
            </a:r>
            <a:endParaRPr/>
          </a:p>
        </p:txBody>
      </p:sp>
      <p:sp>
        <p:nvSpPr>
          <p:cNvPr id="315" name="Google Shape;315;p1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No. of Males Hired=2563; No. of Females Hired=1856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Average Salary=49983.03</a:t>
            </a:r>
            <a:endParaRPr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body" idx="1"/>
          </p:nvPr>
        </p:nvSpPr>
        <p:spPr>
          <a:xfrm>
            <a:off x="3733800" y="2425700"/>
            <a:ext cx="4869426" cy="186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en-US" sz="6600" i="1" dirty="0">
                <a:solidFill>
                  <a:schemeClr val="dk1"/>
                </a:solidFill>
              </a:rPr>
              <a:t>Thank you..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"/>
          <p:cNvSpPr txBox="1">
            <a:spLocks noGrp="1"/>
          </p:cNvSpPr>
          <p:nvPr>
            <p:ph type="title"/>
          </p:nvPr>
        </p:nvSpPr>
        <p:spPr>
          <a:xfrm>
            <a:off x="838199" y="288925"/>
            <a:ext cx="6054213" cy="156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lang="en-US" u="sng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DESCRIPTION</a:t>
            </a:r>
            <a:r>
              <a:rPr lang="en-US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endParaRPr dirty="0"/>
          </a:p>
        </p:txBody>
      </p:sp>
      <p:sp>
        <p:nvSpPr>
          <p:cNvPr id="244" name="Google Shape;244;p2"/>
          <p:cNvSpPr txBox="1">
            <a:spLocks noGrp="1"/>
          </p:cNvSpPr>
          <p:nvPr>
            <p:ph type="body" idx="1"/>
          </p:nvPr>
        </p:nvSpPr>
        <p:spPr>
          <a:xfrm>
            <a:off x="1141412" y="1950720"/>
            <a:ext cx="99059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3200">
                <a:solidFill>
                  <a:schemeClr val="dk1"/>
                </a:solidFill>
              </a:rPr>
              <a:t>Hiring Process is very crucial thing that can affect the ultimate growth of a company. When an HR hire a candidate it is very important to hire that person on the basis of a lot of aspects as it is a mutual growth ais nd development of both the company and the person. So, Hiring should be done carefully.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 txBox="1">
            <a:spLocks noGrp="1"/>
          </p:cNvSpPr>
          <p:nvPr>
            <p:ph type="title"/>
          </p:nvPr>
        </p:nvSpPr>
        <p:spPr>
          <a:xfrm>
            <a:off x="838200" y="172175"/>
            <a:ext cx="4414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lang="en-US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APPROACH</a:t>
            </a:r>
            <a:r>
              <a:rPr lang="en-US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:-</a:t>
            </a:r>
            <a:endParaRPr>
              <a:solidFill>
                <a:srgbClr val="FEFEFE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0" name="Google Shape;250;p3"/>
          <p:cNvSpPr txBox="1">
            <a:spLocks noGrp="1"/>
          </p:cNvSpPr>
          <p:nvPr>
            <p:ph type="body" idx="1"/>
          </p:nvPr>
        </p:nvSpPr>
        <p:spPr>
          <a:xfrm>
            <a:off x="838200" y="1885950"/>
            <a:ext cx="10515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wentieth Century"/>
              <a:buAutoNum type="arabicPeriod"/>
            </a:pPr>
            <a:r>
              <a:rPr lang="en-US" b="0" i="0" dirty="0">
                <a:solidFill>
                  <a:schemeClr val="dk1"/>
                </a:solidFill>
              </a:rPr>
              <a:t> Download the dataset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wentieth Century"/>
              <a:buAutoNum type="arabicPeriod"/>
            </a:pPr>
            <a:r>
              <a:rPr lang="en-U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Approach the solution by performing MS Excel formulas.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wentieth Century"/>
              <a:buAutoNum type="arabicPeriod"/>
            </a:pPr>
            <a:r>
              <a:rPr lang="en-US" b="0" i="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Analyze the solutions.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wentieth Century"/>
              <a:buAutoNum type="arabicPeriod"/>
            </a:pPr>
            <a:r>
              <a:rPr lang="en-U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Note them down.</a:t>
            </a:r>
            <a:endParaRPr b="0" i="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9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 sz="3200" b="1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 HIRING:</a:t>
            </a:r>
            <a:r>
              <a:rPr lang="en-US" sz="32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PROCESS OF INTAKING OF PEOPLE INTO AN ORGANIZATION   FOR DIFFERENT KINDS OF POSITIONS.</a:t>
            </a:r>
            <a:br>
              <a:rPr lang="en-US" sz="32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3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MY</a:t>
            </a:r>
            <a:r>
              <a:rPr lang="en-US" sz="3200" b="1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TASK:</a:t>
            </a:r>
            <a:r>
              <a:rPr lang="en-US" sz="32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HOW MANY MALES AND FEMALES ARE HIRED ?</a:t>
            </a:r>
            <a:br>
              <a:rPr lang="en-US" sz="3200" b="0" i="0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3200">
              <a:solidFill>
                <a:srgbClr val="FEFEF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6" name="Google Shape;256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2714625"/>
            <a:ext cx="48387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5999" y="2695575"/>
            <a:ext cx="46005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96659" y="4314825"/>
            <a:ext cx="6550402" cy="1705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>
            <a:spLocks noGrp="1"/>
          </p:cNvSpPr>
          <p:nvPr>
            <p:ph type="title"/>
          </p:nvPr>
        </p:nvSpPr>
        <p:spPr>
          <a:xfrm>
            <a:off x="457200" y="428625"/>
            <a:ext cx="1082992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rPr lang="en-US" sz="2800" b="1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B. AVERAGE SALARY:</a:t>
            </a:r>
            <a:r>
              <a:rPr lang="en-US" sz="28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ADDING ALL THE SALARIES FOR A SELECT GROUP OF EMPLOYEES AND THEN DIVIDING THE SUM BY THE NUMBER OF EMPLOYEES IN THE GROUP.</a:t>
            </a:r>
            <a:br>
              <a:rPr lang="en-US" sz="28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800" b="1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YOUR TASK:</a:t>
            </a:r>
            <a:r>
              <a:rPr lang="en-US" sz="28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WHAT IS THE AVERAGE SALARY OFFERED IN THIS COMPANY ?</a:t>
            </a:r>
            <a:br>
              <a:rPr lang="en-US" sz="28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4" name="Google Shape;264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76476" y="2647951"/>
            <a:ext cx="4238624" cy="960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7335" y="4086225"/>
            <a:ext cx="4731589" cy="80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 sz="2800" b="1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C. CLASS INTERVALS:</a:t>
            </a:r>
            <a:r>
              <a:rPr lang="en-US" sz="28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THE CLASS INTERVAL IS THE DIFFERENCE BETWEEN THE UPPER CLASS LIMIT AND THE LOWER CLASS LIMIT.</a:t>
            </a:r>
            <a:br>
              <a:rPr lang="en-US" sz="28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800" b="1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YOUR TASK: </a:t>
            </a:r>
            <a:r>
              <a:rPr lang="en-US" sz="2800" b="0" i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DRAW THE CLASS INTERVALS FOR SALARY IN THE COMPANY ?</a:t>
            </a:r>
            <a:br>
              <a:rPr lang="en-US" sz="2800" b="0" i="0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2800">
              <a:solidFill>
                <a:srgbClr val="FEFEF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1" name="Google Shape;271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8742" y="2367741"/>
            <a:ext cx="3695700" cy="348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8264" y="2371725"/>
            <a:ext cx="3777322" cy="347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20049" y="2426042"/>
            <a:ext cx="3887484" cy="3366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endParaRPr/>
          </a:p>
        </p:txBody>
      </p:sp>
      <p:sp>
        <p:nvSpPr>
          <p:cNvPr id="279" name="Google Shape;279;p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pic>
        <p:nvPicPr>
          <p:cNvPr id="280" name="Google Shape;28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411" y="618518"/>
            <a:ext cx="7079479" cy="5664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 txBox="1">
            <a:spLocks noGrp="1"/>
          </p:cNvSpPr>
          <p:nvPr>
            <p:ph type="title"/>
          </p:nvPr>
        </p:nvSpPr>
        <p:spPr>
          <a:xfrm>
            <a:off x="419100" y="203200"/>
            <a:ext cx="10934700" cy="1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 sz="280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D. </a:t>
            </a:r>
            <a:r>
              <a:rPr lang="en-US" sz="2800" b="1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CHARTS AND PLOTS: </a:t>
            </a:r>
            <a:r>
              <a:rPr lang="en-US" sz="280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IS ONE OF THE MOST IMPORTANT PART OF ANALYSIS TO VISUALIZE THE DATA.</a:t>
            </a:r>
            <a:br>
              <a:rPr lang="en-US" sz="280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800" b="1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YOUR TASK: </a:t>
            </a:r>
            <a:r>
              <a:rPr lang="en-US" sz="280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DRAW PIE CHART / BAR GRAPH ( OR ANY OTHER GRAPH ) TO SHOW PROPORTION OF PEOPLE WORKING DIFFERENT DEPARTMENT ?</a:t>
            </a: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286" name="Google Shape;286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419351"/>
            <a:ext cx="4105422" cy="63675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8"/>
          <p:cNvSpPr txBox="1"/>
          <p:nvPr/>
        </p:nvSpPr>
        <p:spPr>
          <a:xfrm>
            <a:off x="914399" y="3379958"/>
            <a:ext cx="797242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arenR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a Bar Graph in order to visualize the respective number against each department.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arenR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first step would be to use the above formula against all the different departments in order to find out the number of employees under each of them.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arenR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Creating table to showcase the same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47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4848225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br>
              <a:rPr lang="en-US" dirty="0"/>
            </a:br>
            <a:br>
              <a:rPr lang="en-US" dirty="0">
                <a:solidFill>
                  <a:schemeClr val="dk1"/>
                </a:solidFill>
              </a:rPr>
            </a:br>
            <a:r>
              <a:rPr lang="en-US" sz="3100" dirty="0">
                <a:solidFill>
                  <a:schemeClr val="dk1"/>
                </a:solidFill>
              </a:rPr>
              <a:t>PROPORTION OF PEOPLE WORKING IN DIFFERENT DEPT.</a:t>
            </a:r>
            <a:endParaRPr dirty="0"/>
          </a:p>
        </p:txBody>
      </p:sp>
      <p:pic>
        <p:nvPicPr>
          <p:cNvPr id="293" name="Google Shape;293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8003" y="1942971"/>
            <a:ext cx="4229467" cy="2972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1541" y="1747778"/>
            <a:ext cx="6106601" cy="351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Widescreen</PresentationFormat>
  <Paragraphs>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Nunito</vt:lpstr>
      <vt:lpstr>Arial</vt:lpstr>
      <vt:lpstr>Twentieth Century</vt:lpstr>
      <vt:lpstr>Arial Narrow</vt:lpstr>
      <vt:lpstr>Libre Baskerville</vt:lpstr>
      <vt:lpstr>Circuit</vt:lpstr>
      <vt:lpstr>HIRING PROCESS ANALYTICS </vt:lpstr>
      <vt:lpstr>PROJECT DESCRIPTION:-</vt:lpstr>
      <vt:lpstr>APPROACH:-</vt:lpstr>
      <vt:lpstr>A. HIRING: PROCESS OF INTAKING OF PEOPLE INTO AN ORGANIZATION   FOR DIFFERENT KINDS OF POSITIONS. MY TASK: HOW MANY MALES AND FEMALES ARE HIRED ? </vt:lpstr>
      <vt:lpstr>B. AVERAGE SALARY: ADDING ALL THE SALARIES FOR A SELECT GROUP OF EMPLOYEES AND THEN DIVIDING THE SUM BY THE NUMBER OF EMPLOYEES IN THE GROUP. YOUR TASK: WHAT IS THE AVERAGE SALARY OFFERED IN THIS COMPANY ? </vt:lpstr>
      <vt:lpstr>C. CLASS INTERVALS: THE CLASS INTERVAL IS THE DIFFERENCE BETWEEN THE UPPER CLASS LIMIT AND THE LOWER CLASS LIMIT. YOUR TASK: DRAW THE CLASS INTERVALS FOR SALARY IN THE COMPANY ? </vt:lpstr>
      <vt:lpstr>PowerPoint Presentation</vt:lpstr>
      <vt:lpstr>D. CHARTS AND PLOTS: THIS IS ONE OF THE MOST IMPORTANT PART OF ANALYSIS TO VISUALIZE THE DATA. YOUR TASK: DRAW PIE CHART / BAR GRAPH ( OR ANY OTHER GRAPH ) TO SHOW PROPORTION OF PEOPLE WORKING DIFFERENT DEPARTMENT ?</vt:lpstr>
      <vt:lpstr>  PROPORTION OF PEOPLE WORKING IN DIFFERENT DEPT.</vt:lpstr>
      <vt:lpstr>CHARTS: USE DIFFERENT CHARTS AND GRAPHS TO PERFORM THE TASK REPRESENTING THE DATA. YOUR TASK: REPRESENT DIFFERENT POST TIERS USING CHART/GRAPH? </vt:lpstr>
      <vt:lpstr>BAR GRAPHS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 </dc:title>
  <dc:creator>Aniket Roy</dc:creator>
  <cp:lastModifiedBy>Kartik Arora</cp:lastModifiedBy>
  <cp:revision>2</cp:revision>
  <dcterms:created xsi:type="dcterms:W3CDTF">2022-08-15T17:20:43Z</dcterms:created>
  <dcterms:modified xsi:type="dcterms:W3CDTF">2023-11-02T14:30:12Z</dcterms:modified>
</cp:coreProperties>
</file>