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Times New Roman" charset="1" panose="02020603050405020304"/>
      <p:regular r:id="rId22"/>
    </p:embeddedFont>
    <p:embeddedFont>
      <p:font typeface="Times New Roman Bold" charset="1" panose="020208030705050203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1.png" Type="http://schemas.openxmlformats.org/officeDocument/2006/relationships/image"/><Relationship Id="rId4" Target="../embeddings/oleObject1.bin" Type="http://schemas.openxmlformats.org/officeDocument/2006/relationships/oleObjec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embeddings/oleObject2.bin" Type="http://schemas.openxmlformats.org/officeDocument/2006/relationships/oleObjec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79298" y="8311463"/>
            <a:ext cx="1880002" cy="946837"/>
          </a:xfrm>
          <a:custGeom>
            <a:avLst/>
            <a:gdLst/>
            <a:ahLst/>
            <a:cxnLst/>
            <a:rect r="r" b="b" t="t" l="l"/>
            <a:pathLst>
              <a:path h="946837" w="1880002">
                <a:moveTo>
                  <a:pt x="0" y="0"/>
                </a:moveTo>
                <a:lnTo>
                  <a:pt x="1880002" y="0"/>
                </a:lnTo>
                <a:lnTo>
                  <a:pt x="1880002" y="946837"/>
                </a:lnTo>
                <a:lnTo>
                  <a:pt x="0" y="9468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1028700"/>
            <a:ext cx="797433" cy="707541"/>
          </a:xfrm>
          <a:custGeom>
            <a:avLst/>
            <a:gdLst/>
            <a:ahLst/>
            <a:cxnLst/>
            <a:rect r="r" b="b" t="t" l="l"/>
            <a:pathLst>
              <a:path h="707541" w="797433">
                <a:moveTo>
                  <a:pt x="0" y="0"/>
                </a:moveTo>
                <a:lnTo>
                  <a:pt x="797433" y="0"/>
                </a:lnTo>
                <a:lnTo>
                  <a:pt x="797433" y="707541"/>
                </a:lnTo>
                <a:lnTo>
                  <a:pt x="0" y="7075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885470" y="6375026"/>
            <a:ext cx="9373830" cy="389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748"/>
              </a:lnSpc>
              <a:spcBef>
                <a:spcPct val="0"/>
              </a:spcBef>
            </a:pPr>
            <a:r>
              <a:rPr lang="en-US" sz="2748" spc="-2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Amazon Product Dataset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051514" y="7886965"/>
            <a:ext cx="3366096" cy="265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79"/>
              </a:lnSpc>
              <a:spcBef>
                <a:spcPct val="0"/>
              </a:spcBef>
            </a:pPr>
            <a:r>
              <a:rPr lang="en-US" b="true" sz="1599">
                <a:solidFill>
                  <a:srgbClr val="2B2B2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PRESENTED BY: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841016"/>
            <a:ext cx="16230600" cy="4402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1320"/>
              </a:lnSpc>
            </a:pPr>
            <a:r>
              <a:rPr lang="en-US" b="true" sz="10885" spc="-859" u="non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PRODUCT RECOMMENDATION ENGINE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881885"/>
            <a:ext cx="3957638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b="true" sz="20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Supervisor Name with Designation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051514" y="8209545"/>
            <a:ext cx="3632716" cy="1107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89"/>
              </a:lnSpc>
            </a:pPr>
            <a:r>
              <a:rPr lang="en-US" sz="2135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Karthick S 231801079</a:t>
            </a:r>
          </a:p>
          <a:p>
            <a:pPr algn="l">
              <a:lnSpc>
                <a:spcPts val="2989"/>
              </a:lnSpc>
            </a:pPr>
            <a:r>
              <a:rPr lang="en-US" sz="2135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Karthikeyan B 231801080</a:t>
            </a:r>
          </a:p>
          <a:p>
            <a:pPr algn="l">
              <a:lnSpc>
                <a:spcPts val="2989"/>
              </a:lnSpc>
              <a:spcBef>
                <a:spcPct val="0"/>
              </a:spcBef>
            </a:pPr>
            <a:r>
              <a:rPr lang="en-US" b="true" sz="213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Mehant Ayya Reddy 231801101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8254313"/>
            <a:ext cx="3591218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Dr. Suresh kumar S,Professor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2016" y="1921367"/>
            <a:ext cx="17220100" cy="7653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50611" indent="-425306" lvl="1">
              <a:lnSpc>
                <a:spcPts val="5515"/>
              </a:lnSpc>
              <a:buFont typeface="Arial"/>
              <a:buChar char="•"/>
            </a:pPr>
            <a:r>
              <a:rPr lang="en-US" sz="39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</a:t>
            </a:r>
            <a:r>
              <a:rPr lang="en-US" sz="39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inal output</a:t>
            </a:r>
            <a:r>
              <a:rPr lang="en-US" sz="39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en-US" sz="39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through an interactive web-based dashboard, connected directly to the Silver/Gold tables in Databricks.</a:t>
            </a:r>
          </a:p>
          <a:p>
            <a:pPr algn="l" marL="850611" indent="-425306" lvl="1">
              <a:lnSpc>
                <a:spcPts val="5515"/>
              </a:lnSpc>
              <a:buFont typeface="Arial"/>
              <a:buChar char="•"/>
            </a:pPr>
            <a:r>
              <a:rPr lang="en-US" sz="39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allows dynamic visualization of product data, category insigh</a:t>
            </a:r>
            <a:r>
              <a:rPr lang="en-US" sz="39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39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s,</a:t>
            </a:r>
            <a:r>
              <a:rPr lang="en-US" sz="39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re</a:t>
            </a:r>
            <a:r>
              <a:rPr lang="en-US" sz="39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commendation outputs.</a:t>
            </a:r>
          </a:p>
          <a:p>
            <a:pPr algn="l">
              <a:lnSpc>
                <a:spcPts val="5515"/>
              </a:lnSpc>
            </a:pPr>
            <a:r>
              <a:rPr lang="en-US" b="true" sz="393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Three key dashboard pages include:</a:t>
            </a:r>
          </a:p>
          <a:p>
            <a:pPr algn="l" marL="850611" indent="-425306" lvl="1">
              <a:lnSpc>
                <a:spcPts val="5515"/>
              </a:lnSpc>
              <a:buFont typeface="Arial"/>
              <a:buChar char="•"/>
            </a:pPr>
            <a:r>
              <a:rPr lang="en-US" b="true" sz="393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Product Analysis:</a:t>
            </a:r>
            <a:r>
              <a:rPr lang="en-US" sz="39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Shows Top Reviewed, Highest Priced, and Category Volume —</a:t>
            </a:r>
            <a:r>
              <a:rPr lang="en-US" sz="39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he</a:t>
            </a:r>
            <a:r>
              <a:rPr lang="en-US" sz="39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lps identify popular and high-value items.</a:t>
            </a:r>
          </a:p>
          <a:p>
            <a:pPr algn="l" marL="850611" indent="-425306" lvl="1">
              <a:lnSpc>
                <a:spcPts val="5515"/>
              </a:lnSpc>
              <a:buFont typeface="Arial"/>
              <a:buChar char="•"/>
            </a:pPr>
            <a:r>
              <a:rPr lang="en-US" b="true" sz="393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Customer Engagement Insights:</a:t>
            </a:r>
            <a:r>
              <a:rPr lang="en-US" sz="39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Displays review patterns, rating trends, and product sentiment distribution.</a:t>
            </a:r>
          </a:p>
          <a:p>
            <a:pPr algn="l" marL="850611" indent="-425306" lvl="1">
              <a:lnSpc>
                <a:spcPts val="5515"/>
              </a:lnSpc>
              <a:buFont typeface="Arial"/>
              <a:buChar char="•"/>
            </a:pPr>
            <a:r>
              <a:rPr lang="en-US" b="true" sz="393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Recommendation Results: </a:t>
            </a:r>
            <a:r>
              <a:rPr lang="en-US" sz="39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Shows similar products generated through TF-IDF + LSH similarity scores.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02016" y="973033"/>
            <a:ext cx="15077226" cy="814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Application &amp; Dashboard Visualization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985409"/>
            <a:ext cx="8077580" cy="4734704"/>
          </a:xfrm>
          <a:custGeom>
            <a:avLst/>
            <a:gdLst/>
            <a:ahLst/>
            <a:cxnLst/>
            <a:rect r="r" b="b" t="t" l="l"/>
            <a:pathLst>
              <a:path h="4734704" w="8077580">
                <a:moveTo>
                  <a:pt x="0" y="0"/>
                </a:moveTo>
                <a:lnTo>
                  <a:pt x="8077580" y="0"/>
                </a:lnTo>
                <a:lnTo>
                  <a:pt x="8077580" y="4734705"/>
                </a:lnTo>
                <a:lnTo>
                  <a:pt x="0" y="47347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496328" y="2985409"/>
            <a:ext cx="8431665" cy="4734704"/>
          </a:xfrm>
          <a:custGeom>
            <a:avLst/>
            <a:gdLst/>
            <a:ahLst/>
            <a:cxnLst/>
            <a:rect r="r" b="b" t="t" l="l"/>
            <a:pathLst>
              <a:path h="4734704" w="8431665">
                <a:moveTo>
                  <a:pt x="0" y="0"/>
                </a:moveTo>
                <a:lnTo>
                  <a:pt x="8431666" y="0"/>
                </a:lnTo>
                <a:lnTo>
                  <a:pt x="8431666" y="4734705"/>
                </a:lnTo>
                <a:lnTo>
                  <a:pt x="0" y="47347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496328" y="8190436"/>
            <a:ext cx="5941814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b="true" sz="20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Web Application – Recommended Product Interface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8190436"/>
            <a:ext cx="5941814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b="true" sz="20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Product Analysis (KPIs &amp; Category Ratings)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705752" y="293300"/>
            <a:ext cx="12081527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  <a:spcBef>
                <a:spcPct val="0"/>
              </a:spcBef>
            </a:pPr>
            <a:r>
              <a:rPr lang="en-US" sz="9999" spc="-78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02478" y="2985409"/>
            <a:ext cx="8157547" cy="4630977"/>
          </a:xfrm>
          <a:custGeom>
            <a:avLst/>
            <a:gdLst/>
            <a:ahLst/>
            <a:cxnLst/>
            <a:rect r="r" b="b" t="t" l="l"/>
            <a:pathLst>
              <a:path h="4630977" w="8157547">
                <a:moveTo>
                  <a:pt x="0" y="0"/>
                </a:moveTo>
                <a:lnTo>
                  <a:pt x="8157547" y="0"/>
                </a:lnTo>
                <a:lnTo>
                  <a:pt x="8157547" y="4630977"/>
                </a:lnTo>
                <a:lnTo>
                  <a:pt x="0" y="46309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456996" y="2920137"/>
            <a:ext cx="8433213" cy="4761522"/>
          </a:xfrm>
          <a:custGeom>
            <a:avLst/>
            <a:gdLst/>
            <a:ahLst/>
            <a:cxnLst/>
            <a:rect r="r" b="b" t="t" l="l"/>
            <a:pathLst>
              <a:path h="4761522" w="8433213">
                <a:moveTo>
                  <a:pt x="0" y="0"/>
                </a:moveTo>
                <a:lnTo>
                  <a:pt x="8433213" y="0"/>
                </a:lnTo>
                <a:lnTo>
                  <a:pt x="8433213" y="4761522"/>
                </a:lnTo>
                <a:lnTo>
                  <a:pt x="0" y="47615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715072" y="7970013"/>
            <a:ext cx="7917061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b="true" sz="20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Product Analysis (Top Reviewed, Highest Priced &amp; Category Volume)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02478" y="7810946"/>
            <a:ext cx="4660821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b="true" sz="20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Product Analysis (Category Price Bands)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705752" y="293300"/>
            <a:ext cx="12081527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  <a:spcBef>
                <a:spcPct val="0"/>
              </a:spcBef>
            </a:pPr>
            <a:r>
              <a:rPr lang="en-US" sz="9999" spc="-78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67082" y="981075"/>
            <a:ext cx="8115300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67082" y="2057400"/>
            <a:ext cx="15937998" cy="5876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94662" indent="-447331" lvl="1">
              <a:lnSpc>
                <a:spcPts val="5801"/>
              </a:lnSpc>
              <a:buFont typeface="Arial"/>
              <a:buChar char="•"/>
            </a:pPr>
            <a:r>
              <a:rPr lang="en-US" sz="414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successfully generated accurate and relevant product recommendations using text similarity.</a:t>
            </a:r>
          </a:p>
          <a:p>
            <a:pPr algn="l" marL="894662" indent="-447331" lvl="1">
              <a:lnSpc>
                <a:spcPts val="5801"/>
              </a:lnSpc>
              <a:buFont typeface="Arial"/>
              <a:buChar char="•"/>
            </a:pPr>
            <a:r>
              <a:rPr lang="en-US" sz="414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TF-IDF + LSH achieved a balance between accuracy and computation speed, even for large Amazon datasets.</a:t>
            </a:r>
          </a:p>
          <a:p>
            <a:pPr algn="l" marL="894662" indent="-447331" lvl="1">
              <a:lnSpc>
                <a:spcPts val="5801"/>
              </a:lnSpc>
              <a:buFont typeface="Arial"/>
              <a:buChar char="•"/>
            </a:pPr>
            <a:r>
              <a:rPr lang="en-US" sz="414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Databricks’ distributed processing improved scalability and reduced execution time significantly.</a:t>
            </a:r>
          </a:p>
          <a:p>
            <a:pPr algn="l" marL="894662" indent="-447331" lvl="1">
              <a:lnSpc>
                <a:spcPts val="5801"/>
              </a:lnSpc>
              <a:buFont typeface="Arial"/>
              <a:buChar char="•"/>
            </a:pPr>
            <a:r>
              <a:rPr lang="en-US" sz="414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final model delivers quick and meaningful recommendations directly through the dashboard interface.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67082" y="981075"/>
            <a:ext cx="8115300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67082" y="2057400"/>
            <a:ext cx="15937998" cy="7343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94662" indent="-447331" lvl="1">
              <a:lnSpc>
                <a:spcPts val="5801"/>
              </a:lnSpc>
              <a:buFont typeface="Arial"/>
              <a:buChar char="•"/>
            </a:pPr>
            <a:r>
              <a:rPr lang="en-US" sz="414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successfully implemented a content-based recommendation system within the Databricks platform, leveraging the full data lifecycle from Bronze → Silver → Gold.</a:t>
            </a:r>
          </a:p>
          <a:p>
            <a:pPr algn="l" marL="894662" indent="-447331" lvl="1">
              <a:lnSpc>
                <a:spcPts val="5801"/>
              </a:lnSpc>
              <a:buFont typeface="Arial"/>
              <a:buChar char="•"/>
            </a:pPr>
            <a:r>
              <a:rPr lang="en-US" sz="414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demonstrated how TF-IDF can effectively capture textual meaning and LSH can accelerate similarity search across large datasets.</a:t>
            </a:r>
          </a:p>
          <a:p>
            <a:pPr algn="l" marL="894662" indent="-447331" lvl="1">
              <a:lnSpc>
                <a:spcPts val="5801"/>
              </a:lnSpc>
              <a:buFont typeface="Arial"/>
              <a:buChar char="•"/>
            </a:pPr>
            <a:r>
              <a:rPr lang="en-US" sz="414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interactive dashboard provided clear business insights and product-level recommendations.</a:t>
            </a:r>
          </a:p>
          <a:p>
            <a:pPr algn="l" marL="894662" indent="-447331" lvl="1">
              <a:lnSpc>
                <a:spcPts val="5801"/>
              </a:lnSpc>
              <a:buFont typeface="Arial"/>
              <a:buChar char="•"/>
            </a:pPr>
            <a:r>
              <a:rPr lang="en-US" sz="414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Overall, the system proves that scalable, data-driven product recommendation pipelines can be built efficiently using Spark and Databricks.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67082" y="981075"/>
            <a:ext cx="8953812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Enhancements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67082" y="2057400"/>
            <a:ext cx="15937998" cy="7343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94662" indent="-447331" lvl="1">
              <a:lnSpc>
                <a:spcPts val="5801"/>
              </a:lnSpc>
              <a:buFont typeface="Arial"/>
              <a:buChar char="•"/>
            </a:pPr>
            <a:r>
              <a:rPr lang="en-US" sz="414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-US" sz="414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egrate Collaborative Filtering with the existing content-based model to create a hybrid recommender system for improved personalization.</a:t>
            </a:r>
          </a:p>
          <a:p>
            <a:pPr algn="l" marL="894662" indent="-447331" lvl="1">
              <a:lnSpc>
                <a:spcPts val="5801"/>
              </a:lnSpc>
              <a:buFont typeface="Arial"/>
              <a:buChar char="•"/>
            </a:pPr>
            <a:r>
              <a:rPr lang="en-US" sz="414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Incorporate deep learning–based text embeddings (e.g., BERT or Word2Vec) for richer product understanding and contextual similarity.</a:t>
            </a:r>
          </a:p>
          <a:p>
            <a:pPr algn="l" marL="894662" indent="-447331" lvl="1">
              <a:lnSpc>
                <a:spcPts val="5801"/>
              </a:lnSpc>
              <a:buFont typeface="Arial"/>
              <a:buChar char="•"/>
            </a:pPr>
            <a:r>
              <a:rPr lang="en-US" sz="414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 real-time streaming updates using Spark Structured Streaming for live product recommendations.</a:t>
            </a:r>
          </a:p>
          <a:p>
            <a:pPr algn="l" marL="894662" indent="-447331" lvl="1">
              <a:lnSpc>
                <a:spcPts val="5801"/>
              </a:lnSpc>
              <a:buFont typeface="Arial"/>
              <a:buChar char="•"/>
            </a:pPr>
            <a:r>
              <a:rPr lang="en-US" sz="414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 the system with user feedback loops to continuously refine recommendation accuracy.</a:t>
            </a:r>
          </a:p>
          <a:p>
            <a:pPr algn="l" marL="894662" indent="-447331" lvl="1">
              <a:lnSpc>
                <a:spcPts val="5801"/>
              </a:lnSpc>
              <a:buFont typeface="Arial"/>
              <a:buChar char="•"/>
            </a:pPr>
            <a:r>
              <a:rPr lang="en-US" sz="414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 the complete solution as a cloud-hosted API or mobile app interface for broader accessibility.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853336"/>
            <a:ext cx="11909518" cy="1123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90"/>
              </a:lnSpc>
            </a:pPr>
            <a:r>
              <a:rPr lang="en-US" sz="9602" spc="-75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202729" y="5587828"/>
            <a:ext cx="4056571" cy="4041028"/>
          </a:xfrm>
          <a:custGeom>
            <a:avLst/>
            <a:gdLst/>
            <a:ahLst/>
            <a:cxnLst/>
            <a:rect r="r" b="b" t="t" l="l"/>
            <a:pathLst>
              <a:path h="4041028" w="4056571">
                <a:moveTo>
                  <a:pt x="0" y="0"/>
                </a:moveTo>
                <a:lnTo>
                  <a:pt x="4056571" y="0"/>
                </a:lnTo>
                <a:lnTo>
                  <a:pt x="4056571" y="4041029"/>
                </a:lnTo>
                <a:lnTo>
                  <a:pt x="0" y="40410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93629" y="1856921"/>
            <a:ext cx="16780667" cy="4305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73307" indent="-336653" lvl="1">
              <a:lnSpc>
                <a:spcPts val="5769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exponential growth of e-commerce platforms has created massive product catalogs.</a:t>
            </a:r>
          </a:p>
          <a:p>
            <a:pPr algn="just" marL="673307" indent="-336653" lvl="1">
              <a:lnSpc>
                <a:spcPts val="5769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Customers face difficulty finding relevant items due to information overload.</a:t>
            </a:r>
          </a:p>
          <a:p>
            <a:pPr algn="just" marL="673307" indent="-336653" lvl="1">
              <a:lnSpc>
                <a:spcPts val="5769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 systems help personalize product discovery and improve user satisfaction.</a:t>
            </a:r>
          </a:p>
          <a:p>
            <a:pPr algn="just" marL="673307" indent="-336653" lvl="1">
              <a:lnSpc>
                <a:spcPts val="5769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focuses on developing a content-based recommendation system that suggests products by analyzing textual similarity in product descriptions using TF-IDF and Locality Sensitive Hashing (LSH).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54898"/>
            <a:ext cx="7203393" cy="814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65088" y="1487526"/>
            <a:ext cx="16842022" cy="6389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73307" indent="-336653" lvl="1">
              <a:lnSpc>
                <a:spcPts val="4584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presents a content-based product recommendation system built within the Databricks ecosystem using Amazon product data.</a:t>
            </a:r>
          </a:p>
          <a:p>
            <a:pPr algn="just" marL="673307" indent="-336653" lvl="1">
              <a:lnSpc>
                <a:spcPts val="4584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31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workflow follows a Bronze → Silver → Gold architecture to ensure clean, reliable data processing.</a:t>
            </a:r>
          </a:p>
          <a:p>
            <a:pPr algn="just" marL="673307" indent="-336653" lvl="1">
              <a:lnSpc>
                <a:spcPts val="4584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features are extracted using TF-IDF (Term Frequency–Inverse Document Frequency) to represent text meaning.</a:t>
            </a:r>
          </a:p>
          <a:p>
            <a:pPr algn="just" marL="673307" indent="-336653" lvl="1">
              <a:lnSpc>
                <a:spcPts val="4584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Locality Sensitive Hashing (LSH) is applied to efficiently find similar products from large-scale datasets.</a:t>
            </a:r>
          </a:p>
          <a:p>
            <a:pPr algn="just" marL="673307" indent="-336653" lvl="1">
              <a:lnSpc>
                <a:spcPts val="4584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31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web-based dashboard visualizes product insights, recommendations, and category-level analysis.</a:t>
            </a:r>
          </a:p>
          <a:p>
            <a:pPr algn="just" marL="673307" indent="-336653" lvl="1">
              <a:lnSpc>
                <a:spcPts val="4584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demonstrates scalable performance and accurate recommendations suitable for e-commerce platforms.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7552489" y="7629280"/>
            <a:ext cx="10154620" cy="2221899"/>
          </a:xfrm>
          <a:custGeom>
            <a:avLst/>
            <a:gdLst/>
            <a:ahLst/>
            <a:cxnLst/>
            <a:rect r="r" b="b" t="t" l="l"/>
            <a:pathLst>
              <a:path h="2221899" w="10154620">
                <a:moveTo>
                  <a:pt x="0" y="0"/>
                </a:moveTo>
                <a:lnTo>
                  <a:pt x="10154621" y="0"/>
                </a:lnTo>
                <a:lnTo>
                  <a:pt x="10154621" y="2221899"/>
                </a:lnTo>
                <a:lnTo>
                  <a:pt x="0" y="22218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2405" r="0" b="-4135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532556"/>
            <a:ext cx="7203393" cy="814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879622"/>
            <a:ext cx="14613279" cy="3808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6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Collaborative Filtering:</a:t>
            </a:r>
          </a:p>
          <a:p>
            <a:pPr algn="just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Recommen</a:t>
            </a:r>
            <a:r>
              <a:rPr lang="en-US" sz="2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 products based on user behavior and ratings. Works well when sufficient user data is available but fails with new users or new products (cold start problem).</a:t>
            </a:r>
          </a:p>
          <a:p>
            <a:pPr algn="just">
              <a:lnSpc>
                <a:spcPts val="3779"/>
              </a:lnSpc>
            </a:pPr>
            <a:r>
              <a:rPr lang="en-US" sz="26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Content-Based Filtering:</a:t>
            </a:r>
          </a:p>
          <a:p>
            <a:pPr algn="just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Focuses on product attributes like descriptions, titles, or specifications. Recommends similar items by analyzing textual similarity.</a:t>
            </a:r>
          </a:p>
          <a:p>
            <a:pPr algn="just">
              <a:lnSpc>
                <a:spcPts val="3779"/>
              </a:lnSpc>
            </a:pPr>
            <a:r>
              <a:rPr lang="en-US" sz="26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Hybrid Systems:</a:t>
            </a:r>
          </a:p>
          <a:p>
            <a:pPr algn="just" marL="582925" indent="-291463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Combine both approaches for improved accuracy but require more complex infrastructure.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680294" y="6236635"/>
            <a:ext cx="14418465" cy="2621539"/>
          </a:xfrm>
          <a:custGeom>
            <a:avLst/>
            <a:gdLst/>
            <a:ahLst/>
            <a:cxnLst/>
            <a:rect r="r" b="b" t="t" l="l"/>
            <a:pathLst>
              <a:path h="2621539" w="14418465">
                <a:moveTo>
                  <a:pt x="0" y="0"/>
                </a:moveTo>
                <a:lnTo>
                  <a:pt x="14418465" y="0"/>
                </a:lnTo>
                <a:lnTo>
                  <a:pt x="14418465" y="2621539"/>
                </a:lnTo>
                <a:lnTo>
                  <a:pt x="0" y="26215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812197"/>
            <a:ext cx="9678026" cy="814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 (Existing Systems)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357562"/>
            <a:ext cx="15732586" cy="2342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37"/>
              </a:lnSpc>
            </a:pPr>
            <a:r>
              <a:rPr lang="en-US" sz="266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Our work:</a:t>
            </a:r>
          </a:p>
          <a:p>
            <a:pPr algn="l" marL="576348" indent="-288174" lvl="1">
              <a:lnSpc>
                <a:spcPts val="3737"/>
              </a:lnSpc>
              <a:buFont typeface="Arial"/>
              <a:buChar char="•"/>
            </a:pPr>
            <a:r>
              <a:rPr lang="en-US" sz="266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project, the content-based approach is selected because it:</a:t>
            </a:r>
          </a:p>
          <a:p>
            <a:pPr algn="l" marL="576348" indent="-288174" lvl="1">
              <a:lnSpc>
                <a:spcPts val="3737"/>
              </a:lnSpc>
              <a:buFont typeface="Arial"/>
              <a:buChar char="•"/>
            </a:pPr>
            <a:r>
              <a:rPr lang="en-US" sz="266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independently of user history.</a:t>
            </a:r>
          </a:p>
          <a:p>
            <a:pPr algn="l" marL="576348" indent="-288174" lvl="1">
              <a:lnSpc>
                <a:spcPts val="3737"/>
              </a:lnSpc>
              <a:buFont typeface="Arial"/>
              <a:buChar char="•"/>
            </a:pPr>
            <a:r>
              <a:rPr lang="en-US" sz="266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effective for new or rarely purchased products.</a:t>
            </a:r>
          </a:p>
          <a:p>
            <a:pPr algn="l" marL="576348" indent="-288174" lvl="1">
              <a:lnSpc>
                <a:spcPts val="3737"/>
              </a:lnSpc>
              <a:buFont typeface="Arial"/>
              <a:buChar char="•"/>
            </a:pPr>
            <a:r>
              <a:rPr lang="en-US" sz="266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easily scalable with text-based Amazon data.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01476" y="1270635"/>
            <a:ext cx="16741888" cy="4760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440" indent="-323720" lvl="1">
              <a:lnSpc>
                <a:spcPts val="4198"/>
              </a:lnSpc>
              <a:buFont typeface="Arial"/>
              <a:buChar char="•"/>
            </a:pPr>
            <a:r>
              <a:rPr lang="en-US" sz="29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follows a multi-layer Databrick</a:t>
            </a:r>
            <a:r>
              <a:rPr lang="en-US" sz="29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architecture ensuring scalability, modularity, and clean data flow.</a:t>
            </a:r>
          </a:p>
          <a:p>
            <a:pPr algn="just" marL="647440" indent="-323720" lvl="1">
              <a:lnSpc>
                <a:spcPts val="4198"/>
              </a:lnSpc>
              <a:buFont typeface="Arial"/>
              <a:buChar char="•"/>
            </a:pPr>
            <a:r>
              <a:rPr lang="en-US" b="true" sz="2998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Bronze Layer:</a:t>
            </a:r>
            <a:r>
              <a:rPr lang="en-US" sz="29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Stores raw Amazon product and category data as imported from the source (JSON/CSV).</a:t>
            </a:r>
          </a:p>
          <a:p>
            <a:pPr algn="just" marL="647440" indent="-323720" lvl="1">
              <a:lnSpc>
                <a:spcPts val="4198"/>
              </a:lnSpc>
              <a:buFont typeface="Arial"/>
              <a:buChar char="•"/>
            </a:pPr>
            <a:r>
              <a:rPr lang="en-US" b="true" sz="2998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Silver Layer:</a:t>
            </a:r>
            <a:r>
              <a:rPr lang="en-US" sz="29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Performs data cleaning, preprocessing, and text normalization to create a structured dataset.</a:t>
            </a:r>
          </a:p>
          <a:p>
            <a:pPr algn="just" marL="647440" indent="-323720" lvl="1">
              <a:lnSpc>
                <a:spcPts val="4198"/>
              </a:lnSpc>
              <a:buFont typeface="Arial"/>
              <a:buChar char="•"/>
            </a:pPr>
            <a:r>
              <a:rPr lang="en-US" b="true" sz="2998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Gold Layer: </a:t>
            </a:r>
            <a:r>
              <a:rPr lang="en-US" sz="29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Contains refined, feature-engineered data ready for model building, similarity search, and visualization.</a:t>
            </a:r>
          </a:p>
          <a:p>
            <a:pPr algn="just" marL="647440" indent="-323720" lvl="1">
              <a:lnSpc>
                <a:spcPts val="4198"/>
              </a:lnSpc>
              <a:buFont typeface="Arial"/>
              <a:buChar char="•"/>
            </a:pPr>
            <a:r>
              <a:rPr lang="en-US" sz="29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leverages TF-IDF for feature extraction and LSH for similarity computation.</a:t>
            </a:r>
          </a:p>
          <a:p>
            <a:pPr algn="just" marL="647440" indent="-323720" lvl="1">
              <a:lnSpc>
                <a:spcPts val="4198"/>
              </a:lnSpc>
              <a:spcBef>
                <a:spcPct val="0"/>
              </a:spcBef>
              <a:buFont typeface="Arial"/>
              <a:buChar char="•"/>
            </a:pPr>
            <a:r>
              <a:rPr lang="en-US" sz="29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-US" sz="29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sights and recommendations are visualized through web dashboards connected to the Gold table.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673495" y="6031296"/>
            <a:ext cx="14393090" cy="3806324"/>
          </a:xfrm>
          <a:custGeom>
            <a:avLst/>
            <a:gdLst/>
            <a:ahLst/>
            <a:cxnLst/>
            <a:rect r="r" b="b" t="t" l="l"/>
            <a:pathLst>
              <a:path h="3806324" w="14393090">
                <a:moveTo>
                  <a:pt x="0" y="0"/>
                </a:moveTo>
                <a:lnTo>
                  <a:pt x="14393090" y="0"/>
                </a:lnTo>
                <a:lnTo>
                  <a:pt x="14393090" y="3806323"/>
                </a:lnTo>
                <a:lnTo>
                  <a:pt x="0" y="38063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19" t="0" r="-819" b="-11456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17412" y="532556"/>
            <a:ext cx="9678026" cy="814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Architecture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2016" y="1930892"/>
            <a:ext cx="17282517" cy="6299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1"/>
              </a:lnSpc>
              <a:spcBef>
                <a:spcPct val="0"/>
              </a:spcBef>
            </a:pP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is divided into five main modules, each handling a specific stage of the workflow:</a:t>
            </a:r>
          </a:p>
          <a:p>
            <a:pPr algn="l">
              <a:lnSpc>
                <a:spcPts val="4531"/>
              </a:lnSpc>
              <a:spcBef>
                <a:spcPct val="0"/>
              </a:spcBef>
            </a:pPr>
            <a:r>
              <a:rPr lang="en-US" b="true" sz="323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Extraction (Bronze Layer):</a:t>
            </a:r>
          </a:p>
          <a:p>
            <a:pPr algn="l" marL="698859" indent="-349429" lvl="1">
              <a:lnSpc>
                <a:spcPts val="4531"/>
              </a:lnSpc>
              <a:buFont typeface="Arial"/>
              <a:buChar char="•"/>
            </a:pP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 raw Amazon product and category data for initial ingestion.</a:t>
            </a:r>
          </a:p>
          <a:p>
            <a:pPr algn="l">
              <a:lnSpc>
                <a:spcPts val="4531"/>
              </a:lnSpc>
              <a:spcBef>
                <a:spcPct val="0"/>
              </a:spcBef>
            </a:pPr>
            <a:r>
              <a:rPr lang="en-US" b="true" sz="323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Cleaning &amp; Preprocessing (Silver Layer):</a:t>
            </a:r>
          </a:p>
          <a:p>
            <a:pPr algn="l" marL="698859" indent="-349429" lvl="1">
              <a:lnSpc>
                <a:spcPts val="4531"/>
              </a:lnSpc>
              <a:buFont typeface="Arial"/>
              <a:buChar char="•"/>
            </a:pP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Handle missing values, duplicates, and inconsistencies; normalize and prepare clean structured data.</a:t>
            </a:r>
          </a:p>
          <a:p>
            <a:pPr algn="l">
              <a:lnSpc>
                <a:spcPts val="4531"/>
              </a:lnSpc>
              <a:spcBef>
                <a:spcPct val="0"/>
              </a:spcBef>
            </a:pPr>
            <a:r>
              <a:rPr lang="en-US" b="true" sz="323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Feature Engineering (TF-IDF):</a:t>
            </a:r>
          </a:p>
          <a:p>
            <a:pPr algn="l" marL="698859" indent="-349429" lvl="1">
              <a:lnSpc>
                <a:spcPts val="4531"/>
              </a:lnSpc>
              <a:buFont typeface="Arial"/>
              <a:buChar char="•"/>
            </a:pP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Convert product descriptions into numerical vectors capturing text importance and meaning.</a:t>
            </a:r>
          </a:p>
          <a:p>
            <a:pPr algn="l">
              <a:lnSpc>
                <a:spcPts val="4531"/>
              </a:lnSpc>
              <a:spcBef>
                <a:spcPct val="0"/>
              </a:spcBef>
            </a:pPr>
            <a:r>
              <a:rPr lang="en-US" b="true" sz="323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Similarity Computation (LSH):</a:t>
            </a:r>
          </a:p>
          <a:p>
            <a:pPr algn="l" marL="698859" indent="-349429" lvl="1">
              <a:lnSpc>
                <a:spcPts val="4531"/>
              </a:lnSpc>
              <a:buFont typeface="Arial"/>
              <a:buChar char="•"/>
            </a:pP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Identify products with similar feature vectors using efficient hashing-based nearest neighbor search.</a:t>
            </a:r>
          </a:p>
          <a:p>
            <a:pPr algn="l">
              <a:lnSpc>
                <a:spcPts val="4531"/>
              </a:lnSpc>
              <a:spcBef>
                <a:spcPct val="0"/>
              </a:spcBef>
            </a:pPr>
            <a:r>
              <a:rPr lang="en-US" b="true" sz="323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Visualization &amp; Web Application:</a:t>
            </a:r>
          </a:p>
          <a:p>
            <a:pPr algn="l" marL="698859" indent="-349429" lvl="1">
              <a:lnSpc>
                <a:spcPts val="4531"/>
              </a:lnSpc>
              <a:buFont typeface="Arial"/>
              <a:buChar char="•"/>
            </a:pP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Display insights, analytics, and recommendations via an interactive web dashboard.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02016" y="973033"/>
            <a:ext cx="9678026" cy="814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Modules Overview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2016" y="1930892"/>
            <a:ext cx="16493843" cy="5156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1"/>
              </a:lnSpc>
            </a:pP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raw Amazon product and category data from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ron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Layer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often contains:</a:t>
            </a:r>
          </a:p>
          <a:p>
            <a:pPr algn="l" marL="698859" indent="-349429" lvl="1">
              <a:lnSpc>
                <a:spcPts val="4531"/>
              </a:lnSpc>
              <a:buFont typeface="Arial"/>
              <a:buChar char="•"/>
            </a:pP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Missing values, duplicates, and inconsistent text formats.</a:t>
            </a:r>
          </a:p>
          <a:p>
            <a:pPr algn="l" marL="698859" indent="-349429" lvl="1">
              <a:lnSpc>
                <a:spcPts val="4531"/>
              </a:lnSpc>
              <a:buFont typeface="Arial"/>
              <a:buChar char="•"/>
            </a:pP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Mixed or irrelevant product attributes.</a:t>
            </a:r>
          </a:p>
          <a:p>
            <a:pPr algn="l" marL="698859" indent="-349429" lvl="1">
              <a:lnSpc>
                <a:spcPts val="4531"/>
              </a:lnSpc>
              <a:spcBef>
                <a:spcPct val="0"/>
              </a:spcBef>
              <a:buFont typeface="Arial"/>
              <a:buChar char="•"/>
            </a:pP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Silver Layer applies cleaning and transformation to prepare the datas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alys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</a:t>
            </a:r>
          </a:p>
          <a:p>
            <a:pPr algn="l">
              <a:lnSpc>
                <a:spcPts val="4531"/>
              </a:lnSpc>
              <a:spcBef>
                <a:spcPct val="0"/>
              </a:spcBef>
            </a:pPr>
            <a:r>
              <a:rPr lang="en-US" b="true" sz="323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Cleaning Steps Include:</a:t>
            </a:r>
          </a:p>
          <a:p>
            <a:pPr algn="l" marL="698859" indent="-349429" lvl="1">
              <a:lnSpc>
                <a:spcPts val="4531"/>
              </a:lnSpc>
              <a:buFont typeface="Arial"/>
              <a:buChar char="•"/>
            </a:pP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duplicates and null records.</a:t>
            </a:r>
          </a:p>
          <a:p>
            <a:pPr algn="l" marL="698859" indent="-349429" lvl="1">
              <a:lnSpc>
                <a:spcPts val="4531"/>
              </a:lnSpc>
              <a:buFont typeface="Arial"/>
              <a:buChar char="•"/>
            </a:pP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Standardizing text (lowercasing, removing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pu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ation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 words).</a:t>
            </a:r>
          </a:p>
          <a:p>
            <a:pPr algn="l" marL="698859" indent="-349429" lvl="1">
              <a:lnSpc>
                <a:spcPts val="4531"/>
              </a:lnSpc>
              <a:buFont typeface="Arial"/>
              <a:buChar char="•"/>
            </a:pP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Normalizing product descriptions for accurate vectorization.</a:t>
            </a:r>
          </a:p>
          <a:p>
            <a:pPr algn="l" marL="698859" indent="-349429" lvl="1">
              <a:lnSpc>
                <a:spcPts val="4531"/>
              </a:lnSpc>
              <a:buFont typeface="Arial"/>
              <a:buChar char="•"/>
            </a:pP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result is a str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d,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lia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ble Silver Table ready for feature extraction and modeling.</a:t>
            </a:r>
          </a:p>
        </p:txBody>
      </p:sp>
      <p:graphicFrame>
        <p:nvGraphicFramePr>
          <p:cNvPr name="Object 4" id="4"/>
          <p:cNvGraphicFramePr/>
          <p:nvPr/>
        </p:nvGraphicFramePr>
        <p:xfrm>
          <a:off x="877178" y="7918870"/>
          <a:ext cx="3771900" cy="1257300"/>
        </p:xfrm>
        <a:graphic>
          <a:graphicData uri="http://schemas.openxmlformats.org/presentationml/2006/ole">
            <p:oleObj imgW="4521200" imgH="2006600" r:id="rId4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502016" y="973033"/>
            <a:ext cx="9678026" cy="814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 and Preparation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57784" y="7401916"/>
            <a:ext cx="1305044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Example: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2016" y="1930892"/>
            <a:ext cx="16493843" cy="4013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8859" indent="-349429" lvl="1">
              <a:lnSpc>
                <a:spcPts val="4531"/>
              </a:lnSpc>
              <a:buFont typeface="Arial"/>
              <a:buChar char="•"/>
            </a:pP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TF-IDF (Te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 Frequency–Inverse Documen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Frequency) transforms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product descriptions into numerical vectors that represent word importance.</a:t>
            </a:r>
          </a:p>
          <a:p>
            <a:pPr algn="l" marL="698859" indent="-349429" lvl="1">
              <a:lnSpc>
                <a:spcPts val="4531"/>
              </a:lnSpc>
              <a:spcBef>
                <a:spcPct val="0"/>
              </a:spcBef>
              <a:buFont typeface="Arial"/>
              <a:buChar char="•"/>
            </a:pP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Words frequently used in a single product but rare across others get higher weights, capturing unique product charact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eri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</a:t>
            </a:r>
          </a:p>
          <a:p>
            <a:pPr algn="l" marL="698859" indent="-349429" lvl="1">
              <a:lnSpc>
                <a:spcPts val="4531"/>
              </a:lnSpc>
              <a:buFont typeface="Arial"/>
              <a:buChar char="•"/>
            </a:pP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 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focus on distinctive terms like “wireless,” “mois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uriz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ing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,”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“gaming,” instead of generic ones like “best” or “new.”</a:t>
            </a:r>
          </a:p>
          <a:p>
            <a:pPr algn="l" marL="698859" indent="-349429" lvl="1">
              <a:lnSpc>
                <a:spcPts val="4531"/>
              </a:lnSpc>
              <a:buFont typeface="Arial"/>
              <a:buChar char="•"/>
            </a:pP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output is a high-dimens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iona</a:t>
            </a:r>
            <a:r>
              <a:rPr lang="en-US" sz="32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 feature matrix used for similarity matching in the next phase.</a:t>
            </a:r>
          </a:p>
        </p:txBody>
      </p:sp>
      <p:graphicFrame>
        <p:nvGraphicFramePr>
          <p:cNvPr name="Object 4" id="4"/>
          <p:cNvGraphicFramePr/>
          <p:nvPr/>
        </p:nvGraphicFramePr>
        <p:xfrm>
          <a:off x="731812" y="6795324"/>
          <a:ext cx="5657850" cy="2514600"/>
        </p:xfrm>
        <a:graphic>
          <a:graphicData uri="http://schemas.openxmlformats.org/presentationml/2006/ole">
            <p:oleObj imgW="6781800" imgH="3644900" r:id="rId4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502016" y="973033"/>
            <a:ext cx="9678026" cy="814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 (TF-IDF)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02016" y="6125399"/>
            <a:ext cx="1305044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Example: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2016" y="1921367"/>
            <a:ext cx="15993009" cy="696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50611" indent="-425305" lvl="1">
              <a:lnSpc>
                <a:spcPts val="5515"/>
              </a:lnSpc>
              <a:buFont typeface="Arial"/>
              <a:buChar char="•"/>
            </a:pPr>
            <a:r>
              <a:rPr lang="en-US" sz="39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</a:t>
            </a:r>
            <a:r>
              <a:rPr lang="en-US" sz="39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TF-IDF vecto</a:t>
            </a:r>
            <a:r>
              <a:rPr lang="en-US" sz="39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rization, product features</a:t>
            </a:r>
            <a:r>
              <a:rPr lang="en-US" sz="39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com</a:t>
            </a:r>
            <a:r>
              <a:rPr lang="en-US" sz="39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pared using Locality Sensitive Hashing (LSH).</a:t>
            </a:r>
          </a:p>
          <a:p>
            <a:pPr algn="l" marL="850611" indent="-425305" lvl="1">
              <a:lnSpc>
                <a:spcPts val="5515"/>
              </a:lnSpc>
              <a:spcBef>
                <a:spcPct val="0"/>
              </a:spcBef>
              <a:buFont typeface="Arial"/>
              <a:buChar char="•"/>
            </a:pPr>
            <a:r>
              <a:rPr lang="en-US" sz="39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LSH maps high-dimensional TF-IDF vectors into hash buckets, where similar products fall into the same bucket with high probab</a:t>
            </a:r>
            <a:r>
              <a:rPr lang="en-US" sz="39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ility</a:t>
            </a:r>
            <a:r>
              <a:rPr lang="en-US" sz="39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l" marL="850611" indent="-425305" lvl="1">
              <a:lnSpc>
                <a:spcPts val="5515"/>
              </a:lnSpc>
              <a:buFont typeface="Arial"/>
              <a:buChar char="•"/>
            </a:pPr>
            <a:r>
              <a:rPr lang="en-US" sz="39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39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39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39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drastica</a:t>
            </a:r>
            <a:r>
              <a:rPr lang="en-US" sz="39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lly</a:t>
            </a:r>
            <a:r>
              <a:rPr lang="en-US" sz="39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</a:t>
            </a:r>
            <a:r>
              <a:rPr lang="en-US" sz="39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duces computation time when search</a:t>
            </a:r>
            <a:r>
              <a:rPr lang="en-US" sz="39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ing f</a:t>
            </a:r>
            <a:r>
              <a:rPr lang="en-US" sz="39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similar items in large datasets.</a:t>
            </a:r>
          </a:p>
          <a:p>
            <a:pPr algn="l" marL="850611" indent="-425305" lvl="1">
              <a:lnSpc>
                <a:spcPts val="5515"/>
              </a:lnSpc>
              <a:buFont typeface="Arial"/>
              <a:buChar char="•"/>
            </a:pPr>
            <a:r>
              <a:rPr lang="en-US" sz="39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BucketedRandomProject</a:t>
            </a:r>
            <a:r>
              <a:rPr lang="en-US" sz="39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ionLSH a</a:t>
            </a:r>
            <a:r>
              <a:rPr lang="en-US" sz="39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lgorithm from Spark MLlib is used for efficient similarity joins.</a:t>
            </a:r>
          </a:p>
          <a:p>
            <a:pPr algn="l" marL="850611" indent="-425305" lvl="1">
              <a:lnSpc>
                <a:spcPts val="5515"/>
              </a:lnSpc>
              <a:buFont typeface="Arial"/>
              <a:buChar char="•"/>
            </a:pPr>
            <a:r>
              <a:rPr lang="en-US" sz="393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 for every product, a list of top-N similar products based on text similarity.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02016" y="973033"/>
            <a:ext cx="15077226" cy="814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Similarity Computation (Locality Sensitive Hashing - LSH)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DAG3M-GNQQw</dc:identifier>
  <dcterms:modified xsi:type="dcterms:W3CDTF">2011-08-01T06:04:30Z</dcterms:modified>
  <cp:revision>1</cp:revision>
  <dc:title>Product Recommendation Engine Project Presentation</dc:title>
</cp:coreProperties>
</file>