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65" r:id="rId12"/>
    <p:sldId id="275" r:id="rId13"/>
    <p:sldId id="266" r:id="rId14"/>
    <p:sldId id="276" r:id="rId15"/>
    <p:sldId id="267" r:id="rId16"/>
    <p:sldId id="268" r:id="rId17"/>
    <p:sldId id="269" r:id="rId18"/>
    <p:sldId id="270" r:id="rId19"/>
    <p:sldId id="271" r:id="rId20"/>
    <p:sldId id="272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3156-CEEB-4388-A2F3-E03011765C6F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DC9838ED-B0A2-4D32-9D3B-6A8FBFAE9CC8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3156-CEEB-4388-A2F3-E03011765C6F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38ED-B0A2-4D32-9D3B-6A8FBFAE9C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3156-CEEB-4388-A2F3-E03011765C6F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DC9838ED-B0A2-4D32-9D3B-6A8FBFAE9CC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3156-CEEB-4388-A2F3-E03011765C6F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38ED-B0A2-4D32-9D3B-6A8FBFAE9C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3156-CEEB-4388-A2F3-E03011765C6F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DC9838ED-B0A2-4D32-9D3B-6A8FBFAE9CC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3156-CEEB-4388-A2F3-E03011765C6F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38ED-B0A2-4D32-9D3B-6A8FBFAE9C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3156-CEEB-4388-A2F3-E03011765C6F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38ED-B0A2-4D32-9D3B-6A8FBFAE9C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3156-CEEB-4388-A2F3-E03011765C6F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38ED-B0A2-4D32-9D3B-6A8FBFAE9C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3156-CEEB-4388-A2F3-E03011765C6F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38ED-B0A2-4D32-9D3B-6A8FBFAE9C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3156-CEEB-4388-A2F3-E03011765C6F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38ED-B0A2-4D32-9D3B-6A8FBFAE9CC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3156-CEEB-4388-A2F3-E03011765C6F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38ED-B0A2-4D32-9D3B-6A8FBFAE9CC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BC73156-CEEB-4388-A2F3-E03011765C6F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C9838ED-B0A2-4D32-9D3B-6A8FBFAE9CC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mohamedmustafa/real-life-violence-situations-dataset/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04664"/>
            <a:ext cx="8663881" cy="1800199"/>
          </a:xfrm>
        </p:spPr>
        <p:txBody>
          <a:bodyPr/>
          <a:lstStyle/>
          <a:p>
            <a:r>
              <a:rPr lang="en-IN" sz="36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MACHINE LEARNING BASED SUSPICIOUS </a:t>
            </a:r>
            <a:r>
              <a:rPr lang="en-IN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FRAME CLASSIFICATION </a:t>
            </a:r>
            <a:r>
              <a:rPr lang="en-IN" sz="36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FROM SURVEILLANCE VIDEO 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645024"/>
            <a:ext cx="8568952" cy="1584176"/>
          </a:xfrm>
        </p:spPr>
        <p:txBody>
          <a:bodyPr>
            <a:noAutofit/>
          </a:bodyPr>
          <a:lstStyle/>
          <a:p>
            <a:pPr algn="l"/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MCA </a:t>
            </a:r>
            <a:endParaRPr lang="en-IN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2019202026   					</a:t>
            </a:r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Guide</a:t>
            </a:r>
          </a:p>
          <a:p>
            <a:pPr algn="l"/>
            <a:r>
              <a:rPr lang="en-IN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Karthicksankar</a:t>
            </a: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K  				</a:t>
            </a:r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IN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Dr.P</a:t>
            </a: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Geetha</a:t>
            </a:r>
            <a:endParaRPr lang="en-IN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133176"/>
              </p:ext>
            </p:extLst>
          </p:nvPr>
        </p:nvGraphicFramePr>
        <p:xfrm>
          <a:off x="971600" y="1659592"/>
          <a:ext cx="7272808" cy="49377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12168"/>
                <a:gridCol w="5760640"/>
              </a:tblGrid>
              <a:tr h="3665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8   : 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Extract</a:t>
                      </a:r>
                      <a:r>
                        <a:rPr lang="en-US" sz="2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shapes and angles using 2</a:t>
                      </a:r>
                      <a:r>
                        <a:rPr lang="en-US" sz="2400" baseline="30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nd</a:t>
                      </a:r>
                      <a:r>
                        <a:rPr lang="en-US" sz="2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Convolution layer</a:t>
                      </a:r>
                      <a:endParaRPr lang="en-IN" sz="2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65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9   :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Reduce</a:t>
                      </a:r>
                      <a:r>
                        <a:rPr lang="en-US" sz="2400" b="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activation map by selecting max value using 2</a:t>
                      </a:r>
                      <a:r>
                        <a:rPr lang="en-US" sz="2400" b="0" baseline="30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nd</a:t>
                      </a:r>
                      <a:r>
                        <a:rPr lang="en-US" sz="2400" b="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baseline="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Maxpool</a:t>
                      </a:r>
                      <a:r>
                        <a:rPr lang="en-US" sz="2400" b="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layer</a:t>
                      </a:r>
                      <a:endParaRPr lang="en-IN" sz="2400" b="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65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10 :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aseline="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Flattern</a:t>
                      </a:r>
                      <a:r>
                        <a:rPr lang="en-IN" sz="2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activation map using </a:t>
                      </a:r>
                      <a:r>
                        <a:rPr lang="en-IN" sz="2400" baseline="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flattern</a:t>
                      </a:r>
                      <a:r>
                        <a:rPr lang="en-IN" sz="2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layer</a:t>
                      </a:r>
                      <a:endParaRPr lang="en-IN" sz="2400" b="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65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11 :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Dense</a:t>
                      </a:r>
                      <a:r>
                        <a:rPr lang="en-US" sz="2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map is generated using dense layer</a:t>
                      </a:r>
                      <a:endParaRPr lang="en-IN" sz="24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65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12 :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Finally</a:t>
                      </a:r>
                      <a:r>
                        <a:rPr lang="en-US" sz="2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2</a:t>
                      </a:r>
                      <a:r>
                        <a:rPr lang="en-US" sz="2400" baseline="30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nd</a:t>
                      </a:r>
                      <a:r>
                        <a:rPr lang="en-US" sz="2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dense map generated 1 class using </a:t>
                      </a:r>
                      <a:r>
                        <a:rPr lang="en-US" sz="2400" baseline="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Sigmod</a:t>
                      </a:r>
                      <a:r>
                        <a:rPr lang="en-US" sz="2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activation</a:t>
                      </a:r>
                      <a:endParaRPr lang="en-IN" sz="24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65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13 :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r>
                        <a:rPr lang="en-US" sz="2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was stored weights in .h5 file </a:t>
                      </a:r>
                      <a:endParaRPr lang="en-IN" sz="2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7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Model can classified here using predict function.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Frame conversion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data generator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Feed trained model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Classifier the frames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   :</a:t>
            </a:r>
            <a:r>
              <a:rPr lang="en-I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Testing video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 :</a:t>
            </a:r>
            <a:r>
              <a:rPr lang="en-IN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 Normal and Abnormal frame.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3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868"/>
            <a:ext cx="8229600" cy="1111664"/>
          </a:xfrm>
        </p:spPr>
        <p:txBody>
          <a:bodyPr/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036157"/>
            <a:ext cx="1944216" cy="91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79512" y="1944471"/>
            <a:ext cx="1383973" cy="1105577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Testing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video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48064" y="1944471"/>
            <a:ext cx="1383973" cy="1105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Generator</a:t>
            </a:r>
          </a:p>
        </p:txBody>
      </p:sp>
      <p:cxnSp>
        <p:nvCxnSpPr>
          <p:cNvPr id="9" name="Straight Arrow Connector 8"/>
          <p:cNvCxnSpPr>
            <a:stCxn id="10" idx="3"/>
            <a:endCxn id="11267" idx="1"/>
          </p:cNvCxnSpPr>
          <p:nvPr/>
        </p:nvCxnSpPr>
        <p:spPr>
          <a:xfrm flipV="1">
            <a:off x="1563485" y="2492896"/>
            <a:ext cx="920283" cy="4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267" idx="3"/>
            <a:endCxn id="12" idx="1"/>
          </p:cNvCxnSpPr>
          <p:nvPr/>
        </p:nvCxnSpPr>
        <p:spPr>
          <a:xfrm>
            <a:off x="4427984" y="2492896"/>
            <a:ext cx="720080" cy="4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44409" y="1944471"/>
            <a:ext cx="1383973" cy="1105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Feed 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Model (.h5)</a:t>
            </a:r>
          </a:p>
        </p:txBody>
      </p:sp>
      <p:cxnSp>
        <p:nvCxnSpPr>
          <p:cNvPr id="25" name="Straight Arrow Connector 24"/>
          <p:cNvCxnSpPr>
            <a:stCxn id="12" idx="3"/>
            <a:endCxn id="22" idx="1"/>
          </p:cNvCxnSpPr>
          <p:nvPr/>
        </p:nvCxnSpPr>
        <p:spPr>
          <a:xfrm>
            <a:off x="6532037" y="2497260"/>
            <a:ext cx="9123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36296" y="4100348"/>
            <a:ext cx="1800200" cy="1105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Value=Model.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predict(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img_val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7" name="Diamond 26"/>
          <p:cNvSpPr/>
          <p:nvPr/>
        </p:nvSpPr>
        <p:spPr>
          <a:xfrm>
            <a:off x="4427984" y="4206069"/>
            <a:ext cx="1800200" cy="87911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&gt; 0.5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Arrow Connector 28"/>
          <p:cNvCxnSpPr>
            <a:stCxn id="22" idx="2"/>
            <a:endCxn id="30" idx="0"/>
          </p:cNvCxnSpPr>
          <p:nvPr/>
        </p:nvCxnSpPr>
        <p:spPr>
          <a:xfrm>
            <a:off x="8136396" y="3050048"/>
            <a:ext cx="0" cy="1050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64" name="Straight Arrow Connector 11263"/>
          <p:cNvCxnSpPr>
            <a:stCxn id="30" idx="1"/>
            <a:endCxn id="27" idx="3"/>
          </p:cNvCxnSpPr>
          <p:nvPr/>
        </p:nvCxnSpPr>
        <p:spPr>
          <a:xfrm flipH="1" flipV="1">
            <a:off x="6228184" y="4645627"/>
            <a:ext cx="1008112" cy="7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70" name="Straight Arrow Connector 11269"/>
          <p:cNvCxnSpPr>
            <a:stCxn id="27" idx="1"/>
            <a:endCxn id="47" idx="3"/>
          </p:cNvCxnSpPr>
          <p:nvPr/>
        </p:nvCxnSpPr>
        <p:spPr>
          <a:xfrm flipH="1" flipV="1">
            <a:off x="3175754" y="4624943"/>
            <a:ext cx="1252230" cy="206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2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06069"/>
            <a:ext cx="60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2" name="TextBox 11271"/>
          <p:cNvSpPr txBox="1"/>
          <p:nvPr/>
        </p:nvSpPr>
        <p:spPr>
          <a:xfrm>
            <a:off x="3440529" y="433715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3" name="Rectangle 11272"/>
          <p:cNvSpPr/>
          <p:nvPr/>
        </p:nvSpPr>
        <p:spPr>
          <a:xfrm>
            <a:off x="127975" y="4859868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Alert System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75" name="Straight Arrow Connector 11274"/>
          <p:cNvCxnSpPr>
            <a:stCxn id="27" idx="2"/>
          </p:cNvCxnSpPr>
          <p:nvPr/>
        </p:nvCxnSpPr>
        <p:spPr>
          <a:xfrm>
            <a:off x="5328084" y="5085184"/>
            <a:ext cx="7910" cy="103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27072" y="5490566"/>
            <a:ext cx="61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23626" y="4388179"/>
            <a:ext cx="1152128" cy="473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Abnormal</a:t>
            </a:r>
          </a:p>
        </p:txBody>
      </p:sp>
      <p:cxnSp>
        <p:nvCxnSpPr>
          <p:cNvPr id="11280" name="Straight Arrow Connector 11279"/>
          <p:cNvCxnSpPr>
            <a:stCxn id="47" idx="1"/>
          </p:cNvCxnSpPr>
          <p:nvPr/>
        </p:nvCxnSpPr>
        <p:spPr>
          <a:xfrm flipH="1" flipV="1">
            <a:off x="1115617" y="4621644"/>
            <a:ext cx="908009" cy="3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644007" y="6116572"/>
            <a:ext cx="1383973" cy="408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0723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7096"/>
            <a:ext cx="8229600" cy="11116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Algorithm for </a:t>
            </a:r>
            <a:r>
              <a:rPr lang="en-I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185365"/>
              </p:ext>
            </p:extLst>
          </p:nvPr>
        </p:nvGraphicFramePr>
        <p:xfrm>
          <a:off x="971600" y="1398984"/>
          <a:ext cx="7272808" cy="5486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12168"/>
                <a:gridCol w="5760640"/>
              </a:tblGrid>
              <a:tr h="3665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1</a:t>
                      </a:r>
                      <a:r>
                        <a:rPr lang="en-IN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Feed</a:t>
                      </a:r>
                      <a:r>
                        <a:rPr lang="en-US" sz="2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pre-trained model</a:t>
                      </a:r>
                      <a:endParaRPr lang="en-IN" sz="2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65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2</a:t>
                      </a:r>
                      <a:r>
                        <a:rPr lang="en-IN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Given a input video</a:t>
                      </a:r>
                      <a:endParaRPr lang="en-IN" sz="2400" b="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65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3: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Split the video into frames</a:t>
                      </a:r>
                      <a:endParaRPr lang="en-IN" sz="2400" b="1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65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4: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each image load</a:t>
                      </a:r>
                      <a:endParaRPr lang="en-IN" sz="24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65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5: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 frames</a:t>
                      </a:r>
                      <a:r>
                        <a:rPr lang="en-IN" sz="2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store (</a:t>
                      </a:r>
                      <a:r>
                        <a:rPr lang="en-IN" sz="2400" b="1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.jpg</a:t>
                      </a:r>
                      <a:r>
                        <a:rPr lang="en-IN" sz="2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in a folder</a:t>
                      </a:r>
                      <a:endParaRPr lang="en-IN" sz="24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65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6: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Load</a:t>
                      </a:r>
                      <a:r>
                        <a:rPr lang="en-US" sz="2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image size(64,64)</a:t>
                      </a:r>
                      <a:endParaRPr lang="en-IN" sz="2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65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7: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Image</a:t>
                      </a:r>
                      <a:r>
                        <a:rPr lang="en-US" sz="2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change to matrix 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aseline="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Img</a:t>
                      </a:r>
                      <a:r>
                        <a:rPr lang="en-US" sz="2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sz="2400" baseline="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current_frame_val</a:t>
                      </a:r>
                      <a:r>
                        <a:rPr lang="en-US" sz="2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/255</a:t>
                      </a:r>
                      <a:endParaRPr lang="en-US" sz="2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65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8: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Predict</a:t>
                      </a:r>
                      <a:r>
                        <a:rPr lang="en-US" sz="2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current image using trained model.</a:t>
                      </a:r>
                      <a:endParaRPr lang="en-US" sz="2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Val=</a:t>
                      </a:r>
                      <a:r>
                        <a:rPr lang="en-US" sz="2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Model.predict</a:t>
                      </a:r>
                      <a:r>
                        <a:rPr lang="en-US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img</a:t>
                      </a:r>
                      <a:r>
                        <a:rPr lang="en-US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3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426683"/>
              </p:ext>
            </p:extLst>
          </p:nvPr>
        </p:nvGraphicFramePr>
        <p:xfrm>
          <a:off x="971600" y="1772816"/>
          <a:ext cx="7272808" cy="38404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12168"/>
                <a:gridCol w="5760640"/>
              </a:tblGrid>
              <a:tr h="10321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9: 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</a:t>
                      </a: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</a:t>
                      </a: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&gt; 0.5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print(normal)</a:t>
                      </a:r>
                      <a:endParaRPr lang="en-IN" sz="24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5810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10: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else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print(abnormal) 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end if</a:t>
                      </a:r>
                      <a:endParaRPr lang="en-IN" sz="2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831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11: </a:t>
                      </a:r>
                      <a:endParaRPr lang="en-IN" sz="24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Current_frame</a:t>
                      </a:r>
                      <a:r>
                        <a:rPr lang="en-US" sz="2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+=1</a:t>
                      </a:r>
                    </a:p>
                  </a:txBody>
                  <a:tcPr marL="68580" marR="68580" marT="0" marB="0"/>
                </a:tc>
              </a:tr>
              <a:tr h="4831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Step</a:t>
                      </a:r>
                      <a:r>
                        <a:rPr lang="en-US" sz="2400" b="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12:</a:t>
                      </a:r>
                      <a:endParaRPr lang="en-IN" sz="24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end for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5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35404"/>
            <a:ext cx="8229600" cy="407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28" y="1700808"/>
            <a:ext cx="2985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Video Acquisition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Pre-processing</a:t>
            </a:r>
          </a:p>
          <a:p>
            <a:pPr marL="0" indent="0">
              <a:buNone/>
            </a:pP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400256" cy="472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2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5352"/>
            <a:ext cx="8576953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7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56184"/>
            <a:ext cx="7715200" cy="532656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 Extraction</a:t>
            </a:r>
          </a:p>
          <a:p>
            <a:pPr marL="0" indent="0"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844824"/>
            <a:ext cx="6840760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5908412"/>
            <a:ext cx="684076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1216" y="5517232"/>
            <a:ext cx="77152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load the trained data in Trained_model.h5</a:t>
            </a:r>
          </a:p>
          <a:p>
            <a:pPr marL="0" indent="0">
              <a:buFont typeface="Wingdings" pitchFamily="2" charset="2"/>
              <a:buNone/>
            </a:pP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5836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Abnormal detection</a:t>
            </a:r>
          </a:p>
          <a:p>
            <a:pPr marL="0" indent="0"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8136904" cy="35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6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How CCTV surveillance poses a threat to privacy in South Afr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0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6865620" cy="390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3568" y="1772816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ormal detection</a:t>
            </a:r>
          </a:p>
        </p:txBody>
      </p:sp>
    </p:spTree>
    <p:extLst>
      <p:ext uri="{BB962C8B-B14F-4D97-AF65-F5344CB8AC3E}">
        <p14:creationId xmlns:p14="http://schemas.microsoft.com/office/powerpoint/2010/main" val="351738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AutoShape 2" descr="Anatomy of the Perfect Thank You Page (with Example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Anatomy of the Perfect Thank You Page (with Examples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6" y="1700808"/>
            <a:ext cx="8880920" cy="4968552"/>
          </a:xfrm>
        </p:spPr>
      </p:pic>
    </p:spTree>
    <p:extLst>
      <p:ext uri="{BB962C8B-B14F-4D97-AF65-F5344CB8AC3E}">
        <p14:creationId xmlns:p14="http://schemas.microsoft.com/office/powerpoint/2010/main" val="2251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5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2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Video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Acquisition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Pre-processing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Extraction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5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Video Acquisition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92" y="1484784"/>
            <a:ext cx="8507288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Acquisition is the process of collection of videos.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These videos are getting from the Kaggle.com and YouTube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dirty="0">
                <a:hlinkClick r:id="rId2"/>
              </a:rPr>
              <a:t>https://www.kaggle.com/datasets/mohamedmustafa/real-life-violence-situations-dataset/code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806489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1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Pre-Processing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Pre-processing make ready data for the training process.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Frame conversion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Rescale image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   :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Video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 (violence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non-violence).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 :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Save images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folder.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9872" y="4368958"/>
            <a:ext cx="2952328" cy="1220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20272" y="4365104"/>
            <a:ext cx="1656184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Images Saved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What Is Suspicious Activity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51" y="4485822"/>
            <a:ext cx="1748071" cy="9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3530940" y="4581128"/>
            <a:ext cx="1368152" cy="7940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Frame conversion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12060" y="4581128"/>
            <a:ext cx="1116124" cy="7940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Rescale image (.jpg)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7" idx="3"/>
            <a:endCxn id="5" idx="1"/>
          </p:cNvCxnSpPr>
          <p:nvPr/>
        </p:nvCxnSpPr>
        <p:spPr>
          <a:xfrm>
            <a:off x="2387622" y="4977172"/>
            <a:ext cx="1032250" cy="1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 flipV="1">
            <a:off x="6372200" y="4977172"/>
            <a:ext cx="648072" cy="1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I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pre-processing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515144"/>
              </p:ext>
            </p:extLst>
          </p:nvPr>
        </p:nvGraphicFramePr>
        <p:xfrm>
          <a:off x="1187624" y="1916831"/>
          <a:ext cx="6984776" cy="32918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08112"/>
                <a:gridCol w="5976664"/>
              </a:tblGrid>
              <a:tr h="404624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1</a:t>
                      </a:r>
                      <a:r>
                        <a:rPr lang="en-IN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endParaRPr lang="en-IN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Given a input video</a:t>
                      </a:r>
                      <a:endParaRPr lang="en-IN" sz="20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9855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2</a:t>
                      </a:r>
                      <a:r>
                        <a:rPr lang="en-IN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IN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 the video</a:t>
                      </a:r>
                      <a:endParaRPr lang="en-IN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9855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3</a:t>
                      </a:r>
                      <a:r>
                        <a:rPr lang="en-IN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IN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Video split into frame </a:t>
                      </a:r>
                      <a:endParaRPr lang="en-IN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9855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4</a:t>
                      </a:r>
                      <a:r>
                        <a:rPr lang="en-IN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IN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r>
                        <a:rPr lang="en-IN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each image load </a:t>
                      </a: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from folder</a:t>
                      </a:r>
                      <a:endParaRPr lang="en-IN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9855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5</a:t>
                      </a:r>
                      <a:r>
                        <a:rPr lang="en-IN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IN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 </a:t>
                      </a: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image </a:t>
                      </a:r>
                      <a:r>
                        <a:rPr lang="en-US" sz="2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.jpg</a:t>
                      </a: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format</a:t>
                      </a:r>
                      <a:endParaRPr lang="en-IN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9855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6:</a:t>
                      </a:r>
                      <a:endParaRPr lang="en-IN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end</a:t>
                      </a:r>
                      <a:endParaRPr lang="en-IN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27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Feature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Extraction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 point of training model created.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data generator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Convolutional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neural network (CNN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   :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Pre-processing video frames.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 :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Trained Model has been created. 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26781"/>
            <a:ext cx="2458370" cy="125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47864" y="4725144"/>
            <a:ext cx="3528392" cy="165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3563888" y="5148190"/>
            <a:ext cx="1800200" cy="6750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Generator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5508104" y="5148190"/>
            <a:ext cx="1296144" cy="6750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CNN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7601407" y="5000447"/>
            <a:ext cx="1383973" cy="1105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Trained</a:t>
            </a:r>
          </a:p>
          <a:p>
            <a:pPr algn="ctr"/>
            <a:r>
              <a:rPr lang="en-IN" dirty="0" smtClean="0"/>
              <a:t>Model</a:t>
            </a:r>
          </a:p>
        </p:txBody>
      </p:sp>
      <p:cxnSp>
        <p:nvCxnSpPr>
          <p:cNvPr id="20" name="Straight Arrow Connector 19"/>
          <p:cNvCxnSpPr>
            <a:stCxn id="3074" idx="3"/>
            <a:endCxn id="4" idx="1"/>
          </p:cNvCxnSpPr>
          <p:nvPr/>
        </p:nvCxnSpPr>
        <p:spPr>
          <a:xfrm>
            <a:off x="2637882" y="5553236"/>
            <a:ext cx="709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16" idx="1"/>
          </p:cNvCxnSpPr>
          <p:nvPr/>
        </p:nvCxnSpPr>
        <p:spPr>
          <a:xfrm>
            <a:off x="6876256" y="5553236"/>
            <a:ext cx="725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I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 feature extraction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954613"/>
              </p:ext>
            </p:extLst>
          </p:nvPr>
        </p:nvGraphicFramePr>
        <p:xfrm>
          <a:off x="971600" y="1581298"/>
          <a:ext cx="7272808" cy="49377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12168"/>
                <a:gridCol w="5760640"/>
              </a:tblGrid>
              <a:tr h="3665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1</a:t>
                      </a:r>
                      <a:r>
                        <a:rPr lang="en-IN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Given a input video frames on Train and Test</a:t>
                      </a:r>
                      <a:endParaRPr lang="en-IN" sz="2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65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2</a:t>
                      </a:r>
                      <a:r>
                        <a:rPr lang="en-IN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baseline="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Resize the image to 64*64</a:t>
                      </a:r>
                      <a:endParaRPr lang="en-IN" sz="2400" b="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65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3: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each image in</a:t>
                      </a:r>
                      <a:r>
                        <a:rPr lang="en-IN" sz="2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</a:t>
                      </a: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folder</a:t>
                      </a:r>
                      <a:endParaRPr lang="en-IN" sz="24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65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4: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Initiation CNN</a:t>
                      </a:r>
                    </a:p>
                  </a:txBody>
                  <a:tcPr marL="68580" marR="68580" marT="0" marB="0"/>
                </a:tc>
              </a:tr>
              <a:tr h="3665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5: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Generate activation map using</a:t>
                      </a:r>
                      <a:r>
                        <a:rPr lang="en-US" sz="2400" baseline="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negative values are dropped using </a:t>
                      </a:r>
                      <a:r>
                        <a:rPr lang="en-US" sz="2400" baseline="0" dirty="0" err="1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relu</a:t>
                      </a:r>
                      <a:endParaRPr lang="en-IN" sz="2400" dirty="0" smtClean="0"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aseline="0" dirty="0" err="1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Input_shape</a:t>
                      </a:r>
                      <a:r>
                        <a:rPr lang="en-IN" sz="2400" baseline="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=(64,64,3)</a:t>
                      </a:r>
                      <a:endParaRPr lang="en-IN" sz="24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65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Step 6:</a:t>
                      </a:r>
                      <a:endParaRPr lang="en-IN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Reduce</a:t>
                      </a:r>
                      <a:r>
                        <a:rPr lang="en-US" sz="2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activation map by selecting max value using </a:t>
                      </a:r>
                      <a:r>
                        <a:rPr lang="en-US" sz="2400" baseline="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Maxpooling</a:t>
                      </a:r>
                      <a:r>
                        <a:rPr lang="en-US" sz="2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layer</a:t>
                      </a:r>
                      <a:endParaRPr lang="en-IN" sz="2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6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TM01790490[[fn=Decatur]]</Template>
  <TotalTime>599</TotalTime>
  <Words>478</Words>
  <Application>Microsoft Office PowerPoint</Application>
  <PresentationFormat>On-screen Show (4:3)</PresentationFormat>
  <Paragraphs>135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Decatur</vt:lpstr>
      <vt:lpstr>MACHINE LEARNING BASED SUSPICIOUS FRAME CLASSIFICATION FROM SURVEILLANCE VIDEO </vt:lpstr>
      <vt:lpstr>PowerPoint Presentation</vt:lpstr>
      <vt:lpstr>PowerPoint Presentation</vt:lpstr>
      <vt:lpstr>MODULES</vt:lpstr>
      <vt:lpstr>Video Acquisition </vt:lpstr>
      <vt:lpstr>Pre-Processing </vt:lpstr>
      <vt:lpstr>Algorithm for pre-processing</vt:lpstr>
      <vt:lpstr>Feature Extraction</vt:lpstr>
      <vt:lpstr>Algorithm for feature extraction</vt:lpstr>
      <vt:lpstr>PowerPoint Presentation</vt:lpstr>
      <vt:lpstr>Classification</vt:lpstr>
      <vt:lpstr>PowerPoint Presentation</vt:lpstr>
      <vt:lpstr>Algorithm for classification</vt:lpstr>
      <vt:lpstr>PowerPoint Presentation</vt:lpstr>
      <vt:lpstr>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BASED SUSPICIOUS BEHAVIOUR ANALYSIS FROM SURVEILLANCE VIDEO </dc:title>
  <dc:creator>karth</dc:creator>
  <cp:lastModifiedBy>karth</cp:lastModifiedBy>
  <cp:revision>50</cp:revision>
  <dcterms:created xsi:type="dcterms:W3CDTF">2022-05-31T01:45:35Z</dcterms:created>
  <dcterms:modified xsi:type="dcterms:W3CDTF">2022-06-01T06:05:00Z</dcterms:modified>
</cp:coreProperties>
</file>