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4aa504c8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4aa504c8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4aa504c8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4aa504c8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4aa504c8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4aa504c8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4aa504c8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4aa504c8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4aa504c8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4aa504c8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4aa504c8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4aa504c8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4aa504c8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4aa504c8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1e3d6be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1e3d6be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1e3d6be3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1e3d6be3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4aa504c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4aa504c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4aa504c8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4aa504c8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4aa504c8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4aa504c8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4aa504c8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4aa504c8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4aa504c8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4aa504c8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4aa504c8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4aa504c8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opencypher.org/" TargetMode="External"/><Relationship Id="rId4" Type="http://schemas.openxmlformats.org/officeDocument/2006/relationships/hyperlink" Target="https://redis.io/commands/?group=graph" TargetMode="External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edis.io/commands/?group=timeserie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edis.io/docs/stack/bloom/commands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edis.io/commands/?name=ft.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edis.io/commands/?group=json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goessner.net/articles/JsonPath/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Stack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956" y="2535125"/>
            <a:ext cx="2424100" cy="24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400" y="74000"/>
            <a:ext cx="5764950" cy="490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RedisGraph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7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RedisGraph is a graph database built on Redis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7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Graphs represented as </a:t>
            </a:r>
            <a:r>
              <a:rPr b="1" lang="en" sz="1700">
                <a:solidFill>
                  <a:srgbClr val="FF0000"/>
                </a:solidFill>
                <a:highlight>
                  <a:srgbClr val="FFFFFF"/>
                </a:highlight>
              </a:rPr>
              <a:t>sparse adjacency matrices</a:t>
            </a:r>
            <a:endParaRPr b="1" sz="17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700"/>
              <a:buChar char="●"/>
            </a:pPr>
            <a:r>
              <a:rPr b="1" lang="en" sz="170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Cypher</a:t>
            </a: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 as the query language</a:t>
            </a:r>
            <a:endParaRPr sz="12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https://redis.io/commands/?group=graph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4E545B"/>
              </a:solidFill>
              <a:highlight>
                <a:srgbClr val="FFFFFF"/>
              </a:highlight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8738" y="2517513"/>
            <a:ext cx="16478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/>
          <p:nvPr/>
        </p:nvSpPr>
        <p:spPr>
          <a:xfrm>
            <a:off x="4220400" y="2220150"/>
            <a:ext cx="703200" cy="70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</a:t>
            </a:r>
            <a:endParaRPr/>
          </a:p>
        </p:txBody>
      </p:sp>
      <p:sp>
        <p:nvSpPr>
          <p:cNvPr id="133" name="Google Shape;133;p24"/>
          <p:cNvSpPr/>
          <p:nvPr/>
        </p:nvSpPr>
        <p:spPr>
          <a:xfrm>
            <a:off x="4220400" y="991900"/>
            <a:ext cx="703200" cy="7032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F2</a:t>
            </a:r>
            <a:endParaRPr/>
          </a:p>
        </p:txBody>
      </p:sp>
      <p:sp>
        <p:nvSpPr>
          <p:cNvPr id="134" name="Google Shape;134;p24"/>
          <p:cNvSpPr/>
          <p:nvPr/>
        </p:nvSpPr>
        <p:spPr>
          <a:xfrm>
            <a:off x="5835375" y="2220150"/>
            <a:ext cx="703200" cy="7032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F3</a:t>
            </a:r>
            <a:endParaRPr/>
          </a:p>
        </p:txBody>
      </p:sp>
      <p:sp>
        <p:nvSpPr>
          <p:cNvPr id="135" name="Google Shape;135;p24"/>
          <p:cNvSpPr/>
          <p:nvPr/>
        </p:nvSpPr>
        <p:spPr>
          <a:xfrm>
            <a:off x="2605425" y="2220150"/>
            <a:ext cx="703200" cy="7032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</a:t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4220400" y="3448400"/>
            <a:ext cx="703200" cy="7032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F4</a:t>
            </a: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1092675" y="722175"/>
            <a:ext cx="703200" cy="7032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F11</a:t>
            </a:r>
            <a:endParaRPr/>
          </a:p>
        </p:txBody>
      </p:sp>
      <p:sp>
        <p:nvSpPr>
          <p:cNvPr id="138" name="Google Shape;138;p24"/>
          <p:cNvSpPr/>
          <p:nvPr/>
        </p:nvSpPr>
        <p:spPr>
          <a:xfrm>
            <a:off x="1049625" y="2220150"/>
            <a:ext cx="703200" cy="7032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F12</a:t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1049625" y="3718125"/>
            <a:ext cx="703200" cy="7032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F13</a:t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7434225" y="722175"/>
            <a:ext cx="703200" cy="7032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F31</a:t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7391175" y="2220150"/>
            <a:ext cx="703200" cy="7032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F32</a:t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7391175" y="3718125"/>
            <a:ext cx="703200" cy="7032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F33</a:t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2605425" y="3718125"/>
            <a:ext cx="703200" cy="7032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F41</a:t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5805775" y="3718125"/>
            <a:ext cx="703200" cy="7032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F42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2605413" y="722175"/>
            <a:ext cx="703200" cy="7032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F21</a:t>
            </a:r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5805775" y="722175"/>
            <a:ext cx="703200" cy="7032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F22</a:t>
            </a:r>
            <a:endParaRPr/>
          </a:p>
        </p:txBody>
      </p:sp>
      <p:cxnSp>
        <p:nvCxnSpPr>
          <p:cNvPr id="147" name="Google Shape;147;p24"/>
          <p:cNvCxnSpPr>
            <a:stCxn id="132" idx="2"/>
            <a:endCxn id="135" idx="6"/>
          </p:cNvCxnSpPr>
          <p:nvPr/>
        </p:nvCxnSpPr>
        <p:spPr>
          <a:xfrm rot="10800000">
            <a:off x="3308700" y="2571750"/>
            <a:ext cx="91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4"/>
          <p:cNvCxnSpPr>
            <a:stCxn id="132" idx="0"/>
            <a:endCxn id="133" idx="4"/>
          </p:cNvCxnSpPr>
          <p:nvPr/>
        </p:nvCxnSpPr>
        <p:spPr>
          <a:xfrm rot="10800000">
            <a:off x="4572000" y="1695150"/>
            <a:ext cx="0" cy="5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4"/>
          <p:cNvCxnSpPr>
            <a:stCxn id="132" idx="6"/>
            <a:endCxn id="134" idx="2"/>
          </p:cNvCxnSpPr>
          <p:nvPr/>
        </p:nvCxnSpPr>
        <p:spPr>
          <a:xfrm>
            <a:off x="4923600" y="2571750"/>
            <a:ext cx="91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4"/>
          <p:cNvCxnSpPr>
            <a:stCxn id="132" idx="4"/>
            <a:endCxn id="136" idx="0"/>
          </p:cNvCxnSpPr>
          <p:nvPr/>
        </p:nvCxnSpPr>
        <p:spPr>
          <a:xfrm>
            <a:off x="4572000" y="2923350"/>
            <a:ext cx="0" cy="5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4"/>
          <p:cNvCxnSpPr>
            <a:stCxn id="133" idx="6"/>
            <a:endCxn id="146" idx="2"/>
          </p:cNvCxnSpPr>
          <p:nvPr/>
        </p:nvCxnSpPr>
        <p:spPr>
          <a:xfrm flipH="1" rot="10800000">
            <a:off x="4923600" y="1073800"/>
            <a:ext cx="882300" cy="2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4"/>
          <p:cNvCxnSpPr>
            <a:stCxn id="133" idx="2"/>
            <a:endCxn id="145" idx="6"/>
          </p:cNvCxnSpPr>
          <p:nvPr/>
        </p:nvCxnSpPr>
        <p:spPr>
          <a:xfrm rot="10800000">
            <a:off x="3308700" y="1073800"/>
            <a:ext cx="911700" cy="2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4"/>
          <p:cNvCxnSpPr>
            <a:stCxn id="135" idx="2"/>
            <a:endCxn id="137" idx="5"/>
          </p:cNvCxnSpPr>
          <p:nvPr/>
        </p:nvCxnSpPr>
        <p:spPr>
          <a:xfrm rot="10800000">
            <a:off x="1692825" y="1322250"/>
            <a:ext cx="912600" cy="12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4"/>
          <p:cNvCxnSpPr>
            <a:stCxn id="135" idx="2"/>
            <a:endCxn id="138" idx="6"/>
          </p:cNvCxnSpPr>
          <p:nvPr/>
        </p:nvCxnSpPr>
        <p:spPr>
          <a:xfrm rot="10800000">
            <a:off x="1752825" y="2571750"/>
            <a:ext cx="8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4"/>
          <p:cNvCxnSpPr>
            <a:stCxn id="135" idx="2"/>
            <a:endCxn id="139" idx="6"/>
          </p:cNvCxnSpPr>
          <p:nvPr/>
        </p:nvCxnSpPr>
        <p:spPr>
          <a:xfrm flipH="1">
            <a:off x="1752825" y="2571750"/>
            <a:ext cx="852600" cy="14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4"/>
          <p:cNvCxnSpPr>
            <a:stCxn id="136" idx="2"/>
            <a:endCxn id="143" idx="6"/>
          </p:cNvCxnSpPr>
          <p:nvPr/>
        </p:nvCxnSpPr>
        <p:spPr>
          <a:xfrm flipH="1">
            <a:off x="3308700" y="3800000"/>
            <a:ext cx="911700" cy="2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4"/>
          <p:cNvCxnSpPr>
            <a:stCxn id="136" idx="6"/>
            <a:endCxn id="144" idx="2"/>
          </p:cNvCxnSpPr>
          <p:nvPr/>
        </p:nvCxnSpPr>
        <p:spPr>
          <a:xfrm>
            <a:off x="4923600" y="3800000"/>
            <a:ext cx="882300" cy="2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4"/>
          <p:cNvCxnSpPr>
            <a:stCxn id="134" idx="6"/>
            <a:endCxn id="140" idx="2"/>
          </p:cNvCxnSpPr>
          <p:nvPr/>
        </p:nvCxnSpPr>
        <p:spPr>
          <a:xfrm flipH="1" rot="10800000">
            <a:off x="6538575" y="1073850"/>
            <a:ext cx="895800" cy="14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4"/>
          <p:cNvCxnSpPr>
            <a:stCxn id="134" idx="6"/>
            <a:endCxn id="141" idx="2"/>
          </p:cNvCxnSpPr>
          <p:nvPr/>
        </p:nvCxnSpPr>
        <p:spPr>
          <a:xfrm>
            <a:off x="6538575" y="2571750"/>
            <a:ext cx="8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4"/>
          <p:cNvCxnSpPr>
            <a:stCxn id="134" idx="6"/>
            <a:endCxn id="142" idx="1"/>
          </p:cNvCxnSpPr>
          <p:nvPr/>
        </p:nvCxnSpPr>
        <p:spPr>
          <a:xfrm>
            <a:off x="6538575" y="2571750"/>
            <a:ext cx="955500" cy="12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RedisTimeSeries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7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It adds a </a:t>
            </a:r>
            <a:r>
              <a:rPr b="1" lang="en" sz="1700">
                <a:solidFill>
                  <a:srgbClr val="FF0000"/>
                </a:solidFill>
                <a:highlight>
                  <a:srgbClr val="FFFFFF"/>
                </a:highlight>
              </a:rPr>
              <a:t>time series</a:t>
            </a: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 data structure to Redis.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7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High volume inserts, low latency reads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7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Query by start time and end-time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7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Aggregated queries 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7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Downsampling / compaction for automatically updated aggregate time series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7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Each time series has labels (field value pairs) which will allows to query by labels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https://redis.io/commands/?group=timeseries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4E545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RedisTimeSeries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675" y="1017725"/>
            <a:ext cx="6523050" cy="37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RedisBloom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ct val="1000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Bloom filters and other probabilistic data structures for Redis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ct val="1000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a scalable </a:t>
            </a:r>
            <a:r>
              <a:rPr b="1" lang="en" sz="1700">
                <a:solidFill>
                  <a:srgbClr val="FF0000"/>
                </a:solidFill>
                <a:highlight>
                  <a:srgbClr val="FFFFFF"/>
                </a:highlight>
              </a:rPr>
              <a:t>Bloom filter, a cuckoo filter, a count-min sketch, and a top-k.</a:t>
            </a:r>
            <a:endParaRPr b="1" sz="17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ct val="100000"/>
              <a:buChar char="●"/>
            </a:pPr>
            <a:r>
              <a:rPr b="1" lang="en" sz="1700">
                <a:solidFill>
                  <a:srgbClr val="FF0000"/>
                </a:solidFill>
                <a:highlight>
                  <a:srgbClr val="FFFFFF"/>
                </a:highlight>
              </a:rPr>
              <a:t>Bloom and cuckoo filters</a:t>
            </a: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 are used to determine, with a high degree of certainty, whether an element is a member of a set.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ct val="1000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A </a:t>
            </a:r>
            <a:r>
              <a:rPr b="1" lang="en" sz="1700">
                <a:solidFill>
                  <a:srgbClr val="FF0000"/>
                </a:solidFill>
                <a:highlight>
                  <a:srgbClr val="FFFFFF"/>
                </a:highlight>
              </a:rPr>
              <a:t>count-min sketch</a:t>
            </a: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 is generally used to determine the frequency of events in a stream.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ct val="1000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A </a:t>
            </a:r>
            <a:r>
              <a:rPr b="1" lang="en" sz="1700">
                <a:solidFill>
                  <a:srgbClr val="FF0000"/>
                </a:solidFill>
                <a:highlight>
                  <a:srgbClr val="FFFFFF"/>
                </a:highlight>
              </a:rPr>
              <a:t>top-k</a:t>
            </a: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 maintains a list of k most frequently seen items.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ct val="1000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Each time series has labels (field value pairs) which will allows to query by labels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https://redis.io/docs/stack/bloom/commands/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4E545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RedisInsight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7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A powerful tool for visualizing and optimizing data in Redis or Redis Stack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7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making real-time application development easier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7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RedisInsight lets you do both GUI- and CLI-based interactions in a fully-featured desktop GUI client</a:t>
            </a:r>
            <a:r>
              <a:rPr lang="en" sz="1350">
                <a:solidFill>
                  <a:srgbClr val="4E545B"/>
                </a:solidFill>
                <a:highlight>
                  <a:srgbClr val="FFFFFF"/>
                </a:highlight>
              </a:rPr>
              <a:t>.</a:t>
            </a:r>
            <a:endParaRPr sz="1350">
              <a:solidFill>
                <a:srgbClr val="4E545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Covered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Overview of Redis Stack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Installation of Redis Stack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Redis Insight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Full Stack App (Spring Boot + Redis Stack + REST API + Next Js)</a:t>
            </a:r>
            <a:endParaRPr sz="22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663" y="1089188"/>
            <a:ext cx="16478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Reach Me</a:t>
            </a:r>
            <a:endParaRPr b="1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750" y="1313775"/>
            <a:ext cx="704350" cy="70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997850" y="1358150"/>
            <a:ext cx="35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@DailyCodeBuffer</a:t>
            </a:r>
            <a:endParaRPr sz="2800"/>
          </a:p>
        </p:txBody>
      </p:sp>
      <p:sp>
        <p:nvSpPr>
          <p:cNvPr id="70" name="Google Shape;70;p15"/>
          <p:cNvSpPr txBox="1"/>
          <p:nvPr/>
        </p:nvSpPr>
        <p:spPr>
          <a:xfrm>
            <a:off x="2997850" y="2413425"/>
            <a:ext cx="35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@dailycodebuffer</a:t>
            </a:r>
            <a:endParaRPr sz="28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125" y="2413425"/>
            <a:ext cx="615600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997850" y="3535300"/>
            <a:ext cx="659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/in/shabbir-dawoodi/</a:t>
            </a:r>
            <a:endParaRPr sz="28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125" y="3535300"/>
            <a:ext cx="615600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8125" y="3535300"/>
            <a:ext cx="615600" cy="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Redis Stack?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4E545B"/>
                </a:solidFill>
                <a:highlight>
                  <a:srgbClr val="FFFFFF"/>
                </a:highlight>
              </a:rPr>
              <a:t>Redis Stack is an extension of Redis that adds modern data models and processing engines to provide a complete developer experience.</a:t>
            </a:r>
            <a:endParaRPr sz="1850">
              <a:solidFill>
                <a:srgbClr val="4E545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4E545B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161F31"/>
              </a:buClr>
              <a:buSzPts val="17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Queryable JSON documents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7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Full-text search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7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Time series data (ingestion &amp; querying)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7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Graph data models with the Cypher query language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7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Probabilistic data structures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4E545B"/>
              </a:solidFill>
              <a:highlight>
                <a:srgbClr val="FFFFFF"/>
              </a:highlight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538" y="2280688"/>
            <a:ext cx="16478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</a:t>
            </a:r>
            <a:r>
              <a:rPr lang="en"/>
              <a:t> Redis Stack?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7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Developer Focused to create Real -Time Applications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7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Sub </a:t>
            </a: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millisecond</a:t>
            </a: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 Process time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7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M</a:t>
            </a: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odern data models and data processing tools (Document, Graph, Search, and Time Series).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7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Several Redis client libraries support Redis Stack.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7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Redis Stack also includes RedisInsight, a visualization tool for understanding and optimizing Redis data.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4E545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Redis Stack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207300" y="1152475"/>
            <a:ext cx="277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7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RediSearch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7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RedisGraph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7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RedisTimeSeries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7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RedisBloom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7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Redis Insight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4E545B"/>
              </a:solidFill>
              <a:highlight>
                <a:srgbClr val="FFFFFF"/>
              </a:highlight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738" y="1747825"/>
            <a:ext cx="16478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RediSearch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7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RediSearch provides </a:t>
            </a:r>
            <a:r>
              <a:rPr b="1" lang="en" sz="1700">
                <a:solidFill>
                  <a:srgbClr val="FF0000"/>
                </a:solidFill>
                <a:highlight>
                  <a:srgbClr val="FFFFFF"/>
                </a:highlight>
              </a:rPr>
              <a:t>secondary indexing, full-text search, and a query language</a:t>
            </a: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 for Redis. 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7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These feature enable </a:t>
            </a:r>
            <a:r>
              <a:rPr b="1" lang="en" sz="1700">
                <a:solidFill>
                  <a:srgbClr val="FF0000"/>
                </a:solidFill>
                <a:highlight>
                  <a:srgbClr val="FFFFFF"/>
                </a:highlight>
              </a:rPr>
              <a:t>multi-field queries, aggregation, exact phrase matching, and numeric filtering for text queries</a:t>
            </a: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.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https://redis.io/commands/?name=ft.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4E545B"/>
              </a:solidFill>
              <a:highlight>
                <a:srgbClr val="FFFFFF"/>
              </a:highlight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8863" y="2687738"/>
            <a:ext cx="16478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RedisJSON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7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Provides JSON support in Redis</a:t>
            </a: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 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7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RedisJSON lets your </a:t>
            </a:r>
            <a:r>
              <a:rPr b="1" lang="en" sz="1700">
                <a:solidFill>
                  <a:srgbClr val="FF0000"/>
                </a:solidFill>
                <a:highlight>
                  <a:srgbClr val="FFFFFF"/>
                </a:highlight>
              </a:rPr>
              <a:t>store, update, and retrieve JSON values </a:t>
            </a: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in Redis.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7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Works seamlessly with RediSearch to let you index and query your JSON documents.</a:t>
            </a:r>
            <a:endParaRPr sz="1350">
              <a:solidFill>
                <a:srgbClr val="4E545B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https://redis.io/commands/?group=json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4E545B"/>
              </a:solidFill>
              <a:highlight>
                <a:srgbClr val="FFFFFF"/>
              </a:highlight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8688" y="2665538"/>
            <a:ext cx="16478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RedisJSON (Primary Features)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2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Full support for the JSON standard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2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A </a:t>
            </a: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JSONPath</a:t>
            </a: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-like syntax for selecting elements inside documents</a:t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61F31"/>
              </a:buClr>
              <a:buSzPts val="1200"/>
              <a:buChar char="●"/>
            </a:pPr>
            <a:r>
              <a:rPr lang="en" sz="1700">
                <a:solidFill>
                  <a:srgbClr val="161F31"/>
                </a:solidFill>
                <a:highlight>
                  <a:srgbClr val="FFFFFF"/>
                </a:highlight>
              </a:rPr>
              <a:t>Documents stored as binary data in a tree structure, allowing fast access to sub-elements</a:t>
            </a:r>
            <a:endParaRPr sz="12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61F3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4E545B"/>
              </a:solidFill>
              <a:highlight>
                <a:srgbClr val="FFFFFF"/>
              </a:highlight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9663" y="2872763"/>
            <a:ext cx="16478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