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B95217D-2FC9-4658-A185-A34D48C10DBC}" type="datetimeFigureOut">
              <a:rPr lang="en-US" smtClean="0"/>
              <a:t>5/30/2023</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0E7C2976-DC1B-4D7E-8B67-617DFF45C6DA}" type="slidenum">
              <a:rPr lang="en-US" smtClean="0"/>
              <a:t>‹#›</a:t>
            </a:fld>
            <a:endParaRPr lang="en-US"/>
          </a:p>
        </p:txBody>
      </p:sp>
    </p:spTree>
    <p:extLst>
      <p:ext uri="{BB962C8B-B14F-4D97-AF65-F5344CB8AC3E}">
        <p14:creationId xmlns:p14="http://schemas.microsoft.com/office/powerpoint/2010/main" val="3301396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B95217D-2FC9-4658-A185-A34D48C10DBC}" type="datetimeFigureOut">
              <a:rPr lang="en-US" smtClean="0"/>
              <a:t>5/30/2023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7C2976-DC1B-4D7E-8B67-617DFF45C6DA}" type="slidenum">
              <a:rPr lang="en-US" smtClean="0"/>
              <a:t>‹#›</a:t>
            </a:fld>
            <a:endParaRPr lang="en-US"/>
          </a:p>
        </p:txBody>
      </p:sp>
    </p:spTree>
    <p:extLst>
      <p:ext uri="{BB962C8B-B14F-4D97-AF65-F5344CB8AC3E}">
        <p14:creationId xmlns:p14="http://schemas.microsoft.com/office/powerpoint/2010/main" val="3715951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B95217D-2FC9-4658-A185-A34D48C10DBC}" type="datetimeFigureOut">
              <a:rPr lang="en-US" smtClean="0"/>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C2976-DC1B-4D7E-8B67-617DFF45C6DA}" type="slidenum">
              <a:rPr lang="en-US" smtClean="0"/>
              <a:t>‹#›</a:t>
            </a:fld>
            <a:endParaRPr lang="en-US"/>
          </a:p>
        </p:txBody>
      </p:sp>
    </p:spTree>
    <p:extLst>
      <p:ext uri="{BB962C8B-B14F-4D97-AF65-F5344CB8AC3E}">
        <p14:creationId xmlns:p14="http://schemas.microsoft.com/office/powerpoint/2010/main" val="19708004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B95217D-2FC9-4658-A185-A34D48C10DBC}" type="datetimeFigureOut">
              <a:rPr lang="en-US" smtClean="0"/>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C2976-DC1B-4D7E-8B67-617DFF45C6DA}" type="slidenum">
              <a:rPr lang="en-US" smtClean="0"/>
              <a:t>‹#›</a:t>
            </a:fld>
            <a:endParaRPr lang="en-US"/>
          </a:p>
        </p:txBody>
      </p:sp>
    </p:spTree>
    <p:extLst>
      <p:ext uri="{BB962C8B-B14F-4D97-AF65-F5344CB8AC3E}">
        <p14:creationId xmlns:p14="http://schemas.microsoft.com/office/powerpoint/2010/main" val="29581288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B95217D-2FC9-4658-A185-A34D48C10DBC}" type="datetimeFigureOut">
              <a:rPr lang="en-US" smtClean="0"/>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C2976-DC1B-4D7E-8B67-617DFF45C6DA}" type="slidenum">
              <a:rPr lang="en-US" smtClean="0"/>
              <a:t>‹#›</a:t>
            </a:fld>
            <a:endParaRPr lang="en-US"/>
          </a:p>
        </p:txBody>
      </p:sp>
    </p:spTree>
    <p:extLst>
      <p:ext uri="{BB962C8B-B14F-4D97-AF65-F5344CB8AC3E}">
        <p14:creationId xmlns:p14="http://schemas.microsoft.com/office/powerpoint/2010/main" val="22096876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B95217D-2FC9-4658-A185-A34D48C10DBC}" type="datetimeFigureOut">
              <a:rPr lang="en-US" smtClean="0"/>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C2976-DC1B-4D7E-8B67-617DFF45C6DA}" type="slidenum">
              <a:rPr lang="en-US" smtClean="0"/>
              <a:t>‹#›</a:t>
            </a:fld>
            <a:endParaRPr lang="en-US"/>
          </a:p>
        </p:txBody>
      </p:sp>
    </p:spTree>
    <p:extLst>
      <p:ext uri="{BB962C8B-B14F-4D97-AF65-F5344CB8AC3E}">
        <p14:creationId xmlns:p14="http://schemas.microsoft.com/office/powerpoint/2010/main" val="16546249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B95217D-2FC9-4658-A185-A34D48C10DBC}" type="datetimeFigureOut">
              <a:rPr lang="en-US" smtClean="0"/>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C2976-DC1B-4D7E-8B67-617DFF45C6DA}" type="slidenum">
              <a:rPr lang="en-US" smtClean="0"/>
              <a:t>‹#›</a:t>
            </a:fld>
            <a:endParaRPr lang="en-US"/>
          </a:p>
        </p:txBody>
      </p:sp>
    </p:spTree>
    <p:extLst>
      <p:ext uri="{BB962C8B-B14F-4D97-AF65-F5344CB8AC3E}">
        <p14:creationId xmlns:p14="http://schemas.microsoft.com/office/powerpoint/2010/main" val="12320577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95217D-2FC9-4658-A185-A34D48C10DBC}" type="datetimeFigureOut">
              <a:rPr lang="en-US" smtClean="0"/>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C2976-DC1B-4D7E-8B67-617DFF45C6DA}" type="slidenum">
              <a:rPr lang="en-US" smtClean="0"/>
              <a:t>‹#›</a:t>
            </a:fld>
            <a:endParaRPr lang="en-US"/>
          </a:p>
        </p:txBody>
      </p:sp>
    </p:spTree>
    <p:extLst>
      <p:ext uri="{BB962C8B-B14F-4D97-AF65-F5344CB8AC3E}">
        <p14:creationId xmlns:p14="http://schemas.microsoft.com/office/powerpoint/2010/main" val="22269475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95217D-2FC9-4658-A185-A34D48C10DBC}" type="datetimeFigureOut">
              <a:rPr lang="en-US" smtClean="0"/>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C2976-DC1B-4D7E-8B67-617DFF45C6DA}" type="slidenum">
              <a:rPr lang="en-US" smtClean="0"/>
              <a:t>‹#›</a:t>
            </a:fld>
            <a:endParaRPr lang="en-US"/>
          </a:p>
        </p:txBody>
      </p:sp>
    </p:spTree>
    <p:extLst>
      <p:ext uri="{BB962C8B-B14F-4D97-AF65-F5344CB8AC3E}">
        <p14:creationId xmlns:p14="http://schemas.microsoft.com/office/powerpoint/2010/main" val="363123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95217D-2FC9-4658-A185-A34D48C10DBC}" type="datetimeFigureOut">
              <a:rPr lang="en-US" smtClean="0"/>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0E7C2976-DC1B-4D7E-8B67-617DFF45C6DA}" type="slidenum">
              <a:rPr lang="en-US" smtClean="0"/>
              <a:t>‹#›</a:t>
            </a:fld>
            <a:endParaRPr lang="en-US"/>
          </a:p>
        </p:txBody>
      </p:sp>
    </p:spTree>
    <p:extLst>
      <p:ext uri="{BB962C8B-B14F-4D97-AF65-F5344CB8AC3E}">
        <p14:creationId xmlns:p14="http://schemas.microsoft.com/office/powerpoint/2010/main" val="357087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B95217D-2FC9-4658-A185-A34D48C10DBC}" type="datetimeFigureOut">
              <a:rPr lang="en-US" smtClean="0"/>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C2976-DC1B-4D7E-8B67-617DFF45C6DA}" type="slidenum">
              <a:rPr lang="en-US" smtClean="0"/>
              <a:t>‹#›</a:t>
            </a:fld>
            <a:endParaRPr lang="en-US"/>
          </a:p>
        </p:txBody>
      </p:sp>
    </p:spTree>
    <p:extLst>
      <p:ext uri="{BB962C8B-B14F-4D97-AF65-F5344CB8AC3E}">
        <p14:creationId xmlns:p14="http://schemas.microsoft.com/office/powerpoint/2010/main" val="538421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B95217D-2FC9-4658-A185-A34D48C10DBC}" type="datetimeFigureOut">
              <a:rPr lang="en-US" smtClean="0"/>
              <a:t>5/30/2023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7C2976-DC1B-4D7E-8B67-617DFF45C6DA}" type="slidenum">
              <a:rPr lang="en-US" smtClean="0"/>
              <a:t>‹#›</a:t>
            </a:fld>
            <a:endParaRPr lang="en-US"/>
          </a:p>
        </p:txBody>
      </p:sp>
    </p:spTree>
    <p:extLst>
      <p:ext uri="{BB962C8B-B14F-4D97-AF65-F5344CB8AC3E}">
        <p14:creationId xmlns:p14="http://schemas.microsoft.com/office/powerpoint/2010/main" val="3888190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B95217D-2FC9-4658-A185-A34D48C10DBC}" type="datetimeFigureOut">
              <a:rPr lang="en-US" smtClean="0"/>
              <a:t>5/30/2023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7C2976-DC1B-4D7E-8B67-617DFF45C6DA}" type="slidenum">
              <a:rPr lang="en-US" smtClean="0"/>
              <a:t>‹#›</a:t>
            </a:fld>
            <a:endParaRPr lang="en-US"/>
          </a:p>
        </p:txBody>
      </p:sp>
    </p:spTree>
    <p:extLst>
      <p:ext uri="{BB962C8B-B14F-4D97-AF65-F5344CB8AC3E}">
        <p14:creationId xmlns:p14="http://schemas.microsoft.com/office/powerpoint/2010/main" val="658409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B95217D-2FC9-4658-A185-A34D48C10DBC}" type="datetimeFigureOut">
              <a:rPr lang="en-US" smtClean="0"/>
              <a:t>5/30/2023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7C2976-DC1B-4D7E-8B67-617DFF45C6DA}" type="slidenum">
              <a:rPr lang="en-US" smtClean="0"/>
              <a:t>‹#›</a:t>
            </a:fld>
            <a:endParaRPr lang="en-US"/>
          </a:p>
        </p:txBody>
      </p:sp>
    </p:spTree>
    <p:extLst>
      <p:ext uri="{BB962C8B-B14F-4D97-AF65-F5344CB8AC3E}">
        <p14:creationId xmlns:p14="http://schemas.microsoft.com/office/powerpoint/2010/main" val="2316746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95217D-2FC9-4658-A185-A34D48C10DBC}" type="datetimeFigureOut">
              <a:rPr lang="en-US" smtClean="0"/>
              <a:t>5/30/2023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7C2976-DC1B-4D7E-8B67-617DFF45C6DA}" type="slidenum">
              <a:rPr lang="en-US" smtClean="0"/>
              <a:t>‹#›</a:t>
            </a:fld>
            <a:endParaRPr lang="en-US"/>
          </a:p>
        </p:txBody>
      </p:sp>
    </p:spTree>
    <p:extLst>
      <p:ext uri="{BB962C8B-B14F-4D97-AF65-F5344CB8AC3E}">
        <p14:creationId xmlns:p14="http://schemas.microsoft.com/office/powerpoint/2010/main" val="603949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B95217D-2FC9-4658-A185-A34D48C10DBC}" type="datetimeFigureOut">
              <a:rPr lang="en-US" smtClean="0"/>
              <a:t>5/30/2023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7C2976-DC1B-4D7E-8B67-617DFF45C6DA}" type="slidenum">
              <a:rPr lang="en-US" smtClean="0"/>
              <a:t>‹#›</a:t>
            </a:fld>
            <a:endParaRPr lang="en-US"/>
          </a:p>
        </p:txBody>
      </p:sp>
    </p:spTree>
    <p:extLst>
      <p:ext uri="{BB962C8B-B14F-4D97-AF65-F5344CB8AC3E}">
        <p14:creationId xmlns:p14="http://schemas.microsoft.com/office/powerpoint/2010/main" val="2707595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B95217D-2FC9-4658-A185-A34D48C10DBC}" type="datetimeFigureOut">
              <a:rPr lang="en-US" smtClean="0"/>
              <a:t>5/30/2023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7C2976-DC1B-4D7E-8B67-617DFF45C6DA}" type="slidenum">
              <a:rPr lang="en-US" smtClean="0"/>
              <a:t>‹#›</a:t>
            </a:fld>
            <a:endParaRPr lang="en-US"/>
          </a:p>
        </p:txBody>
      </p:sp>
    </p:spTree>
    <p:extLst>
      <p:ext uri="{BB962C8B-B14F-4D97-AF65-F5344CB8AC3E}">
        <p14:creationId xmlns:p14="http://schemas.microsoft.com/office/powerpoint/2010/main" val="3135817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B95217D-2FC9-4658-A185-A34D48C10DBC}" type="datetimeFigureOut">
              <a:rPr lang="en-US" smtClean="0"/>
              <a:t>5/30/2023</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E7C2976-DC1B-4D7E-8B67-617DFF45C6DA}" type="slidenum">
              <a:rPr lang="en-US" smtClean="0"/>
              <a:t>‹#›</a:t>
            </a:fld>
            <a:endParaRPr lang="en-US"/>
          </a:p>
        </p:txBody>
      </p:sp>
    </p:spTree>
    <p:extLst>
      <p:ext uri="{BB962C8B-B14F-4D97-AF65-F5344CB8AC3E}">
        <p14:creationId xmlns:p14="http://schemas.microsoft.com/office/powerpoint/2010/main" val="24960510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49476-B9C7-4333-939F-7E35CD82E623}"/>
              </a:ext>
            </a:extLst>
          </p:cNvPr>
          <p:cNvSpPr>
            <a:spLocks noGrp="1"/>
          </p:cNvSpPr>
          <p:nvPr>
            <p:ph type="ctrTitle"/>
          </p:nvPr>
        </p:nvSpPr>
        <p:spPr/>
        <p:txBody>
          <a:bodyPr>
            <a:normAutofit/>
          </a:bodyPr>
          <a:lstStyle/>
          <a:p>
            <a:r>
              <a:rPr lang="en-US" sz="7200" b="1" dirty="0"/>
              <a:t>Fake News Detection</a:t>
            </a:r>
          </a:p>
        </p:txBody>
      </p:sp>
      <p:sp>
        <p:nvSpPr>
          <p:cNvPr id="3" name="Subtitle 2">
            <a:extLst>
              <a:ext uri="{FF2B5EF4-FFF2-40B4-BE49-F238E27FC236}">
                <a16:creationId xmlns:a16="http://schemas.microsoft.com/office/drawing/2014/main" id="{524888C4-779C-4A8C-A7BA-2C57C6845E97}"/>
              </a:ext>
            </a:extLst>
          </p:cNvPr>
          <p:cNvSpPr>
            <a:spLocks noGrp="1"/>
          </p:cNvSpPr>
          <p:nvPr>
            <p:ph type="subTitle" idx="1"/>
          </p:nvPr>
        </p:nvSpPr>
        <p:spPr/>
        <p:txBody>
          <a:bodyPr/>
          <a:lstStyle/>
          <a:p>
            <a:pPr algn="r"/>
            <a:r>
              <a:rPr lang="en-US" b="1" dirty="0"/>
              <a:t>By Karthik V M</a:t>
            </a:r>
          </a:p>
        </p:txBody>
      </p:sp>
    </p:spTree>
    <p:extLst>
      <p:ext uri="{BB962C8B-B14F-4D97-AF65-F5344CB8AC3E}">
        <p14:creationId xmlns:p14="http://schemas.microsoft.com/office/powerpoint/2010/main" val="4051748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A8F3D-2A72-40CF-84D1-C177CAAA4AE3}"/>
              </a:ext>
            </a:extLst>
          </p:cNvPr>
          <p:cNvSpPr>
            <a:spLocks noGrp="1"/>
          </p:cNvSpPr>
          <p:nvPr>
            <p:ph type="title"/>
          </p:nvPr>
        </p:nvSpPr>
        <p:spPr/>
        <p:txBody>
          <a:bodyPr/>
          <a:lstStyle/>
          <a:p>
            <a:r>
              <a:rPr lang="en-US" b="1" dirty="0"/>
              <a:t>Conclusion:</a:t>
            </a:r>
          </a:p>
        </p:txBody>
      </p:sp>
      <p:sp>
        <p:nvSpPr>
          <p:cNvPr id="3" name="Content Placeholder 2">
            <a:extLst>
              <a:ext uri="{FF2B5EF4-FFF2-40B4-BE49-F238E27FC236}">
                <a16:creationId xmlns:a16="http://schemas.microsoft.com/office/drawing/2014/main" id="{FACF1C0B-D1D4-48B5-AF7D-3C3596628CE4}"/>
              </a:ext>
            </a:extLst>
          </p:cNvPr>
          <p:cNvSpPr>
            <a:spLocks noGrp="1"/>
          </p:cNvSpPr>
          <p:nvPr>
            <p:ph idx="1"/>
          </p:nvPr>
        </p:nvSpPr>
        <p:spPr>
          <a:xfrm>
            <a:off x="1484310" y="2075329"/>
            <a:ext cx="10018713" cy="3124201"/>
          </a:xfrm>
        </p:spPr>
        <p:txBody>
          <a:bodyPr/>
          <a:lstStyle/>
          <a:p>
            <a:pPr marL="0" indent="0">
              <a:buNone/>
            </a:pPr>
            <a:r>
              <a:rPr lang="en-US" dirty="0"/>
              <a:t>In this guide, we have covered the entire process of fake news detection using machine learning. From data preprocessing and feature engineering to model training, evaluation, and deployment, we have provided a step-by-step explanation of each stage. By following these steps, you can develop your own fake news detection system and contribute to combating the spread of misinformation in the digital world.</a:t>
            </a:r>
          </a:p>
        </p:txBody>
      </p:sp>
    </p:spTree>
    <p:extLst>
      <p:ext uri="{BB962C8B-B14F-4D97-AF65-F5344CB8AC3E}">
        <p14:creationId xmlns:p14="http://schemas.microsoft.com/office/powerpoint/2010/main" val="1528260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99936-0337-457F-9820-8C61E5F14605}"/>
              </a:ext>
            </a:extLst>
          </p:cNvPr>
          <p:cNvSpPr>
            <a:spLocks noGrp="1"/>
          </p:cNvSpPr>
          <p:nvPr>
            <p:ph type="title"/>
          </p:nvPr>
        </p:nvSpPr>
        <p:spPr/>
        <p:txBody>
          <a:bodyPr/>
          <a:lstStyle/>
          <a:p>
            <a:r>
              <a:rPr lang="en-US" b="1" dirty="0"/>
              <a:t>Introduction</a:t>
            </a:r>
          </a:p>
        </p:txBody>
      </p:sp>
      <p:sp>
        <p:nvSpPr>
          <p:cNvPr id="3" name="Content Placeholder 2">
            <a:extLst>
              <a:ext uri="{FF2B5EF4-FFF2-40B4-BE49-F238E27FC236}">
                <a16:creationId xmlns:a16="http://schemas.microsoft.com/office/drawing/2014/main" id="{31509F69-AC33-44F0-9576-5F965213C31B}"/>
              </a:ext>
            </a:extLst>
          </p:cNvPr>
          <p:cNvSpPr>
            <a:spLocks noGrp="1"/>
          </p:cNvSpPr>
          <p:nvPr>
            <p:ph idx="1"/>
          </p:nvPr>
        </p:nvSpPr>
        <p:spPr>
          <a:xfrm>
            <a:off x="1484311" y="1940858"/>
            <a:ext cx="10018713" cy="3124201"/>
          </a:xfrm>
        </p:spPr>
        <p:txBody>
          <a:bodyPr/>
          <a:lstStyle/>
          <a:p>
            <a:pPr marL="0" indent="0">
              <a:buNone/>
            </a:pPr>
            <a:r>
              <a:rPr lang="en-US" dirty="0"/>
              <a:t>Fake news has become a significant issue in today's digital age. In this guide, we will walk through the process of detecting fake news using machine learning techniques. We will cover data preprocessing, feature engineering, model training and evaluation, and model deployment. The goal is to provide a comprehensive understanding of the steps involved in fake news detection.</a:t>
            </a:r>
          </a:p>
        </p:txBody>
      </p:sp>
    </p:spTree>
    <p:extLst>
      <p:ext uri="{BB962C8B-B14F-4D97-AF65-F5344CB8AC3E}">
        <p14:creationId xmlns:p14="http://schemas.microsoft.com/office/powerpoint/2010/main" val="26348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1CD2B-2869-41F2-9835-8286086EC706}"/>
              </a:ext>
            </a:extLst>
          </p:cNvPr>
          <p:cNvSpPr>
            <a:spLocks noGrp="1"/>
          </p:cNvSpPr>
          <p:nvPr>
            <p:ph type="title"/>
          </p:nvPr>
        </p:nvSpPr>
        <p:spPr/>
        <p:txBody>
          <a:bodyPr/>
          <a:lstStyle/>
          <a:p>
            <a:r>
              <a:rPr lang="en-US" b="1" dirty="0"/>
              <a:t>Dataset: </a:t>
            </a:r>
          </a:p>
        </p:txBody>
      </p:sp>
      <p:sp>
        <p:nvSpPr>
          <p:cNvPr id="3" name="Content Placeholder 2">
            <a:extLst>
              <a:ext uri="{FF2B5EF4-FFF2-40B4-BE49-F238E27FC236}">
                <a16:creationId xmlns:a16="http://schemas.microsoft.com/office/drawing/2014/main" id="{DA967A7B-3EC4-443A-9AFC-D4DBD0C78926}"/>
              </a:ext>
            </a:extLst>
          </p:cNvPr>
          <p:cNvSpPr>
            <a:spLocks noGrp="1"/>
          </p:cNvSpPr>
          <p:nvPr>
            <p:ph idx="1"/>
          </p:nvPr>
        </p:nvSpPr>
        <p:spPr>
          <a:xfrm>
            <a:off x="1484310" y="1940858"/>
            <a:ext cx="10018713" cy="3124201"/>
          </a:xfrm>
        </p:spPr>
        <p:txBody>
          <a:bodyPr/>
          <a:lstStyle/>
          <a:p>
            <a:pPr marL="0" indent="0">
              <a:buNone/>
            </a:pPr>
            <a:r>
              <a:rPr lang="en-US" dirty="0"/>
              <a:t>The first step is to acquire a reliable dataset for training our model. We can use the Fake News Detection dataset available on Kaggle. The dataset consists of labeled news articles categorized as either fake or real.</a:t>
            </a:r>
          </a:p>
        </p:txBody>
      </p:sp>
    </p:spTree>
    <p:extLst>
      <p:ext uri="{BB962C8B-B14F-4D97-AF65-F5344CB8AC3E}">
        <p14:creationId xmlns:p14="http://schemas.microsoft.com/office/powerpoint/2010/main" val="2032744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A637B-F7C7-448F-A17D-1E29641951FF}"/>
              </a:ext>
            </a:extLst>
          </p:cNvPr>
          <p:cNvSpPr>
            <a:spLocks noGrp="1"/>
          </p:cNvSpPr>
          <p:nvPr>
            <p:ph type="title"/>
          </p:nvPr>
        </p:nvSpPr>
        <p:spPr/>
        <p:txBody>
          <a:bodyPr/>
          <a:lstStyle/>
          <a:p>
            <a:r>
              <a:rPr lang="en-US" b="1" dirty="0"/>
              <a:t>Data Preprocessing:</a:t>
            </a:r>
          </a:p>
        </p:txBody>
      </p:sp>
      <p:sp>
        <p:nvSpPr>
          <p:cNvPr id="3" name="Content Placeholder 2">
            <a:extLst>
              <a:ext uri="{FF2B5EF4-FFF2-40B4-BE49-F238E27FC236}">
                <a16:creationId xmlns:a16="http://schemas.microsoft.com/office/drawing/2014/main" id="{80A0B9D1-0D75-45C9-A241-8C405B39E80C}"/>
              </a:ext>
            </a:extLst>
          </p:cNvPr>
          <p:cNvSpPr>
            <a:spLocks noGrp="1"/>
          </p:cNvSpPr>
          <p:nvPr>
            <p:ph idx="1"/>
          </p:nvPr>
        </p:nvSpPr>
        <p:spPr/>
        <p:txBody>
          <a:bodyPr>
            <a:normAutofit fontScale="77500" lnSpcReduction="20000"/>
          </a:bodyPr>
          <a:lstStyle/>
          <a:p>
            <a:pPr marL="0" indent="0">
              <a:buNone/>
            </a:pPr>
            <a:r>
              <a:rPr lang="en-US" dirty="0"/>
              <a:t>After loading the dataset using the pandas library, we need to perform some initial data preprocessing steps:</a:t>
            </a:r>
          </a:p>
          <a:p>
            <a:r>
              <a:rPr lang="en-US" dirty="0"/>
              <a:t>Checking the shape of the dataset to understand its size.</a:t>
            </a:r>
          </a:p>
          <a:p>
            <a:r>
              <a:rPr lang="en-US" dirty="0"/>
              <a:t>Inspecting the first few rows of the dataset to get a glimpse of the data.</a:t>
            </a:r>
          </a:p>
          <a:p>
            <a:r>
              <a:rPr lang="en-US" dirty="0"/>
              <a:t>Describing the dataset to gather statistical information.</a:t>
            </a:r>
          </a:p>
          <a:p>
            <a:r>
              <a:rPr lang="en-US" dirty="0"/>
              <a:t>Checking for missing values and handling them appropriately.</a:t>
            </a:r>
          </a:p>
          <a:p>
            <a:r>
              <a:rPr lang="en-US" dirty="0"/>
              <a:t>Dropping irrelevant columns like 'id', 'title', and 'author' that do not contribute to the fake news detection task.</a:t>
            </a:r>
          </a:p>
          <a:p>
            <a:r>
              <a:rPr lang="en-US" dirty="0"/>
              <a:t>Resetting the index to ensure proper indexing of the data.</a:t>
            </a:r>
          </a:p>
          <a:p>
            <a:pPr marL="0" indent="0">
              <a:buNone/>
            </a:pPr>
            <a:endParaRPr lang="en-US" dirty="0"/>
          </a:p>
        </p:txBody>
      </p:sp>
    </p:spTree>
    <p:extLst>
      <p:ext uri="{BB962C8B-B14F-4D97-AF65-F5344CB8AC3E}">
        <p14:creationId xmlns:p14="http://schemas.microsoft.com/office/powerpoint/2010/main" val="919964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059B6-3D7A-472C-B7FE-8ABF0420757A}"/>
              </a:ext>
            </a:extLst>
          </p:cNvPr>
          <p:cNvSpPr>
            <a:spLocks noGrp="1"/>
          </p:cNvSpPr>
          <p:nvPr>
            <p:ph type="title"/>
          </p:nvPr>
        </p:nvSpPr>
        <p:spPr/>
        <p:txBody>
          <a:bodyPr/>
          <a:lstStyle/>
          <a:p>
            <a:r>
              <a:rPr lang="en-US" b="1" dirty="0"/>
              <a:t>Text Preprocessing:</a:t>
            </a:r>
          </a:p>
        </p:txBody>
      </p:sp>
      <p:sp>
        <p:nvSpPr>
          <p:cNvPr id="3" name="Content Placeholder 2">
            <a:extLst>
              <a:ext uri="{FF2B5EF4-FFF2-40B4-BE49-F238E27FC236}">
                <a16:creationId xmlns:a16="http://schemas.microsoft.com/office/drawing/2014/main" id="{6FAEEEDA-39A2-407B-9FCE-ADA4349D019C}"/>
              </a:ext>
            </a:extLst>
          </p:cNvPr>
          <p:cNvSpPr>
            <a:spLocks noGrp="1"/>
          </p:cNvSpPr>
          <p:nvPr>
            <p:ph idx="1"/>
          </p:nvPr>
        </p:nvSpPr>
        <p:spPr/>
        <p:txBody>
          <a:bodyPr>
            <a:normAutofit fontScale="77500" lnSpcReduction="20000"/>
          </a:bodyPr>
          <a:lstStyle/>
          <a:p>
            <a:pPr marL="0" indent="0">
              <a:buNone/>
            </a:pPr>
            <a:r>
              <a:rPr lang="en-US" dirty="0"/>
              <a:t>To extract meaningful features from the text data, we need to preprocess it. This involves several steps:</a:t>
            </a:r>
          </a:p>
          <a:p>
            <a:r>
              <a:rPr lang="en-US" dirty="0"/>
              <a:t>Using regular expressions to remove any non-alphabetic characters and special symbols from the text.</a:t>
            </a:r>
          </a:p>
          <a:p>
            <a:r>
              <a:rPr lang="en-US" dirty="0"/>
              <a:t>Converting the text to lowercase for consistency.</a:t>
            </a:r>
          </a:p>
          <a:p>
            <a:r>
              <a:rPr lang="en-US" dirty="0"/>
              <a:t>Splitting the text into individual words.</a:t>
            </a:r>
          </a:p>
          <a:p>
            <a:r>
              <a:rPr lang="en-US" dirty="0"/>
              <a:t>Applying stemming using the Porter Stemmer algorithm to reduce words to their root form.</a:t>
            </a:r>
          </a:p>
          <a:p>
            <a:r>
              <a:rPr lang="en-US" dirty="0"/>
              <a:t>Removing </a:t>
            </a:r>
            <a:r>
              <a:rPr lang="en-US" dirty="0" err="1"/>
              <a:t>stopwords</a:t>
            </a:r>
            <a:r>
              <a:rPr lang="en-US" dirty="0"/>
              <a:t>, such as commonly occurring words like "the," "is," "a," etc., using the NLTK library.</a:t>
            </a:r>
          </a:p>
          <a:p>
            <a:endParaRPr lang="en-US" dirty="0"/>
          </a:p>
        </p:txBody>
      </p:sp>
    </p:spTree>
    <p:extLst>
      <p:ext uri="{BB962C8B-B14F-4D97-AF65-F5344CB8AC3E}">
        <p14:creationId xmlns:p14="http://schemas.microsoft.com/office/powerpoint/2010/main" val="2301102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3C1DB-2269-4161-813B-814E6D9EF0B6}"/>
              </a:ext>
            </a:extLst>
          </p:cNvPr>
          <p:cNvSpPr>
            <a:spLocks noGrp="1"/>
          </p:cNvSpPr>
          <p:nvPr>
            <p:ph type="title"/>
          </p:nvPr>
        </p:nvSpPr>
        <p:spPr/>
        <p:txBody>
          <a:bodyPr/>
          <a:lstStyle/>
          <a:p>
            <a:r>
              <a:rPr lang="en-US" b="1" dirty="0"/>
              <a:t>Feature Engineering:</a:t>
            </a:r>
          </a:p>
        </p:txBody>
      </p:sp>
      <p:sp>
        <p:nvSpPr>
          <p:cNvPr id="3" name="Content Placeholder 2">
            <a:extLst>
              <a:ext uri="{FF2B5EF4-FFF2-40B4-BE49-F238E27FC236}">
                <a16:creationId xmlns:a16="http://schemas.microsoft.com/office/drawing/2014/main" id="{8BAD37A6-230B-40CE-9AFD-FEFC26EE0755}"/>
              </a:ext>
            </a:extLst>
          </p:cNvPr>
          <p:cNvSpPr>
            <a:spLocks noGrp="1"/>
          </p:cNvSpPr>
          <p:nvPr>
            <p:ph idx="1"/>
          </p:nvPr>
        </p:nvSpPr>
        <p:spPr/>
        <p:txBody>
          <a:bodyPr>
            <a:normAutofit lnSpcReduction="10000"/>
          </a:bodyPr>
          <a:lstStyle/>
          <a:p>
            <a:pPr marL="0" indent="0">
              <a:buNone/>
            </a:pPr>
            <a:r>
              <a:rPr lang="en-US" dirty="0"/>
              <a:t>To represent the text data numerically, we employ two techniques: TF-IDF and n-grams.</a:t>
            </a:r>
          </a:p>
          <a:p>
            <a:r>
              <a:rPr lang="en-US" dirty="0"/>
              <a:t>Using the TF-IDF (Term Frequency-Inverse Document Frequency) technique to assign weights to words based on their frequency in the document and rarity across the entire dataset.</a:t>
            </a:r>
          </a:p>
          <a:p>
            <a:r>
              <a:rPr lang="en-US" dirty="0"/>
              <a:t>Utilizing n-grams, which capture the sequential relationships between words, to consider the context of the text. In this case, we use n-grams of size 1 to 3.</a:t>
            </a:r>
          </a:p>
          <a:p>
            <a:endParaRPr lang="en-US" dirty="0"/>
          </a:p>
        </p:txBody>
      </p:sp>
    </p:spTree>
    <p:extLst>
      <p:ext uri="{BB962C8B-B14F-4D97-AF65-F5344CB8AC3E}">
        <p14:creationId xmlns:p14="http://schemas.microsoft.com/office/powerpoint/2010/main" val="3261536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8FFB9-56C4-467D-8439-B07AC1C7C631}"/>
              </a:ext>
            </a:extLst>
          </p:cNvPr>
          <p:cNvSpPr>
            <a:spLocks noGrp="1"/>
          </p:cNvSpPr>
          <p:nvPr>
            <p:ph type="title"/>
          </p:nvPr>
        </p:nvSpPr>
        <p:spPr/>
        <p:txBody>
          <a:bodyPr/>
          <a:lstStyle/>
          <a:p>
            <a:r>
              <a:rPr lang="en-US" b="1" dirty="0"/>
              <a:t>Model Training and Evaluation:</a:t>
            </a:r>
          </a:p>
        </p:txBody>
      </p:sp>
      <p:sp>
        <p:nvSpPr>
          <p:cNvPr id="3" name="Content Placeholder 2">
            <a:extLst>
              <a:ext uri="{FF2B5EF4-FFF2-40B4-BE49-F238E27FC236}">
                <a16:creationId xmlns:a16="http://schemas.microsoft.com/office/drawing/2014/main" id="{880457C4-572A-494A-B396-3F51D8F07E7E}"/>
              </a:ext>
            </a:extLst>
          </p:cNvPr>
          <p:cNvSpPr>
            <a:spLocks noGrp="1"/>
          </p:cNvSpPr>
          <p:nvPr>
            <p:ph idx="1"/>
          </p:nvPr>
        </p:nvSpPr>
        <p:spPr/>
        <p:txBody>
          <a:bodyPr>
            <a:normAutofit fontScale="85000" lnSpcReduction="20000"/>
          </a:bodyPr>
          <a:lstStyle/>
          <a:p>
            <a:pPr marL="0" indent="0">
              <a:buNone/>
            </a:pPr>
            <a:r>
              <a:rPr lang="en-US" dirty="0"/>
              <a:t>Splitting the preprocessed data into training and testing sets allows us to train and evaluate our models. We train three different models:</a:t>
            </a:r>
          </a:p>
          <a:p>
            <a:r>
              <a:rPr lang="en-US" dirty="0"/>
              <a:t>Decision Tree Classifier: A decision tree-based model that learns hierarchical decision rules to classify news articles.</a:t>
            </a:r>
          </a:p>
          <a:p>
            <a:r>
              <a:rPr lang="en-US" dirty="0"/>
              <a:t>Multinomial Naive Bayes: A probabilistic model based on Bayes' theorem, commonly used for text classification tasks.</a:t>
            </a:r>
          </a:p>
          <a:p>
            <a:r>
              <a:rPr lang="en-US" dirty="0"/>
              <a:t>Passive Aggressive Classifier: A type of online learning algorithm that updates its model when misclassifications occur.</a:t>
            </a:r>
          </a:p>
          <a:p>
            <a:pPr marL="0" indent="0">
              <a:buNone/>
            </a:pPr>
            <a:r>
              <a:rPr lang="en-US" dirty="0"/>
              <a:t>After training the models, we evaluate their performance using accuracy as the evaluation metric. The accuracy score represents the proportion of correctly classified instances.</a:t>
            </a:r>
          </a:p>
        </p:txBody>
      </p:sp>
    </p:spTree>
    <p:extLst>
      <p:ext uri="{BB962C8B-B14F-4D97-AF65-F5344CB8AC3E}">
        <p14:creationId xmlns:p14="http://schemas.microsoft.com/office/powerpoint/2010/main" val="3798315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32EA1-C8F7-4A48-BAAA-BF8BFF6747A3}"/>
              </a:ext>
            </a:extLst>
          </p:cNvPr>
          <p:cNvSpPr>
            <a:spLocks noGrp="1"/>
          </p:cNvSpPr>
          <p:nvPr>
            <p:ph type="title"/>
          </p:nvPr>
        </p:nvSpPr>
        <p:spPr/>
        <p:txBody>
          <a:bodyPr/>
          <a:lstStyle/>
          <a:p>
            <a:r>
              <a:rPr lang="en-US" b="1" dirty="0"/>
              <a:t>Model Deployment:</a:t>
            </a:r>
          </a:p>
        </p:txBody>
      </p:sp>
      <p:sp>
        <p:nvSpPr>
          <p:cNvPr id="3" name="Content Placeholder 2">
            <a:extLst>
              <a:ext uri="{FF2B5EF4-FFF2-40B4-BE49-F238E27FC236}">
                <a16:creationId xmlns:a16="http://schemas.microsoft.com/office/drawing/2014/main" id="{BA2E8CD8-5835-4BC4-AD17-7531EC6D0771}"/>
              </a:ext>
            </a:extLst>
          </p:cNvPr>
          <p:cNvSpPr>
            <a:spLocks noGrp="1"/>
          </p:cNvSpPr>
          <p:nvPr>
            <p:ph idx="1"/>
          </p:nvPr>
        </p:nvSpPr>
        <p:spPr>
          <a:xfrm>
            <a:off x="1484311" y="2182905"/>
            <a:ext cx="10018713" cy="3124201"/>
          </a:xfrm>
        </p:spPr>
        <p:txBody>
          <a:bodyPr/>
          <a:lstStyle/>
          <a:p>
            <a:pPr marL="0" indent="0">
              <a:buNone/>
            </a:pPr>
            <a:r>
              <a:rPr lang="en-US" dirty="0"/>
              <a:t>We save the trained models and the associated TF-IDF vectorizer using the pickle library. This allows us to deploy and utilize the trained models in future applications. We can load the saved models and vectorizer to predict the authenticity of news articles.</a:t>
            </a:r>
          </a:p>
          <a:p>
            <a:pPr marL="0" indent="0">
              <a:buNone/>
            </a:pPr>
            <a:endParaRPr lang="en-US" dirty="0"/>
          </a:p>
        </p:txBody>
      </p:sp>
    </p:spTree>
    <p:extLst>
      <p:ext uri="{BB962C8B-B14F-4D97-AF65-F5344CB8AC3E}">
        <p14:creationId xmlns:p14="http://schemas.microsoft.com/office/powerpoint/2010/main" val="31177607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1884D-0AE6-4558-AA29-D3EF84840F8C}"/>
              </a:ext>
            </a:extLst>
          </p:cNvPr>
          <p:cNvSpPr>
            <a:spLocks noGrp="1"/>
          </p:cNvSpPr>
          <p:nvPr>
            <p:ph type="title"/>
          </p:nvPr>
        </p:nvSpPr>
        <p:spPr/>
        <p:txBody>
          <a:bodyPr/>
          <a:lstStyle/>
          <a:p>
            <a:r>
              <a:rPr lang="en-US" b="1" dirty="0"/>
              <a:t>Fake News Detection Function:</a:t>
            </a:r>
          </a:p>
        </p:txBody>
      </p:sp>
      <p:sp>
        <p:nvSpPr>
          <p:cNvPr id="3" name="Content Placeholder 2">
            <a:extLst>
              <a:ext uri="{FF2B5EF4-FFF2-40B4-BE49-F238E27FC236}">
                <a16:creationId xmlns:a16="http://schemas.microsoft.com/office/drawing/2014/main" id="{D5A75203-131E-46B6-A95C-F093E167FEA8}"/>
              </a:ext>
            </a:extLst>
          </p:cNvPr>
          <p:cNvSpPr>
            <a:spLocks noGrp="1"/>
          </p:cNvSpPr>
          <p:nvPr>
            <p:ph idx="1"/>
          </p:nvPr>
        </p:nvSpPr>
        <p:spPr>
          <a:xfrm>
            <a:off x="1493276" y="1994646"/>
            <a:ext cx="10018713" cy="3124201"/>
          </a:xfrm>
        </p:spPr>
        <p:txBody>
          <a:bodyPr/>
          <a:lstStyle/>
          <a:p>
            <a:pPr marL="0" indent="0">
              <a:buNone/>
            </a:pPr>
            <a:r>
              <a:rPr lang="en-US" dirty="0"/>
              <a:t>We provide an example function, "</a:t>
            </a:r>
            <a:r>
              <a:rPr lang="en-US" dirty="0" err="1"/>
              <a:t>fake_news</a:t>
            </a:r>
            <a:r>
              <a:rPr lang="en-US" dirty="0"/>
              <a:t>(news)", that demonstrates how to utilize the deployed model to classify news articles as fake or real. The function takes a news article as input, applies the same preprocessing steps as used during training, vectorizes the input text using the loaded vectorizer, and predicts the label using the loaded model.</a:t>
            </a:r>
          </a:p>
        </p:txBody>
      </p:sp>
    </p:spTree>
    <p:extLst>
      <p:ext uri="{BB962C8B-B14F-4D97-AF65-F5344CB8AC3E}">
        <p14:creationId xmlns:p14="http://schemas.microsoft.com/office/powerpoint/2010/main" val="10699432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20</TotalTime>
  <Words>692</Words>
  <Application>Microsoft Office PowerPoint</Application>
  <PresentationFormat>Widescreen</PresentationFormat>
  <Paragraphs>37</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Corbel</vt:lpstr>
      <vt:lpstr>Parallax</vt:lpstr>
      <vt:lpstr>Fake News Detection</vt:lpstr>
      <vt:lpstr>Introduction</vt:lpstr>
      <vt:lpstr>Dataset: </vt:lpstr>
      <vt:lpstr>Data Preprocessing:</vt:lpstr>
      <vt:lpstr>Text Preprocessing:</vt:lpstr>
      <vt:lpstr>Feature Engineering:</vt:lpstr>
      <vt:lpstr>Model Training and Evaluation:</vt:lpstr>
      <vt:lpstr>Model Deployment:</vt:lpstr>
      <vt:lpstr>Fake News Detection Function: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4</cp:revision>
  <dcterms:created xsi:type="dcterms:W3CDTF">2023-05-30T09:41:34Z</dcterms:created>
  <dcterms:modified xsi:type="dcterms:W3CDTF">2023-05-30T10:01:54Z</dcterms:modified>
</cp:coreProperties>
</file>