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87" r:id="rId2"/>
    <p:sldId id="257" r:id="rId3"/>
    <p:sldId id="258" r:id="rId4"/>
    <p:sldId id="259" r:id="rId5"/>
    <p:sldId id="260" r:id="rId6"/>
    <p:sldId id="263" r:id="rId7"/>
    <p:sldId id="277" r:id="rId8"/>
    <p:sldId id="289" r:id="rId9"/>
    <p:sldId id="278" r:id="rId10"/>
    <p:sldId id="286" r:id="rId11"/>
    <p:sldId id="290" r:id="rId12"/>
    <p:sldId id="279" r:id="rId13"/>
    <p:sldId id="269" r:id="rId14"/>
    <p:sldId id="262" r:id="rId15"/>
    <p:sldId id="270" r:id="rId16"/>
    <p:sldId id="268" r:id="rId17"/>
    <p:sldId id="267" r:id="rId18"/>
    <p:sldId id="266" r:id="rId19"/>
    <p:sldId id="265" r:id="rId20"/>
    <p:sldId id="271" r:id="rId21"/>
    <p:sldId id="272" r:id="rId22"/>
    <p:sldId id="273" r:id="rId23"/>
    <p:sldId id="274" r:id="rId24"/>
    <p:sldId id="275" r:id="rId25"/>
    <p:sldId id="276" r:id="rId26"/>
    <p:sldId id="280" r:id="rId27"/>
    <p:sldId id="281" r:id="rId28"/>
    <p:sldId id="284" r:id="rId29"/>
    <p:sldId id="291" r:id="rId30"/>
    <p:sldId id="292" r:id="rId31"/>
    <p:sldId id="293" r:id="rId32"/>
    <p:sldId id="285" r:id="rId33"/>
    <p:sldId id="283"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41FB0B2-44F9-4946-B4B8-28851A636F4B}" type="datetimeFigureOut">
              <a:rPr lang="en-US" smtClean="0"/>
              <a:t>1/26/2023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D2D223-4018-4676-856C-8242268104BA}"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91058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41FB0B2-44F9-4946-B4B8-28851A636F4B}" type="datetimeFigureOut">
              <a:rPr lang="en-US" smtClean="0"/>
              <a:t>1/26/2023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D2D223-4018-4676-856C-8242268104BA}" type="slidenum">
              <a:rPr lang="en-US" smtClean="0"/>
              <a:t>‹#›</a:t>
            </a:fld>
            <a:endParaRPr lang="en-US"/>
          </a:p>
        </p:txBody>
      </p:sp>
    </p:spTree>
    <p:extLst>
      <p:ext uri="{BB962C8B-B14F-4D97-AF65-F5344CB8AC3E}">
        <p14:creationId xmlns:p14="http://schemas.microsoft.com/office/powerpoint/2010/main" val="4725624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41FB0B2-44F9-4946-B4B8-28851A636F4B}" type="datetimeFigureOut">
              <a:rPr lang="en-US" smtClean="0"/>
              <a:t>1/26/2023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D2D223-4018-4676-856C-8242268104BA}" type="slidenum">
              <a:rPr lang="en-US" smtClean="0"/>
              <a:t>‹#›</a:t>
            </a:fld>
            <a:endParaRPr lang="en-US"/>
          </a:p>
        </p:txBody>
      </p:sp>
    </p:spTree>
    <p:extLst>
      <p:ext uri="{BB962C8B-B14F-4D97-AF65-F5344CB8AC3E}">
        <p14:creationId xmlns:p14="http://schemas.microsoft.com/office/powerpoint/2010/main" val="10502451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41FB0B2-44F9-4946-B4B8-28851A636F4B}" type="datetimeFigureOut">
              <a:rPr lang="en-US" smtClean="0"/>
              <a:t>1/26/2023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D2D223-4018-4676-856C-8242268104BA}" type="slidenum">
              <a:rPr lang="en-US" smtClean="0"/>
              <a:t>‹#›</a:t>
            </a:fld>
            <a:endParaRPr lang="en-US"/>
          </a:p>
        </p:txBody>
      </p:sp>
    </p:spTree>
    <p:extLst>
      <p:ext uri="{BB962C8B-B14F-4D97-AF65-F5344CB8AC3E}">
        <p14:creationId xmlns:p14="http://schemas.microsoft.com/office/powerpoint/2010/main" val="32155795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41FB0B2-44F9-4946-B4B8-28851A636F4B}" type="datetimeFigureOut">
              <a:rPr lang="en-US" smtClean="0"/>
              <a:t>1/26/2023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D2D223-4018-4676-856C-8242268104BA}"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171990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41FB0B2-44F9-4946-B4B8-28851A636F4B}" type="datetimeFigureOut">
              <a:rPr lang="en-US" smtClean="0"/>
              <a:t>1/26/2023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D2D223-4018-4676-856C-8242268104BA}" type="slidenum">
              <a:rPr lang="en-US" smtClean="0"/>
              <a:t>‹#›</a:t>
            </a:fld>
            <a:endParaRPr lang="en-US"/>
          </a:p>
        </p:txBody>
      </p:sp>
    </p:spTree>
    <p:extLst>
      <p:ext uri="{BB962C8B-B14F-4D97-AF65-F5344CB8AC3E}">
        <p14:creationId xmlns:p14="http://schemas.microsoft.com/office/powerpoint/2010/main" val="2098509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41FB0B2-44F9-4946-B4B8-28851A636F4B}" type="datetimeFigureOut">
              <a:rPr lang="en-US" smtClean="0"/>
              <a:t>1/26/2023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D2D223-4018-4676-856C-8242268104BA}" type="slidenum">
              <a:rPr lang="en-US" smtClean="0"/>
              <a:t>‹#›</a:t>
            </a:fld>
            <a:endParaRPr lang="en-US"/>
          </a:p>
        </p:txBody>
      </p:sp>
    </p:spTree>
    <p:extLst>
      <p:ext uri="{BB962C8B-B14F-4D97-AF65-F5344CB8AC3E}">
        <p14:creationId xmlns:p14="http://schemas.microsoft.com/office/powerpoint/2010/main" val="25707620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41FB0B2-44F9-4946-B4B8-28851A636F4B}" type="datetimeFigureOut">
              <a:rPr lang="en-US" smtClean="0"/>
              <a:t>1/26/2023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D2D223-4018-4676-856C-8242268104BA}" type="slidenum">
              <a:rPr lang="en-US" smtClean="0"/>
              <a:t>‹#›</a:t>
            </a:fld>
            <a:endParaRPr lang="en-US"/>
          </a:p>
        </p:txBody>
      </p:sp>
    </p:spTree>
    <p:extLst>
      <p:ext uri="{BB962C8B-B14F-4D97-AF65-F5344CB8AC3E}">
        <p14:creationId xmlns:p14="http://schemas.microsoft.com/office/powerpoint/2010/main" val="26260428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41FB0B2-44F9-4946-B4B8-28851A636F4B}" type="datetimeFigureOut">
              <a:rPr lang="en-US" smtClean="0"/>
              <a:t>1/26/2023</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33D2D223-4018-4676-856C-8242268104BA}" type="slidenum">
              <a:rPr lang="en-US" smtClean="0"/>
              <a:t>‹#›</a:t>
            </a:fld>
            <a:endParaRPr lang="en-US"/>
          </a:p>
        </p:txBody>
      </p:sp>
    </p:spTree>
    <p:extLst>
      <p:ext uri="{BB962C8B-B14F-4D97-AF65-F5344CB8AC3E}">
        <p14:creationId xmlns:p14="http://schemas.microsoft.com/office/powerpoint/2010/main" val="11675153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41FB0B2-44F9-4946-B4B8-28851A636F4B}" type="datetimeFigureOut">
              <a:rPr lang="en-US" smtClean="0"/>
              <a:t>1/26/2023</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3D2D223-4018-4676-856C-8242268104BA}" type="slidenum">
              <a:rPr lang="en-US" smtClean="0"/>
              <a:t>‹#›</a:t>
            </a:fld>
            <a:endParaRPr lang="en-US"/>
          </a:p>
        </p:txBody>
      </p:sp>
    </p:spTree>
    <p:extLst>
      <p:ext uri="{BB962C8B-B14F-4D97-AF65-F5344CB8AC3E}">
        <p14:creationId xmlns:p14="http://schemas.microsoft.com/office/powerpoint/2010/main" val="2169602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41FB0B2-44F9-4946-B4B8-28851A636F4B}" type="datetimeFigureOut">
              <a:rPr lang="en-US" smtClean="0"/>
              <a:t>1/26/2023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D2D223-4018-4676-856C-8242268104BA}" type="slidenum">
              <a:rPr lang="en-US" smtClean="0"/>
              <a:t>‹#›</a:t>
            </a:fld>
            <a:endParaRPr lang="en-US"/>
          </a:p>
        </p:txBody>
      </p:sp>
    </p:spTree>
    <p:extLst>
      <p:ext uri="{BB962C8B-B14F-4D97-AF65-F5344CB8AC3E}">
        <p14:creationId xmlns:p14="http://schemas.microsoft.com/office/powerpoint/2010/main" val="9019013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41FB0B2-44F9-4946-B4B8-28851A636F4B}" type="datetimeFigureOut">
              <a:rPr lang="en-US" smtClean="0"/>
              <a:t>1/26/2023</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33D2D223-4018-4676-856C-8242268104BA}"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8146307"/>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8" Type="http://schemas.openxmlformats.org/officeDocument/2006/relationships/hyperlink" Target="https://blog.hubspot.com/marketing/choosing-kpis" TargetMode="External"/><Relationship Id="rId3" Type="http://schemas.openxmlformats.org/officeDocument/2006/relationships/hyperlink" Target="https://towardsdatascience.com/top-3-methods-for-handling-skewed-data-1334e0debf45" TargetMode="External"/><Relationship Id="rId7" Type="http://schemas.openxmlformats.org/officeDocument/2006/relationships/hyperlink" Target="https://www.geeksforgeeks.org/pandas-filling-nan-in-categorical-data/" TargetMode="External"/><Relationship Id="rId2" Type="http://schemas.openxmlformats.org/officeDocument/2006/relationships/hyperlink" Target="https://betterprogramming.pub/titanic-survival-prediction-using-machine-learning-4c5ff1e3fa16" TargetMode="External"/><Relationship Id="rId1" Type="http://schemas.openxmlformats.org/officeDocument/2006/relationships/slideLayout" Target="../slideLayouts/slideLayout2.xml"/><Relationship Id="rId6" Type="http://schemas.openxmlformats.org/officeDocument/2006/relationships/hyperlink" Target="https://www.freecodecamp.org/news/how-to-detect-outliers-in-machine-learning" TargetMode="External"/><Relationship Id="rId5" Type="http://schemas.openxmlformats.org/officeDocument/2006/relationships/hyperlink" Target="https://colab.research.google.com/drive/1rd7_RNMxhGOdaOKvJxx1X8CkN-EewszX" TargetMode="External"/><Relationship Id="rId4" Type="http://schemas.openxmlformats.org/officeDocument/2006/relationships/hyperlink" Target="https://www.investopedia.com/terms/s/skewness.asp" TargetMode="External"/><Relationship Id="rId9"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jpe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image" Target="../media/image8.png"/><Relationship Id="rId7" Type="http://schemas.openxmlformats.org/officeDocument/2006/relationships/image" Target="../media/image15.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jpe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6D79DE1-A29F-4A89-A837-0417EA4D3C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62475" y="1933575"/>
            <a:ext cx="3067050" cy="1495425"/>
          </a:xfrm>
          <a:prstGeom prst="rect">
            <a:avLst/>
          </a:prstGeom>
        </p:spPr>
      </p:pic>
      <p:sp>
        <p:nvSpPr>
          <p:cNvPr id="7" name="TextBox 6">
            <a:extLst>
              <a:ext uri="{FF2B5EF4-FFF2-40B4-BE49-F238E27FC236}">
                <a16:creationId xmlns:a16="http://schemas.microsoft.com/office/drawing/2014/main" id="{204205BE-4EC6-4864-8064-3507E2502D7F}"/>
              </a:ext>
            </a:extLst>
          </p:cNvPr>
          <p:cNvSpPr txBox="1"/>
          <p:nvPr/>
        </p:nvSpPr>
        <p:spPr>
          <a:xfrm>
            <a:off x="4235115" y="3465095"/>
            <a:ext cx="3985519" cy="1200329"/>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Project Report on: Spaceship Titanic</a:t>
            </a:r>
          </a:p>
          <a:p>
            <a:r>
              <a:rPr lang="en-US" b="1" dirty="0">
                <a:latin typeface="Times New Roman" panose="02020603050405020304" pitchFamily="18" charset="0"/>
                <a:cs typeface="Times New Roman" panose="02020603050405020304" pitchFamily="18" charset="0"/>
              </a:rPr>
              <a:t>Project Number : 01</a:t>
            </a:r>
          </a:p>
          <a:p>
            <a:r>
              <a:rPr lang="en-US" b="1" dirty="0">
                <a:latin typeface="Times New Roman" panose="02020603050405020304" pitchFamily="18" charset="0"/>
                <a:cs typeface="Times New Roman" panose="02020603050405020304" pitchFamily="18" charset="0"/>
              </a:rPr>
              <a:t>Project Submitted by : Karthik V M</a:t>
            </a:r>
          </a:p>
          <a:p>
            <a:r>
              <a:rPr lang="en-US" b="1" dirty="0">
                <a:latin typeface="Times New Roman" panose="02020603050405020304" pitchFamily="18" charset="0"/>
                <a:cs typeface="Times New Roman" panose="02020603050405020304" pitchFamily="18" charset="0"/>
              </a:rPr>
              <a:t>Document Type: Low level Document</a:t>
            </a:r>
          </a:p>
        </p:txBody>
      </p:sp>
      <p:cxnSp>
        <p:nvCxnSpPr>
          <p:cNvPr id="9" name="Straight Connector 8">
            <a:extLst>
              <a:ext uri="{FF2B5EF4-FFF2-40B4-BE49-F238E27FC236}">
                <a16:creationId xmlns:a16="http://schemas.microsoft.com/office/drawing/2014/main" id="{9C53207E-6562-43BA-AC8A-3A0065A2882E}"/>
              </a:ext>
            </a:extLst>
          </p:cNvPr>
          <p:cNvCxnSpPr/>
          <p:nvPr/>
        </p:nvCxnSpPr>
        <p:spPr>
          <a:xfrm>
            <a:off x="1237129" y="4769224"/>
            <a:ext cx="9941859"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8787913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3D7C4440-F4CF-43EC-8B09-CF8D295F88B3}"/>
              </a:ext>
            </a:extLst>
          </p:cNvPr>
          <p:cNvPicPr>
            <a:picLocks noGrp="1" noChangeAspect="1"/>
          </p:cNvPicPr>
          <p:nvPr>
            <p:ph idx="1"/>
          </p:nvPr>
        </p:nvPicPr>
        <p:blipFill>
          <a:blip r:embed="rId2"/>
          <a:stretch>
            <a:fillRect/>
          </a:stretch>
        </p:blipFill>
        <p:spPr>
          <a:xfrm>
            <a:off x="1097281" y="1353671"/>
            <a:ext cx="10058399" cy="3438165"/>
          </a:xfrm>
          <a:prstGeom prst="rect">
            <a:avLst/>
          </a:prstGeom>
        </p:spPr>
      </p:pic>
      <p:pic>
        <p:nvPicPr>
          <p:cNvPr id="6" name="Picture 5">
            <a:extLst>
              <a:ext uri="{FF2B5EF4-FFF2-40B4-BE49-F238E27FC236}">
                <a16:creationId xmlns:a16="http://schemas.microsoft.com/office/drawing/2014/main" id="{DDCD2B5C-01D0-4245-925D-8A9BBBC1387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51460" y="35585"/>
            <a:ext cx="1443878" cy="704003"/>
          </a:xfrm>
          <a:prstGeom prst="rect">
            <a:avLst/>
          </a:prstGeom>
        </p:spPr>
      </p:pic>
    </p:spTree>
    <p:extLst>
      <p:ext uri="{BB962C8B-B14F-4D97-AF65-F5344CB8AC3E}">
        <p14:creationId xmlns:p14="http://schemas.microsoft.com/office/powerpoint/2010/main" val="41190007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7894E-6024-40ED-A193-B10120AEC192}"/>
              </a:ext>
            </a:extLst>
          </p:cNvPr>
          <p:cNvSpPr>
            <a:spLocks noGrp="1"/>
          </p:cNvSpPr>
          <p:nvPr>
            <p:ph type="title"/>
          </p:nvPr>
        </p:nvSpPr>
        <p:spPr>
          <a:xfrm>
            <a:off x="1097280" y="286603"/>
            <a:ext cx="10058400" cy="1450757"/>
          </a:xfrm>
        </p:spPr>
        <p:txBody>
          <a:bodyPr/>
          <a:lstStyle/>
          <a:p>
            <a:r>
              <a:rPr lang="en-US" b="1" dirty="0"/>
              <a:t>INFORMATION OF THE DATA:</a:t>
            </a:r>
          </a:p>
        </p:txBody>
      </p:sp>
      <p:sp>
        <p:nvSpPr>
          <p:cNvPr id="3" name="Content Placeholder 2">
            <a:extLst>
              <a:ext uri="{FF2B5EF4-FFF2-40B4-BE49-F238E27FC236}">
                <a16:creationId xmlns:a16="http://schemas.microsoft.com/office/drawing/2014/main" id="{5C8DA01E-6254-4FEC-8CE4-2572BFE6D2A6}"/>
              </a:ext>
            </a:extLst>
          </p:cNvPr>
          <p:cNvSpPr>
            <a:spLocks noGrp="1"/>
          </p:cNvSpPr>
          <p:nvPr>
            <p:ph idx="1"/>
          </p:nvPr>
        </p:nvSpPr>
        <p:spPr>
          <a:xfrm>
            <a:off x="1097280" y="1945909"/>
            <a:ext cx="4998720" cy="3923185"/>
          </a:xfrm>
        </p:spPr>
        <p:txBody>
          <a:bodyPr/>
          <a:lstStyle/>
          <a:p>
            <a:pPr>
              <a:buClrTx/>
              <a:buFont typeface="Arial" panose="020B0604020202020204" pitchFamily="34" charset="0"/>
              <a:buChar char="•"/>
            </a:pPr>
            <a:r>
              <a:rPr lang="en-US" dirty="0"/>
              <a:t> Total number of column</a:t>
            </a:r>
          </a:p>
          <a:p>
            <a:pPr>
              <a:buClrTx/>
              <a:buFont typeface="Arial" panose="020B0604020202020204" pitchFamily="34" charset="0"/>
              <a:buChar char="•"/>
            </a:pPr>
            <a:r>
              <a:rPr lang="en-US" dirty="0"/>
              <a:t> Total number of rows</a:t>
            </a:r>
          </a:p>
          <a:p>
            <a:pPr>
              <a:buClrTx/>
              <a:buFont typeface="Arial" panose="020B0604020202020204" pitchFamily="34" charset="0"/>
              <a:buChar char="•"/>
            </a:pPr>
            <a:r>
              <a:rPr lang="en-US" dirty="0"/>
              <a:t> Column Names</a:t>
            </a:r>
          </a:p>
          <a:p>
            <a:pPr>
              <a:buClrTx/>
              <a:buFont typeface="Arial" panose="020B0604020202020204" pitchFamily="34" charset="0"/>
              <a:buChar char="•"/>
            </a:pPr>
            <a:r>
              <a:rPr lang="en-US" dirty="0"/>
              <a:t> Column </a:t>
            </a:r>
            <a:r>
              <a:rPr lang="en-US" dirty="0" err="1"/>
              <a:t>Dtype</a:t>
            </a:r>
            <a:r>
              <a:rPr lang="en-US" dirty="0"/>
              <a:t> (Data types)</a:t>
            </a:r>
          </a:p>
          <a:p>
            <a:pPr>
              <a:buClrTx/>
              <a:buFont typeface="Arial" panose="020B0604020202020204" pitchFamily="34" charset="0"/>
              <a:buChar char="•"/>
            </a:pPr>
            <a:endParaRPr lang="en-US" dirty="0"/>
          </a:p>
        </p:txBody>
      </p:sp>
      <p:pic>
        <p:nvPicPr>
          <p:cNvPr id="11" name="Picture 10">
            <a:extLst>
              <a:ext uri="{FF2B5EF4-FFF2-40B4-BE49-F238E27FC236}">
                <a16:creationId xmlns:a16="http://schemas.microsoft.com/office/drawing/2014/main" id="{BC914C10-FAFE-41B5-A12D-CAB70B97C0FE}"/>
              </a:ext>
            </a:extLst>
          </p:cNvPr>
          <p:cNvPicPr/>
          <p:nvPr/>
        </p:nvPicPr>
        <p:blipFill>
          <a:blip r:embed="rId2">
            <a:extLst>
              <a:ext uri="{28A0092B-C50C-407E-A947-70E740481C1C}">
                <a14:useLocalDpi xmlns:a14="http://schemas.microsoft.com/office/drawing/2010/main" val="0"/>
              </a:ext>
            </a:extLst>
          </a:blip>
          <a:stretch>
            <a:fillRect/>
          </a:stretch>
        </p:blipFill>
        <p:spPr>
          <a:xfrm>
            <a:off x="6126480" y="1819835"/>
            <a:ext cx="4191000" cy="3923185"/>
          </a:xfrm>
          <a:prstGeom prst="rect">
            <a:avLst/>
          </a:prstGeom>
        </p:spPr>
      </p:pic>
    </p:spTree>
    <p:extLst>
      <p:ext uri="{BB962C8B-B14F-4D97-AF65-F5344CB8AC3E}">
        <p14:creationId xmlns:p14="http://schemas.microsoft.com/office/powerpoint/2010/main" val="29024219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91696-AE14-4715-B7BA-6C8C76043EAA}"/>
              </a:ext>
            </a:extLst>
          </p:cNvPr>
          <p:cNvSpPr>
            <a:spLocks noGrp="1"/>
          </p:cNvSpPr>
          <p:nvPr>
            <p:ph type="title"/>
          </p:nvPr>
        </p:nvSpPr>
        <p:spPr/>
        <p:txBody>
          <a:bodyPr/>
          <a:lstStyle/>
          <a:p>
            <a:r>
              <a:rPr lang="en-US" b="1" dirty="0"/>
              <a:t>DATA PREPROCESSING:</a:t>
            </a:r>
          </a:p>
        </p:txBody>
      </p:sp>
      <p:sp>
        <p:nvSpPr>
          <p:cNvPr id="3" name="Content Placeholder 2">
            <a:extLst>
              <a:ext uri="{FF2B5EF4-FFF2-40B4-BE49-F238E27FC236}">
                <a16:creationId xmlns:a16="http://schemas.microsoft.com/office/drawing/2014/main" id="{104877A9-F851-415E-8CE4-EBE503D4DF58}"/>
              </a:ext>
            </a:extLst>
          </p:cNvPr>
          <p:cNvSpPr>
            <a:spLocks noGrp="1"/>
          </p:cNvSpPr>
          <p:nvPr>
            <p:ph idx="1"/>
          </p:nvPr>
        </p:nvSpPr>
        <p:spPr>
          <a:xfrm>
            <a:off x="1097280" y="1845734"/>
            <a:ext cx="4998720" cy="4023360"/>
          </a:xfrm>
        </p:spPr>
        <p:txBody>
          <a:bodyPr/>
          <a:lstStyle/>
          <a:p>
            <a:pPr>
              <a:buClrTx/>
              <a:buFont typeface="Arial" panose="020B0604020202020204" pitchFamily="34" charset="0"/>
              <a:buChar char="•"/>
            </a:pPr>
            <a:r>
              <a:rPr lang="en-US" dirty="0"/>
              <a:t>  Handling missing values</a:t>
            </a:r>
          </a:p>
          <a:p>
            <a:pPr>
              <a:buClrTx/>
              <a:buFont typeface="Arial" panose="020B0604020202020204" pitchFamily="34" charset="0"/>
              <a:buChar char="•"/>
            </a:pPr>
            <a:r>
              <a:rPr lang="en-US" dirty="0"/>
              <a:t>  Checking Duplicate values</a:t>
            </a:r>
          </a:p>
          <a:p>
            <a:pPr>
              <a:buClrTx/>
              <a:buFont typeface="Arial" panose="020B0604020202020204" pitchFamily="34" charset="0"/>
              <a:buChar char="•"/>
            </a:pPr>
            <a:r>
              <a:rPr lang="en-US" dirty="0"/>
              <a:t>  Creating new features</a:t>
            </a:r>
          </a:p>
          <a:p>
            <a:pPr marL="914400" lvl="1" indent="-457200">
              <a:buClr>
                <a:schemeClr val="tx1"/>
              </a:buClr>
              <a:buFont typeface="+mj-lt"/>
              <a:buAutoNum type="arabicPeriod"/>
            </a:pPr>
            <a:r>
              <a:rPr lang="en-US" dirty="0" err="1"/>
              <a:t>PassengerId</a:t>
            </a:r>
            <a:r>
              <a:rPr lang="en-US" dirty="0"/>
              <a:t> – format of  group and group number</a:t>
            </a:r>
          </a:p>
          <a:p>
            <a:pPr marL="914400" lvl="1" indent="-457200">
              <a:buClr>
                <a:schemeClr val="tx1"/>
              </a:buClr>
              <a:buFont typeface="+mj-lt"/>
              <a:buAutoNum type="arabicPeriod"/>
            </a:pPr>
            <a:r>
              <a:rPr lang="en-US" dirty="0" err="1"/>
              <a:t>VRDeck</a:t>
            </a:r>
            <a:r>
              <a:rPr lang="en-US" dirty="0"/>
              <a:t> – Deck &amp; side separated</a:t>
            </a:r>
          </a:p>
          <a:p>
            <a:endParaRPr lang="en-US" dirty="0"/>
          </a:p>
        </p:txBody>
      </p:sp>
      <p:pic>
        <p:nvPicPr>
          <p:cNvPr id="4" name="Picture 3">
            <a:extLst>
              <a:ext uri="{FF2B5EF4-FFF2-40B4-BE49-F238E27FC236}">
                <a16:creationId xmlns:a16="http://schemas.microsoft.com/office/drawing/2014/main" id="{AC9FB769-B0A9-40A9-B8FF-46112EACC4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51460" y="71444"/>
            <a:ext cx="1443878" cy="704003"/>
          </a:xfrm>
          <a:prstGeom prst="rect">
            <a:avLst/>
          </a:prstGeom>
        </p:spPr>
      </p:pic>
    </p:spTree>
    <p:extLst>
      <p:ext uri="{BB962C8B-B14F-4D97-AF65-F5344CB8AC3E}">
        <p14:creationId xmlns:p14="http://schemas.microsoft.com/office/powerpoint/2010/main" val="32010404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4AE29E-BF62-4B59-AD74-371BDFEBA498}"/>
              </a:ext>
            </a:extLst>
          </p:cNvPr>
          <p:cNvSpPr>
            <a:spLocks noGrp="1"/>
          </p:cNvSpPr>
          <p:nvPr>
            <p:ph type="title"/>
          </p:nvPr>
        </p:nvSpPr>
        <p:spPr/>
        <p:txBody>
          <a:bodyPr/>
          <a:lstStyle/>
          <a:p>
            <a:r>
              <a:rPr lang="en-US" b="1" dirty="0"/>
              <a:t>DATA VISUALIZATION:</a:t>
            </a:r>
          </a:p>
        </p:txBody>
      </p:sp>
      <p:pic>
        <p:nvPicPr>
          <p:cNvPr id="5" name="Content Placeholder 4">
            <a:extLst>
              <a:ext uri="{FF2B5EF4-FFF2-40B4-BE49-F238E27FC236}">
                <a16:creationId xmlns:a16="http://schemas.microsoft.com/office/drawing/2014/main" id="{DE7DFB0D-736B-42D1-B82E-F009A7144F3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85164" y="2319626"/>
            <a:ext cx="5386502" cy="3541810"/>
          </a:xfrm>
        </p:spPr>
      </p:pic>
      <p:sp>
        <p:nvSpPr>
          <p:cNvPr id="6" name="Rectangle 5">
            <a:extLst>
              <a:ext uri="{FF2B5EF4-FFF2-40B4-BE49-F238E27FC236}">
                <a16:creationId xmlns:a16="http://schemas.microsoft.com/office/drawing/2014/main" id="{5F0C5DF8-B4F3-4AE9-B169-563DD5F9C4AE}"/>
              </a:ext>
            </a:extLst>
          </p:cNvPr>
          <p:cNvSpPr/>
          <p:nvPr/>
        </p:nvSpPr>
        <p:spPr>
          <a:xfrm>
            <a:off x="1097280" y="1906883"/>
            <a:ext cx="8123020" cy="369332"/>
          </a:xfrm>
          <a:prstGeom prst="rect">
            <a:avLst/>
          </a:prstGeom>
        </p:spPr>
        <p:txBody>
          <a:bodyPr wrap="square">
            <a:spAutoFit/>
          </a:bodyPr>
          <a:lstStyle/>
          <a:p>
            <a:r>
              <a:rPr lang="en-US" dirty="0"/>
              <a:t>How independent variable is affecting the Transportation ?</a:t>
            </a:r>
          </a:p>
        </p:txBody>
      </p:sp>
      <p:sp>
        <p:nvSpPr>
          <p:cNvPr id="7" name="TextBox 6">
            <a:extLst>
              <a:ext uri="{FF2B5EF4-FFF2-40B4-BE49-F238E27FC236}">
                <a16:creationId xmlns:a16="http://schemas.microsoft.com/office/drawing/2014/main" id="{1473AFDF-00FB-4564-9EDB-F60CDD68D76C}"/>
              </a:ext>
            </a:extLst>
          </p:cNvPr>
          <p:cNvSpPr txBox="1"/>
          <p:nvPr/>
        </p:nvSpPr>
        <p:spPr>
          <a:xfrm>
            <a:off x="1203457" y="3890476"/>
            <a:ext cx="1820019" cy="400110"/>
          </a:xfrm>
          <a:prstGeom prst="rect">
            <a:avLst/>
          </a:prstGeom>
          <a:noFill/>
        </p:spPr>
        <p:txBody>
          <a:bodyPr wrap="square" rtlCol="0">
            <a:spAutoFit/>
          </a:bodyPr>
          <a:lstStyle/>
          <a:p>
            <a:r>
              <a:rPr lang="en-US" sz="2000" dirty="0"/>
              <a:t>HOME PLANET</a:t>
            </a:r>
          </a:p>
        </p:txBody>
      </p:sp>
      <p:pic>
        <p:nvPicPr>
          <p:cNvPr id="8" name="Picture 7">
            <a:extLst>
              <a:ext uri="{FF2B5EF4-FFF2-40B4-BE49-F238E27FC236}">
                <a16:creationId xmlns:a16="http://schemas.microsoft.com/office/drawing/2014/main" id="{38EE1FC6-A866-45AA-951E-323955B53FF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51460" y="71444"/>
            <a:ext cx="1443878" cy="704003"/>
          </a:xfrm>
          <a:prstGeom prst="rect">
            <a:avLst/>
          </a:prstGeom>
        </p:spPr>
      </p:pic>
    </p:spTree>
    <p:extLst>
      <p:ext uri="{BB962C8B-B14F-4D97-AF65-F5344CB8AC3E}">
        <p14:creationId xmlns:p14="http://schemas.microsoft.com/office/powerpoint/2010/main" val="15478197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3C3160-1D53-449F-A25A-CE1860B69808}"/>
              </a:ext>
            </a:extLst>
          </p:cNvPr>
          <p:cNvSpPr>
            <a:spLocks noGrp="1"/>
          </p:cNvSpPr>
          <p:nvPr>
            <p:ph type="title"/>
          </p:nvPr>
        </p:nvSpPr>
        <p:spPr/>
        <p:txBody>
          <a:bodyPr/>
          <a:lstStyle/>
          <a:p>
            <a:r>
              <a:rPr lang="en-US" b="1" dirty="0"/>
              <a:t>DATA VISUALIZATION continue..</a:t>
            </a:r>
          </a:p>
        </p:txBody>
      </p:sp>
      <p:pic>
        <p:nvPicPr>
          <p:cNvPr id="8" name="Picture 7">
            <a:extLst>
              <a:ext uri="{FF2B5EF4-FFF2-40B4-BE49-F238E27FC236}">
                <a16:creationId xmlns:a16="http://schemas.microsoft.com/office/drawing/2014/main" id="{D10EAEED-7117-4F0E-B6BD-2084CF4BBB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50504" y="1892384"/>
            <a:ext cx="6690991" cy="4399555"/>
          </a:xfrm>
          <a:prstGeom prst="rect">
            <a:avLst/>
          </a:prstGeom>
        </p:spPr>
      </p:pic>
      <p:sp>
        <p:nvSpPr>
          <p:cNvPr id="9" name="TextBox 8">
            <a:extLst>
              <a:ext uri="{FF2B5EF4-FFF2-40B4-BE49-F238E27FC236}">
                <a16:creationId xmlns:a16="http://schemas.microsoft.com/office/drawing/2014/main" id="{8B362DF7-56AE-41C5-B1CC-672AD9CE92EA}"/>
              </a:ext>
            </a:extLst>
          </p:cNvPr>
          <p:cNvSpPr txBox="1"/>
          <p:nvPr/>
        </p:nvSpPr>
        <p:spPr>
          <a:xfrm>
            <a:off x="1363613" y="3429000"/>
            <a:ext cx="1820019" cy="400110"/>
          </a:xfrm>
          <a:prstGeom prst="rect">
            <a:avLst/>
          </a:prstGeom>
          <a:noFill/>
        </p:spPr>
        <p:txBody>
          <a:bodyPr wrap="square" rtlCol="0">
            <a:spAutoFit/>
          </a:bodyPr>
          <a:lstStyle/>
          <a:p>
            <a:r>
              <a:rPr lang="en-US" sz="2000" dirty="0"/>
              <a:t>CRYOSLEEP</a:t>
            </a:r>
          </a:p>
        </p:txBody>
      </p:sp>
      <p:pic>
        <p:nvPicPr>
          <p:cNvPr id="5" name="Picture 4">
            <a:extLst>
              <a:ext uri="{FF2B5EF4-FFF2-40B4-BE49-F238E27FC236}">
                <a16:creationId xmlns:a16="http://schemas.microsoft.com/office/drawing/2014/main" id="{D56E211E-B155-4824-896B-F3A116B3E6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51460" y="71444"/>
            <a:ext cx="1443878" cy="704003"/>
          </a:xfrm>
          <a:prstGeom prst="rect">
            <a:avLst/>
          </a:prstGeom>
        </p:spPr>
      </p:pic>
    </p:spTree>
    <p:extLst>
      <p:ext uri="{BB962C8B-B14F-4D97-AF65-F5344CB8AC3E}">
        <p14:creationId xmlns:p14="http://schemas.microsoft.com/office/powerpoint/2010/main" val="30500120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8EB81-93B8-460D-88C7-18E061EBC912}"/>
              </a:ext>
            </a:extLst>
          </p:cNvPr>
          <p:cNvSpPr>
            <a:spLocks noGrp="1"/>
          </p:cNvSpPr>
          <p:nvPr>
            <p:ph type="title"/>
          </p:nvPr>
        </p:nvSpPr>
        <p:spPr/>
        <p:txBody>
          <a:bodyPr/>
          <a:lstStyle/>
          <a:p>
            <a:r>
              <a:rPr lang="en-US" b="1" dirty="0"/>
              <a:t>Data Visualization continue…</a:t>
            </a:r>
          </a:p>
        </p:txBody>
      </p:sp>
      <p:pic>
        <p:nvPicPr>
          <p:cNvPr id="5" name="Content Placeholder 4">
            <a:extLst>
              <a:ext uri="{FF2B5EF4-FFF2-40B4-BE49-F238E27FC236}">
                <a16:creationId xmlns:a16="http://schemas.microsoft.com/office/drawing/2014/main" id="{A44277D5-EB26-43EC-9B42-D948C23071E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67216" y="1846263"/>
            <a:ext cx="6117894" cy="4022725"/>
          </a:xfrm>
        </p:spPr>
      </p:pic>
      <p:sp>
        <p:nvSpPr>
          <p:cNvPr id="6" name="TextBox 5">
            <a:extLst>
              <a:ext uri="{FF2B5EF4-FFF2-40B4-BE49-F238E27FC236}">
                <a16:creationId xmlns:a16="http://schemas.microsoft.com/office/drawing/2014/main" id="{8B127917-80DE-44F9-8C7A-1C63C39FF53E}"/>
              </a:ext>
            </a:extLst>
          </p:cNvPr>
          <p:cNvSpPr txBox="1"/>
          <p:nvPr/>
        </p:nvSpPr>
        <p:spPr>
          <a:xfrm>
            <a:off x="1247197" y="3457515"/>
            <a:ext cx="1820019" cy="400110"/>
          </a:xfrm>
          <a:prstGeom prst="rect">
            <a:avLst/>
          </a:prstGeom>
          <a:noFill/>
        </p:spPr>
        <p:txBody>
          <a:bodyPr wrap="square" rtlCol="0">
            <a:spAutoFit/>
          </a:bodyPr>
          <a:lstStyle/>
          <a:p>
            <a:r>
              <a:rPr lang="en-US" sz="2000" dirty="0"/>
              <a:t>DESTINATION</a:t>
            </a:r>
          </a:p>
        </p:txBody>
      </p:sp>
      <p:pic>
        <p:nvPicPr>
          <p:cNvPr id="7" name="Picture 6">
            <a:extLst>
              <a:ext uri="{FF2B5EF4-FFF2-40B4-BE49-F238E27FC236}">
                <a16:creationId xmlns:a16="http://schemas.microsoft.com/office/drawing/2014/main" id="{99041A56-F418-45A2-954B-7A158C49A1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51460" y="71444"/>
            <a:ext cx="1443878" cy="704003"/>
          </a:xfrm>
          <a:prstGeom prst="rect">
            <a:avLst/>
          </a:prstGeom>
        </p:spPr>
      </p:pic>
    </p:spTree>
    <p:extLst>
      <p:ext uri="{BB962C8B-B14F-4D97-AF65-F5344CB8AC3E}">
        <p14:creationId xmlns:p14="http://schemas.microsoft.com/office/powerpoint/2010/main" val="4745312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F2A8E-BDC4-496F-B810-EA29C47F0F3D}"/>
              </a:ext>
            </a:extLst>
          </p:cNvPr>
          <p:cNvSpPr>
            <a:spLocks noGrp="1"/>
          </p:cNvSpPr>
          <p:nvPr>
            <p:ph type="title"/>
          </p:nvPr>
        </p:nvSpPr>
        <p:spPr/>
        <p:txBody>
          <a:bodyPr/>
          <a:lstStyle/>
          <a:p>
            <a:r>
              <a:rPr lang="en-US" b="1" dirty="0"/>
              <a:t>Data Visualization continue …</a:t>
            </a:r>
          </a:p>
        </p:txBody>
      </p:sp>
      <p:pic>
        <p:nvPicPr>
          <p:cNvPr id="5" name="Content Placeholder 4">
            <a:extLst>
              <a:ext uri="{FF2B5EF4-FFF2-40B4-BE49-F238E27FC236}">
                <a16:creationId xmlns:a16="http://schemas.microsoft.com/office/drawing/2014/main" id="{DC788B77-08CA-4611-B929-5B5870114E4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67216" y="1846263"/>
            <a:ext cx="6117894" cy="4022725"/>
          </a:xfrm>
        </p:spPr>
      </p:pic>
      <p:sp>
        <p:nvSpPr>
          <p:cNvPr id="6" name="TextBox 5">
            <a:extLst>
              <a:ext uri="{FF2B5EF4-FFF2-40B4-BE49-F238E27FC236}">
                <a16:creationId xmlns:a16="http://schemas.microsoft.com/office/drawing/2014/main" id="{89429905-1689-4A0B-A30E-2D4C5D219405}"/>
              </a:ext>
            </a:extLst>
          </p:cNvPr>
          <p:cNvSpPr txBox="1"/>
          <p:nvPr/>
        </p:nvSpPr>
        <p:spPr>
          <a:xfrm>
            <a:off x="2096880" y="3358662"/>
            <a:ext cx="1820019" cy="400110"/>
          </a:xfrm>
          <a:prstGeom prst="rect">
            <a:avLst/>
          </a:prstGeom>
          <a:noFill/>
        </p:spPr>
        <p:txBody>
          <a:bodyPr wrap="square" rtlCol="0">
            <a:spAutoFit/>
          </a:bodyPr>
          <a:lstStyle/>
          <a:p>
            <a:r>
              <a:rPr lang="en-US" sz="2000" dirty="0"/>
              <a:t>VIP</a:t>
            </a:r>
          </a:p>
        </p:txBody>
      </p:sp>
      <p:pic>
        <p:nvPicPr>
          <p:cNvPr id="7" name="Picture 6">
            <a:extLst>
              <a:ext uri="{FF2B5EF4-FFF2-40B4-BE49-F238E27FC236}">
                <a16:creationId xmlns:a16="http://schemas.microsoft.com/office/drawing/2014/main" id="{FB1FA4C1-1A61-4D09-BF7B-0930556E442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51460" y="71444"/>
            <a:ext cx="1443878" cy="704003"/>
          </a:xfrm>
          <a:prstGeom prst="rect">
            <a:avLst/>
          </a:prstGeom>
        </p:spPr>
      </p:pic>
    </p:spTree>
    <p:extLst>
      <p:ext uri="{BB962C8B-B14F-4D97-AF65-F5344CB8AC3E}">
        <p14:creationId xmlns:p14="http://schemas.microsoft.com/office/powerpoint/2010/main" val="19875251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B58A5-5EBE-4E93-B0F2-371F976BF1FA}"/>
              </a:ext>
            </a:extLst>
          </p:cNvPr>
          <p:cNvSpPr>
            <a:spLocks noGrp="1"/>
          </p:cNvSpPr>
          <p:nvPr>
            <p:ph type="title"/>
          </p:nvPr>
        </p:nvSpPr>
        <p:spPr/>
        <p:txBody>
          <a:bodyPr/>
          <a:lstStyle/>
          <a:p>
            <a:r>
              <a:rPr lang="en-US" b="1" dirty="0"/>
              <a:t>Data Visualization continue …</a:t>
            </a:r>
          </a:p>
        </p:txBody>
      </p:sp>
      <p:pic>
        <p:nvPicPr>
          <p:cNvPr id="5" name="Content Placeholder 4">
            <a:extLst>
              <a:ext uri="{FF2B5EF4-FFF2-40B4-BE49-F238E27FC236}">
                <a16:creationId xmlns:a16="http://schemas.microsoft.com/office/drawing/2014/main" id="{D6C29E3E-9456-4418-9842-F9080DEA620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67216" y="1846263"/>
            <a:ext cx="6117894" cy="4022725"/>
          </a:xfrm>
        </p:spPr>
      </p:pic>
      <p:sp>
        <p:nvSpPr>
          <p:cNvPr id="6" name="TextBox 5">
            <a:extLst>
              <a:ext uri="{FF2B5EF4-FFF2-40B4-BE49-F238E27FC236}">
                <a16:creationId xmlns:a16="http://schemas.microsoft.com/office/drawing/2014/main" id="{FCD6CF94-9325-4C35-B873-4C8415DF22AD}"/>
              </a:ext>
            </a:extLst>
          </p:cNvPr>
          <p:cNvSpPr txBox="1"/>
          <p:nvPr/>
        </p:nvSpPr>
        <p:spPr>
          <a:xfrm>
            <a:off x="2157206" y="3457515"/>
            <a:ext cx="1820019" cy="400110"/>
          </a:xfrm>
          <a:prstGeom prst="rect">
            <a:avLst/>
          </a:prstGeom>
          <a:noFill/>
        </p:spPr>
        <p:txBody>
          <a:bodyPr wrap="square" rtlCol="0">
            <a:spAutoFit/>
          </a:bodyPr>
          <a:lstStyle/>
          <a:p>
            <a:r>
              <a:rPr lang="en-US" sz="2000" dirty="0"/>
              <a:t>DECK</a:t>
            </a:r>
          </a:p>
        </p:txBody>
      </p:sp>
      <p:pic>
        <p:nvPicPr>
          <p:cNvPr id="7" name="Picture 6">
            <a:extLst>
              <a:ext uri="{FF2B5EF4-FFF2-40B4-BE49-F238E27FC236}">
                <a16:creationId xmlns:a16="http://schemas.microsoft.com/office/drawing/2014/main" id="{415D954D-C9B4-4B0A-ABCF-E037DE482E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51460" y="71444"/>
            <a:ext cx="1443878" cy="704003"/>
          </a:xfrm>
          <a:prstGeom prst="rect">
            <a:avLst/>
          </a:prstGeom>
        </p:spPr>
      </p:pic>
    </p:spTree>
    <p:extLst>
      <p:ext uri="{BB962C8B-B14F-4D97-AF65-F5344CB8AC3E}">
        <p14:creationId xmlns:p14="http://schemas.microsoft.com/office/powerpoint/2010/main" val="25770747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40206-0706-417A-B3B0-F2ED4F1134E8}"/>
              </a:ext>
            </a:extLst>
          </p:cNvPr>
          <p:cNvSpPr>
            <a:spLocks noGrp="1"/>
          </p:cNvSpPr>
          <p:nvPr>
            <p:ph type="title"/>
          </p:nvPr>
        </p:nvSpPr>
        <p:spPr/>
        <p:txBody>
          <a:bodyPr/>
          <a:lstStyle/>
          <a:p>
            <a:r>
              <a:rPr lang="en-US" b="1" dirty="0"/>
              <a:t>Data Visualization continue …</a:t>
            </a:r>
          </a:p>
        </p:txBody>
      </p:sp>
      <p:pic>
        <p:nvPicPr>
          <p:cNvPr id="5" name="Content Placeholder 4">
            <a:extLst>
              <a:ext uri="{FF2B5EF4-FFF2-40B4-BE49-F238E27FC236}">
                <a16:creationId xmlns:a16="http://schemas.microsoft.com/office/drawing/2014/main" id="{5C3E1C23-C6D5-4B33-9EF3-1958BAED8BE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67216" y="1846263"/>
            <a:ext cx="6117894" cy="4022725"/>
          </a:xfrm>
        </p:spPr>
      </p:pic>
      <p:sp>
        <p:nvSpPr>
          <p:cNvPr id="6" name="TextBox 5">
            <a:extLst>
              <a:ext uri="{FF2B5EF4-FFF2-40B4-BE49-F238E27FC236}">
                <a16:creationId xmlns:a16="http://schemas.microsoft.com/office/drawing/2014/main" id="{FEBA268A-667A-40D1-9A44-5E90CFA282F7}"/>
              </a:ext>
            </a:extLst>
          </p:cNvPr>
          <p:cNvSpPr txBox="1"/>
          <p:nvPr/>
        </p:nvSpPr>
        <p:spPr>
          <a:xfrm>
            <a:off x="2157206" y="3429000"/>
            <a:ext cx="1820019" cy="400110"/>
          </a:xfrm>
          <a:prstGeom prst="rect">
            <a:avLst/>
          </a:prstGeom>
          <a:noFill/>
        </p:spPr>
        <p:txBody>
          <a:bodyPr wrap="square" rtlCol="0">
            <a:spAutoFit/>
          </a:bodyPr>
          <a:lstStyle/>
          <a:p>
            <a:r>
              <a:rPr lang="en-US" sz="2000" dirty="0"/>
              <a:t>SIDE</a:t>
            </a:r>
          </a:p>
        </p:txBody>
      </p:sp>
      <p:pic>
        <p:nvPicPr>
          <p:cNvPr id="7" name="Picture 6">
            <a:extLst>
              <a:ext uri="{FF2B5EF4-FFF2-40B4-BE49-F238E27FC236}">
                <a16:creationId xmlns:a16="http://schemas.microsoft.com/office/drawing/2014/main" id="{364FA845-0C57-4502-83CA-719088AA88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51460" y="71444"/>
            <a:ext cx="1443878" cy="704003"/>
          </a:xfrm>
          <a:prstGeom prst="rect">
            <a:avLst/>
          </a:prstGeom>
        </p:spPr>
      </p:pic>
    </p:spTree>
    <p:extLst>
      <p:ext uri="{BB962C8B-B14F-4D97-AF65-F5344CB8AC3E}">
        <p14:creationId xmlns:p14="http://schemas.microsoft.com/office/powerpoint/2010/main" val="3030192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DBDCC-FB67-4760-BDCA-7A7781CE5BDA}"/>
              </a:ext>
            </a:extLst>
          </p:cNvPr>
          <p:cNvSpPr>
            <a:spLocks noGrp="1"/>
          </p:cNvSpPr>
          <p:nvPr>
            <p:ph type="title"/>
          </p:nvPr>
        </p:nvSpPr>
        <p:spPr/>
        <p:txBody>
          <a:bodyPr/>
          <a:lstStyle/>
          <a:p>
            <a:r>
              <a:rPr lang="en-US" b="1" dirty="0"/>
              <a:t>Data Visualization continue …</a:t>
            </a:r>
          </a:p>
        </p:txBody>
      </p:sp>
      <p:pic>
        <p:nvPicPr>
          <p:cNvPr id="5" name="Content Placeholder 4">
            <a:extLst>
              <a:ext uri="{FF2B5EF4-FFF2-40B4-BE49-F238E27FC236}">
                <a16:creationId xmlns:a16="http://schemas.microsoft.com/office/drawing/2014/main" id="{7437BFD8-D415-4B5A-A97C-AF9A265F842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67216" y="1846263"/>
            <a:ext cx="6117894" cy="4022725"/>
          </a:xfrm>
        </p:spPr>
      </p:pic>
      <p:sp>
        <p:nvSpPr>
          <p:cNvPr id="6" name="TextBox 5">
            <a:extLst>
              <a:ext uri="{FF2B5EF4-FFF2-40B4-BE49-F238E27FC236}">
                <a16:creationId xmlns:a16="http://schemas.microsoft.com/office/drawing/2014/main" id="{9CD00CFB-007C-4267-A03C-D6B466492990}"/>
              </a:ext>
            </a:extLst>
          </p:cNvPr>
          <p:cNvSpPr txBox="1"/>
          <p:nvPr/>
        </p:nvSpPr>
        <p:spPr>
          <a:xfrm>
            <a:off x="1624819" y="3457515"/>
            <a:ext cx="1820019" cy="400110"/>
          </a:xfrm>
          <a:prstGeom prst="rect">
            <a:avLst/>
          </a:prstGeom>
          <a:noFill/>
        </p:spPr>
        <p:txBody>
          <a:bodyPr wrap="square" rtlCol="0">
            <a:spAutoFit/>
          </a:bodyPr>
          <a:lstStyle/>
          <a:p>
            <a:r>
              <a:rPr lang="en-US" sz="2000" dirty="0"/>
              <a:t>INGROUP</a:t>
            </a:r>
          </a:p>
        </p:txBody>
      </p:sp>
      <p:pic>
        <p:nvPicPr>
          <p:cNvPr id="7" name="Picture 6">
            <a:extLst>
              <a:ext uri="{FF2B5EF4-FFF2-40B4-BE49-F238E27FC236}">
                <a16:creationId xmlns:a16="http://schemas.microsoft.com/office/drawing/2014/main" id="{18C5DE78-0FA4-416D-9C70-BD5D2EAE58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51460" y="71444"/>
            <a:ext cx="1443878" cy="704003"/>
          </a:xfrm>
          <a:prstGeom prst="rect">
            <a:avLst/>
          </a:prstGeom>
        </p:spPr>
      </p:pic>
    </p:spTree>
    <p:extLst>
      <p:ext uri="{BB962C8B-B14F-4D97-AF65-F5344CB8AC3E}">
        <p14:creationId xmlns:p14="http://schemas.microsoft.com/office/powerpoint/2010/main" val="18369889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69E94F-57A2-4D07-AAB0-8F918E2DAAA5}"/>
              </a:ext>
            </a:extLst>
          </p:cNvPr>
          <p:cNvSpPr>
            <a:spLocks noGrp="1"/>
          </p:cNvSpPr>
          <p:nvPr>
            <p:ph type="title"/>
          </p:nvPr>
        </p:nvSpPr>
        <p:spPr>
          <a:xfrm>
            <a:off x="1165412" y="286603"/>
            <a:ext cx="9990268" cy="1450757"/>
          </a:xfrm>
        </p:spPr>
        <p:txBody>
          <a:bodyPr/>
          <a:lstStyle/>
          <a:p>
            <a:r>
              <a:rPr lang="en-US" b="1" dirty="0"/>
              <a:t>INTRODUCTION:</a:t>
            </a:r>
          </a:p>
        </p:txBody>
      </p:sp>
      <p:sp>
        <p:nvSpPr>
          <p:cNvPr id="3" name="Content Placeholder 2">
            <a:extLst>
              <a:ext uri="{FF2B5EF4-FFF2-40B4-BE49-F238E27FC236}">
                <a16:creationId xmlns:a16="http://schemas.microsoft.com/office/drawing/2014/main" id="{EAEC9AF3-7F70-4090-B633-FF576F8EB206}"/>
              </a:ext>
            </a:extLst>
          </p:cNvPr>
          <p:cNvSpPr>
            <a:spLocks noGrp="1"/>
          </p:cNvSpPr>
          <p:nvPr>
            <p:ph idx="1"/>
          </p:nvPr>
        </p:nvSpPr>
        <p:spPr>
          <a:xfrm>
            <a:off x="1165412" y="1916660"/>
            <a:ext cx="4930588" cy="4307677"/>
          </a:xfrm>
        </p:spPr>
        <p:txBody>
          <a:bodyPr/>
          <a:lstStyle/>
          <a:p>
            <a:pPr>
              <a:buClrTx/>
              <a:buFont typeface="Calibri" panose="020F0502020204030204" pitchFamily="34" charset="0"/>
              <a:buChar char="•"/>
            </a:pPr>
            <a:r>
              <a:rPr lang="en-US" dirty="0"/>
              <a:t>  The event of occur – 2912</a:t>
            </a:r>
          </a:p>
          <a:p>
            <a:pPr>
              <a:buClrTx/>
              <a:buFont typeface="Calibri" panose="020F0502020204030204" pitchFamily="34" charset="0"/>
              <a:buChar char="•"/>
            </a:pPr>
            <a:r>
              <a:rPr lang="en-US" dirty="0"/>
              <a:t>  To solve a Cosmic mystery</a:t>
            </a:r>
          </a:p>
          <a:p>
            <a:pPr>
              <a:buClrTx/>
              <a:buFont typeface="Calibri" panose="020F0502020204030204" pitchFamily="34" charset="0"/>
              <a:buChar char="•"/>
            </a:pPr>
            <a:r>
              <a:rPr lang="en-US" dirty="0"/>
              <a:t>  Data – 4 lightyears away</a:t>
            </a:r>
          </a:p>
          <a:p>
            <a:pPr>
              <a:buClrTx/>
              <a:buFont typeface="Calibri" panose="020F0502020204030204" pitchFamily="34" charset="0"/>
              <a:buChar char="•"/>
            </a:pPr>
            <a:r>
              <a:rPr lang="en-US" dirty="0"/>
              <a:t>  It was an interstellar passenger liner launched a     month ago(13000)</a:t>
            </a:r>
          </a:p>
          <a:p>
            <a:pPr>
              <a:buClrTx/>
              <a:buFont typeface="Calibri" panose="020F0502020204030204" pitchFamily="34" charset="0"/>
              <a:buChar char="•"/>
            </a:pPr>
            <a:r>
              <a:rPr lang="en-US" dirty="0"/>
              <a:t>  Collided with a spacetime anomaly hidden within a dust cloud.</a:t>
            </a:r>
          </a:p>
          <a:p>
            <a:pPr>
              <a:buClrTx/>
              <a:buFont typeface="Calibri" panose="020F0502020204030204" pitchFamily="34" charset="0"/>
              <a:buChar char="•"/>
            </a:pPr>
            <a:endParaRPr lang="en-US" dirty="0"/>
          </a:p>
        </p:txBody>
      </p:sp>
      <p:pic>
        <p:nvPicPr>
          <p:cNvPr id="2052" name="Picture 4" descr="https://storage.googleapis.com/kaggle-media/competitions/Spaceship%20Titanic/joel-filipe-QwoNAhbmLLo-unsplash.jpg">
            <a:extLst>
              <a:ext uri="{FF2B5EF4-FFF2-40B4-BE49-F238E27FC236}">
                <a16:creationId xmlns:a16="http://schemas.microsoft.com/office/drawing/2014/main" id="{58C238E1-21BF-47AC-ABE8-0477A1923D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20533" y="1844942"/>
            <a:ext cx="4219994" cy="3340733"/>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D3E7D09E-6E7D-42BA-BB68-D01A27B856A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51460" y="107303"/>
            <a:ext cx="1443878" cy="704003"/>
          </a:xfrm>
          <a:prstGeom prst="rect">
            <a:avLst/>
          </a:prstGeom>
        </p:spPr>
      </p:pic>
    </p:spTree>
    <p:extLst>
      <p:ext uri="{BB962C8B-B14F-4D97-AF65-F5344CB8AC3E}">
        <p14:creationId xmlns:p14="http://schemas.microsoft.com/office/powerpoint/2010/main" val="25038790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6C1AA-44C4-4D7C-80D3-D3D5EA3ED98B}"/>
              </a:ext>
            </a:extLst>
          </p:cNvPr>
          <p:cNvSpPr>
            <a:spLocks noGrp="1"/>
          </p:cNvSpPr>
          <p:nvPr>
            <p:ph type="title"/>
          </p:nvPr>
        </p:nvSpPr>
        <p:spPr/>
        <p:txBody>
          <a:bodyPr/>
          <a:lstStyle/>
          <a:p>
            <a:r>
              <a:rPr lang="en-US" b="1" dirty="0"/>
              <a:t>Data Visualization continue …</a:t>
            </a:r>
          </a:p>
        </p:txBody>
      </p:sp>
      <p:pic>
        <p:nvPicPr>
          <p:cNvPr id="4" name="Picture 3">
            <a:extLst>
              <a:ext uri="{FF2B5EF4-FFF2-40B4-BE49-F238E27FC236}">
                <a16:creationId xmlns:a16="http://schemas.microsoft.com/office/drawing/2014/main" id="{71737358-C0D3-49AF-8D37-8A961ED8CC8F}"/>
              </a:ext>
            </a:extLst>
          </p:cNvPr>
          <p:cNvPicPr>
            <a:picLocks noChangeAspect="1"/>
          </p:cNvPicPr>
          <p:nvPr/>
        </p:nvPicPr>
        <p:blipFill>
          <a:blip r:embed="rId2"/>
          <a:stretch>
            <a:fillRect/>
          </a:stretch>
        </p:blipFill>
        <p:spPr>
          <a:xfrm>
            <a:off x="2029069" y="1929333"/>
            <a:ext cx="8133862" cy="4140078"/>
          </a:xfrm>
          <a:prstGeom prst="rect">
            <a:avLst/>
          </a:prstGeom>
        </p:spPr>
      </p:pic>
      <p:pic>
        <p:nvPicPr>
          <p:cNvPr id="5" name="Picture 4">
            <a:extLst>
              <a:ext uri="{FF2B5EF4-FFF2-40B4-BE49-F238E27FC236}">
                <a16:creationId xmlns:a16="http://schemas.microsoft.com/office/drawing/2014/main" id="{CAED128B-0ACB-4809-AB0B-2AA1199B46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51460" y="71444"/>
            <a:ext cx="1443878" cy="704003"/>
          </a:xfrm>
          <a:prstGeom prst="rect">
            <a:avLst/>
          </a:prstGeom>
        </p:spPr>
      </p:pic>
    </p:spTree>
    <p:extLst>
      <p:ext uri="{BB962C8B-B14F-4D97-AF65-F5344CB8AC3E}">
        <p14:creationId xmlns:p14="http://schemas.microsoft.com/office/powerpoint/2010/main" val="36161378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9E7420-24E0-4D42-ABA8-3BABC3D2AEE9}"/>
              </a:ext>
            </a:extLst>
          </p:cNvPr>
          <p:cNvSpPr>
            <a:spLocks noGrp="1"/>
          </p:cNvSpPr>
          <p:nvPr>
            <p:ph type="title"/>
          </p:nvPr>
        </p:nvSpPr>
        <p:spPr/>
        <p:txBody>
          <a:bodyPr/>
          <a:lstStyle/>
          <a:p>
            <a:r>
              <a:rPr lang="en-US" b="1" dirty="0"/>
              <a:t>Data Visualization continue …</a:t>
            </a:r>
          </a:p>
        </p:txBody>
      </p:sp>
      <p:pic>
        <p:nvPicPr>
          <p:cNvPr id="5" name="Picture 4">
            <a:extLst>
              <a:ext uri="{FF2B5EF4-FFF2-40B4-BE49-F238E27FC236}">
                <a16:creationId xmlns:a16="http://schemas.microsoft.com/office/drawing/2014/main" id="{F67FA35E-A1C1-4C0F-9641-ADE707B5AA12}"/>
              </a:ext>
            </a:extLst>
          </p:cNvPr>
          <p:cNvPicPr>
            <a:picLocks noChangeAspect="1"/>
          </p:cNvPicPr>
          <p:nvPr/>
        </p:nvPicPr>
        <p:blipFill>
          <a:blip r:embed="rId2"/>
          <a:stretch>
            <a:fillRect/>
          </a:stretch>
        </p:blipFill>
        <p:spPr>
          <a:xfrm>
            <a:off x="1865857" y="1811841"/>
            <a:ext cx="8460285" cy="4354557"/>
          </a:xfrm>
          <a:prstGeom prst="rect">
            <a:avLst/>
          </a:prstGeom>
        </p:spPr>
      </p:pic>
      <p:pic>
        <p:nvPicPr>
          <p:cNvPr id="4" name="Picture 3">
            <a:extLst>
              <a:ext uri="{FF2B5EF4-FFF2-40B4-BE49-F238E27FC236}">
                <a16:creationId xmlns:a16="http://schemas.microsoft.com/office/drawing/2014/main" id="{6ADD219B-2FF6-42F7-B57A-14BC98477A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51460" y="71444"/>
            <a:ext cx="1443878" cy="704003"/>
          </a:xfrm>
          <a:prstGeom prst="rect">
            <a:avLst/>
          </a:prstGeom>
        </p:spPr>
      </p:pic>
    </p:spTree>
    <p:extLst>
      <p:ext uri="{BB962C8B-B14F-4D97-AF65-F5344CB8AC3E}">
        <p14:creationId xmlns:p14="http://schemas.microsoft.com/office/powerpoint/2010/main" val="22913232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9E7420-24E0-4D42-ABA8-3BABC3D2AEE9}"/>
              </a:ext>
            </a:extLst>
          </p:cNvPr>
          <p:cNvSpPr>
            <a:spLocks noGrp="1"/>
          </p:cNvSpPr>
          <p:nvPr>
            <p:ph type="title"/>
          </p:nvPr>
        </p:nvSpPr>
        <p:spPr/>
        <p:txBody>
          <a:bodyPr/>
          <a:lstStyle/>
          <a:p>
            <a:r>
              <a:rPr lang="en-US" b="1" dirty="0"/>
              <a:t>Data Visualization continue …</a:t>
            </a:r>
            <a:endParaRPr lang="en-US" dirty="0"/>
          </a:p>
        </p:txBody>
      </p:sp>
      <p:pic>
        <p:nvPicPr>
          <p:cNvPr id="4" name="Picture 3">
            <a:extLst>
              <a:ext uri="{FF2B5EF4-FFF2-40B4-BE49-F238E27FC236}">
                <a16:creationId xmlns:a16="http://schemas.microsoft.com/office/drawing/2014/main" id="{060C7082-C797-41B4-B0C1-0B58ECA0180F}"/>
              </a:ext>
            </a:extLst>
          </p:cNvPr>
          <p:cNvPicPr>
            <a:picLocks noChangeAspect="1"/>
          </p:cNvPicPr>
          <p:nvPr/>
        </p:nvPicPr>
        <p:blipFill>
          <a:blip r:embed="rId2"/>
          <a:stretch>
            <a:fillRect/>
          </a:stretch>
        </p:blipFill>
        <p:spPr>
          <a:xfrm>
            <a:off x="1883787" y="1864949"/>
            <a:ext cx="8424425" cy="4336100"/>
          </a:xfrm>
          <a:prstGeom prst="rect">
            <a:avLst/>
          </a:prstGeom>
        </p:spPr>
      </p:pic>
      <p:pic>
        <p:nvPicPr>
          <p:cNvPr id="5" name="Picture 4">
            <a:extLst>
              <a:ext uri="{FF2B5EF4-FFF2-40B4-BE49-F238E27FC236}">
                <a16:creationId xmlns:a16="http://schemas.microsoft.com/office/drawing/2014/main" id="{F464D1CA-2A07-4579-8773-5BFFDD1237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51460" y="71444"/>
            <a:ext cx="1443878" cy="704003"/>
          </a:xfrm>
          <a:prstGeom prst="rect">
            <a:avLst/>
          </a:prstGeom>
        </p:spPr>
      </p:pic>
    </p:spTree>
    <p:extLst>
      <p:ext uri="{BB962C8B-B14F-4D97-AF65-F5344CB8AC3E}">
        <p14:creationId xmlns:p14="http://schemas.microsoft.com/office/powerpoint/2010/main" val="20193623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9E7420-24E0-4D42-ABA8-3BABC3D2AEE9}"/>
              </a:ext>
            </a:extLst>
          </p:cNvPr>
          <p:cNvSpPr>
            <a:spLocks noGrp="1"/>
          </p:cNvSpPr>
          <p:nvPr>
            <p:ph type="title"/>
          </p:nvPr>
        </p:nvSpPr>
        <p:spPr/>
        <p:txBody>
          <a:bodyPr/>
          <a:lstStyle/>
          <a:p>
            <a:r>
              <a:rPr lang="en-US" b="1" dirty="0"/>
              <a:t>Data Visualization continue …</a:t>
            </a:r>
          </a:p>
        </p:txBody>
      </p:sp>
      <p:pic>
        <p:nvPicPr>
          <p:cNvPr id="4" name="Picture 3">
            <a:extLst>
              <a:ext uri="{FF2B5EF4-FFF2-40B4-BE49-F238E27FC236}">
                <a16:creationId xmlns:a16="http://schemas.microsoft.com/office/drawing/2014/main" id="{98038CF7-4D69-4F4F-90E6-B395731EDD74}"/>
              </a:ext>
            </a:extLst>
          </p:cNvPr>
          <p:cNvPicPr>
            <a:picLocks noChangeAspect="1"/>
          </p:cNvPicPr>
          <p:nvPr/>
        </p:nvPicPr>
        <p:blipFill>
          <a:blip r:embed="rId2"/>
          <a:stretch>
            <a:fillRect/>
          </a:stretch>
        </p:blipFill>
        <p:spPr>
          <a:xfrm>
            <a:off x="1983601" y="1877503"/>
            <a:ext cx="8224797" cy="4272861"/>
          </a:xfrm>
          <a:prstGeom prst="rect">
            <a:avLst/>
          </a:prstGeom>
        </p:spPr>
      </p:pic>
      <p:pic>
        <p:nvPicPr>
          <p:cNvPr id="5" name="Picture 4">
            <a:extLst>
              <a:ext uri="{FF2B5EF4-FFF2-40B4-BE49-F238E27FC236}">
                <a16:creationId xmlns:a16="http://schemas.microsoft.com/office/drawing/2014/main" id="{7A7C96F8-07A0-42DB-8DE2-3EE841348B8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51460" y="71444"/>
            <a:ext cx="1443878" cy="704003"/>
          </a:xfrm>
          <a:prstGeom prst="rect">
            <a:avLst/>
          </a:prstGeom>
        </p:spPr>
      </p:pic>
    </p:spTree>
    <p:extLst>
      <p:ext uri="{BB962C8B-B14F-4D97-AF65-F5344CB8AC3E}">
        <p14:creationId xmlns:p14="http://schemas.microsoft.com/office/powerpoint/2010/main" val="14295190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9E7420-24E0-4D42-ABA8-3BABC3D2AEE9}"/>
              </a:ext>
            </a:extLst>
          </p:cNvPr>
          <p:cNvSpPr>
            <a:spLocks noGrp="1"/>
          </p:cNvSpPr>
          <p:nvPr>
            <p:ph type="title"/>
          </p:nvPr>
        </p:nvSpPr>
        <p:spPr/>
        <p:txBody>
          <a:bodyPr/>
          <a:lstStyle/>
          <a:p>
            <a:r>
              <a:rPr lang="en-US" b="1" dirty="0"/>
              <a:t>Data Visualization continue …</a:t>
            </a:r>
            <a:endParaRPr lang="en-US" dirty="0"/>
          </a:p>
        </p:txBody>
      </p:sp>
      <p:pic>
        <p:nvPicPr>
          <p:cNvPr id="4" name="Picture 3">
            <a:extLst>
              <a:ext uri="{FF2B5EF4-FFF2-40B4-BE49-F238E27FC236}">
                <a16:creationId xmlns:a16="http://schemas.microsoft.com/office/drawing/2014/main" id="{42B15C38-2CE4-4E4A-913B-FF71F6E441AA}"/>
              </a:ext>
            </a:extLst>
          </p:cNvPr>
          <p:cNvPicPr>
            <a:picLocks noChangeAspect="1"/>
          </p:cNvPicPr>
          <p:nvPr/>
        </p:nvPicPr>
        <p:blipFill>
          <a:blip r:embed="rId2"/>
          <a:stretch>
            <a:fillRect/>
          </a:stretch>
        </p:blipFill>
        <p:spPr>
          <a:xfrm>
            <a:off x="1846133" y="1906567"/>
            <a:ext cx="8499733" cy="4335626"/>
          </a:xfrm>
          <a:prstGeom prst="rect">
            <a:avLst/>
          </a:prstGeom>
        </p:spPr>
      </p:pic>
      <p:pic>
        <p:nvPicPr>
          <p:cNvPr id="5" name="Picture 4">
            <a:extLst>
              <a:ext uri="{FF2B5EF4-FFF2-40B4-BE49-F238E27FC236}">
                <a16:creationId xmlns:a16="http://schemas.microsoft.com/office/drawing/2014/main" id="{6BCD2DBE-0286-4644-B9E3-E20002DBC0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51460" y="71444"/>
            <a:ext cx="1443878" cy="704003"/>
          </a:xfrm>
          <a:prstGeom prst="rect">
            <a:avLst/>
          </a:prstGeom>
        </p:spPr>
      </p:pic>
    </p:spTree>
    <p:extLst>
      <p:ext uri="{BB962C8B-B14F-4D97-AF65-F5344CB8AC3E}">
        <p14:creationId xmlns:p14="http://schemas.microsoft.com/office/powerpoint/2010/main" val="32148187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9E7420-24E0-4D42-ABA8-3BABC3D2AEE9}"/>
              </a:ext>
            </a:extLst>
          </p:cNvPr>
          <p:cNvSpPr>
            <a:spLocks noGrp="1"/>
          </p:cNvSpPr>
          <p:nvPr>
            <p:ph type="title"/>
          </p:nvPr>
        </p:nvSpPr>
        <p:spPr/>
        <p:txBody>
          <a:bodyPr/>
          <a:lstStyle/>
          <a:p>
            <a:r>
              <a:rPr lang="en-US" b="1" dirty="0"/>
              <a:t>Data Visualization continue …</a:t>
            </a:r>
            <a:endParaRPr lang="en-US" dirty="0"/>
          </a:p>
        </p:txBody>
      </p:sp>
      <p:pic>
        <p:nvPicPr>
          <p:cNvPr id="4" name="Picture 3">
            <a:extLst>
              <a:ext uri="{FF2B5EF4-FFF2-40B4-BE49-F238E27FC236}">
                <a16:creationId xmlns:a16="http://schemas.microsoft.com/office/drawing/2014/main" id="{DBBBFE39-CCD0-47B7-AF17-5BD2C8E9CF55}"/>
              </a:ext>
            </a:extLst>
          </p:cNvPr>
          <p:cNvPicPr>
            <a:picLocks noChangeAspect="1"/>
          </p:cNvPicPr>
          <p:nvPr/>
        </p:nvPicPr>
        <p:blipFill>
          <a:blip r:embed="rId2"/>
          <a:stretch>
            <a:fillRect/>
          </a:stretch>
        </p:blipFill>
        <p:spPr>
          <a:xfrm>
            <a:off x="1869106" y="1851510"/>
            <a:ext cx="8453787" cy="4326967"/>
          </a:xfrm>
          <a:prstGeom prst="rect">
            <a:avLst/>
          </a:prstGeom>
        </p:spPr>
      </p:pic>
      <p:pic>
        <p:nvPicPr>
          <p:cNvPr id="5" name="Picture 4">
            <a:extLst>
              <a:ext uri="{FF2B5EF4-FFF2-40B4-BE49-F238E27FC236}">
                <a16:creationId xmlns:a16="http://schemas.microsoft.com/office/drawing/2014/main" id="{803F6FA1-E6B5-4137-843D-4AE549C8270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51460" y="71444"/>
            <a:ext cx="1443878" cy="704003"/>
          </a:xfrm>
          <a:prstGeom prst="rect">
            <a:avLst/>
          </a:prstGeom>
        </p:spPr>
      </p:pic>
    </p:spTree>
    <p:extLst>
      <p:ext uri="{BB962C8B-B14F-4D97-AF65-F5344CB8AC3E}">
        <p14:creationId xmlns:p14="http://schemas.microsoft.com/office/powerpoint/2010/main" val="32036251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F6002-DF8E-4AA9-8DA9-FC30FA574499}"/>
              </a:ext>
            </a:extLst>
          </p:cNvPr>
          <p:cNvSpPr>
            <a:spLocks noGrp="1"/>
          </p:cNvSpPr>
          <p:nvPr>
            <p:ph type="title"/>
          </p:nvPr>
        </p:nvSpPr>
        <p:spPr/>
        <p:txBody>
          <a:bodyPr/>
          <a:lstStyle/>
          <a:p>
            <a:r>
              <a:rPr lang="en-US" b="1" dirty="0"/>
              <a:t>REMOVING OUTLIERS</a:t>
            </a:r>
          </a:p>
        </p:txBody>
      </p:sp>
      <p:sp>
        <p:nvSpPr>
          <p:cNvPr id="3" name="Content Placeholder 2">
            <a:extLst>
              <a:ext uri="{FF2B5EF4-FFF2-40B4-BE49-F238E27FC236}">
                <a16:creationId xmlns:a16="http://schemas.microsoft.com/office/drawing/2014/main" id="{72C53EE3-9501-4627-A598-3CDAC83A9333}"/>
              </a:ext>
            </a:extLst>
          </p:cNvPr>
          <p:cNvSpPr>
            <a:spLocks noGrp="1"/>
          </p:cNvSpPr>
          <p:nvPr>
            <p:ph idx="1"/>
          </p:nvPr>
        </p:nvSpPr>
        <p:spPr>
          <a:xfrm>
            <a:off x="1222786" y="1845734"/>
            <a:ext cx="4873214" cy="4151654"/>
          </a:xfrm>
        </p:spPr>
        <p:txBody>
          <a:bodyPr/>
          <a:lstStyle/>
          <a:p>
            <a:pPr>
              <a:buClrTx/>
              <a:buFont typeface="Arial" panose="020B0604020202020204" pitchFamily="34" charset="0"/>
              <a:buChar char="•"/>
            </a:pPr>
            <a:r>
              <a:rPr lang="en-US" dirty="0"/>
              <a:t>  Dataset is Balanced and contain zero values in it.</a:t>
            </a:r>
          </a:p>
          <a:p>
            <a:pPr>
              <a:buClrTx/>
              <a:buFont typeface="Arial" panose="020B0604020202020204" pitchFamily="34" charset="0"/>
              <a:buChar char="•"/>
            </a:pPr>
            <a:r>
              <a:rPr lang="en-US" dirty="0"/>
              <a:t>  Square root Transformation and Interquartile range is used to Normalize the data distribution</a:t>
            </a:r>
          </a:p>
          <a:p>
            <a:pPr>
              <a:buClrTx/>
              <a:buFont typeface="Arial" panose="020B0604020202020204" pitchFamily="34" charset="0"/>
              <a:buChar char="•"/>
            </a:pPr>
            <a:r>
              <a:rPr lang="en-US" dirty="0"/>
              <a:t>  Square Root transformation is selected to minimize the highly right skewed data</a:t>
            </a:r>
          </a:p>
        </p:txBody>
      </p:sp>
      <p:pic>
        <p:nvPicPr>
          <p:cNvPr id="4" name="Picture 3">
            <a:extLst>
              <a:ext uri="{FF2B5EF4-FFF2-40B4-BE49-F238E27FC236}">
                <a16:creationId xmlns:a16="http://schemas.microsoft.com/office/drawing/2014/main" id="{25F27804-5C5D-4042-804C-0F46A021B4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51460" y="71444"/>
            <a:ext cx="1443878" cy="704003"/>
          </a:xfrm>
          <a:prstGeom prst="rect">
            <a:avLst/>
          </a:prstGeom>
        </p:spPr>
      </p:pic>
      <p:pic>
        <p:nvPicPr>
          <p:cNvPr id="5" name="Picture 4">
            <a:extLst>
              <a:ext uri="{FF2B5EF4-FFF2-40B4-BE49-F238E27FC236}">
                <a16:creationId xmlns:a16="http://schemas.microsoft.com/office/drawing/2014/main" id="{A02B7521-9C92-4121-BA90-39A9F3DDC541}"/>
              </a:ext>
            </a:extLst>
          </p:cNvPr>
          <p:cNvPicPr/>
          <p:nvPr/>
        </p:nvPicPr>
        <p:blipFill>
          <a:blip r:embed="rId3">
            <a:extLst>
              <a:ext uri="{28A0092B-C50C-407E-A947-70E740481C1C}">
                <a14:useLocalDpi xmlns:a14="http://schemas.microsoft.com/office/drawing/2010/main" val="0"/>
              </a:ext>
            </a:extLst>
          </a:blip>
          <a:stretch>
            <a:fillRect/>
          </a:stretch>
        </p:blipFill>
        <p:spPr>
          <a:xfrm>
            <a:off x="6461761" y="1845734"/>
            <a:ext cx="4693920" cy="4023360"/>
          </a:xfrm>
          <a:prstGeom prst="rect">
            <a:avLst/>
          </a:prstGeom>
        </p:spPr>
      </p:pic>
    </p:spTree>
    <p:extLst>
      <p:ext uri="{BB962C8B-B14F-4D97-AF65-F5344CB8AC3E}">
        <p14:creationId xmlns:p14="http://schemas.microsoft.com/office/powerpoint/2010/main" val="3701349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F6002-DF8E-4AA9-8DA9-FC30FA574499}"/>
              </a:ext>
            </a:extLst>
          </p:cNvPr>
          <p:cNvSpPr>
            <a:spLocks noGrp="1"/>
          </p:cNvSpPr>
          <p:nvPr>
            <p:ph type="title"/>
          </p:nvPr>
        </p:nvSpPr>
        <p:spPr/>
        <p:txBody>
          <a:bodyPr/>
          <a:lstStyle/>
          <a:p>
            <a:r>
              <a:rPr lang="en-US" b="1" dirty="0"/>
              <a:t>MODEL BUILDING:</a:t>
            </a:r>
          </a:p>
        </p:txBody>
      </p:sp>
      <p:sp>
        <p:nvSpPr>
          <p:cNvPr id="3" name="Content Placeholder 2">
            <a:extLst>
              <a:ext uri="{FF2B5EF4-FFF2-40B4-BE49-F238E27FC236}">
                <a16:creationId xmlns:a16="http://schemas.microsoft.com/office/drawing/2014/main" id="{72C53EE3-9501-4627-A598-3CDAC83A9333}"/>
              </a:ext>
            </a:extLst>
          </p:cNvPr>
          <p:cNvSpPr>
            <a:spLocks noGrp="1"/>
          </p:cNvSpPr>
          <p:nvPr>
            <p:ph idx="1"/>
          </p:nvPr>
        </p:nvSpPr>
        <p:spPr/>
        <p:txBody>
          <a:bodyPr/>
          <a:lstStyle/>
          <a:p>
            <a:pPr>
              <a:buClrTx/>
              <a:buFont typeface="Arial" panose="020B0604020202020204" pitchFamily="34" charset="0"/>
              <a:buChar char="•"/>
            </a:pPr>
            <a:r>
              <a:rPr lang="en-US" dirty="0"/>
              <a:t>  Creating basic model </a:t>
            </a:r>
          </a:p>
          <a:p>
            <a:pPr>
              <a:buClrTx/>
              <a:buFont typeface="Arial" panose="020B0604020202020204" pitchFamily="34" charset="0"/>
              <a:buChar char="•"/>
            </a:pPr>
            <a:r>
              <a:rPr lang="en-US" dirty="0"/>
              <a:t>  Train the model with train data</a:t>
            </a:r>
          </a:p>
          <a:p>
            <a:pPr>
              <a:buClrTx/>
              <a:buFont typeface="Arial" panose="020B0604020202020204" pitchFamily="34" charset="0"/>
              <a:buChar char="•"/>
            </a:pPr>
            <a:r>
              <a:rPr lang="en-US" dirty="0"/>
              <a:t>  Evaluating the model with Val data</a:t>
            </a:r>
          </a:p>
          <a:p>
            <a:pPr>
              <a:buClrTx/>
              <a:buFont typeface="Arial" panose="020B0604020202020204" pitchFamily="34" charset="0"/>
              <a:buChar char="•"/>
            </a:pPr>
            <a:r>
              <a:rPr lang="en-US" dirty="0"/>
              <a:t>  Tuning the model</a:t>
            </a:r>
          </a:p>
          <a:p>
            <a:pPr>
              <a:buClrTx/>
              <a:buFont typeface="Arial" panose="020B0604020202020204" pitchFamily="34" charset="0"/>
              <a:buChar char="•"/>
            </a:pPr>
            <a:r>
              <a:rPr lang="en-US" dirty="0"/>
              <a:t>  Identify the best model</a:t>
            </a:r>
          </a:p>
          <a:p>
            <a:pPr>
              <a:buClrTx/>
              <a:buFont typeface="Arial" panose="020B0604020202020204" pitchFamily="34" charset="0"/>
              <a:buChar char="•"/>
            </a:pPr>
            <a:r>
              <a:rPr lang="en-US" dirty="0"/>
              <a:t>  Predicting the result with Finalized model</a:t>
            </a:r>
          </a:p>
        </p:txBody>
      </p:sp>
      <p:pic>
        <p:nvPicPr>
          <p:cNvPr id="4" name="Picture 3">
            <a:extLst>
              <a:ext uri="{FF2B5EF4-FFF2-40B4-BE49-F238E27FC236}">
                <a16:creationId xmlns:a16="http://schemas.microsoft.com/office/drawing/2014/main" id="{C94B83A5-61C6-4313-B410-2C7428FB1E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51460" y="71444"/>
            <a:ext cx="1443878" cy="704003"/>
          </a:xfrm>
          <a:prstGeom prst="rect">
            <a:avLst/>
          </a:prstGeom>
        </p:spPr>
      </p:pic>
    </p:spTree>
    <p:extLst>
      <p:ext uri="{BB962C8B-B14F-4D97-AF65-F5344CB8AC3E}">
        <p14:creationId xmlns:p14="http://schemas.microsoft.com/office/powerpoint/2010/main" val="25825277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4296D-8B97-451F-9F7A-EF2C8FB4E16A}"/>
              </a:ext>
            </a:extLst>
          </p:cNvPr>
          <p:cNvSpPr>
            <a:spLocks noGrp="1"/>
          </p:cNvSpPr>
          <p:nvPr>
            <p:ph type="title"/>
          </p:nvPr>
        </p:nvSpPr>
        <p:spPr/>
        <p:txBody>
          <a:bodyPr/>
          <a:lstStyle/>
          <a:p>
            <a:r>
              <a:rPr lang="en-US" b="1" dirty="0"/>
              <a:t>IDENTIFY THE BEST MODEL:</a:t>
            </a:r>
          </a:p>
        </p:txBody>
      </p:sp>
      <p:pic>
        <p:nvPicPr>
          <p:cNvPr id="5" name="Picture 4">
            <a:extLst>
              <a:ext uri="{FF2B5EF4-FFF2-40B4-BE49-F238E27FC236}">
                <a16:creationId xmlns:a16="http://schemas.microsoft.com/office/drawing/2014/main" id="{D0A3E8E1-1A8B-4FB3-B9D1-C55CA335D4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51460" y="71444"/>
            <a:ext cx="1443878" cy="704003"/>
          </a:xfrm>
          <a:prstGeom prst="rect">
            <a:avLst/>
          </a:prstGeom>
        </p:spPr>
      </p:pic>
      <p:sp>
        <p:nvSpPr>
          <p:cNvPr id="3" name="Content Placeholder 2">
            <a:extLst>
              <a:ext uri="{FF2B5EF4-FFF2-40B4-BE49-F238E27FC236}">
                <a16:creationId xmlns:a16="http://schemas.microsoft.com/office/drawing/2014/main" id="{0AD8070E-403B-4303-9B99-C3E1246136AD}"/>
              </a:ext>
            </a:extLst>
          </p:cNvPr>
          <p:cNvSpPr>
            <a:spLocks noGrp="1"/>
          </p:cNvSpPr>
          <p:nvPr>
            <p:ph idx="1"/>
          </p:nvPr>
        </p:nvSpPr>
        <p:spPr>
          <a:xfrm>
            <a:off x="1097280" y="1845734"/>
            <a:ext cx="4407049" cy="3613772"/>
          </a:xfrm>
        </p:spPr>
        <p:txBody>
          <a:bodyPr/>
          <a:lstStyle/>
          <a:p>
            <a:pPr>
              <a:buClrTx/>
              <a:buFont typeface="Arial" panose="020B0604020202020204" pitchFamily="34" charset="0"/>
              <a:buChar char="•"/>
            </a:pPr>
            <a:r>
              <a:rPr lang="en-US" dirty="0"/>
              <a:t>  Training with the different basic model for prediction and checking the accuracy</a:t>
            </a:r>
          </a:p>
          <a:p>
            <a:pPr>
              <a:buClrTx/>
              <a:buFont typeface="Arial" panose="020B0604020202020204" pitchFamily="34" charset="0"/>
              <a:buChar char="•"/>
            </a:pPr>
            <a:r>
              <a:rPr lang="en-US" dirty="0"/>
              <a:t>  Predicting with the unseen data and checking the accuracy</a:t>
            </a:r>
          </a:p>
          <a:p>
            <a:pPr>
              <a:buClrTx/>
              <a:buFont typeface="Arial" panose="020B0604020202020204" pitchFamily="34" charset="0"/>
              <a:buChar char="•"/>
            </a:pPr>
            <a:r>
              <a:rPr lang="en-US" dirty="0"/>
              <a:t>  Select the model on the basis of the accuracy score of train and valuation</a:t>
            </a:r>
          </a:p>
          <a:p>
            <a:pPr>
              <a:buClrTx/>
              <a:buFont typeface="Arial" panose="020B0604020202020204" pitchFamily="34" charset="0"/>
              <a:buChar char="•"/>
            </a:pPr>
            <a:r>
              <a:rPr lang="en-US" dirty="0"/>
              <a:t>  Or choose the model which is best fit to predict </a:t>
            </a:r>
          </a:p>
        </p:txBody>
      </p:sp>
      <p:pic>
        <p:nvPicPr>
          <p:cNvPr id="6" name="Picture 5">
            <a:extLst>
              <a:ext uri="{FF2B5EF4-FFF2-40B4-BE49-F238E27FC236}">
                <a16:creationId xmlns:a16="http://schemas.microsoft.com/office/drawing/2014/main" id="{58C0F4C3-D072-4B33-81C8-8B077784DAFF}"/>
              </a:ext>
            </a:extLst>
          </p:cNvPr>
          <p:cNvPicPr>
            <a:picLocks noChangeAspect="1"/>
          </p:cNvPicPr>
          <p:nvPr/>
        </p:nvPicPr>
        <p:blipFill>
          <a:blip r:embed="rId3"/>
          <a:stretch>
            <a:fillRect/>
          </a:stretch>
        </p:blipFill>
        <p:spPr>
          <a:xfrm>
            <a:off x="5510254" y="1950447"/>
            <a:ext cx="5645426" cy="2917388"/>
          </a:xfrm>
          <a:prstGeom prst="rect">
            <a:avLst/>
          </a:prstGeom>
        </p:spPr>
      </p:pic>
    </p:spTree>
    <p:extLst>
      <p:ext uri="{BB962C8B-B14F-4D97-AF65-F5344CB8AC3E}">
        <p14:creationId xmlns:p14="http://schemas.microsoft.com/office/powerpoint/2010/main" val="38174124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8DC1FD-364A-4D7F-B456-F9E21FA9C1CE}"/>
              </a:ext>
            </a:extLst>
          </p:cNvPr>
          <p:cNvSpPr>
            <a:spLocks noGrp="1"/>
          </p:cNvSpPr>
          <p:nvPr>
            <p:ph type="title"/>
          </p:nvPr>
        </p:nvSpPr>
        <p:spPr/>
        <p:txBody>
          <a:bodyPr/>
          <a:lstStyle/>
          <a:p>
            <a:r>
              <a:rPr lang="en-US" b="1" dirty="0"/>
              <a:t>Hyperparameter Tuned Model</a:t>
            </a:r>
          </a:p>
        </p:txBody>
      </p:sp>
      <p:graphicFrame>
        <p:nvGraphicFramePr>
          <p:cNvPr id="4" name="Content Placeholder 3">
            <a:extLst>
              <a:ext uri="{FF2B5EF4-FFF2-40B4-BE49-F238E27FC236}">
                <a16:creationId xmlns:a16="http://schemas.microsoft.com/office/drawing/2014/main" id="{963EAFFD-609A-4F86-8C6E-CAACCAA30BCF}"/>
              </a:ext>
            </a:extLst>
          </p:cNvPr>
          <p:cNvGraphicFramePr>
            <a:graphicFrameLocks noGrp="1"/>
          </p:cNvGraphicFramePr>
          <p:nvPr>
            <p:ph idx="1"/>
            <p:extLst>
              <p:ext uri="{D42A27DB-BD31-4B8C-83A1-F6EECF244321}">
                <p14:modId xmlns:p14="http://schemas.microsoft.com/office/powerpoint/2010/main" val="3757621319"/>
              </p:ext>
            </p:extLst>
          </p:nvPr>
        </p:nvGraphicFramePr>
        <p:xfrm>
          <a:off x="6096000" y="2151529"/>
          <a:ext cx="4993996" cy="2829411"/>
        </p:xfrm>
        <a:graphic>
          <a:graphicData uri="http://schemas.openxmlformats.org/drawingml/2006/table">
            <a:tbl>
              <a:tblPr firstRow="1" bandRow="1">
                <a:tableStyleId>{5940675A-B579-460E-94D1-54222C63F5DA}</a:tableStyleId>
              </a:tblPr>
              <a:tblGrid>
                <a:gridCol w="2222352">
                  <a:extLst>
                    <a:ext uri="{9D8B030D-6E8A-4147-A177-3AD203B41FA5}">
                      <a16:colId xmlns:a16="http://schemas.microsoft.com/office/drawing/2014/main" val="406804970"/>
                    </a:ext>
                  </a:extLst>
                </a:gridCol>
                <a:gridCol w="1348288">
                  <a:extLst>
                    <a:ext uri="{9D8B030D-6E8A-4147-A177-3AD203B41FA5}">
                      <a16:colId xmlns:a16="http://schemas.microsoft.com/office/drawing/2014/main" val="3204334910"/>
                    </a:ext>
                  </a:extLst>
                </a:gridCol>
                <a:gridCol w="1423356">
                  <a:extLst>
                    <a:ext uri="{9D8B030D-6E8A-4147-A177-3AD203B41FA5}">
                      <a16:colId xmlns:a16="http://schemas.microsoft.com/office/drawing/2014/main" val="1402891829"/>
                    </a:ext>
                  </a:extLst>
                </a:gridCol>
              </a:tblGrid>
              <a:tr h="1008503">
                <a:tc>
                  <a:txBody>
                    <a:bodyPr/>
                    <a:lstStyle/>
                    <a:p>
                      <a:r>
                        <a:rPr lang="en-US" dirty="0"/>
                        <a:t>Tuned Model</a:t>
                      </a:r>
                    </a:p>
                  </a:txBody>
                  <a:tcPr>
                    <a:solidFill>
                      <a:schemeClr val="bg2">
                        <a:lumMod val="90000"/>
                      </a:schemeClr>
                    </a:solidFill>
                  </a:tcPr>
                </a:tc>
                <a:tc>
                  <a:txBody>
                    <a:bodyPr/>
                    <a:lstStyle/>
                    <a:p>
                      <a:r>
                        <a:rPr lang="en-US" dirty="0"/>
                        <a:t>Accuracy Score Trained</a:t>
                      </a:r>
                    </a:p>
                  </a:txBody>
                  <a:tcPr>
                    <a:solidFill>
                      <a:schemeClr val="bg2">
                        <a:lumMod val="90000"/>
                      </a:schemeClr>
                    </a:solidFill>
                  </a:tcPr>
                </a:tc>
                <a:tc>
                  <a:txBody>
                    <a:bodyPr/>
                    <a:lstStyle/>
                    <a:p>
                      <a:r>
                        <a:rPr lang="en-US" dirty="0"/>
                        <a:t>Accuracy Score Valuation</a:t>
                      </a:r>
                    </a:p>
                  </a:txBody>
                  <a:tcPr>
                    <a:solidFill>
                      <a:schemeClr val="bg2">
                        <a:lumMod val="90000"/>
                      </a:schemeClr>
                    </a:solidFill>
                  </a:tcPr>
                </a:tc>
                <a:extLst>
                  <a:ext uri="{0D108BD9-81ED-4DB2-BD59-A6C34878D82A}">
                    <a16:rowId xmlns:a16="http://schemas.microsoft.com/office/drawing/2014/main" val="2075099124"/>
                  </a:ext>
                </a:extLst>
              </a:tr>
              <a:tr h="409004">
                <a:tc>
                  <a:txBody>
                    <a:bodyPr/>
                    <a:lstStyle/>
                    <a:p>
                      <a:r>
                        <a:rPr lang="en-US" dirty="0"/>
                        <a:t>XGB Classifier</a:t>
                      </a:r>
                    </a:p>
                  </a:txBody>
                  <a:tcPr/>
                </a:tc>
                <a:tc>
                  <a:txBody>
                    <a:bodyPr/>
                    <a:lstStyle/>
                    <a:p>
                      <a:r>
                        <a:rPr lang="en-US" dirty="0"/>
                        <a:t>81.13</a:t>
                      </a:r>
                    </a:p>
                  </a:txBody>
                  <a:tcPr/>
                </a:tc>
                <a:tc>
                  <a:txBody>
                    <a:bodyPr/>
                    <a:lstStyle/>
                    <a:p>
                      <a:r>
                        <a:rPr lang="en-US" dirty="0"/>
                        <a:t>78.71</a:t>
                      </a:r>
                    </a:p>
                  </a:txBody>
                  <a:tcPr/>
                </a:tc>
                <a:extLst>
                  <a:ext uri="{0D108BD9-81ED-4DB2-BD59-A6C34878D82A}">
                    <a16:rowId xmlns:a16="http://schemas.microsoft.com/office/drawing/2014/main" val="1804698577"/>
                  </a:ext>
                </a:extLst>
              </a:tr>
              <a:tr h="705952">
                <a:tc>
                  <a:txBody>
                    <a:bodyPr/>
                    <a:lstStyle/>
                    <a:p>
                      <a:r>
                        <a:rPr lang="en-US" dirty="0"/>
                        <a:t>Gradient Boosting Classifier</a:t>
                      </a:r>
                    </a:p>
                  </a:txBody>
                  <a:tcPr/>
                </a:tc>
                <a:tc>
                  <a:txBody>
                    <a:bodyPr/>
                    <a:lstStyle/>
                    <a:p>
                      <a:r>
                        <a:rPr lang="en-US" dirty="0"/>
                        <a:t>83.78</a:t>
                      </a:r>
                    </a:p>
                  </a:txBody>
                  <a:tcPr/>
                </a:tc>
                <a:tc>
                  <a:txBody>
                    <a:bodyPr/>
                    <a:lstStyle/>
                    <a:p>
                      <a:r>
                        <a:rPr lang="en-US" dirty="0"/>
                        <a:t>79.21</a:t>
                      </a:r>
                    </a:p>
                  </a:txBody>
                  <a:tcPr/>
                </a:tc>
                <a:extLst>
                  <a:ext uri="{0D108BD9-81ED-4DB2-BD59-A6C34878D82A}">
                    <a16:rowId xmlns:a16="http://schemas.microsoft.com/office/drawing/2014/main" val="456192644"/>
                  </a:ext>
                </a:extLst>
              </a:tr>
              <a:tr h="705952">
                <a:tc>
                  <a:txBody>
                    <a:bodyPr/>
                    <a:lstStyle/>
                    <a:p>
                      <a:r>
                        <a:rPr lang="en-US" dirty="0"/>
                        <a:t>Random Forest Classifier</a:t>
                      </a:r>
                    </a:p>
                  </a:txBody>
                  <a:tcPr/>
                </a:tc>
                <a:tc>
                  <a:txBody>
                    <a:bodyPr/>
                    <a:lstStyle/>
                    <a:p>
                      <a:r>
                        <a:rPr lang="en-US" dirty="0"/>
                        <a:t>86.12</a:t>
                      </a:r>
                    </a:p>
                  </a:txBody>
                  <a:tcPr/>
                </a:tc>
                <a:tc>
                  <a:txBody>
                    <a:bodyPr/>
                    <a:lstStyle/>
                    <a:p>
                      <a:r>
                        <a:rPr lang="en-US" dirty="0"/>
                        <a:t>79.06</a:t>
                      </a:r>
                    </a:p>
                  </a:txBody>
                  <a:tcPr/>
                </a:tc>
                <a:extLst>
                  <a:ext uri="{0D108BD9-81ED-4DB2-BD59-A6C34878D82A}">
                    <a16:rowId xmlns:a16="http://schemas.microsoft.com/office/drawing/2014/main" val="3669120120"/>
                  </a:ext>
                </a:extLst>
              </a:tr>
            </a:tbl>
          </a:graphicData>
        </a:graphic>
      </p:graphicFrame>
      <p:sp>
        <p:nvSpPr>
          <p:cNvPr id="5" name="TextBox 4">
            <a:extLst>
              <a:ext uri="{FF2B5EF4-FFF2-40B4-BE49-F238E27FC236}">
                <a16:creationId xmlns:a16="http://schemas.microsoft.com/office/drawing/2014/main" id="{9EF5F645-59C2-4544-B2C7-BFEF59C6001E}"/>
              </a:ext>
            </a:extLst>
          </p:cNvPr>
          <p:cNvSpPr txBox="1"/>
          <p:nvPr/>
        </p:nvSpPr>
        <p:spPr>
          <a:xfrm>
            <a:off x="896471" y="2151529"/>
            <a:ext cx="4993996" cy="2585323"/>
          </a:xfrm>
          <a:prstGeom prst="rect">
            <a:avLst/>
          </a:prstGeom>
          <a:noFill/>
        </p:spPr>
        <p:txBody>
          <a:bodyPr wrap="square" rtlCol="0">
            <a:spAutoFit/>
          </a:bodyPr>
          <a:lstStyle/>
          <a:p>
            <a:pPr marL="285750" indent="-285750">
              <a:buFont typeface="Arial" panose="020B0604020202020204" pitchFamily="34" charset="0"/>
              <a:buChar char="•"/>
            </a:pPr>
            <a:r>
              <a:rPr lang="en-US" dirty="0"/>
              <a:t>Hyperparameter Tuning for </a:t>
            </a:r>
            <a:r>
              <a:rPr lang="en-US" dirty="0" err="1"/>
              <a:t>XGBoost</a:t>
            </a:r>
            <a:r>
              <a:rPr lang="en-US" dirty="0"/>
              <a:t> Classifier, Gradient Boosting Classifier and Random Forest Classifier.</a:t>
            </a:r>
          </a:p>
          <a:p>
            <a:pPr marL="285750" indent="-285750">
              <a:buFont typeface="Arial" panose="020B0604020202020204" pitchFamily="34" charset="0"/>
              <a:buChar char="•"/>
            </a:pPr>
            <a:r>
              <a:rPr lang="en-US" dirty="0"/>
              <a:t>As we compare these model prediction the Gradient Boosting Classifier fit better</a:t>
            </a:r>
          </a:p>
          <a:p>
            <a:pPr marL="285750" indent="-285750">
              <a:buFont typeface="Arial" panose="020B0604020202020204" pitchFamily="34" charset="0"/>
              <a:buChar char="•"/>
            </a:pPr>
            <a:r>
              <a:rPr lang="en-US" dirty="0"/>
              <a:t>Training 83.78 and Valuation is 79.21 which is slightly overfit the model</a:t>
            </a:r>
          </a:p>
          <a:p>
            <a:pPr marL="285750" indent="-285750">
              <a:buFont typeface="Arial" panose="020B0604020202020204" pitchFamily="34" charset="0"/>
              <a:buChar char="•"/>
            </a:pPr>
            <a:r>
              <a:rPr lang="en-US" dirty="0"/>
              <a:t>Overfitted : Training is good and predicting is also good</a:t>
            </a:r>
          </a:p>
        </p:txBody>
      </p:sp>
    </p:spTree>
    <p:extLst>
      <p:ext uri="{BB962C8B-B14F-4D97-AF65-F5344CB8AC3E}">
        <p14:creationId xmlns:p14="http://schemas.microsoft.com/office/powerpoint/2010/main" val="25481658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B6D03-2A6D-474C-A4D2-45FF9F6A851E}"/>
              </a:ext>
            </a:extLst>
          </p:cNvPr>
          <p:cNvSpPr>
            <a:spLocks noGrp="1"/>
          </p:cNvSpPr>
          <p:nvPr>
            <p:ph type="title"/>
          </p:nvPr>
        </p:nvSpPr>
        <p:spPr>
          <a:xfrm>
            <a:off x="1165412" y="250744"/>
            <a:ext cx="9990268" cy="1450757"/>
          </a:xfrm>
        </p:spPr>
        <p:txBody>
          <a:bodyPr/>
          <a:lstStyle/>
          <a:p>
            <a:r>
              <a:rPr lang="en-US" b="1" dirty="0"/>
              <a:t>PROBLEM STATEMENT (Business level)</a:t>
            </a:r>
          </a:p>
        </p:txBody>
      </p:sp>
      <p:sp>
        <p:nvSpPr>
          <p:cNvPr id="3" name="Content Placeholder 2">
            <a:extLst>
              <a:ext uri="{FF2B5EF4-FFF2-40B4-BE49-F238E27FC236}">
                <a16:creationId xmlns:a16="http://schemas.microsoft.com/office/drawing/2014/main" id="{505012F2-13C2-439F-9CC8-3EB5E26273F6}"/>
              </a:ext>
            </a:extLst>
          </p:cNvPr>
          <p:cNvSpPr>
            <a:spLocks noGrp="1"/>
          </p:cNvSpPr>
          <p:nvPr>
            <p:ph idx="1"/>
          </p:nvPr>
        </p:nvSpPr>
        <p:spPr>
          <a:xfrm>
            <a:off x="1165412" y="1936377"/>
            <a:ext cx="4930588" cy="3999812"/>
          </a:xfrm>
        </p:spPr>
        <p:txBody>
          <a:bodyPr/>
          <a:lstStyle/>
          <a:p>
            <a:pPr>
              <a:buClrTx/>
              <a:buFont typeface="Arial" panose="020B0604020202020204" pitchFamily="34" charset="0"/>
              <a:buChar char="•"/>
            </a:pPr>
            <a:r>
              <a:rPr lang="en-US" dirty="0"/>
              <a:t>  To help rescue crews and retrieve the lost passengers</a:t>
            </a:r>
          </a:p>
          <a:p>
            <a:pPr>
              <a:buClrTx/>
              <a:buFont typeface="Arial" panose="020B0604020202020204" pitchFamily="34" charset="0"/>
              <a:buChar char="•"/>
            </a:pPr>
            <a:r>
              <a:rPr lang="en-US" dirty="0"/>
              <a:t>  Challenged to predict which passengers were transported by the anomaly</a:t>
            </a:r>
          </a:p>
          <a:p>
            <a:pPr>
              <a:buClrTx/>
              <a:buFont typeface="Arial" panose="020B0604020202020204" pitchFamily="34" charset="0"/>
              <a:buChar char="•"/>
            </a:pPr>
            <a:r>
              <a:rPr lang="en-US" dirty="0"/>
              <a:t>  By using records recovered from the spaceship’s damaged computer system</a:t>
            </a:r>
          </a:p>
        </p:txBody>
      </p:sp>
      <p:pic>
        <p:nvPicPr>
          <p:cNvPr id="3074" name="Picture 2" descr="32,642 Spaceship Stock Photos - Free &amp; Royalty-Free Stock Photos from  Dreamstime">
            <a:extLst>
              <a:ext uri="{FF2B5EF4-FFF2-40B4-BE49-F238E27FC236}">
                <a16:creationId xmlns:a16="http://schemas.microsoft.com/office/drawing/2014/main" id="{4FB6F2CB-922E-4B67-8C7F-655E4E97AB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26116" y="2070685"/>
            <a:ext cx="4829564" cy="271663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E3899762-3384-4117-A3BA-160EE91BD0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51460" y="107303"/>
            <a:ext cx="1443878" cy="704003"/>
          </a:xfrm>
          <a:prstGeom prst="rect">
            <a:avLst/>
          </a:prstGeom>
        </p:spPr>
      </p:pic>
    </p:spTree>
    <p:extLst>
      <p:ext uri="{BB962C8B-B14F-4D97-AF65-F5344CB8AC3E}">
        <p14:creationId xmlns:p14="http://schemas.microsoft.com/office/powerpoint/2010/main" val="369012855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288CE1-1C81-4403-B9AA-8FB2AAB129FE}"/>
              </a:ext>
            </a:extLst>
          </p:cNvPr>
          <p:cNvSpPr>
            <a:spLocks noGrp="1"/>
          </p:cNvSpPr>
          <p:nvPr>
            <p:ph type="title"/>
          </p:nvPr>
        </p:nvSpPr>
        <p:spPr/>
        <p:txBody>
          <a:bodyPr/>
          <a:lstStyle/>
          <a:p>
            <a:r>
              <a:rPr lang="en-US" b="1" dirty="0"/>
              <a:t>Finalized Model Confusion Matrix  </a:t>
            </a:r>
          </a:p>
        </p:txBody>
      </p:sp>
      <p:graphicFrame>
        <p:nvGraphicFramePr>
          <p:cNvPr id="5" name="Content Placeholder 4">
            <a:extLst>
              <a:ext uri="{FF2B5EF4-FFF2-40B4-BE49-F238E27FC236}">
                <a16:creationId xmlns:a16="http://schemas.microsoft.com/office/drawing/2014/main" id="{D418E41F-6B7A-4EBA-88CC-5311CE1A92F1}"/>
              </a:ext>
            </a:extLst>
          </p:cNvPr>
          <p:cNvGraphicFramePr>
            <a:graphicFrameLocks noGrp="1"/>
          </p:cNvGraphicFramePr>
          <p:nvPr>
            <p:ph idx="1"/>
            <p:extLst>
              <p:ext uri="{D42A27DB-BD31-4B8C-83A1-F6EECF244321}">
                <p14:modId xmlns:p14="http://schemas.microsoft.com/office/powerpoint/2010/main" val="4216878997"/>
              </p:ext>
            </p:extLst>
          </p:nvPr>
        </p:nvGraphicFramePr>
        <p:xfrm>
          <a:off x="6664362" y="2433484"/>
          <a:ext cx="3770312" cy="2528916"/>
        </p:xfrm>
        <a:graphic>
          <a:graphicData uri="http://schemas.openxmlformats.org/drawingml/2006/table">
            <a:tbl>
              <a:tblPr firstRow="1" firstCol="1" bandRow="1"/>
              <a:tblGrid>
                <a:gridCol w="769346">
                  <a:extLst>
                    <a:ext uri="{9D8B030D-6E8A-4147-A177-3AD203B41FA5}">
                      <a16:colId xmlns:a16="http://schemas.microsoft.com/office/drawing/2014/main" val="4230684768"/>
                    </a:ext>
                  </a:extLst>
                </a:gridCol>
                <a:gridCol w="731137">
                  <a:extLst>
                    <a:ext uri="{9D8B030D-6E8A-4147-A177-3AD203B41FA5}">
                      <a16:colId xmlns:a16="http://schemas.microsoft.com/office/drawing/2014/main" val="3007655538"/>
                    </a:ext>
                  </a:extLst>
                </a:gridCol>
                <a:gridCol w="731137">
                  <a:extLst>
                    <a:ext uri="{9D8B030D-6E8A-4147-A177-3AD203B41FA5}">
                      <a16:colId xmlns:a16="http://schemas.microsoft.com/office/drawing/2014/main" val="1258527067"/>
                    </a:ext>
                  </a:extLst>
                </a:gridCol>
                <a:gridCol w="769346">
                  <a:extLst>
                    <a:ext uri="{9D8B030D-6E8A-4147-A177-3AD203B41FA5}">
                      <a16:colId xmlns:a16="http://schemas.microsoft.com/office/drawing/2014/main" val="410893894"/>
                    </a:ext>
                  </a:extLst>
                </a:gridCol>
                <a:gridCol w="769346">
                  <a:extLst>
                    <a:ext uri="{9D8B030D-6E8A-4147-A177-3AD203B41FA5}">
                      <a16:colId xmlns:a16="http://schemas.microsoft.com/office/drawing/2014/main" val="23565415"/>
                    </a:ext>
                  </a:extLst>
                </a:gridCol>
              </a:tblGrid>
              <a:tr h="562346">
                <a:tc rowSpan="2" gridSpan="2">
                  <a:txBody>
                    <a:bodyPr/>
                    <a:lstStyle/>
                    <a:p>
                      <a:pPr marL="0" marR="0" algn="ctr">
                        <a:lnSpc>
                          <a:spcPct val="150000"/>
                        </a:lnSpc>
                        <a:spcBef>
                          <a:spcPts val="0"/>
                        </a:spcBef>
                        <a:spcAft>
                          <a:spcPts val="0"/>
                        </a:spcAft>
                      </a:pPr>
                      <a:r>
                        <a:rPr lang="en-US" sz="1000">
                          <a:effectLst/>
                          <a:latin typeface="Times New Roman" panose="02020603050405020304" pitchFamily="18" charset="0"/>
                          <a:ea typeface="Calibri" panose="020F0502020204030204" pitchFamily="34" charset="0"/>
                          <a:cs typeface="Times New Roman" panose="02020603050405020304" pitchFamily="18" charset="0"/>
                        </a:rPr>
                        <a:t>Predicted Label </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90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0"/>
                        </a:spcAft>
                      </a:pPr>
                      <a:r>
                        <a:rPr lang="en-US" sz="900">
                          <a:effectLst/>
                          <a:latin typeface="Calibri" panose="020F0502020204030204" pitchFamily="34" charset="0"/>
                          <a:ea typeface="Calibri" panose="020F0502020204030204" pitchFamily="34" charset="0"/>
                          <a:cs typeface="Times New Roman" panose="02020603050405020304" pitchFamily="18" charset="0"/>
                        </a:rPr>
                        <a:t> </a:t>
                      </a:r>
                    </a:p>
                    <a:p>
                      <a:pPr marL="0" marR="0" algn="ctr">
                        <a:lnSpc>
                          <a:spcPct val="107000"/>
                        </a:lnSpc>
                        <a:spcBef>
                          <a:spcPts val="0"/>
                        </a:spcBef>
                        <a:spcAft>
                          <a:spcPts val="0"/>
                        </a:spcAft>
                      </a:pPr>
                      <a:r>
                        <a:rPr lang="en-US" sz="1000">
                          <a:effectLst/>
                          <a:latin typeface="Times New Roman" panose="02020603050405020304" pitchFamily="18" charset="0"/>
                          <a:ea typeface="Calibri" panose="020F0502020204030204" pitchFamily="34" charset="0"/>
                          <a:cs typeface="Times New Roman" panose="02020603050405020304" pitchFamily="18" charset="0"/>
                        </a:rPr>
                        <a:t>      Actual label</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5765" marR="557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hMerge="1">
                  <a:txBody>
                    <a:bodyPr/>
                    <a:lstStyle/>
                    <a:p>
                      <a:endParaRPr lang="en-US"/>
                    </a:p>
                  </a:txBody>
                  <a:tcPr/>
                </a:tc>
                <a:tc gridSpan="2">
                  <a:txBody>
                    <a:bodyPr/>
                    <a:lstStyle/>
                    <a:p>
                      <a:pPr marL="0" marR="0" algn="ctr">
                        <a:lnSpc>
                          <a:spcPct val="150000"/>
                        </a:lnSpc>
                        <a:spcBef>
                          <a:spcPts val="0"/>
                        </a:spcBef>
                        <a:spcAft>
                          <a:spcPts val="0"/>
                        </a:spcAft>
                      </a:pPr>
                      <a:r>
                        <a:rPr lang="en-US" sz="1000">
                          <a:effectLst/>
                          <a:latin typeface="Times New Roman" panose="02020603050405020304" pitchFamily="18" charset="0"/>
                          <a:ea typeface="Calibri" panose="020F0502020204030204" pitchFamily="34" charset="0"/>
                          <a:cs typeface="Times New Roman" panose="02020603050405020304" pitchFamily="18" charset="0"/>
                        </a:rPr>
                        <a:t> </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50000"/>
                        </a:lnSpc>
                        <a:spcBef>
                          <a:spcPts val="0"/>
                        </a:spcBef>
                        <a:spcAft>
                          <a:spcPts val="0"/>
                        </a:spcAft>
                      </a:pPr>
                      <a:r>
                        <a:rPr lang="en-US" sz="1000">
                          <a:effectLst/>
                          <a:latin typeface="Times New Roman" panose="02020603050405020304" pitchFamily="18" charset="0"/>
                          <a:ea typeface="Calibri" panose="020F0502020204030204" pitchFamily="34" charset="0"/>
                          <a:cs typeface="Times New Roman" panose="02020603050405020304" pitchFamily="18" charset="0"/>
                        </a:rPr>
                        <a:t>Predicted Label</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50000"/>
                        </a:lnSpc>
                        <a:spcBef>
                          <a:spcPts val="0"/>
                        </a:spcBef>
                        <a:spcAft>
                          <a:spcPts val="0"/>
                        </a:spcAft>
                      </a:pPr>
                      <a:r>
                        <a:rPr lang="en-US" sz="600">
                          <a:effectLst/>
                          <a:latin typeface="Times New Roman" panose="02020603050405020304" pitchFamily="18" charset="0"/>
                          <a:ea typeface="Calibri" panose="020F0502020204030204" pitchFamily="34" charset="0"/>
                          <a:cs typeface="Times New Roman" panose="02020603050405020304" pitchFamily="18" charset="0"/>
                        </a:rPr>
                        <a:t> </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5765" marR="557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marL="0" marR="0" algn="ctr">
                        <a:lnSpc>
                          <a:spcPct val="150000"/>
                        </a:lnSpc>
                        <a:spcBef>
                          <a:spcPts val="0"/>
                        </a:spcBef>
                        <a:spcAft>
                          <a:spcPts val="0"/>
                        </a:spcAft>
                      </a:pPr>
                      <a:r>
                        <a:rPr lang="en-US" sz="1000">
                          <a:effectLst/>
                          <a:latin typeface="Times New Roman" panose="02020603050405020304" pitchFamily="18" charset="0"/>
                          <a:ea typeface="Calibri" panose="020F0502020204030204" pitchFamily="34" charset="0"/>
                          <a:cs typeface="Times New Roman" panose="02020603050405020304" pitchFamily="18" charset="0"/>
                        </a:rPr>
                        <a:t> </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5765" marR="557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55083849"/>
                  </a:ext>
                </a:extLst>
              </a:tr>
              <a:tr h="461608">
                <a:tc gridSpan="2" vMerge="1">
                  <a:txBody>
                    <a:bodyPr/>
                    <a:lstStyle/>
                    <a:p>
                      <a:endParaRPr lang="en-US"/>
                    </a:p>
                  </a:txBody>
                  <a:tcPr/>
                </a:tc>
                <a:tc hMerge="1" vMerge="1">
                  <a:txBody>
                    <a:bodyPr/>
                    <a:lstStyle/>
                    <a:p>
                      <a:endParaRPr lang="en-US"/>
                    </a:p>
                  </a:txBody>
                  <a:tcPr/>
                </a:tc>
                <a:tc>
                  <a:txBody>
                    <a:bodyPr/>
                    <a:lstStyle/>
                    <a:p>
                      <a:pPr marL="0" marR="0" algn="ctr">
                        <a:lnSpc>
                          <a:spcPct val="150000"/>
                        </a:lnSpc>
                        <a:spcBef>
                          <a:spcPts val="0"/>
                        </a:spcBef>
                        <a:spcAft>
                          <a:spcPts val="0"/>
                        </a:spcAft>
                      </a:pPr>
                      <a:r>
                        <a:rPr lang="en-US" sz="600">
                          <a:effectLst/>
                          <a:latin typeface="Times New Roman" panose="02020603050405020304" pitchFamily="18" charset="0"/>
                          <a:ea typeface="Calibri" panose="020F0502020204030204" pitchFamily="34" charset="0"/>
                          <a:cs typeface="Times New Roman" panose="02020603050405020304" pitchFamily="18" charset="0"/>
                        </a:rPr>
                        <a:t> </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50000"/>
                        </a:lnSpc>
                        <a:spcBef>
                          <a:spcPts val="0"/>
                        </a:spcBef>
                        <a:spcAft>
                          <a:spcPts val="0"/>
                        </a:spcAft>
                      </a:pPr>
                      <a:r>
                        <a:rPr lang="en-US" sz="1000">
                          <a:effectLst/>
                          <a:latin typeface="Times New Roman" panose="02020603050405020304" pitchFamily="18" charset="0"/>
                          <a:ea typeface="Calibri" panose="020F0502020204030204" pitchFamily="34" charset="0"/>
                          <a:cs typeface="Times New Roman" panose="02020603050405020304" pitchFamily="18" charset="0"/>
                        </a:rPr>
                        <a:t>1</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5765" marR="557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600">
                          <a:effectLst/>
                          <a:latin typeface="Times New Roman" panose="02020603050405020304" pitchFamily="18" charset="0"/>
                          <a:ea typeface="Calibri" panose="020F0502020204030204" pitchFamily="34" charset="0"/>
                          <a:cs typeface="Times New Roman" panose="02020603050405020304" pitchFamily="18" charset="0"/>
                        </a:rPr>
                        <a:t> </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50000"/>
                        </a:lnSpc>
                        <a:spcBef>
                          <a:spcPts val="0"/>
                        </a:spcBef>
                        <a:spcAft>
                          <a:spcPts val="0"/>
                        </a:spcAft>
                      </a:pPr>
                      <a:r>
                        <a:rPr lang="en-US" sz="1000">
                          <a:effectLst/>
                          <a:latin typeface="Times New Roman" panose="02020603050405020304" pitchFamily="18" charset="0"/>
                          <a:ea typeface="Calibri" panose="020F0502020204030204" pitchFamily="34" charset="0"/>
                          <a:cs typeface="Times New Roman" panose="02020603050405020304" pitchFamily="18" charset="0"/>
                        </a:rPr>
                        <a:t>0</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5765" marR="557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600">
                          <a:effectLst/>
                          <a:latin typeface="Times New Roman" panose="02020603050405020304" pitchFamily="18" charset="0"/>
                          <a:ea typeface="Calibri" panose="020F0502020204030204" pitchFamily="34" charset="0"/>
                          <a:cs typeface="Times New Roman" panose="02020603050405020304" pitchFamily="18" charset="0"/>
                        </a:rPr>
                        <a:t> </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50000"/>
                        </a:lnSpc>
                        <a:spcBef>
                          <a:spcPts val="0"/>
                        </a:spcBef>
                        <a:spcAft>
                          <a:spcPts val="0"/>
                        </a:spcAft>
                      </a:pPr>
                      <a:r>
                        <a:rPr lang="en-US" sz="1000">
                          <a:effectLst/>
                          <a:latin typeface="Times New Roman" panose="02020603050405020304" pitchFamily="18" charset="0"/>
                          <a:ea typeface="Calibri" panose="020F0502020204030204" pitchFamily="34" charset="0"/>
                          <a:cs typeface="Times New Roman" panose="02020603050405020304" pitchFamily="18" charset="0"/>
                        </a:rPr>
                        <a:t>Total</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5765" marR="557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27423074"/>
                  </a:ext>
                </a:extLst>
              </a:tr>
              <a:tr h="487993">
                <a:tc rowSpan="2">
                  <a:txBody>
                    <a:bodyPr/>
                    <a:lstStyle/>
                    <a:p>
                      <a:pPr marL="0" marR="0" algn="ctr">
                        <a:lnSpc>
                          <a:spcPct val="150000"/>
                        </a:lnSpc>
                        <a:spcBef>
                          <a:spcPts val="0"/>
                        </a:spcBef>
                        <a:spcAft>
                          <a:spcPts val="0"/>
                        </a:spcAft>
                      </a:pPr>
                      <a:r>
                        <a:rPr lang="en-US" sz="600">
                          <a:effectLst/>
                          <a:latin typeface="Times New Roman" panose="02020603050405020304" pitchFamily="18" charset="0"/>
                          <a:ea typeface="Calibri" panose="020F0502020204030204" pitchFamily="34" charset="0"/>
                          <a:cs typeface="Times New Roman" panose="02020603050405020304" pitchFamily="18" charset="0"/>
                        </a:rPr>
                        <a:t> </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50000"/>
                        </a:lnSpc>
                        <a:spcBef>
                          <a:spcPts val="0"/>
                        </a:spcBef>
                        <a:spcAft>
                          <a:spcPts val="0"/>
                        </a:spcAft>
                      </a:pPr>
                      <a:r>
                        <a:rPr lang="en-US" sz="1000">
                          <a:effectLst/>
                          <a:latin typeface="Times New Roman" panose="02020603050405020304" pitchFamily="18" charset="0"/>
                          <a:ea typeface="Calibri" panose="020F0502020204030204" pitchFamily="34" charset="0"/>
                          <a:cs typeface="Times New Roman" panose="02020603050405020304" pitchFamily="18" charset="0"/>
                        </a:rPr>
                        <a:t> </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50000"/>
                        </a:lnSpc>
                        <a:spcBef>
                          <a:spcPts val="0"/>
                        </a:spcBef>
                        <a:spcAft>
                          <a:spcPts val="0"/>
                        </a:spcAft>
                      </a:pPr>
                      <a:r>
                        <a:rPr lang="en-US" sz="1000">
                          <a:effectLst/>
                          <a:latin typeface="Times New Roman" panose="02020603050405020304" pitchFamily="18" charset="0"/>
                          <a:ea typeface="Calibri" panose="020F0502020204030204" pitchFamily="34" charset="0"/>
                          <a:cs typeface="Times New Roman" panose="02020603050405020304" pitchFamily="18" charset="0"/>
                        </a:rPr>
                        <a:t>Actual Label</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5765" marR="557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600">
                          <a:effectLst/>
                          <a:latin typeface="Times New Roman" panose="02020603050405020304" pitchFamily="18" charset="0"/>
                          <a:ea typeface="Calibri" panose="020F0502020204030204" pitchFamily="34" charset="0"/>
                          <a:cs typeface="Times New Roman" panose="02020603050405020304" pitchFamily="18" charset="0"/>
                        </a:rPr>
                        <a:t> </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50000"/>
                        </a:lnSpc>
                        <a:spcBef>
                          <a:spcPts val="0"/>
                        </a:spcBef>
                        <a:spcAft>
                          <a:spcPts val="0"/>
                        </a:spcAft>
                      </a:pPr>
                      <a:r>
                        <a:rPr lang="en-US" sz="1000">
                          <a:effectLst/>
                          <a:latin typeface="Times New Roman" panose="02020603050405020304" pitchFamily="18" charset="0"/>
                          <a:ea typeface="Calibri" panose="020F0502020204030204" pitchFamily="34" charset="0"/>
                          <a:cs typeface="Times New Roman" panose="02020603050405020304" pitchFamily="18" charset="0"/>
                        </a:rPr>
                        <a:t>1</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50000"/>
                        </a:lnSpc>
                        <a:spcBef>
                          <a:spcPts val="0"/>
                        </a:spcBef>
                        <a:spcAft>
                          <a:spcPts val="0"/>
                        </a:spcAft>
                      </a:pPr>
                      <a:r>
                        <a:rPr lang="en-US" sz="600">
                          <a:effectLst/>
                          <a:latin typeface="Times New Roman" panose="02020603050405020304" pitchFamily="18" charset="0"/>
                          <a:ea typeface="Calibri" panose="020F0502020204030204" pitchFamily="34" charset="0"/>
                          <a:cs typeface="Times New Roman" panose="02020603050405020304" pitchFamily="18" charset="0"/>
                        </a:rPr>
                        <a:t> </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5765" marR="557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700">
                          <a:effectLst/>
                          <a:latin typeface="Times New Roman" panose="02020603050405020304" pitchFamily="18" charset="0"/>
                          <a:ea typeface="Calibri" panose="020F0502020204030204" pitchFamily="34" charset="0"/>
                          <a:cs typeface="Times New Roman" panose="02020603050405020304" pitchFamily="18" charset="0"/>
                        </a:rPr>
                        <a:t> </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50000"/>
                        </a:lnSpc>
                        <a:spcBef>
                          <a:spcPts val="0"/>
                        </a:spcBef>
                        <a:spcAft>
                          <a:spcPts val="0"/>
                        </a:spcAft>
                      </a:pPr>
                      <a:r>
                        <a:rPr lang="en-US" sz="1000">
                          <a:effectLst/>
                          <a:latin typeface="Times New Roman" panose="02020603050405020304" pitchFamily="18" charset="0"/>
                          <a:ea typeface="Calibri" panose="020F0502020204030204" pitchFamily="34" charset="0"/>
                          <a:cs typeface="Times New Roman" panose="02020603050405020304" pitchFamily="18" charset="0"/>
                        </a:rPr>
                        <a:t>970</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50000"/>
                        </a:lnSpc>
                        <a:spcBef>
                          <a:spcPts val="0"/>
                        </a:spcBef>
                        <a:spcAft>
                          <a:spcPts val="0"/>
                        </a:spcAft>
                      </a:pPr>
                      <a:r>
                        <a:rPr lang="en-US" sz="600">
                          <a:effectLst/>
                          <a:latin typeface="Times New Roman" panose="02020603050405020304" pitchFamily="18" charset="0"/>
                          <a:ea typeface="Calibri" panose="020F0502020204030204" pitchFamily="34" charset="0"/>
                          <a:cs typeface="Times New Roman" panose="02020603050405020304" pitchFamily="18" charset="0"/>
                        </a:rPr>
                        <a:t> </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5765" marR="557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tc>
                  <a:txBody>
                    <a:bodyPr/>
                    <a:lstStyle/>
                    <a:p>
                      <a:pPr marL="0" marR="0" algn="ctr">
                        <a:lnSpc>
                          <a:spcPct val="150000"/>
                        </a:lnSpc>
                        <a:spcBef>
                          <a:spcPts val="0"/>
                        </a:spcBef>
                        <a:spcAft>
                          <a:spcPts val="0"/>
                        </a:spcAft>
                      </a:pPr>
                      <a:r>
                        <a:rPr lang="en-US" sz="600">
                          <a:effectLst/>
                          <a:latin typeface="Times New Roman" panose="02020603050405020304" pitchFamily="18" charset="0"/>
                          <a:ea typeface="Calibri" panose="020F0502020204030204" pitchFamily="34" charset="0"/>
                          <a:cs typeface="Times New Roman" panose="02020603050405020304" pitchFamily="18" charset="0"/>
                        </a:rPr>
                        <a:t> </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50000"/>
                        </a:lnSpc>
                        <a:spcBef>
                          <a:spcPts val="0"/>
                        </a:spcBef>
                        <a:spcAft>
                          <a:spcPts val="0"/>
                        </a:spcAft>
                      </a:pPr>
                      <a:r>
                        <a:rPr lang="en-US" sz="1000">
                          <a:effectLst/>
                          <a:latin typeface="Times New Roman" panose="02020603050405020304" pitchFamily="18" charset="0"/>
                          <a:ea typeface="Calibri" panose="020F0502020204030204" pitchFamily="34" charset="0"/>
                          <a:cs typeface="Times New Roman" panose="02020603050405020304" pitchFamily="18" charset="0"/>
                        </a:rPr>
                        <a:t>319</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50000"/>
                        </a:lnSpc>
                        <a:spcBef>
                          <a:spcPts val="0"/>
                        </a:spcBef>
                        <a:spcAft>
                          <a:spcPts val="0"/>
                        </a:spcAft>
                      </a:pPr>
                      <a:r>
                        <a:rPr lang="en-US" sz="600">
                          <a:effectLst/>
                          <a:latin typeface="Times New Roman" panose="02020603050405020304" pitchFamily="18" charset="0"/>
                          <a:ea typeface="Calibri" panose="020F0502020204030204" pitchFamily="34" charset="0"/>
                          <a:cs typeface="Times New Roman" panose="02020603050405020304" pitchFamily="18" charset="0"/>
                        </a:rPr>
                        <a:t> </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5765" marR="557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B0A1"/>
                    </a:solidFill>
                  </a:tcPr>
                </a:tc>
                <a:tc>
                  <a:txBody>
                    <a:bodyPr/>
                    <a:lstStyle/>
                    <a:p>
                      <a:pPr marL="0" marR="0" algn="ctr">
                        <a:lnSpc>
                          <a:spcPct val="150000"/>
                        </a:lnSpc>
                        <a:spcBef>
                          <a:spcPts val="0"/>
                        </a:spcBef>
                        <a:spcAft>
                          <a:spcPts val="0"/>
                        </a:spcAft>
                      </a:pPr>
                      <a:r>
                        <a:rPr lang="en-US" sz="600">
                          <a:effectLst/>
                          <a:latin typeface="Times New Roman" panose="02020603050405020304" pitchFamily="18" charset="0"/>
                          <a:ea typeface="Calibri" panose="020F0502020204030204" pitchFamily="34" charset="0"/>
                          <a:cs typeface="Times New Roman" panose="02020603050405020304" pitchFamily="18" charset="0"/>
                        </a:rPr>
                        <a:t> </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50000"/>
                        </a:lnSpc>
                        <a:spcBef>
                          <a:spcPts val="0"/>
                        </a:spcBef>
                        <a:spcAft>
                          <a:spcPts val="0"/>
                        </a:spcAft>
                      </a:pPr>
                      <a:r>
                        <a:rPr lang="en-US" sz="1000">
                          <a:effectLst/>
                          <a:latin typeface="Times New Roman" panose="02020603050405020304" pitchFamily="18" charset="0"/>
                          <a:ea typeface="Calibri" panose="020F0502020204030204" pitchFamily="34" charset="0"/>
                          <a:cs typeface="Times New Roman" panose="02020603050405020304" pitchFamily="18" charset="0"/>
                        </a:rPr>
                        <a:t>1289</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50000"/>
                        </a:lnSpc>
                        <a:spcBef>
                          <a:spcPts val="0"/>
                        </a:spcBef>
                        <a:spcAft>
                          <a:spcPts val="0"/>
                        </a:spcAft>
                      </a:pPr>
                      <a:r>
                        <a:rPr lang="en-US" sz="600">
                          <a:effectLst/>
                          <a:latin typeface="Times New Roman" panose="02020603050405020304" pitchFamily="18" charset="0"/>
                          <a:ea typeface="Calibri" panose="020F0502020204030204" pitchFamily="34" charset="0"/>
                          <a:cs typeface="Times New Roman" panose="02020603050405020304" pitchFamily="18" charset="0"/>
                        </a:rPr>
                        <a:t> </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5765" marR="557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57046084"/>
                  </a:ext>
                </a:extLst>
              </a:tr>
              <a:tr h="469405">
                <a:tc vMerge="1">
                  <a:txBody>
                    <a:bodyPr/>
                    <a:lstStyle/>
                    <a:p>
                      <a:endParaRPr lang="en-US"/>
                    </a:p>
                  </a:txBody>
                  <a:tcPr/>
                </a:tc>
                <a:tc>
                  <a:txBody>
                    <a:bodyPr/>
                    <a:lstStyle/>
                    <a:p>
                      <a:pPr marL="0" marR="0" algn="ctr">
                        <a:lnSpc>
                          <a:spcPct val="150000"/>
                        </a:lnSpc>
                        <a:spcBef>
                          <a:spcPts val="0"/>
                        </a:spcBef>
                        <a:spcAft>
                          <a:spcPts val="0"/>
                        </a:spcAft>
                      </a:pPr>
                      <a:r>
                        <a:rPr lang="en-US" sz="600">
                          <a:effectLst/>
                          <a:latin typeface="Times New Roman" panose="02020603050405020304" pitchFamily="18" charset="0"/>
                          <a:ea typeface="Calibri" panose="020F0502020204030204" pitchFamily="34" charset="0"/>
                          <a:cs typeface="Times New Roman" panose="02020603050405020304" pitchFamily="18" charset="0"/>
                        </a:rPr>
                        <a:t> </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50000"/>
                        </a:lnSpc>
                        <a:spcBef>
                          <a:spcPts val="0"/>
                        </a:spcBef>
                        <a:spcAft>
                          <a:spcPts val="0"/>
                        </a:spcAft>
                      </a:pPr>
                      <a:r>
                        <a:rPr lang="en-US" sz="1000">
                          <a:effectLst/>
                          <a:latin typeface="Times New Roman" panose="02020603050405020304" pitchFamily="18" charset="0"/>
                          <a:ea typeface="Calibri" panose="020F0502020204030204" pitchFamily="34" charset="0"/>
                          <a:cs typeface="Times New Roman" panose="02020603050405020304" pitchFamily="18" charset="0"/>
                        </a:rPr>
                        <a:t>0</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50000"/>
                        </a:lnSpc>
                        <a:spcBef>
                          <a:spcPts val="0"/>
                        </a:spcBef>
                        <a:spcAft>
                          <a:spcPts val="0"/>
                        </a:spcAft>
                      </a:pPr>
                      <a:r>
                        <a:rPr lang="en-US" sz="600">
                          <a:effectLst/>
                          <a:latin typeface="Times New Roman" panose="02020603050405020304" pitchFamily="18" charset="0"/>
                          <a:ea typeface="Calibri" panose="020F0502020204030204" pitchFamily="34" charset="0"/>
                          <a:cs typeface="Times New Roman" panose="02020603050405020304" pitchFamily="18" charset="0"/>
                        </a:rPr>
                        <a:t> </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5765" marR="557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600">
                          <a:effectLst/>
                          <a:latin typeface="Times New Roman" panose="02020603050405020304" pitchFamily="18" charset="0"/>
                          <a:ea typeface="Calibri" panose="020F0502020204030204" pitchFamily="34" charset="0"/>
                          <a:cs typeface="Times New Roman" panose="02020603050405020304" pitchFamily="18" charset="0"/>
                        </a:rPr>
                        <a:t> </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50000"/>
                        </a:lnSpc>
                        <a:spcBef>
                          <a:spcPts val="0"/>
                        </a:spcBef>
                        <a:spcAft>
                          <a:spcPts val="0"/>
                        </a:spcAft>
                      </a:pPr>
                      <a:r>
                        <a:rPr lang="en-US" sz="1000">
                          <a:effectLst/>
                          <a:latin typeface="Times New Roman" panose="02020603050405020304" pitchFamily="18" charset="0"/>
                          <a:ea typeface="Calibri" panose="020F0502020204030204" pitchFamily="34" charset="0"/>
                          <a:cs typeface="Times New Roman" panose="02020603050405020304" pitchFamily="18" charset="0"/>
                        </a:rPr>
                        <a:t>223</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50000"/>
                        </a:lnSpc>
                        <a:spcBef>
                          <a:spcPts val="0"/>
                        </a:spcBef>
                        <a:spcAft>
                          <a:spcPts val="0"/>
                        </a:spcAft>
                      </a:pPr>
                      <a:r>
                        <a:rPr lang="en-US" sz="600">
                          <a:effectLst/>
                          <a:latin typeface="Times New Roman" panose="02020603050405020304" pitchFamily="18" charset="0"/>
                          <a:ea typeface="Calibri" panose="020F0502020204030204" pitchFamily="34" charset="0"/>
                          <a:cs typeface="Times New Roman" panose="02020603050405020304" pitchFamily="18" charset="0"/>
                        </a:rPr>
                        <a:t> </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5765" marR="557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B0A1"/>
                    </a:solidFill>
                  </a:tcPr>
                </a:tc>
                <a:tc>
                  <a:txBody>
                    <a:bodyPr/>
                    <a:lstStyle/>
                    <a:p>
                      <a:pPr marL="0" marR="0" algn="ctr">
                        <a:lnSpc>
                          <a:spcPct val="150000"/>
                        </a:lnSpc>
                        <a:spcBef>
                          <a:spcPts val="0"/>
                        </a:spcBef>
                        <a:spcAft>
                          <a:spcPts val="0"/>
                        </a:spcAft>
                      </a:pPr>
                      <a:r>
                        <a:rPr lang="en-US" sz="600">
                          <a:effectLst/>
                          <a:latin typeface="Times New Roman" panose="02020603050405020304" pitchFamily="18" charset="0"/>
                          <a:ea typeface="Calibri" panose="020F0502020204030204" pitchFamily="34" charset="0"/>
                          <a:cs typeface="Times New Roman" panose="02020603050405020304" pitchFamily="18" charset="0"/>
                        </a:rPr>
                        <a:t> </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50000"/>
                        </a:lnSpc>
                        <a:spcBef>
                          <a:spcPts val="0"/>
                        </a:spcBef>
                        <a:spcAft>
                          <a:spcPts val="0"/>
                        </a:spcAft>
                      </a:pPr>
                      <a:r>
                        <a:rPr lang="en-US" sz="1000">
                          <a:effectLst/>
                          <a:latin typeface="Times New Roman" panose="02020603050405020304" pitchFamily="18" charset="0"/>
                          <a:ea typeface="Calibri" panose="020F0502020204030204" pitchFamily="34" charset="0"/>
                          <a:cs typeface="Times New Roman" panose="02020603050405020304" pitchFamily="18" charset="0"/>
                        </a:rPr>
                        <a:t>1096</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50000"/>
                        </a:lnSpc>
                        <a:spcBef>
                          <a:spcPts val="0"/>
                        </a:spcBef>
                        <a:spcAft>
                          <a:spcPts val="0"/>
                        </a:spcAft>
                      </a:pPr>
                      <a:r>
                        <a:rPr lang="en-US" sz="600">
                          <a:effectLst/>
                          <a:latin typeface="Times New Roman" panose="02020603050405020304" pitchFamily="18" charset="0"/>
                          <a:ea typeface="Calibri" panose="020F0502020204030204" pitchFamily="34" charset="0"/>
                          <a:cs typeface="Times New Roman" panose="02020603050405020304" pitchFamily="18" charset="0"/>
                        </a:rPr>
                        <a:t> </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5765" marR="557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tc>
                  <a:txBody>
                    <a:bodyPr/>
                    <a:lstStyle/>
                    <a:p>
                      <a:pPr marL="0" marR="0" algn="ctr">
                        <a:lnSpc>
                          <a:spcPct val="150000"/>
                        </a:lnSpc>
                        <a:spcBef>
                          <a:spcPts val="0"/>
                        </a:spcBef>
                        <a:spcAft>
                          <a:spcPts val="0"/>
                        </a:spcAft>
                      </a:pPr>
                      <a:r>
                        <a:rPr lang="en-US" sz="600">
                          <a:effectLst/>
                          <a:latin typeface="Times New Roman" panose="02020603050405020304" pitchFamily="18" charset="0"/>
                          <a:ea typeface="Calibri" panose="020F0502020204030204" pitchFamily="34" charset="0"/>
                          <a:cs typeface="Times New Roman" panose="02020603050405020304" pitchFamily="18" charset="0"/>
                        </a:rPr>
                        <a:t> </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50000"/>
                        </a:lnSpc>
                        <a:spcBef>
                          <a:spcPts val="0"/>
                        </a:spcBef>
                        <a:spcAft>
                          <a:spcPts val="0"/>
                        </a:spcAft>
                      </a:pPr>
                      <a:r>
                        <a:rPr lang="en-US" sz="1000">
                          <a:effectLst/>
                          <a:latin typeface="Times New Roman" panose="02020603050405020304" pitchFamily="18" charset="0"/>
                          <a:ea typeface="Calibri" panose="020F0502020204030204" pitchFamily="34" charset="0"/>
                          <a:cs typeface="Times New Roman" panose="02020603050405020304" pitchFamily="18" charset="0"/>
                        </a:rPr>
                        <a:t>1319</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50000"/>
                        </a:lnSpc>
                        <a:spcBef>
                          <a:spcPts val="0"/>
                        </a:spcBef>
                        <a:spcAft>
                          <a:spcPts val="0"/>
                        </a:spcAft>
                      </a:pPr>
                      <a:r>
                        <a:rPr lang="en-US" sz="600">
                          <a:effectLst/>
                          <a:latin typeface="Times New Roman" panose="02020603050405020304" pitchFamily="18" charset="0"/>
                          <a:ea typeface="Calibri" panose="020F0502020204030204" pitchFamily="34" charset="0"/>
                          <a:cs typeface="Times New Roman" panose="02020603050405020304" pitchFamily="18" charset="0"/>
                        </a:rPr>
                        <a:t> </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5765" marR="557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72622406"/>
                  </a:ext>
                </a:extLst>
              </a:tr>
              <a:tr h="469405">
                <a:tc>
                  <a:txBody>
                    <a:bodyPr/>
                    <a:lstStyle/>
                    <a:p>
                      <a:pPr marL="0" marR="0" algn="ctr">
                        <a:lnSpc>
                          <a:spcPct val="150000"/>
                        </a:lnSpc>
                        <a:spcBef>
                          <a:spcPts val="0"/>
                        </a:spcBef>
                        <a:spcAft>
                          <a:spcPts val="0"/>
                        </a:spcAft>
                      </a:pPr>
                      <a:r>
                        <a:rPr lang="en-US" sz="1000">
                          <a:effectLst/>
                          <a:latin typeface="Times New Roman" panose="02020603050405020304" pitchFamily="18" charset="0"/>
                          <a:ea typeface="Calibri" panose="020F0502020204030204" pitchFamily="34" charset="0"/>
                          <a:cs typeface="Times New Roman" panose="02020603050405020304" pitchFamily="18" charset="0"/>
                        </a:rPr>
                        <a:t> </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5765" marR="557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600">
                          <a:effectLst/>
                          <a:latin typeface="Times New Roman" panose="02020603050405020304" pitchFamily="18" charset="0"/>
                          <a:ea typeface="Calibri" panose="020F0502020204030204" pitchFamily="34" charset="0"/>
                          <a:cs typeface="Times New Roman" panose="02020603050405020304" pitchFamily="18" charset="0"/>
                        </a:rPr>
                        <a:t> </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50000"/>
                        </a:lnSpc>
                        <a:spcBef>
                          <a:spcPts val="0"/>
                        </a:spcBef>
                        <a:spcAft>
                          <a:spcPts val="0"/>
                        </a:spcAft>
                      </a:pPr>
                      <a:r>
                        <a:rPr lang="en-US" sz="1000">
                          <a:effectLst/>
                          <a:latin typeface="Times New Roman" panose="02020603050405020304" pitchFamily="18" charset="0"/>
                          <a:ea typeface="Calibri" panose="020F0502020204030204" pitchFamily="34" charset="0"/>
                          <a:cs typeface="Times New Roman" panose="02020603050405020304" pitchFamily="18" charset="0"/>
                        </a:rPr>
                        <a:t>Total</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50000"/>
                        </a:lnSpc>
                        <a:spcBef>
                          <a:spcPts val="0"/>
                        </a:spcBef>
                        <a:spcAft>
                          <a:spcPts val="0"/>
                        </a:spcAft>
                      </a:pPr>
                      <a:r>
                        <a:rPr lang="en-US" sz="600">
                          <a:effectLst/>
                          <a:latin typeface="Times New Roman" panose="02020603050405020304" pitchFamily="18" charset="0"/>
                          <a:ea typeface="Calibri" panose="020F0502020204030204" pitchFamily="34" charset="0"/>
                          <a:cs typeface="Times New Roman" panose="02020603050405020304" pitchFamily="18" charset="0"/>
                        </a:rPr>
                        <a:t> </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5765" marR="557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600">
                          <a:effectLst/>
                          <a:latin typeface="Times New Roman" panose="02020603050405020304" pitchFamily="18" charset="0"/>
                          <a:ea typeface="Calibri" panose="020F0502020204030204" pitchFamily="34" charset="0"/>
                          <a:cs typeface="Times New Roman" panose="02020603050405020304" pitchFamily="18" charset="0"/>
                        </a:rPr>
                        <a:t> </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50000"/>
                        </a:lnSpc>
                        <a:spcBef>
                          <a:spcPts val="0"/>
                        </a:spcBef>
                        <a:spcAft>
                          <a:spcPts val="0"/>
                        </a:spcAft>
                      </a:pPr>
                      <a:r>
                        <a:rPr lang="en-US" sz="1000">
                          <a:effectLst/>
                          <a:latin typeface="Times New Roman" panose="02020603050405020304" pitchFamily="18" charset="0"/>
                          <a:ea typeface="Calibri" panose="020F0502020204030204" pitchFamily="34" charset="0"/>
                          <a:cs typeface="Times New Roman" panose="02020603050405020304" pitchFamily="18" charset="0"/>
                        </a:rPr>
                        <a:t>1193</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50000"/>
                        </a:lnSpc>
                        <a:spcBef>
                          <a:spcPts val="0"/>
                        </a:spcBef>
                        <a:spcAft>
                          <a:spcPts val="0"/>
                        </a:spcAft>
                      </a:pPr>
                      <a:r>
                        <a:rPr lang="en-US" sz="600">
                          <a:effectLst/>
                          <a:latin typeface="Times New Roman" panose="02020603050405020304" pitchFamily="18" charset="0"/>
                          <a:ea typeface="Calibri" panose="020F0502020204030204" pitchFamily="34" charset="0"/>
                          <a:cs typeface="Times New Roman" panose="02020603050405020304" pitchFamily="18" charset="0"/>
                        </a:rPr>
                        <a:t> </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5765" marR="557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600">
                          <a:effectLst/>
                          <a:latin typeface="Times New Roman" panose="02020603050405020304" pitchFamily="18" charset="0"/>
                          <a:ea typeface="Calibri" panose="020F0502020204030204" pitchFamily="34" charset="0"/>
                          <a:cs typeface="Times New Roman" panose="02020603050405020304" pitchFamily="18" charset="0"/>
                        </a:rPr>
                        <a:t> </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50000"/>
                        </a:lnSpc>
                        <a:spcBef>
                          <a:spcPts val="0"/>
                        </a:spcBef>
                        <a:spcAft>
                          <a:spcPts val="0"/>
                        </a:spcAft>
                      </a:pPr>
                      <a:r>
                        <a:rPr lang="en-US" sz="1000">
                          <a:effectLst/>
                          <a:latin typeface="Times New Roman" panose="02020603050405020304" pitchFamily="18" charset="0"/>
                          <a:ea typeface="Calibri" panose="020F0502020204030204" pitchFamily="34" charset="0"/>
                          <a:cs typeface="Times New Roman" panose="02020603050405020304" pitchFamily="18" charset="0"/>
                        </a:rPr>
                        <a:t>1415</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5765" marR="557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6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50000"/>
                        </a:lnSpc>
                        <a:spcBef>
                          <a:spcPts val="0"/>
                        </a:spcBef>
                        <a:spcAft>
                          <a:spcPts val="0"/>
                        </a:spcAft>
                      </a:pPr>
                      <a:r>
                        <a:rPr lang="en-US" sz="1000" dirty="0">
                          <a:effectLst/>
                          <a:latin typeface="Times New Roman" panose="02020603050405020304" pitchFamily="18" charset="0"/>
                          <a:ea typeface="Calibri" panose="020F0502020204030204" pitchFamily="34" charset="0"/>
                          <a:cs typeface="Times New Roman" panose="02020603050405020304" pitchFamily="18" charset="0"/>
                        </a:rPr>
                        <a:t>2608</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5765" marR="557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80063590"/>
                  </a:ext>
                </a:extLst>
              </a:tr>
            </a:tbl>
          </a:graphicData>
        </a:graphic>
      </p:graphicFrame>
      <p:sp>
        <p:nvSpPr>
          <p:cNvPr id="7" name="TextBox 6">
            <a:extLst>
              <a:ext uri="{FF2B5EF4-FFF2-40B4-BE49-F238E27FC236}">
                <a16:creationId xmlns:a16="http://schemas.microsoft.com/office/drawing/2014/main" id="{D79B8728-8F9A-4EDE-AAE8-1B3F6F05D8CC}"/>
              </a:ext>
            </a:extLst>
          </p:cNvPr>
          <p:cNvSpPr txBox="1"/>
          <p:nvPr/>
        </p:nvSpPr>
        <p:spPr>
          <a:xfrm>
            <a:off x="1228165" y="1981200"/>
            <a:ext cx="4867835" cy="3139321"/>
          </a:xfrm>
          <a:prstGeom prst="rect">
            <a:avLst/>
          </a:prstGeom>
          <a:noFill/>
        </p:spPr>
        <p:txBody>
          <a:bodyPr wrap="square" rtlCol="0">
            <a:spAutoFit/>
          </a:bodyPr>
          <a:lstStyle/>
          <a:p>
            <a:r>
              <a:rPr lang="en-US" dirty="0"/>
              <a:t>Confusion Matrix of Gradient Boosting classifier:</a:t>
            </a:r>
          </a:p>
          <a:p>
            <a:pPr marL="285750" indent="-285750">
              <a:buFont typeface="Arial" panose="020B0604020202020204" pitchFamily="34" charset="0"/>
              <a:buChar char="•"/>
            </a:pPr>
            <a:r>
              <a:rPr lang="en-US" dirty="0"/>
              <a:t>True Positive – 970</a:t>
            </a:r>
          </a:p>
          <a:p>
            <a:pPr marL="285750" indent="-285750">
              <a:buFont typeface="Arial" panose="020B0604020202020204" pitchFamily="34" charset="0"/>
              <a:buChar char="•"/>
            </a:pPr>
            <a:r>
              <a:rPr lang="en-US" dirty="0"/>
              <a:t>True Negative – 1096</a:t>
            </a:r>
          </a:p>
          <a:p>
            <a:pPr marL="285750" indent="-285750">
              <a:buFont typeface="Arial" panose="020B0604020202020204" pitchFamily="34" charset="0"/>
              <a:buChar char="•"/>
            </a:pPr>
            <a:r>
              <a:rPr lang="en-US" dirty="0"/>
              <a:t>False Positive – 319</a:t>
            </a:r>
          </a:p>
          <a:p>
            <a:pPr marL="285750" indent="-285750">
              <a:buFont typeface="Arial" panose="020B0604020202020204" pitchFamily="34" charset="0"/>
              <a:buChar char="•"/>
            </a:pPr>
            <a:r>
              <a:rPr lang="en-US" dirty="0"/>
              <a:t>False Negative – 223 </a:t>
            </a:r>
          </a:p>
          <a:p>
            <a:endParaRPr lang="en-US" dirty="0"/>
          </a:p>
          <a:p>
            <a:r>
              <a:rPr lang="en-US" dirty="0"/>
              <a:t>Precision score:</a:t>
            </a:r>
          </a:p>
          <a:p>
            <a:r>
              <a:rPr lang="en-US" dirty="0"/>
              <a:t>Ture Positive/True Positive + False Positive</a:t>
            </a:r>
          </a:p>
          <a:p>
            <a:endParaRPr lang="en-US" dirty="0"/>
          </a:p>
          <a:p>
            <a:r>
              <a:rPr lang="en-US" dirty="0"/>
              <a:t>Recall score:</a:t>
            </a:r>
          </a:p>
          <a:p>
            <a:r>
              <a:rPr lang="en-US" dirty="0"/>
              <a:t>Ture Positive/True Positive + False Negative</a:t>
            </a:r>
          </a:p>
        </p:txBody>
      </p:sp>
    </p:spTree>
    <p:extLst>
      <p:ext uri="{BB962C8B-B14F-4D97-AF65-F5344CB8AC3E}">
        <p14:creationId xmlns:p14="http://schemas.microsoft.com/office/powerpoint/2010/main" val="5153349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405288-7962-4C70-A19F-1A5538E4A537}"/>
              </a:ext>
            </a:extLst>
          </p:cNvPr>
          <p:cNvSpPr>
            <a:spLocks noGrp="1"/>
          </p:cNvSpPr>
          <p:nvPr>
            <p:ph type="title"/>
          </p:nvPr>
        </p:nvSpPr>
        <p:spPr/>
        <p:txBody>
          <a:bodyPr/>
          <a:lstStyle/>
          <a:p>
            <a:r>
              <a:rPr lang="en-US" b="1" dirty="0"/>
              <a:t>Prediction On Test Data(Unseen)</a:t>
            </a:r>
          </a:p>
        </p:txBody>
      </p:sp>
      <p:sp>
        <p:nvSpPr>
          <p:cNvPr id="3" name="Content Placeholder 2">
            <a:extLst>
              <a:ext uri="{FF2B5EF4-FFF2-40B4-BE49-F238E27FC236}">
                <a16:creationId xmlns:a16="http://schemas.microsoft.com/office/drawing/2014/main" id="{C4890BCF-582E-433A-ACA7-9ED71C2DC3BA}"/>
              </a:ext>
            </a:extLst>
          </p:cNvPr>
          <p:cNvSpPr>
            <a:spLocks noGrp="1"/>
          </p:cNvSpPr>
          <p:nvPr>
            <p:ph idx="1"/>
          </p:nvPr>
        </p:nvSpPr>
        <p:spPr>
          <a:xfrm>
            <a:off x="1097280" y="1845734"/>
            <a:ext cx="4837355" cy="3577913"/>
          </a:xfrm>
        </p:spPr>
        <p:txBody>
          <a:bodyPr/>
          <a:lstStyle/>
          <a:p>
            <a:pPr>
              <a:buClrTx/>
              <a:buFont typeface="Arial" panose="020B0604020202020204" pitchFamily="34" charset="0"/>
              <a:buChar char="•"/>
            </a:pPr>
            <a:r>
              <a:rPr lang="en-US" dirty="0"/>
              <a:t>  Fit the model with best estimator of gradient.</a:t>
            </a:r>
          </a:p>
          <a:p>
            <a:pPr>
              <a:buClrTx/>
              <a:buFont typeface="Arial" panose="020B0604020202020204" pitchFamily="34" charset="0"/>
              <a:buChar char="•"/>
            </a:pPr>
            <a:r>
              <a:rPr lang="en-US" dirty="0"/>
              <a:t>  Making prediction using the new model on test data</a:t>
            </a:r>
          </a:p>
          <a:p>
            <a:pPr>
              <a:buClrTx/>
              <a:buFont typeface="Arial" panose="020B0604020202020204" pitchFamily="34" charset="0"/>
              <a:buChar char="•"/>
            </a:pPr>
            <a:r>
              <a:rPr lang="en-US" dirty="0"/>
              <a:t>  And make submission file in the format of </a:t>
            </a:r>
            <a:r>
              <a:rPr lang="en-US" dirty="0" err="1"/>
              <a:t>PassangerID</a:t>
            </a:r>
            <a:r>
              <a:rPr lang="en-US" dirty="0"/>
              <a:t> and Transported.</a:t>
            </a:r>
          </a:p>
          <a:p>
            <a:pPr marL="0" indent="0">
              <a:buClrTx/>
              <a:buNone/>
            </a:pPr>
            <a:endParaRPr lang="en-US" dirty="0"/>
          </a:p>
        </p:txBody>
      </p:sp>
      <p:graphicFrame>
        <p:nvGraphicFramePr>
          <p:cNvPr id="5" name="Table 4">
            <a:extLst>
              <a:ext uri="{FF2B5EF4-FFF2-40B4-BE49-F238E27FC236}">
                <a16:creationId xmlns:a16="http://schemas.microsoft.com/office/drawing/2014/main" id="{88B48F7B-173D-46D4-BB1B-63EBB4699CB2}"/>
              </a:ext>
            </a:extLst>
          </p:cNvPr>
          <p:cNvGraphicFramePr>
            <a:graphicFrameLocks noGrp="1"/>
          </p:cNvGraphicFramePr>
          <p:nvPr>
            <p:extLst>
              <p:ext uri="{D42A27DB-BD31-4B8C-83A1-F6EECF244321}">
                <p14:modId xmlns:p14="http://schemas.microsoft.com/office/powerpoint/2010/main" val="273126334"/>
              </p:ext>
            </p:extLst>
          </p:nvPr>
        </p:nvGraphicFramePr>
        <p:xfrm>
          <a:off x="6703192" y="2409455"/>
          <a:ext cx="3525520" cy="2450470"/>
        </p:xfrm>
        <a:graphic>
          <a:graphicData uri="http://schemas.openxmlformats.org/drawingml/2006/table">
            <a:tbl>
              <a:tblPr firstRow="1" firstCol="1" bandRow="1"/>
              <a:tblGrid>
                <a:gridCol w="1762760">
                  <a:extLst>
                    <a:ext uri="{9D8B030D-6E8A-4147-A177-3AD203B41FA5}">
                      <a16:colId xmlns:a16="http://schemas.microsoft.com/office/drawing/2014/main" val="3751817487"/>
                    </a:ext>
                  </a:extLst>
                </a:gridCol>
                <a:gridCol w="1762760">
                  <a:extLst>
                    <a:ext uri="{9D8B030D-6E8A-4147-A177-3AD203B41FA5}">
                      <a16:colId xmlns:a16="http://schemas.microsoft.com/office/drawing/2014/main" val="459793847"/>
                    </a:ext>
                  </a:extLst>
                </a:gridCol>
              </a:tblGrid>
              <a:tr h="231140">
                <a:tc>
                  <a:txBody>
                    <a:bodyPr/>
                    <a:lstStyle/>
                    <a:p>
                      <a:pPr marL="0" marR="0" algn="ctr">
                        <a:lnSpc>
                          <a:spcPct val="150000"/>
                        </a:lnSpc>
                        <a:spcBef>
                          <a:spcPts val="0"/>
                        </a:spcBef>
                        <a:spcAft>
                          <a:spcPts val="0"/>
                        </a:spcAft>
                      </a:pPr>
                      <a:r>
                        <a:rPr lang="en-US"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PassengerId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90000"/>
                      </a:schemeClr>
                    </a:solidFill>
                  </a:tcPr>
                </a:tc>
                <a:tc>
                  <a:txBody>
                    <a:bodyPr/>
                    <a:lstStyle/>
                    <a:p>
                      <a:pPr marL="0" marR="0" algn="ctr">
                        <a:lnSpc>
                          <a:spcPct val="150000"/>
                        </a:lnSpc>
                        <a:spcBef>
                          <a:spcPts val="0"/>
                        </a:spcBef>
                        <a:spcAft>
                          <a:spcPts val="0"/>
                        </a:spcAft>
                      </a:pPr>
                      <a:r>
                        <a:rPr lang="en-US"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Transported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3663984592"/>
                  </a:ext>
                </a:extLst>
              </a:tr>
              <a:tr h="231140">
                <a:tc>
                  <a:txBody>
                    <a:bodyPr/>
                    <a:lstStyle/>
                    <a:p>
                      <a:pPr marL="0" marR="0" algn="ctr">
                        <a:lnSpc>
                          <a:spcPct val="150000"/>
                        </a:lnSpc>
                        <a:spcBef>
                          <a:spcPts val="0"/>
                        </a:spcBef>
                        <a:spcAft>
                          <a:spcPts val="0"/>
                        </a:spcAft>
                      </a:pPr>
                      <a:r>
                        <a:rPr lang="en-US"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0013_01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TRUE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8011427"/>
                  </a:ext>
                </a:extLst>
              </a:tr>
              <a:tr h="231140">
                <a:tc>
                  <a:txBody>
                    <a:bodyPr/>
                    <a:lstStyle/>
                    <a:p>
                      <a:pPr marL="0" marR="0" algn="ctr">
                        <a:lnSpc>
                          <a:spcPct val="150000"/>
                        </a:lnSpc>
                        <a:spcBef>
                          <a:spcPts val="0"/>
                        </a:spcBef>
                        <a:spcAft>
                          <a:spcPts val="0"/>
                        </a:spcAft>
                      </a:pPr>
                      <a:r>
                        <a:rPr lang="en-US"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0018_01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FALSE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60260433"/>
                  </a:ext>
                </a:extLst>
              </a:tr>
              <a:tr h="231140">
                <a:tc>
                  <a:txBody>
                    <a:bodyPr/>
                    <a:lstStyle/>
                    <a:p>
                      <a:pPr marL="0" marR="0" algn="ctr">
                        <a:lnSpc>
                          <a:spcPct val="150000"/>
                        </a:lnSpc>
                        <a:spcBef>
                          <a:spcPts val="0"/>
                        </a:spcBef>
                        <a:spcAft>
                          <a:spcPts val="0"/>
                        </a:spcAft>
                      </a:pPr>
                      <a:r>
                        <a:rPr lang="en-US"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0019_01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TRUE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00245703"/>
                  </a:ext>
                </a:extLst>
              </a:tr>
              <a:tr h="231140">
                <a:tc>
                  <a:txBody>
                    <a:bodyPr/>
                    <a:lstStyle/>
                    <a:p>
                      <a:pPr marL="0" marR="0" algn="ctr">
                        <a:lnSpc>
                          <a:spcPct val="150000"/>
                        </a:lnSpc>
                        <a:spcBef>
                          <a:spcPts val="0"/>
                        </a:spcBef>
                        <a:spcAft>
                          <a:spcPts val="0"/>
                        </a:spcAft>
                      </a:pPr>
                      <a:r>
                        <a:rPr lang="en-US"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0021_01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TRUE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39963209"/>
                  </a:ext>
                </a:extLst>
              </a:tr>
              <a:tr h="231140">
                <a:tc>
                  <a:txBody>
                    <a:bodyPr/>
                    <a:lstStyle/>
                    <a:p>
                      <a:pPr marL="0" marR="0" algn="ctr">
                        <a:lnSpc>
                          <a:spcPct val="150000"/>
                        </a:lnSpc>
                        <a:spcBef>
                          <a:spcPts val="0"/>
                        </a:spcBef>
                        <a:spcAft>
                          <a:spcPts val="0"/>
                        </a:spcAft>
                      </a:pPr>
                      <a:r>
                        <a:rPr lang="en-US"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0023_01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TRUE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95793905"/>
                  </a:ext>
                </a:extLst>
              </a:tr>
              <a:tr h="231140">
                <a:tc>
                  <a:txBody>
                    <a:bodyPr/>
                    <a:lstStyle/>
                    <a:p>
                      <a:pPr marL="0" marR="0" algn="ctr">
                        <a:lnSpc>
                          <a:spcPct val="150000"/>
                        </a:lnSpc>
                        <a:spcBef>
                          <a:spcPts val="0"/>
                        </a:spcBef>
                        <a:spcAft>
                          <a:spcPts val="0"/>
                        </a:spcAft>
                      </a:pPr>
                      <a:r>
                        <a:rPr lang="en-US"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0027_01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FALSE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09767670"/>
                  </a:ext>
                </a:extLst>
              </a:tr>
              <a:tr h="231140">
                <a:tc>
                  <a:txBody>
                    <a:bodyPr/>
                    <a:lstStyle/>
                    <a:p>
                      <a:pPr marL="0" marR="0" algn="ctr">
                        <a:lnSpc>
                          <a:spcPct val="150000"/>
                        </a:lnSpc>
                        <a:spcBef>
                          <a:spcPts val="0"/>
                        </a:spcBef>
                        <a:spcAft>
                          <a:spcPts val="0"/>
                        </a:spcAft>
                      </a:pPr>
                      <a:r>
                        <a:rPr lang="en-US"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0029_01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TRUE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82921019"/>
                  </a:ext>
                </a:extLst>
              </a:tr>
              <a:tr h="231140">
                <a:tc>
                  <a:txBody>
                    <a:bodyPr/>
                    <a:lstStyle/>
                    <a:p>
                      <a:pPr marL="0" marR="0" algn="ctr">
                        <a:lnSpc>
                          <a:spcPct val="150000"/>
                        </a:lnSpc>
                        <a:spcBef>
                          <a:spcPts val="0"/>
                        </a:spcBef>
                        <a:spcAft>
                          <a:spcPts val="0"/>
                        </a:spcAft>
                      </a:pPr>
                      <a:r>
                        <a:rPr lang="en-US"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0032_01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TRUE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00944600"/>
                  </a:ext>
                </a:extLst>
              </a:tr>
              <a:tr h="231140">
                <a:tc>
                  <a:txBody>
                    <a:bodyPr/>
                    <a:lstStyle/>
                    <a:p>
                      <a:pPr marL="0" marR="0" algn="ctr">
                        <a:lnSpc>
                          <a:spcPct val="150000"/>
                        </a:lnSpc>
                        <a:spcBef>
                          <a:spcPts val="0"/>
                        </a:spcBef>
                        <a:spcAft>
                          <a:spcPts val="0"/>
                        </a:spcAft>
                      </a:pPr>
                      <a:r>
                        <a:rPr lang="en-US"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0032_02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TRUE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21123234"/>
                  </a:ext>
                </a:extLst>
              </a:tr>
            </a:tbl>
          </a:graphicData>
        </a:graphic>
      </p:graphicFrame>
    </p:spTree>
    <p:extLst>
      <p:ext uri="{BB962C8B-B14F-4D97-AF65-F5344CB8AC3E}">
        <p14:creationId xmlns:p14="http://schemas.microsoft.com/office/powerpoint/2010/main" val="272433607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A1B5FC-620B-47EA-8463-B75F8FC0D54D}"/>
              </a:ext>
            </a:extLst>
          </p:cNvPr>
          <p:cNvSpPr>
            <a:spLocks noGrp="1"/>
          </p:cNvSpPr>
          <p:nvPr>
            <p:ph type="title"/>
          </p:nvPr>
        </p:nvSpPr>
        <p:spPr/>
        <p:txBody>
          <a:bodyPr/>
          <a:lstStyle/>
          <a:p>
            <a:r>
              <a:rPr lang="en-US" dirty="0"/>
              <a:t>CONCULSION:</a:t>
            </a:r>
          </a:p>
        </p:txBody>
      </p:sp>
      <p:sp>
        <p:nvSpPr>
          <p:cNvPr id="3" name="Content Placeholder 2">
            <a:extLst>
              <a:ext uri="{FF2B5EF4-FFF2-40B4-BE49-F238E27FC236}">
                <a16:creationId xmlns:a16="http://schemas.microsoft.com/office/drawing/2014/main" id="{4BAA2373-9E86-4A57-A233-D97500E4B49F}"/>
              </a:ext>
            </a:extLst>
          </p:cNvPr>
          <p:cNvSpPr>
            <a:spLocks noGrp="1"/>
          </p:cNvSpPr>
          <p:nvPr>
            <p:ph idx="1"/>
          </p:nvPr>
        </p:nvSpPr>
        <p:spPr>
          <a:xfrm>
            <a:off x="1097280" y="1845734"/>
            <a:ext cx="10058400" cy="4023360"/>
          </a:xfrm>
        </p:spPr>
        <p:txBody>
          <a:bodyPr>
            <a:normAutofit/>
          </a:bodyPr>
          <a:lstStyle/>
          <a:p>
            <a:pPr marL="0" indent="0">
              <a:buNone/>
            </a:pPr>
            <a:r>
              <a:rPr lang="en-US" dirty="0"/>
              <a:t>We started with the data exploration where we got a feeling for the dataset, checked about missing data and learned which features are important. During this process we used seaborn and matplotlib to do the visualizations. During the data preprocessing part, we computed missing values, converted features into numeric ones, grouped values into categories and created a few new features. Afterwards we started training 8 different machine learning models, and for each model we did hyperparameter tuning and checked with the confusion matric and with classification report which is consist of precision, recall and f-score picked one of them that is Gradient Boosting. But in this model is over fitted so to improve or to avoid this we can use any one of the methods which is mention in the future scope of improvements.</a:t>
            </a:r>
          </a:p>
          <a:p>
            <a:pPr marL="0" indent="0">
              <a:buNone/>
            </a:pPr>
            <a:endParaRPr lang="en-US" dirty="0"/>
          </a:p>
          <a:p>
            <a:endParaRPr lang="en-US" dirty="0"/>
          </a:p>
        </p:txBody>
      </p:sp>
      <p:pic>
        <p:nvPicPr>
          <p:cNvPr id="4" name="Picture 3">
            <a:extLst>
              <a:ext uri="{FF2B5EF4-FFF2-40B4-BE49-F238E27FC236}">
                <a16:creationId xmlns:a16="http://schemas.microsoft.com/office/drawing/2014/main" id="{DC55CC63-3AFD-4453-93C3-F05A2A265A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51460" y="71444"/>
            <a:ext cx="1443878" cy="704003"/>
          </a:xfrm>
          <a:prstGeom prst="rect">
            <a:avLst/>
          </a:prstGeom>
        </p:spPr>
      </p:pic>
    </p:spTree>
    <p:extLst>
      <p:ext uri="{BB962C8B-B14F-4D97-AF65-F5344CB8AC3E}">
        <p14:creationId xmlns:p14="http://schemas.microsoft.com/office/powerpoint/2010/main" val="227407720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F6002-DF8E-4AA9-8DA9-FC30FA574499}"/>
              </a:ext>
            </a:extLst>
          </p:cNvPr>
          <p:cNvSpPr>
            <a:spLocks noGrp="1"/>
          </p:cNvSpPr>
          <p:nvPr>
            <p:ph type="title"/>
          </p:nvPr>
        </p:nvSpPr>
        <p:spPr/>
        <p:txBody>
          <a:bodyPr/>
          <a:lstStyle/>
          <a:p>
            <a:r>
              <a:rPr lang="en-US" dirty="0"/>
              <a:t>REFERENCE: </a:t>
            </a:r>
          </a:p>
        </p:txBody>
      </p:sp>
      <p:sp>
        <p:nvSpPr>
          <p:cNvPr id="3" name="Content Placeholder 2">
            <a:extLst>
              <a:ext uri="{FF2B5EF4-FFF2-40B4-BE49-F238E27FC236}">
                <a16:creationId xmlns:a16="http://schemas.microsoft.com/office/drawing/2014/main" id="{72C53EE3-9501-4627-A598-3CDAC83A9333}"/>
              </a:ext>
            </a:extLst>
          </p:cNvPr>
          <p:cNvSpPr>
            <a:spLocks noGrp="1"/>
          </p:cNvSpPr>
          <p:nvPr>
            <p:ph idx="1"/>
          </p:nvPr>
        </p:nvSpPr>
        <p:spPr>
          <a:xfrm>
            <a:off x="1097280" y="1845734"/>
            <a:ext cx="9992061" cy="4023360"/>
          </a:xfrm>
        </p:spPr>
        <p:txBody>
          <a:bodyPr/>
          <a:lstStyle/>
          <a:p>
            <a:r>
              <a:rPr lang="en-US" u="sng" dirty="0">
                <a:hlinkClick r:id="rId2"/>
              </a:rPr>
              <a:t>https://betterprogramming.pub/titanic-survival-prediction-using-machine-learning-4c5ff1e3fa16</a:t>
            </a:r>
            <a:endParaRPr lang="en-US" dirty="0"/>
          </a:p>
          <a:p>
            <a:r>
              <a:rPr lang="en-US" u="sng" dirty="0">
                <a:hlinkClick r:id="rId3"/>
              </a:rPr>
              <a:t>https://towardsdatascience.com/top-3-methods-for-handling-skewed-data-1334e0debf45</a:t>
            </a:r>
            <a:endParaRPr lang="en-US" dirty="0"/>
          </a:p>
          <a:p>
            <a:r>
              <a:rPr lang="en-US" u="sng" dirty="0">
                <a:hlinkClick r:id="rId4"/>
              </a:rPr>
              <a:t>https://www.investopedia.com/terms/s/skewness.asp</a:t>
            </a:r>
            <a:endParaRPr lang="en-US" dirty="0"/>
          </a:p>
          <a:p>
            <a:r>
              <a:rPr lang="en-US" u="sng" dirty="0">
                <a:hlinkClick r:id="rId5"/>
              </a:rPr>
              <a:t>https://colab.research.google.com/drive/1rd7_RNMxhGOdaOKvJxx1X8CkN-EewszX</a:t>
            </a:r>
            <a:endParaRPr lang="en-US" dirty="0"/>
          </a:p>
          <a:p>
            <a:r>
              <a:rPr lang="en-US" u="sng" dirty="0">
                <a:hlinkClick r:id="rId6"/>
              </a:rPr>
              <a:t>https://www.freecodecamp.org/news/how-to-detect-outliers-in-machine-learning</a:t>
            </a:r>
            <a:endParaRPr lang="en-US" dirty="0"/>
          </a:p>
          <a:p>
            <a:r>
              <a:rPr lang="en-US" u="sng" dirty="0">
                <a:hlinkClick r:id="rId7"/>
              </a:rPr>
              <a:t>https://www.geeksforgeeks.org/pandas-filling-nan-in-categorical-data/</a:t>
            </a:r>
            <a:endParaRPr lang="en-US" dirty="0"/>
          </a:p>
          <a:p>
            <a:r>
              <a:rPr lang="en-US" u="sng" dirty="0">
                <a:hlinkClick r:id="rId8"/>
              </a:rPr>
              <a:t>https://blog.hubspot.com/marketing/choosing-kpis</a:t>
            </a:r>
            <a:endParaRPr lang="en-US" dirty="0"/>
          </a:p>
          <a:p>
            <a:endParaRPr lang="en-US" dirty="0"/>
          </a:p>
        </p:txBody>
      </p:sp>
      <p:pic>
        <p:nvPicPr>
          <p:cNvPr id="4" name="Picture 3">
            <a:extLst>
              <a:ext uri="{FF2B5EF4-FFF2-40B4-BE49-F238E27FC236}">
                <a16:creationId xmlns:a16="http://schemas.microsoft.com/office/drawing/2014/main" id="{78C04419-BCE8-41C2-A379-792C080B1123}"/>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551460" y="71444"/>
            <a:ext cx="1443878" cy="704003"/>
          </a:xfrm>
          <a:prstGeom prst="rect">
            <a:avLst/>
          </a:prstGeom>
        </p:spPr>
      </p:pic>
    </p:spTree>
    <p:extLst>
      <p:ext uri="{BB962C8B-B14F-4D97-AF65-F5344CB8AC3E}">
        <p14:creationId xmlns:p14="http://schemas.microsoft.com/office/powerpoint/2010/main" val="6359170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FCFE3-4DA5-4602-805B-BDD0621BBD4C}"/>
              </a:ext>
            </a:extLst>
          </p:cNvPr>
          <p:cNvSpPr>
            <a:spLocks noGrp="1"/>
          </p:cNvSpPr>
          <p:nvPr>
            <p:ph type="title"/>
          </p:nvPr>
        </p:nvSpPr>
        <p:spPr/>
        <p:txBody>
          <a:bodyPr/>
          <a:lstStyle/>
          <a:p>
            <a:r>
              <a:rPr lang="en-US" b="1" dirty="0"/>
              <a:t>PROBLEM STATEMENT(ML/DL)</a:t>
            </a:r>
          </a:p>
        </p:txBody>
      </p:sp>
      <p:sp>
        <p:nvSpPr>
          <p:cNvPr id="3" name="Content Placeholder 2">
            <a:extLst>
              <a:ext uri="{FF2B5EF4-FFF2-40B4-BE49-F238E27FC236}">
                <a16:creationId xmlns:a16="http://schemas.microsoft.com/office/drawing/2014/main" id="{46A312BF-2FE5-4BF9-AC4D-136C2BD40A7A}"/>
              </a:ext>
            </a:extLst>
          </p:cNvPr>
          <p:cNvSpPr>
            <a:spLocks noGrp="1"/>
          </p:cNvSpPr>
          <p:nvPr>
            <p:ph idx="1"/>
          </p:nvPr>
        </p:nvSpPr>
        <p:spPr>
          <a:xfrm>
            <a:off x="1097280" y="1916660"/>
            <a:ext cx="5431857" cy="4275593"/>
          </a:xfrm>
        </p:spPr>
        <p:txBody>
          <a:bodyPr>
            <a:normAutofit/>
          </a:bodyPr>
          <a:lstStyle/>
          <a:p>
            <a:pPr>
              <a:buClrTx/>
              <a:buFont typeface="Arial" panose="020B0604020202020204" pitchFamily="34" charset="0"/>
              <a:buChar char="•"/>
            </a:pPr>
            <a:r>
              <a:rPr lang="en-US" dirty="0"/>
              <a:t> Objective: To predict whether the passenger is transported or not</a:t>
            </a:r>
          </a:p>
          <a:p>
            <a:pPr>
              <a:buClrTx/>
              <a:buFont typeface="Arial" panose="020B0604020202020204" pitchFamily="34" charset="0"/>
              <a:buChar char="•"/>
            </a:pPr>
            <a:r>
              <a:rPr lang="en-US" dirty="0"/>
              <a:t> Data: It contain information of 8693 which include </a:t>
            </a:r>
            <a:r>
              <a:rPr lang="en-US" dirty="0" err="1"/>
              <a:t>PassengerID</a:t>
            </a:r>
            <a:r>
              <a:rPr lang="en-US" dirty="0"/>
              <a:t>, </a:t>
            </a:r>
            <a:r>
              <a:rPr lang="en-US" dirty="0" err="1"/>
              <a:t>Cryosleep</a:t>
            </a:r>
            <a:r>
              <a:rPr lang="en-US" dirty="0"/>
              <a:t>, Age, Name, VIP, </a:t>
            </a:r>
            <a:r>
              <a:rPr lang="en-US" dirty="0" err="1"/>
              <a:t>VRDeck</a:t>
            </a:r>
            <a:r>
              <a:rPr lang="en-US" dirty="0"/>
              <a:t>, </a:t>
            </a:r>
            <a:r>
              <a:rPr lang="en-US" dirty="0" err="1"/>
              <a:t>FoodCourt</a:t>
            </a:r>
            <a:r>
              <a:rPr lang="en-US" dirty="0"/>
              <a:t>, </a:t>
            </a:r>
            <a:r>
              <a:rPr lang="en-US" dirty="0" err="1"/>
              <a:t>ShoppingMall</a:t>
            </a:r>
            <a:r>
              <a:rPr lang="en-US" dirty="0"/>
              <a:t>, Spa and </a:t>
            </a:r>
            <a:r>
              <a:rPr lang="en-US" dirty="0" err="1"/>
              <a:t>Homeplanet</a:t>
            </a:r>
            <a:r>
              <a:rPr lang="en-US" dirty="0"/>
              <a:t>.</a:t>
            </a:r>
          </a:p>
          <a:p>
            <a:pPr>
              <a:buClrTx/>
              <a:buFont typeface="Arial" panose="020B0604020202020204" pitchFamily="34" charset="0"/>
              <a:buChar char="•"/>
            </a:pPr>
            <a:r>
              <a:rPr lang="en-US" dirty="0"/>
              <a:t> Evaluation Matrix: Accuracy</a:t>
            </a:r>
          </a:p>
          <a:p>
            <a:pPr>
              <a:buClrTx/>
              <a:buFont typeface="Arial" panose="020B0604020202020204" pitchFamily="34" charset="0"/>
              <a:buChar char="•"/>
            </a:pPr>
            <a:r>
              <a:rPr lang="en-US" dirty="0"/>
              <a:t>Assumptions: The data is representative of population of passenger on the spaceship titanic and is accurate and complete.</a:t>
            </a:r>
          </a:p>
          <a:p>
            <a:pPr>
              <a:buClrTx/>
              <a:buFont typeface="Arial" panose="020B0604020202020204" pitchFamily="34" charset="0"/>
              <a:buChar char="•"/>
            </a:pPr>
            <a:r>
              <a:rPr lang="en-US" dirty="0"/>
              <a:t> Expected Results: should be able to predict the Transported of passenger on Spaceship titanic with accuracy of at least 75% </a:t>
            </a:r>
          </a:p>
        </p:txBody>
      </p:sp>
      <p:pic>
        <p:nvPicPr>
          <p:cNvPr id="4" name="Picture 3">
            <a:extLst>
              <a:ext uri="{FF2B5EF4-FFF2-40B4-BE49-F238E27FC236}">
                <a16:creationId xmlns:a16="http://schemas.microsoft.com/office/drawing/2014/main" id="{CB51E7C0-F890-4D49-8D65-1132ED4FFD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51460" y="107303"/>
            <a:ext cx="1443878" cy="704003"/>
          </a:xfrm>
          <a:prstGeom prst="rect">
            <a:avLst/>
          </a:prstGeom>
        </p:spPr>
      </p:pic>
      <p:pic>
        <p:nvPicPr>
          <p:cNvPr id="3074" name="Picture 2" descr="6,240 Problem Statement Images, Stock Photos &amp; Vectors | Shutterstock">
            <a:extLst>
              <a:ext uri="{FF2B5EF4-FFF2-40B4-BE49-F238E27FC236}">
                <a16:creationId xmlns:a16="http://schemas.microsoft.com/office/drawing/2014/main" id="{69E83519-B358-4CE4-84EB-59DC49F60EB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8824"/>
          <a:stretch/>
        </p:blipFill>
        <p:spPr bwMode="auto">
          <a:xfrm>
            <a:off x="8074960" y="2095681"/>
            <a:ext cx="3080720" cy="30249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11409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21472-0488-49EB-8E61-381094A7D1F5}"/>
              </a:ext>
            </a:extLst>
          </p:cNvPr>
          <p:cNvSpPr>
            <a:spLocks noGrp="1"/>
          </p:cNvSpPr>
          <p:nvPr>
            <p:ph type="title"/>
          </p:nvPr>
        </p:nvSpPr>
        <p:spPr/>
        <p:txBody>
          <a:bodyPr/>
          <a:lstStyle/>
          <a:p>
            <a:r>
              <a:rPr lang="en-US" b="1" dirty="0"/>
              <a:t>SOFTWARE REQUIRED</a:t>
            </a:r>
          </a:p>
        </p:txBody>
      </p:sp>
      <p:sp>
        <p:nvSpPr>
          <p:cNvPr id="3" name="Content Placeholder 2">
            <a:extLst>
              <a:ext uri="{FF2B5EF4-FFF2-40B4-BE49-F238E27FC236}">
                <a16:creationId xmlns:a16="http://schemas.microsoft.com/office/drawing/2014/main" id="{25E75DC4-FB5B-4865-9F3D-0066FB39898F}"/>
              </a:ext>
            </a:extLst>
          </p:cNvPr>
          <p:cNvSpPr>
            <a:spLocks noGrp="1"/>
          </p:cNvSpPr>
          <p:nvPr>
            <p:ph idx="1"/>
          </p:nvPr>
        </p:nvSpPr>
        <p:spPr>
          <a:xfrm>
            <a:off x="1097280" y="1845734"/>
            <a:ext cx="4998720" cy="4023360"/>
          </a:xfrm>
        </p:spPr>
        <p:txBody>
          <a:bodyPr/>
          <a:lstStyle/>
          <a:p>
            <a:r>
              <a:rPr lang="en-US" dirty="0">
                <a:solidFill>
                  <a:schemeClr val="bg2">
                    <a:lumMod val="50000"/>
                  </a:schemeClr>
                </a:solidFill>
              </a:rPr>
              <a:t>TOOLS USED</a:t>
            </a:r>
          </a:p>
          <a:p>
            <a:pPr marL="914400" lvl="1" indent="-457200">
              <a:buFont typeface="+mj-lt"/>
              <a:buAutoNum type="arabicPeriod"/>
            </a:pPr>
            <a:r>
              <a:rPr lang="en-US" sz="2400" dirty="0"/>
              <a:t>Google </a:t>
            </a:r>
            <a:r>
              <a:rPr lang="en-US" sz="2400" dirty="0" err="1"/>
              <a:t>Colab</a:t>
            </a:r>
            <a:r>
              <a:rPr lang="en-US" sz="2400" dirty="0"/>
              <a:t>- Notebook</a:t>
            </a:r>
          </a:p>
          <a:p>
            <a:pPr marL="457200" lvl="1" indent="0">
              <a:buNone/>
            </a:pPr>
            <a:endParaRPr lang="en-US" dirty="0"/>
          </a:p>
          <a:p>
            <a:r>
              <a:rPr lang="en-US" dirty="0">
                <a:solidFill>
                  <a:schemeClr val="bg2">
                    <a:lumMod val="50000"/>
                  </a:schemeClr>
                </a:solidFill>
              </a:rPr>
              <a:t>LIBRARIES USED</a:t>
            </a:r>
          </a:p>
          <a:p>
            <a:pPr marL="914400" lvl="1" indent="-457200">
              <a:buFont typeface="+mj-lt"/>
              <a:buAutoNum type="arabicPeriod"/>
            </a:pPr>
            <a:r>
              <a:rPr lang="en-US" sz="2400" dirty="0"/>
              <a:t>Data Analysis: </a:t>
            </a:r>
            <a:r>
              <a:rPr lang="en-US" sz="2400" dirty="0" err="1"/>
              <a:t>Numpy</a:t>
            </a:r>
            <a:r>
              <a:rPr lang="en-US" sz="2400" dirty="0"/>
              <a:t>, Pandas, Sci-kit Learn</a:t>
            </a:r>
          </a:p>
          <a:p>
            <a:pPr marL="914400" lvl="1" indent="-457200">
              <a:buFont typeface="+mj-lt"/>
              <a:buAutoNum type="arabicPeriod"/>
            </a:pPr>
            <a:r>
              <a:rPr lang="en-US" sz="2400" dirty="0"/>
              <a:t>Data Visualization: Matplotlib, Seaborn</a:t>
            </a:r>
          </a:p>
        </p:txBody>
      </p:sp>
      <p:pic>
        <p:nvPicPr>
          <p:cNvPr id="4" name="Picture 3">
            <a:extLst>
              <a:ext uri="{FF2B5EF4-FFF2-40B4-BE49-F238E27FC236}">
                <a16:creationId xmlns:a16="http://schemas.microsoft.com/office/drawing/2014/main" id="{56D3B37A-977F-4C11-B219-CD848D2A16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51460" y="107303"/>
            <a:ext cx="1443878" cy="704003"/>
          </a:xfrm>
          <a:prstGeom prst="rect">
            <a:avLst/>
          </a:prstGeom>
        </p:spPr>
      </p:pic>
      <p:pic>
        <p:nvPicPr>
          <p:cNvPr id="5" name="Picture 4" descr="NumPy - Wikipedia">
            <a:extLst>
              <a:ext uri="{FF2B5EF4-FFF2-40B4-BE49-F238E27FC236}">
                <a16:creationId xmlns:a16="http://schemas.microsoft.com/office/drawing/2014/main" id="{C036CF1B-B5C7-4993-856F-618A2562C91F}"/>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134100" y="1916660"/>
            <a:ext cx="2162810" cy="967740"/>
          </a:xfrm>
          <a:prstGeom prst="rect">
            <a:avLst/>
          </a:prstGeom>
          <a:noFill/>
          <a:extLst/>
        </p:spPr>
      </p:pic>
      <p:pic>
        <p:nvPicPr>
          <p:cNvPr id="6" name="Picture 5" descr="Top Data Science Python Libraries | 15 Python Libraries for Data Science">
            <a:extLst>
              <a:ext uri="{FF2B5EF4-FFF2-40B4-BE49-F238E27FC236}">
                <a16:creationId xmlns:a16="http://schemas.microsoft.com/office/drawing/2014/main" id="{D219F4C8-BF11-47B7-8204-6BFCDAFC3A78}"/>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619490" y="1939294"/>
            <a:ext cx="2059940" cy="1094740"/>
          </a:xfrm>
          <a:prstGeom prst="rect">
            <a:avLst/>
          </a:prstGeom>
          <a:noFill/>
          <a:extLst/>
        </p:spPr>
      </p:pic>
      <p:pic>
        <p:nvPicPr>
          <p:cNvPr id="7" name="Picture 6" descr="A Quick Introduction to the “Pandas” Python Library | by Adi ...">
            <a:extLst>
              <a:ext uri="{FF2B5EF4-FFF2-40B4-BE49-F238E27FC236}">
                <a16:creationId xmlns:a16="http://schemas.microsoft.com/office/drawing/2014/main" id="{D15459D0-D4F3-476A-B83E-8853BDC33AE4}"/>
              </a:ext>
            </a:extLst>
          </p:cNvPr>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408420" y="2979737"/>
            <a:ext cx="1732915" cy="898525"/>
          </a:xfrm>
          <a:prstGeom prst="rect">
            <a:avLst/>
          </a:prstGeom>
          <a:noFill/>
          <a:extLst/>
        </p:spPr>
      </p:pic>
      <p:pic>
        <p:nvPicPr>
          <p:cNvPr id="8" name="Picture 7" descr="Scikit-learn Advanced Features | Data Science - DataValley">
            <a:extLst>
              <a:ext uri="{FF2B5EF4-FFF2-40B4-BE49-F238E27FC236}">
                <a16:creationId xmlns:a16="http://schemas.microsoft.com/office/drawing/2014/main" id="{7434FCD6-6AE7-4FB7-8739-A819A9C2ED2E}"/>
              </a:ext>
            </a:extLst>
          </p:cNvPr>
          <p:cNvPicPr/>
          <p:nvPr/>
        </p:nvPicPr>
        <p:blipFill rotWithShape="1">
          <a:blip r:embed="rId6" cstate="print">
            <a:extLst>
              <a:ext uri="{28A0092B-C50C-407E-A947-70E740481C1C}">
                <a14:useLocalDpi xmlns:a14="http://schemas.microsoft.com/office/drawing/2010/main" val="0"/>
              </a:ext>
            </a:extLst>
          </a:blip>
          <a:srcRect l="15154" t="13775" r="16163" b="23485"/>
          <a:stretch/>
        </p:blipFill>
        <p:spPr bwMode="auto">
          <a:xfrm>
            <a:off x="6680947" y="4066686"/>
            <a:ext cx="1695450" cy="806991"/>
          </a:xfrm>
          <a:prstGeom prst="rect">
            <a:avLst/>
          </a:prstGeom>
          <a:noFill/>
          <a:extLst/>
        </p:spPr>
      </p:pic>
      <p:pic>
        <p:nvPicPr>
          <p:cNvPr id="9" name="Picture 8" descr="How to build beautiful plots with Python and Seaborn">
            <a:extLst>
              <a:ext uri="{FF2B5EF4-FFF2-40B4-BE49-F238E27FC236}">
                <a16:creationId xmlns:a16="http://schemas.microsoft.com/office/drawing/2014/main" id="{7E2AECB1-AAAB-44D5-B357-FC7484302F60}"/>
              </a:ext>
            </a:extLst>
          </p:cNvPr>
          <p:cNvPicPr/>
          <p:nvPr/>
        </p:nvPicPr>
        <p:blipFill rotWithShape="1">
          <a:blip r:embed="rId7" cstate="print">
            <a:extLst>
              <a:ext uri="{28A0092B-C50C-407E-A947-70E740481C1C}">
                <a14:useLocalDpi xmlns:a14="http://schemas.microsoft.com/office/drawing/2010/main" val="0"/>
              </a:ext>
            </a:extLst>
          </a:blip>
          <a:srcRect t="12322" b="44702"/>
          <a:stretch/>
        </p:blipFill>
        <p:spPr bwMode="auto">
          <a:xfrm>
            <a:off x="8536622" y="4315415"/>
            <a:ext cx="2225675" cy="537210"/>
          </a:xfrm>
          <a:prstGeom prst="rect">
            <a:avLst/>
          </a:prstGeom>
          <a:noFill/>
          <a:extLst/>
        </p:spPr>
      </p:pic>
      <p:pic>
        <p:nvPicPr>
          <p:cNvPr id="10" name="Picture 9" descr="matplotlib.pyplot.show — Matplotlib 2.2.0 documentation">
            <a:extLst>
              <a:ext uri="{FF2B5EF4-FFF2-40B4-BE49-F238E27FC236}">
                <a16:creationId xmlns:a16="http://schemas.microsoft.com/office/drawing/2014/main" id="{849D819B-5D72-44E2-B35D-FA36BADE787A}"/>
              </a:ext>
            </a:extLst>
          </p:cNvPr>
          <p:cNvPicPr/>
          <p:nvPr/>
        </p:nvPicPr>
        <p:blipFill rotWithShape="1">
          <a:blip r:embed="rId8">
            <a:extLst>
              <a:ext uri="{28A0092B-C50C-407E-A947-70E740481C1C}">
                <a14:useLocalDpi xmlns:a14="http://schemas.microsoft.com/office/drawing/2010/main" val="0"/>
              </a:ext>
            </a:extLst>
          </a:blip>
          <a:srcRect t="29218" r="493" b="30253"/>
          <a:stretch/>
        </p:blipFill>
        <p:spPr bwMode="auto">
          <a:xfrm>
            <a:off x="8536622" y="3034034"/>
            <a:ext cx="2332355" cy="664845"/>
          </a:xfrm>
          <a:prstGeom prst="rect">
            <a:avLst/>
          </a:prstGeom>
          <a:noFill/>
          <a:extLst/>
        </p:spPr>
      </p:pic>
    </p:spTree>
    <p:extLst>
      <p:ext uri="{BB962C8B-B14F-4D97-AF65-F5344CB8AC3E}">
        <p14:creationId xmlns:p14="http://schemas.microsoft.com/office/powerpoint/2010/main" val="5978524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F33D35-8653-4B15-96CD-111A42BF0C14}"/>
              </a:ext>
            </a:extLst>
          </p:cNvPr>
          <p:cNvSpPr>
            <a:spLocks noGrp="1"/>
          </p:cNvSpPr>
          <p:nvPr>
            <p:ph type="title"/>
          </p:nvPr>
        </p:nvSpPr>
        <p:spPr>
          <a:xfrm>
            <a:off x="1183341" y="286603"/>
            <a:ext cx="9972339" cy="1450757"/>
          </a:xfrm>
        </p:spPr>
        <p:txBody>
          <a:bodyPr/>
          <a:lstStyle/>
          <a:p>
            <a:r>
              <a:rPr lang="en-US" b="1" dirty="0"/>
              <a:t>WORKFLOW DIAGRAM</a:t>
            </a:r>
          </a:p>
        </p:txBody>
      </p:sp>
      <p:pic>
        <p:nvPicPr>
          <p:cNvPr id="53" name="Content Placeholder 4">
            <a:extLst>
              <a:ext uri="{FF2B5EF4-FFF2-40B4-BE49-F238E27FC236}">
                <a16:creationId xmlns:a16="http://schemas.microsoft.com/office/drawing/2014/main" id="{DCAB816F-E785-428B-9B42-394BA1C1AEF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92274" y="1768736"/>
            <a:ext cx="8742644" cy="4524403"/>
          </a:xfrm>
        </p:spPr>
      </p:pic>
      <p:pic>
        <p:nvPicPr>
          <p:cNvPr id="49" name="Picture 48">
            <a:extLst>
              <a:ext uri="{FF2B5EF4-FFF2-40B4-BE49-F238E27FC236}">
                <a16:creationId xmlns:a16="http://schemas.microsoft.com/office/drawing/2014/main" id="{41D18540-84A7-4DFE-BB11-19CB3DA726E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51460" y="107303"/>
            <a:ext cx="1443878" cy="704003"/>
          </a:xfrm>
          <a:prstGeom prst="rect">
            <a:avLst/>
          </a:prstGeom>
        </p:spPr>
      </p:pic>
    </p:spTree>
    <p:extLst>
      <p:ext uri="{BB962C8B-B14F-4D97-AF65-F5344CB8AC3E}">
        <p14:creationId xmlns:p14="http://schemas.microsoft.com/office/powerpoint/2010/main" val="4308113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A2F7F0-29B4-4843-8DA6-7AF2ECC9BA14}"/>
              </a:ext>
            </a:extLst>
          </p:cNvPr>
          <p:cNvSpPr>
            <a:spLocks noGrp="1"/>
          </p:cNvSpPr>
          <p:nvPr>
            <p:ph type="title"/>
          </p:nvPr>
        </p:nvSpPr>
        <p:spPr/>
        <p:txBody>
          <a:bodyPr/>
          <a:lstStyle/>
          <a:p>
            <a:r>
              <a:rPr lang="en-US" b="1" dirty="0"/>
              <a:t>IMPORTING LIBRARIES:</a:t>
            </a:r>
          </a:p>
        </p:txBody>
      </p:sp>
      <p:pic>
        <p:nvPicPr>
          <p:cNvPr id="2050" name="Picture 2" descr="NumPy - Wikipedia">
            <a:extLst>
              <a:ext uri="{FF2B5EF4-FFF2-40B4-BE49-F238E27FC236}">
                <a16:creationId xmlns:a16="http://schemas.microsoft.com/office/drawing/2014/main" id="{C036CF1B-B5C7-4993-856F-618A2562C91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69211" y="2252689"/>
            <a:ext cx="3190875" cy="142875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A Quick Introduction to the “Pandas” Python Library | by Adi ...">
            <a:extLst>
              <a:ext uri="{FF2B5EF4-FFF2-40B4-BE49-F238E27FC236}">
                <a16:creationId xmlns:a16="http://schemas.microsoft.com/office/drawing/2014/main" id="{D15459D0-D4F3-476A-B83E-8853BDC33AE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67530" y="2355154"/>
            <a:ext cx="3505539" cy="1818663"/>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matplotlib.pyplot.show — Matplotlib 2.2.0 documentation">
            <a:extLst>
              <a:ext uri="{FF2B5EF4-FFF2-40B4-BE49-F238E27FC236}">
                <a16:creationId xmlns:a16="http://schemas.microsoft.com/office/drawing/2014/main" id="{849D819B-5D72-44E2-B35D-FA36BADE787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29218" r="493" b="30253"/>
          <a:stretch/>
        </p:blipFill>
        <p:spPr bwMode="auto">
          <a:xfrm>
            <a:off x="1056355" y="4015107"/>
            <a:ext cx="3791220" cy="1080939"/>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How to build beautiful plots with Python and Seaborn">
            <a:extLst>
              <a:ext uri="{FF2B5EF4-FFF2-40B4-BE49-F238E27FC236}">
                <a16:creationId xmlns:a16="http://schemas.microsoft.com/office/drawing/2014/main" id="{7E2AECB1-AAAB-44D5-B357-FC7484302F60}"/>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t="12322" b="44702"/>
          <a:stretch/>
        </p:blipFill>
        <p:spPr bwMode="auto">
          <a:xfrm>
            <a:off x="3155683" y="5096046"/>
            <a:ext cx="4073664" cy="984757"/>
          </a:xfrm>
          <a:prstGeom prst="rect">
            <a:avLst/>
          </a:prstGeom>
          <a:noFill/>
          <a:extLst>
            <a:ext uri="{909E8E84-426E-40DD-AFC4-6F175D3DCCD1}">
              <a14:hiddenFill xmlns:a14="http://schemas.microsoft.com/office/drawing/2010/main">
                <a:solidFill>
                  <a:srgbClr val="FFFFFF"/>
                </a:solidFill>
              </a14:hiddenFill>
            </a:ext>
          </a:extLst>
        </p:spPr>
      </p:pic>
      <p:pic>
        <p:nvPicPr>
          <p:cNvPr id="2064" name="Picture 16" descr="Scikit-learn Advanced Features | Data Science - DataValley">
            <a:extLst>
              <a:ext uri="{FF2B5EF4-FFF2-40B4-BE49-F238E27FC236}">
                <a16:creationId xmlns:a16="http://schemas.microsoft.com/office/drawing/2014/main" id="{7434FCD6-6AE7-4FB7-8739-A819A9C2ED2E}"/>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15154" t="13775" r="16163" b="23485"/>
          <a:stretch/>
        </p:blipFill>
        <p:spPr bwMode="auto">
          <a:xfrm>
            <a:off x="7348267" y="4109407"/>
            <a:ext cx="3392255" cy="1586229"/>
          </a:xfrm>
          <a:prstGeom prst="rect">
            <a:avLst/>
          </a:prstGeom>
          <a:noFill/>
          <a:extLst>
            <a:ext uri="{909E8E84-426E-40DD-AFC4-6F175D3DCCD1}">
              <a14:hiddenFill xmlns:a14="http://schemas.microsoft.com/office/drawing/2010/main">
                <a:solidFill>
                  <a:srgbClr val="FFFFFF"/>
                </a:solidFill>
              </a14:hiddenFill>
            </a:ext>
          </a:extLst>
        </p:spPr>
      </p:pic>
      <p:pic>
        <p:nvPicPr>
          <p:cNvPr id="2068" name="Picture 20" descr="Top Data Science Python Libraries | 15 Python Libraries for Data Science">
            <a:extLst>
              <a:ext uri="{FF2B5EF4-FFF2-40B4-BE49-F238E27FC236}">
                <a16:creationId xmlns:a16="http://schemas.microsoft.com/office/drawing/2014/main" id="{D219F4C8-BF11-47B7-8204-6BFCDAFC3A7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944770" y="2318979"/>
            <a:ext cx="3190875" cy="1696128"/>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D1D60840-5A89-4998-BD37-BF808433DDAF}"/>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551460" y="107303"/>
            <a:ext cx="1443878" cy="704003"/>
          </a:xfrm>
          <a:prstGeom prst="rect">
            <a:avLst/>
          </a:prstGeom>
        </p:spPr>
      </p:pic>
    </p:spTree>
    <p:extLst>
      <p:ext uri="{BB962C8B-B14F-4D97-AF65-F5344CB8AC3E}">
        <p14:creationId xmlns:p14="http://schemas.microsoft.com/office/powerpoint/2010/main" val="30808335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649AD-E6ED-4EFC-AB44-5D9F5711DDD1}"/>
              </a:ext>
            </a:extLst>
          </p:cNvPr>
          <p:cNvSpPr>
            <a:spLocks noGrp="1"/>
          </p:cNvSpPr>
          <p:nvPr>
            <p:ph type="title"/>
          </p:nvPr>
        </p:nvSpPr>
        <p:spPr/>
        <p:txBody>
          <a:bodyPr/>
          <a:lstStyle/>
          <a:p>
            <a:r>
              <a:rPr lang="en-US" b="1" dirty="0"/>
              <a:t>DATA DESCRIPTION</a:t>
            </a:r>
          </a:p>
        </p:txBody>
      </p:sp>
      <p:pic>
        <p:nvPicPr>
          <p:cNvPr id="5" name="Content Placeholder 4">
            <a:extLst>
              <a:ext uri="{FF2B5EF4-FFF2-40B4-BE49-F238E27FC236}">
                <a16:creationId xmlns:a16="http://schemas.microsoft.com/office/drawing/2014/main" id="{936EB834-FE61-4BBD-B2F2-4B4B03A23B56}"/>
              </a:ext>
            </a:extLst>
          </p:cNvPr>
          <p:cNvPicPr>
            <a:picLocks noGrp="1" noChangeAspect="1"/>
          </p:cNvPicPr>
          <p:nvPr>
            <p:ph idx="1"/>
          </p:nvPr>
        </p:nvPicPr>
        <p:blipFill>
          <a:blip r:embed="rId2"/>
          <a:stretch>
            <a:fillRect/>
          </a:stretch>
        </p:blipFill>
        <p:spPr>
          <a:xfrm>
            <a:off x="1097281" y="1849839"/>
            <a:ext cx="10058399" cy="4211028"/>
          </a:xfrm>
          <a:prstGeom prst="rect">
            <a:avLst/>
          </a:prstGeom>
        </p:spPr>
      </p:pic>
      <p:pic>
        <p:nvPicPr>
          <p:cNvPr id="4" name="Picture 3">
            <a:extLst>
              <a:ext uri="{FF2B5EF4-FFF2-40B4-BE49-F238E27FC236}">
                <a16:creationId xmlns:a16="http://schemas.microsoft.com/office/drawing/2014/main" id="{1CDAE9D9-A1FF-4345-B978-EF211BA9AE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51460" y="107303"/>
            <a:ext cx="1443878" cy="704003"/>
          </a:xfrm>
          <a:prstGeom prst="rect">
            <a:avLst/>
          </a:prstGeom>
        </p:spPr>
      </p:pic>
    </p:spTree>
    <p:extLst>
      <p:ext uri="{BB962C8B-B14F-4D97-AF65-F5344CB8AC3E}">
        <p14:creationId xmlns:p14="http://schemas.microsoft.com/office/powerpoint/2010/main" val="21038839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C4198-2B85-4405-BFD3-B628DD8F39FE}"/>
              </a:ext>
            </a:extLst>
          </p:cNvPr>
          <p:cNvSpPr>
            <a:spLocks noGrp="1"/>
          </p:cNvSpPr>
          <p:nvPr>
            <p:ph type="title"/>
          </p:nvPr>
        </p:nvSpPr>
        <p:spPr/>
        <p:txBody>
          <a:bodyPr/>
          <a:lstStyle/>
          <a:p>
            <a:r>
              <a:rPr lang="en-US" b="1" dirty="0"/>
              <a:t>IMPORTING DATASET</a:t>
            </a:r>
          </a:p>
        </p:txBody>
      </p:sp>
      <p:pic>
        <p:nvPicPr>
          <p:cNvPr id="11" name="Content Placeholder 10">
            <a:extLst>
              <a:ext uri="{FF2B5EF4-FFF2-40B4-BE49-F238E27FC236}">
                <a16:creationId xmlns:a16="http://schemas.microsoft.com/office/drawing/2014/main" id="{4030FD9A-CF17-4B1D-BAE4-31A128D3BA62}"/>
              </a:ext>
            </a:extLst>
          </p:cNvPr>
          <p:cNvPicPr>
            <a:picLocks noGrp="1" noChangeAspect="1"/>
          </p:cNvPicPr>
          <p:nvPr>
            <p:ph idx="1"/>
          </p:nvPr>
        </p:nvPicPr>
        <p:blipFill>
          <a:blip r:embed="rId2"/>
          <a:stretch>
            <a:fillRect/>
          </a:stretch>
        </p:blipFill>
        <p:spPr>
          <a:xfrm>
            <a:off x="1097266" y="1826213"/>
            <a:ext cx="9440870" cy="3294427"/>
          </a:xfrm>
          <a:prstGeom prst="rect">
            <a:avLst/>
          </a:prstGeom>
        </p:spPr>
      </p:pic>
      <p:pic>
        <p:nvPicPr>
          <p:cNvPr id="5" name="Picture 4">
            <a:extLst>
              <a:ext uri="{FF2B5EF4-FFF2-40B4-BE49-F238E27FC236}">
                <a16:creationId xmlns:a16="http://schemas.microsoft.com/office/drawing/2014/main" id="{097FBA49-5D0B-41F1-B4FB-C628DBFCE9E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51460" y="71444"/>
            <a:ext cx="1443878" cy="704003"/>
          </a:xfrm>
          <a:prstGeom prst="rect">
            <a:avLst/>
          </a:prstGeom>
        </p:spPr>
      </p:pic>
    </p:spTree>
    <p:extLst>
      <p:ext uri="{BB962C8B-B14F-4D97-AF65-F5344CB8AC3E}">
        <p14:creationId xmlns:p14="http://schemas.microsoft.com/office/powerpoint/2010/main" val="1846927068"/>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
  <TotalTime>7888</TotalTime>
  <Words>899</Words>
  <Application>Microsoft Office PowerPoint</Application>
  <PresentationFormat>Widescreen</PresentationFormat>
  <Paragraphs>194</Paragraphs>
  <Slides>33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33</vt:i4>
      </vt:variant>
    </vt:vector>
  </HeadingPairs>
  <TitlesOfParts>
    <vt:vector size="38" baseType="lpstr">
      <vt:lpstr>Arial</vt:lpstr>
      <vt:lpstr>Calibri</vt:lpstr>
      <vt:lpstr>Calibri Light</vt:lpstr>
      <vt:lpstr>Times New Roman</vt:lpstr>
      <vt:lpstr>Retrospect</vt:lpstr>
      <vt:lpstr>PowerPoint Presentation</vt:lpstr>
      <vt:lpstr>INTRODUCTION:</vt:lpstr>
      <vt:lpstr>PROBLEM STATEMENT (Business level)</vt:lpstr>
      <vt:lpstr>PROBLEM STATEMENT(ML/DL)</vt:lpstr>
      <vt:lpstr>SOFTWARE REQUIRED</vt:lpstr>
      <vt:lpstr>WORKFLOW DIAGRAM</vt:lpstr>
      <vt:lpstr>IMPORTING LIBRARIES:</vt:lpstr>
      <vt:lpstr>DATA DESCRIPTION</vt:lpstr>
      <vt:lpstr>IMPORTING DATASET</vt:lpstr>
      <vt:lpstr>PowerPoint Presentation</vt:lpstr>
      <vt:lpstr>INFORMATION OF THE DATA:</vt:lpstr>
      <vt:lpstr>DATA PREPROCESSING:</vt:lpstr>
      <vt:lpstr>DATA VISUALIZATION:</vt:lpstr>
      <vt:lpstr>DATA VISUALIZATION continue..</vt:lpstr>
      <vt:lpstr>Data Visualization continue…</vt:lpstr>
      <vt:lpstr>Data Visualization continue …</vt:lpstr>
      <vt:lpstr>Data Visualization continue …</vt:lpstr>
      <vt:lpstr>Data Visualization continue …</vt:lpstr>
      <vt:lpstr>Data Visualization continue …</vt:lpstr>
      <vt:lpstr>Data Visualization continue …</vt:lpstr>
      <vt:lpstr>Data Visualization continue …</vt:lpstr>
      <vt:lpstr>Data Visualization continue …</vt:lpstr>
      <vt:lpstr>Data Visualization continue …</vt:lpstr>
      <vt:lpstr>Data Visualization continue …</vt:lpstr>
      <vt:lpstr>Data Visualization continue …</vt:lpstr>
      <vt:lpstr>REMOVING OUTLIERS</vt:lpstr>
      <vt:lpstr>MODEL BUILDING:</vt:lpstr>
      <vt:lpstr>IDENTIFY THE BEST MODEL:</vt:lpstr>
      <vt:lpstr>Hyperparameter Tuned Model</vt:lpstr>
      <vt:lpstr>Finalized Model Confusion Matrix  </vt:lpstr>
      <vt:lpstr>Prediction On Test Data(Unseen)</vt:lpstr>
      <vt:lpstr>CONCULSION:</vt:lpstr>
      <vt:lpstr>REFERENCE: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SPACESHIP TITANIC PREDICTION</dc:title>
  <dc:creator>Admin</dc:creator>
  <cp:lastModifiedBy>Admin</cp:lastModifiedBy>
  <cp:revision>60</cp:revision>
  <dcterms:created xsi:type="dcterms:W3CDTF">2023-01-18T17:07:50Z</dcterms:created>
  <dcterms:modified xsi:type="dcterms:W3CDTF">2023-01-27T09:20:27Z</dcterms:modified>
</cp:coreProperties>
</file>