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3" r:id="rId7"/>
    <p:sldId id="264" r:id="rId8"/>
    <p:sldId id="261" r:id="rId9"/>
    <p:sldId id="277" r:id="rId10"/>
    <p:sldId id="278" r:id="rId11"/>
    <p:sldId id="279" r:id="rId12"/>
    <p:sldId id="269" r:id="rId13"/>
    <p:sldId id="262" r:id="rId14"/>
    <p:sldId id="270" r:id="rId15"/>
    <p:sldId id="268" r:id="rId16"/>
    <p:sldId id="267" r:id="rId17"/>
    <p:sldId id="266" r:id="rId18"/>
    <p:sldId id="265" r:id="rId19"/>
    <p:sldId id="271" r:id="rId20"/>
    <p:sldId id="272" r:id="rId21"/>
    <p:sldId id="273" r:id="rId22"/>
    <p:sldId id="274" r:id="rId23"/>
    <p:sldId id="275" r:id="rId24"/>
    <p:sldId id="276" r:id="rId25"/>
    <p:sldId id="280" r:id="rId26"/>
    <p:sldId id="281" r:id="rId27"/>
    <p:sldId id="284" r:id="rId28"/>
    <p:sldId id="282" r:id="rId29"/>
    <p:sldId id="285"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FB0B2-44F9-4946-B4B8-28851A636F4B}"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204920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1FB0B2-44F9-4946-B4B8-28851A636F4B}"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340554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1FB0B2-44F9-4946-B4B8-28851A636F4B}"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1395246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1FB0B2-44F9-4946-B4B8-28851A636F4B}"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3D2D223-4018-4676-856C-8242268104B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7203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1FB0B2-44F9-4946-B4B8-28851A636F4B}"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1643254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41FB0B2-44F9-4946-B4B8-28851A636F4B}"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2527727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41FB0B2-44F9-4946-B4B8-28851A636F4B}"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2520364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FB0B2-44F9-4946-B4B8-28851A636F4B}"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7043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41FB0B2-44F9-4946-B4B8-28851A636F4B}" type="datetimeFigureOut">
              <a:rPr lang="en-US" smtClean="0"/>
              <a:t>1/22/2023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3D2D223-4018-4676-856C-8242268104BA}" type="slidenum">
              <a:rPr lang="en-US" smtClean="0"/>
              <a:t>‹#›</a:t>
            </a:fld>
            <a:endParaRPr lang="en-US"/>
          </a:p>
        </p:txBody>
      </p:sp>
    </p:spTree>
    <p:extLst>
      <p:ext uri="{BB962C8B-B14F-4D97-AF65-F5344CB8AC3E}">
        <p14:creationId xmlns:p14="http://schemas.microsoft.com/office/powerpoint/2010/main" val="70728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FB0B2-44F9-4946-B4B8-28851A636F4B}"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423391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1FB0B2-44F9-4946-B4B8-28851A636F4B}"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72973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1FB0B2-44F9-4946-B4B8-28851A636F4B}"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76174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1FB0B2-44F9-4946-B4B8-28851A636F4B}"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13782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1FB0B2-44F9-4946-B4B8-28851A636F4B}"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158451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41FB0B2-44F9-4946-B4B8-28851A636F4B}"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388031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1FB0B2-44F9-4946-B4B8-28851A636F4B}"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182790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1FB0B2-44F9-4946-B4B8-28851A636F4B}"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138669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1FB0B2-44F9-4946-B4B8-28851A636F4B}" type="datetimeFigureOut">
              <a:rPr lang="en-US" smtClean="0"/>
              <a:t>1/22/2023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3D2D223-4018-4676-856C-8242268104BA}" type="slidenum">
              <a:rPr lang="en-US" smtClean="0"/>
              <a:t>‹#›</a:t>
            </a:fld>
            <a:endParaRPr lang="en-US"/>
          </a:p>
        </p:txBody>
      </p:sp>
    </p:spTree>
    <p:extLst>
      <p:ext uri="{BB962C8B-B14F-4D97-AF65-F5344CB8AC3E}">
        <p14:creationId xmlns:p14="http://schemas.microsoft.com/office/powerpoint/2010/main" val="108565050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betterprogramming.pub/titanic-survival-prediction-using-machine-learning-4c5ff1e3fa16" TargetMode="External"/><Relationship Id="rId1" Type="http://schemas.openxmlformats.org/officeDocument/2006/relationships/slideLayout" Target="../slideLayouts/slideLayout2.xml"/><Relationship Id="rId4" Type="http://schemas.openxmlformats.org/officeDocument/2006/relationships/hyperlink" Target="https://www.javatpoin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DC5F-98C2-4CC3-9C73-975CE771344B}"/>
              </a:ext>
            </a:extLst>
          </p:cNvPr>
          <p:cNvSpPr>
            <a:spLocks noGrp="1"/>
          </p:cNvSpPr>
          <p:nvPr>
            <p:ph type="ctrTitle"/>
          </p:nvPr>
        </p:nvSpPr>
        <p:spPr>
          <a:xfrm>
            <a:off x="1156447" y="2850729"/>
            <a:ext cx="5620871" cy="1156542"/>
          </a:xfrm>
        </p:spPr>
        <p:txBody>
          <a:bodyPr>
            <a:noAutofit/>
          </a:bodyPr>
          <a:lstStyle/>
          <a:p>
            <a:pPr algn="ctr"/>
            <a:r>
              <a:rPr lang="en-US" sz="3600" b="1" dirty="0">
                <a:latin typeface="Times New Roman" panose="02020603050405020304" pitchFamily="18" charset="0"/>
                <a:cs typeface="Times New Roman" panose="02020603050405020304" pitchFamily="18" charset="0"/>
              </a:rPr>
              <a:t>SPACESHIP TITANIC PREDICTION</a:t>
            </a:r>
          </a:p>
        </p:txBody>
      </p:sp>
    </p:spTree>
    <p:extLst>
      <p:ext uri="{BB962C8B-B14F-4D97-AF65-F5344CB8AC3E}">
        <p14:creationId xmlns:p14="http://schemas.microsoft.com/office/powerpoint/2010/main" val="35386482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4198-2B85-4405-BFD3-B628DD8F39FE}"/>
              </a:ext>
            </a:extLst>
          </p:cNvPr>
          <p:cNvSpPr>
            <a:spLocks noGrp="1"/>
          </p:cNvSpPr>
          <p:nvPr>
            <p:ph type="title"/>
          </p:nvPr>
        </p:nvSpPr>
        <p:spPr/>
        <p:txBody>
          <a:bodyPr/>
          <a:lstStyle/>
          <a:p>
            <a:r>
              <a:rPr lang="en-US" dirty="0"/>
              <a:t>IMPORTING DATASET</a:t>
            </a:r>
          </a:p>
        </p:txBody>
      </p:sp>
      <p:pic>
        <p:nvPicPr>
          <p:cNvPr id="11" name="Content Placeholder 10">
            <a:extLst>
              <a:ext uri="{FF2B5EF4-FFF2-40B4-BE49-F238E27FC236}">
                <a16:creationId xmlns:a16="http://schemas.microsoft.com/office/drawing/2014/main" id="{4030FD9A-CF17-4B1D-BAE4-31A128D3BA62}"/>
              </a:ext>
            </a:extLst>
          </p:cNvPr>
          <p:cNvPicPr>
            <a:picLocks noGrp="1" noChangeAspect="1"/>
          </p:cNvPicPr>
          <p:nvPr>
            <p:ph idx="1"/>
          </p:nvPr>
        </p:nvPicPr>
        <p:blipFill>
          <a:blip r:embed="rId2"/>
          <a:stretch>
            <a:fillRect/>
          </a:stretch>
        </p:blipFill>
        <p:spPr>
          <a:xfrm>
            <a:off x="760965" y="1978614"/>
            <a:ext cx="9440870" cy="2422690"/>
          </a:xfrm>
          <a:prstGeom prst="rect">
            <a:avLst/>
          </a:prstGeom>
        </p:spPr>
      </p:pic>
      <p:pic>
        <p:nvPicPr>
          <p:cNvPr id="12" name="Picture 11">
            <a:extLst>
              <a:ext uri="{FF2B5EF4-FFF2-40B4-BE49-F238E27FC236}">
                <a16:creationId xmlns:a16="http://schemas.microsoft.com/office/drawing/2014/main" id="{C75DE36C-6EE2-4137-B375-0C08FB72D1E3}"/>
              </a:ext>
            </a:extLst>
          </p:cNvPr>
          <p:cNvPicPr>
            <a:picLocks noChangeAspect="1"/>
          </p:cNvPicPr>
          <p:nvPr/>
        </p:nvPicPr>
        <p:blipFill>
          <a:blip r:embed="rId3"/>
          <a:stretch>
            <a:fillRect/>
          </a:stretch>
        </p:blipFill>
        <p:spPr>
          <a:xfrm>
            <a:off x="760965" y="4545752"/>
            <a:ext cx="9777171" cy="2249494"/>
          </a:xfrm>
          <a:prstGeom prst="rect">
            <a:avLst/>
          </a:prstGeom>
        </p:spPr>
      </p:pic>
    </p:spTree>
    <p:extLst>
      <p:ext uri="{BB962C8B-B14F-4D97-AF65-F5344CB8AC3E}">
        <p14:creationId xmlns:p14="http://schemas.microsoft.com/office/powerpoint/2010/main" val="184692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1696-AE14-4715-B7BA-6C8C76043EA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104877A9-F851-415E-8CE4-EBE503D4DF58}"/>
              </a:ext>
            </a:extLst>
          </p:cNvPr>
          <p:cNvSpPr>
            <a:spLocks noGrp="1"/>
          </p:cNvSpPr>
          <p:nvPr>
            <p:ph idx="1"/>
          </p:nvPr>
        </p:nvSpPr>
        <p:spPr/>
        <p:txBody>
          <a:bodyPr/>
          <a:lstStyle/>
          <a:p>
            <a:r>
              <a:rPr lang="en-US" dirty="0"/>
              <a:t>Checking the info of dataset</a:t>
            </a:r>
          </a:p>
          <a:p>
            <a:r>
              <a:rPr lang="en-US" dirty="0"/>
              <a:t>Handling missing values</a:t>
            </a:r>
          </a:p>
          <a:p>
            <a:r>
              <a:rPr lang="en-US" dirty="0"/>
              <a:t>Checking Duplicate values</a:t>
            </a:r>
          </a:p>
          <a:p>
            <a:r>
              <a:rPr lang="en-US" dirty="0"/>
              <a:t>Creating new features</a:t>
            </a:r>
          </a:p>
          <a:p>
            <a:pPr marL="914400" lvl="1" indent="-457200">
              <a:buFont typeface="+mj-lt"/>
              <a:buAutoNum type="arabicPeriod"/>
            </a:pPr>
            <a:r>
              <a:rPr lang="en-US" dirty="0" err="1"/>
              <a:t>PassengerId</a:t>
            </a:r>
            <a:r>
              <a:rPr lang="en-US" dirty="0"/>
              <a:t> – Ingroup</a:t>
            </a:r>
          </a:p>
          <a:p>
            <a:pPr marL="914400" lvl="1" indent="-457200">
              <a:buFont typeface="+mj-lt"/>
              <a:buAutoNum type="arabicPeriod"/>
            </a:pPr>
            <a:r>
              <a:rPr lang="en-US" dirty="0" err="1"/>
              <a:t>VRDeck</a:t>
            </a:r>
            <a:r>
              <a:rPr lang="en-US" dirty="0"/>
              <a:t> – Deck &amp; side separated</a:t>
            </a:r>
          </a:p>
          <a:p>
            <a:pPr marL="914400" lvl="1" indent="-457200">
              <a:buFont typeface="+mj-lt"/>
              <a:buAutoNum type="arabicPeriod"/>
            </a:pPr>
            <a:r>
              <a:rPr lang="en-US" dirty="0"/>
              <a:t>We checked how many are billed and belongs to which age group</a:t>
            </a:r>
          </a:p>
          <a:p>
            <a:endParaRPr lang="en-US" dirty="0"/>
          </a:p>
          <a:p>
            <a:endParaRPr lang="en-US" dirty="0"/>
          </a:p>
        </p:txBody>
      </p:sp>
    </p:spTree>
    <p:extLst>
      <p:ext uri="{BB962C8B-B14F-4D97-AF65-F5344CB8AC3E}">
        <p14:creationId xmlns:p14="http://schemas.microsoft.com/office/powerpoint/2010/main" val="320104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E29E-BF62-4B59-AD74-371BDFEBA498}"/>
              </a:ext>
            </a:extLst>
          </p:cNvPr>
          <p:cNvSpPr>
            <a:spLocks noGrp="1"/>
          </p:cNvSpPr>
          <p:nvPr>
            <p:ph type="title"/>
          </p:nvPr>
        </p:nvSpPr>
        <p:spPr/>
        <p:txBody>
          <a:bodyPr/>
          <a:lstStyle/>
          <a:p>
            <a:r>
              <a:rPr lang="en-US" dirty="0"/>
              <a:t>DATA VISUALIZATION:</a:t>
            </a:r>
          </a:p>
        </p:txBody>
      </p:sp>
      <p:pic>
        <p:nvPicPr>
          <p:cNvPr id="5" name="Content Placeholder 4">
            <a:extLst>
              <a:ext uri="{FF2B5EF4-FFF2-40B4-BE49-F238E27FC236}">
                <a16:creationId xmlns:a16="http://schemas.microsoft.com/office/drawing/2014/main" id="{DE7DFB0D-736B-42D1-B82E-F009A7144F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0340" y="2336800"/>
            <a:ext cx="6688483" cy="4397906"/>
          </a:xfrm>
        </p:spPr>
      </p:pic>
      <p:sp>
        <p:nvSpPr>
          <p:cNvPr id="6" name="Rectangle 5">
            <a:extLst>
              <a:ext uri="{FF2B5EF4-FFF2-40B4-BE49-F238E27FC236}">
                <a16:creationId xmlns:a16="http://schemas.microsoft.com/office/drawing/2014/main" id="{5F0C5DF8-B4F3-4AE9-B169-563DD5F9C4AE}"/>
              </a:ext>
            </a:extLst>
          </p:cNvPr>
          <p:cNvSpPr/>
          <p:nvPr/>
        </p:nvSpPr>
        <p:spPr>
          <a:xfrm>
            <a:off x="680321" y="1967468"/>
            <a:ext cx="8123020" cy="369332"/>
          </a:xfrm>
          <a:prstGeom prst="rect">
            <a:avLst/>
          </a:prstGeom>
        </p:spPr>
        <p:txBody>
          <a:bodyPr wrap="square">
            <a:spAutoFit/>
          </a:bodyPr>
          <a:lstStyle/>
          <a:p>
            <a:r>
              <a:rPr lang="en-US" dirty="0"/>
              <a:t>How independent variable is affecting the Transportation ?</a:t>
            </a:r>
          </a:p>
        </p:txBody>
      </p:sp>
      <p:sp>
        <p:nvSpPr>
          <p:cNvPr id="7" name="TextBox 6">
            <a:extLst>
              <a:ext uri="{FF2B5EF4-FFF2-40B4-BE49-F238E27FC236}">
                <a16:creationId xmlns:a16="http://schemas.microsoft.com/office/drawing/2014/main" id="{1473AFDF-00FB-4564-9EDB-F60CDD68D76C}"/>
              </a:ext>
            </a:extLst>
          </p:cNvPr>
          <p:cNvSpPr txBox="1"/>
          <p:nvPr/>
        </p:nvSpPr>
        <p:spPr>
          <a:xfrm>
            <a:off x="680320" y="3981755"/>
            <a:ext cx="1820019" cy="400110"/>
          </a:xfrm>
          <a:prstGeom prst="rect">
            <a:avLst/>
          </a:prstGeom>
          <a:noFill/>
        </p:spPr>
        <p:txBody>
          <a:bodyPr wrap="square" rtlCol="0">
            <a:spAutoFit/>
          </a:bodyPr>
          <a:lstStyle/>
          <a:p>
            <a:r>
              <a:rPr lang="en-US" sz="2000" dirty="0"/>
              <a:t>HOME PLANET</a:t>
            </a:r>
          </a:p>
        </p:txBody>
      </p:sp>
    </p:spTree>
    <p:extLst>
      <p:ext uri="{BB962C8B-B14F-4D97-AF65-F5344CB8AC3E}">
        <p14:creationId xmlns:p14="http://schemas.microsoft.com/office/powerpoint/2010/main" val="154781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3160-1D53-449F-A25A-CE1860B69808}"/>
              </a:ext>
            </a:extLst>
          </p:cNvPr>
          <p:cNvSpPr>
            <a:spLocks noGrp="1"/>
          </p:cNvSpPr>
          <p:nvPr>
            <p:ph type="title"/>
          </p:nvPr>
        </p:nvSpPr>
        <p:spPr/>
        <p:txBody>
          <a:bodyPr/>
          <a:lstStyle/>
          <a:p>
            <a:r>
              <a:rPr lang="en-US" dirty="0"/>
              <a:t>DATA VISUALIZATION</a:t>
            </a:r>
          </a:p>
        </p:txBody>
      </p:sp>
      <p:pic>
        <p:nvPicPr>
          <p:cNvPr id="8" name="Picture 7">
            <a:extLst>
              <a:ext uri="{FF2B5EF4-FFF2-40B4-BE49-F238E27FC236}">
                <a16:creationId xmlns:a16="http://schemas.microsoft.com/office/drawing/2014/main" id="{D10EAEED-7117-4F0E-B6BD-2084CF4BB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067" y="2456329"/>
            <a:ext cx="6690991" cy="4399555"/>
          </a:xfrm>
          <a:prstGeom prst="rect">
            <a:avLst/>
          </a:prstGeom>
        </p:spPr>
      </p:pic>
      <p:sp>
        <p:nvSpPr>
          <p:cNvPr id="9" name="TextBox 8">
            <a:extLst>
              <a:ext uri="{FF2B5EF4-FFF2-40B4-BE49-F238E27FC236}">
                <a16:creationId xmlns:a16="http://schemas.microsoft.com/office/drawing/2014/main" id="{8B362DF7-56AE-41C5-B1CC-672AD9CE92EA}"/>
              </a:ext>
            </a:extLst>
          </p:cNvPr>
          <p:cNvSpPr txBox="1"/>
          <p:nvPr/>
        </p:nvSpPr>
        <p:spPr>
          <a:xfrm>
            <a:off x="364048" y="3981755"/>
            <a:ext cx="1820019" cy="400110"/>
          </a:xfrm>
          <a:prstGeom prst="rect">
            <a:avLst/>
          </a:prstGeom>
          <a:noFill/>
        </p:spPr>
        <p:txBody>
          <a:bodyPr wrap="square" rtlCol="0">
            <a:spAutoFit/>
          </a:bodyPr>
          <a:lstStyle/>
          <a:p>
            <a:r>
              <a:rPr lang="en-US" sz="2000" dirty="0"/>
              <a:t>CRYOSLEEP</a:t>
            </a:r>
          </a:p>
        </p:txBody>
      </p:sp>
    </p:spTree>
    <p:extLst>
      <p:ext uri="{BB962C8B-B14F-4D97-AF65-F5344CB8AC3E}">
        <p14:creationId xmlns:p14="http://schemas.microsoft.com/office/powerpoint/2010/main" val="305001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EB81-93B8-460D-88C7-18E061EBC912}"/>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5" name="Content Placeholder 4">
            <a:extLst>
              <a:ext uri="{FF2B5EF4-FFF2-40B4-BE49-F238E27FC236}">
                <a16:creationId xmlns:a16="http://schemas.microsoft.com/office/drawing/2014/main" id="{A44277D5-EB26-43EC-9B42-D948C2307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9352" y="2157507"/>
            <a:ext cx="7002249" cy="4604219"/>
          </a:xfrm>
        </p:spPr>
      </p:pic>
      <p:sp>
        <p:nvSpPr>
          <p:cNvPr id="6" name="TextBox 5">
            <a:extLst>
              <a:ext uri="{FF2B5EF4-FFF2-40B4-BE49-F238E27FC236}">
                <a16:creationId xmlns:a16="http://schemas.microsoft.com/office/drawing/2014/main" id="{8B127917-80DE-44F9-8C7A-1C63C39FF53E}"/>
              </a:ext>
            </a:extLst>
          </p:cNvPr>
          <p:cNvSpPr txBox="1"/>
          <p:nvPr/>
        </p:nvSpPr>
        <p:spPr>
          <a:xfrm>
            <a:off x="169333" y="3981755"/>
            <a:ext cx="1820019" cy="400110"/>
          </a:xfrm>
          <a:prstGeom prst="rect">
            <a:avLst/>
          </a:prstGeom>
          <a:noFill/>
        </p:spPr>
        <p:txBody>
          <a:bodyPr wrap="square" rtlCol="0">
            <a:spAutoFit/>
          </a:bodyPr>
          <a:lstStyle/>
          <a:p>
            <a:r>
              <a:rPr lang="en-US" sz="2000" dirty="0"/>
              <a:t>DESTINATION</a:t>
            </a:r>
          </a:p>
        </p:txBody>
      </p:sp>
    </p:spTree>
    <p:extLst>
      <p:ext uri="{BB962C8B-B14F-4D97-AF65-F5344CB8AC3E}">
        <p14:creationId xmlns:p14="http://schemas.microsoft.com/office/powerpoint/2010/main" val="474531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2A8E-BDC4-496F-B810-EA29C47F0F3D}"/>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5" name="Content Placeholder 4">
            <a:extLst>
              <a:ext uri="{FF2B5EF4-FFF2-40B4-BE49-F238E27FC236}">
                <a16:creationId xmlns:a16="http://schemas.microsoft.com/office/drawing/2014/main" id="{DC788B77-08CA-4611-B929-5B5870114E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393" y="2067859"/>
            <a:ext cx="7011213" cy="4610112"/>
          </a:xfrm>
        </p:spPr>
      </p:pic>
      <p:sp>
        <p:nvSpPr>
          <p:cNvPr id="6" name="TextBox 5">
            <a:extLst>
              <a:ext uri="{FF2B5EF4-FFF2-40B4-BE49-F238E27FC236}">
                <a16:creationId xmlns:a16="http://schemas.microsoft.com/office/drawing/2014/main" id="{89429905-1689-4A0B-A30E-2D4C5D219405}"/>
              </a:ext>
            </a:extLst>
          </p:cNvPr>
          <p:cNvSpPr txBox="1"/>
          <p:nvPr/>
        </p:nvSpPr>
        <p:spPr>
          <a:xfrm>
            <a:off x="1325780" y="3972805"/>
            <a:ext cx="1820019" cy="400110"/>
          </a:xfrm>
          <a:prstGeom prst="rect">
            <a:avLst/>
          </a:prstGeom>
          <a:noFill/>
        </p:spPr>
        <p:txBody>
          <a:bodyPr wrap="square" rtlCol="0">
            <a:spAutoFit/>
          </a:bodyPr>
          <a:lstStyle/>
          <a:p>
            <a:r>
              <a:rPr lang="en-US" sz="2000" dirty="0"/>
              <a:t>VIP</a:t>
            </a:r>
          </a:p>
        </p:txBody>
      </p:sp>
    </p:spTree>
    <p:extLst>
      <p:ext uri="{BB962C8B-B14F-4D97-AF65-F5344CB8AC3E}">
        <p14:creationId xmlns:p14="http://schemas.microsoft.com/office/powerpoint/2010/main" val="1987525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58A5-5EBE-4E93-B0F2-371F976BF1FA}"/>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5" name="Content Placeholder 4">
            <a:extLst>
              <a:ext uri="{FF2B5EF4-FFF2-40B4-BE49-F238E27FC236}">
                <a16:creationId xmlns:a16="http://schemas.microsoft.com/office/drawing/2014/main" id="{D6C29E3E-9456-4418-9842-F9080DEA6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988" y="2220259"/>
            <a:ext cx="6751236" cy="4439169"/>
          </a:xfrm>
        </p:spPr>
      </p:pic>
      <p:sp>
        <p:nvSpPr>
          <p:cNvPr id="6" name="TextBox 5">
            <a:extLst>
              <a:ext uri="{FF2B5EF4-FFF2-40B4-BE49-F238E27FC236}">
                <a16:creationId xmlns:a16="http://schemas.microsoft.com/office/drawing/2014/main" id="{FCD6CF94-9325-4C35-B873-4C8415DF22AD}"/>
              </a:ext>
            </a:extLst>
          </p:cNvPr>
          <p:cNvSpPr txBox="1"/>
          <p:nvPr/>
        </p:nvSpPr>
        <p:spPr>
          <a:xfrm>
            <a:off x="967192" y="4039733"/>
            <a:ext cx="1820019" cy="400110"/>
          </a:xfrm>
          <a:prstGeom prst="rect">
            <a:avLst/>
          </a:prstGeom>
          <a:noFill/>
        </p:spPr>
        <p:txBody>
          <a:bodyPr wrap="square" rtlCol="0">
            <a:spAutoFit/>
          </a:bodyPr>
          <a:lstStyle/>
          <a:p>
            <a:r>
              <a:rPr lang="en-US" sz="2000" dirty="0"/>
              <a:t>DECK</a:t>
            </a:r>
          </a:p>
        </p:txBody>
      </p:sp>
    </p:spTree>
    <p:extLst>
      <p:ext uri="{BB962C8B-B14F-4D97-AF65-F5344CB8AC3E}">
        <p14:creationId xmlns:p14="http://schemas.microsoft.com/office/powerpoint/2010/main" val="2577074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0206-0706-417A-B3B0-F2ED4F1134E8}"/>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5" name="Content Placeholder 4">
            <a:extLst>
              <a:ext uri="{FF2B5EF4-FFF2-40B4-BE49-F238E27FC236}">
                <a16:creationId xmlns:a16="http://schemas.microsoft.com/office/drawing/2014/main" id="{5C3E1C23-C6D5-4B33-9EF3-1958BAED8B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905" y="2229224"/>
            <a:ext cx="6876742" cy="4521693"/>
          </a:xfrm>
        </p:spPr>
      </p:pic>
      <p:sp>
        <p:nvSpPr>
          <p:cNvPr id="6" name="TextBox 5">
            <a:extLst>
              <a:ext uri="{FF2B5EF4-FFF2-40B4-BE49-F238E27FC236}">
                <a16:creationId xmlns:a16="http://schemas.microsoft.com/office/drawing/2014/main" id="{FEBA268A-667A-40D1-9A44-5E90CFA282F7}"/>
              </a:ext>
            </a:extLst>
          </p:cNvPr>
          <p:cNvSpPr txBox="1"/>
          <p:nvPr/>
        </p:nvSpPr>
        <p:spPr>
          <a:xfrm>
            <a:off x="1236133" y="4017614"/>
            <a:ext cx="1820019" cy="400110"/>
          </a:xfrm>
          <a:prstGeom prst="rect">
            <a:avLst/>
          </a:prstGeom>
          <a:noFill/>
        </p:spPr>
        <p:txBody>
          <a:bodyPr wrap="square" rtlCol="0">
            <a:spAutoFit/>
          </a:bodyPr>
          <a:lstStyle/>
          <a:p>
            <a:r>
              <a:rPr lang="en-US" sz="2000" dirty="0"/>
              <a:t>SIDE</a:t>
            </a:r>
          </a:p>
        </p:txBody>
      </p:sp>
    </p:spTree>
    <p:extLst>
      <p:ext uri="{BB962C8B-B14F-4D97-AF65-F5344CB8AC3E}">
        <p14:creationId xmlns:p14="http://schemas.microsoft.com/office/powerpoint/2010/main" val="303019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BDCC-FB67-4760-BDCA-7A7781CE5BDA}"/>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5" name="Content Placeholder 4">
            <a:extLst>
              <a:ext uri="{FF2B5EF4-FFF2-40B4-BE49-F238E27FC236}">
                <a16:creationId xmlns:a16="http://schemas.microsoft.com/office/drawing/2014/main" id="{7437BFD8-D415-4B5A-A97C-AF9A265F8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552" y="2220259"/>
            <a:ext cx="6706413" cy="4409696"/>
          </a:xfrm>
        </p:spPr>
      </p:pic>
      <p:sp>
        <p:nvSpPr>
          <p:cNvPr id="6" name="TextBox 5">
            <a:extLst>
              <a:ext uri="{FF2B5EF4-FFF2-40B4-BE49-F238E27FC236}">
                <a16:creationId xmlns:a16="http://schemas.microsoft.com/office/drawing/2014/main" id="{9CD00CFB-007C-4267-A03C-D6B466492990}"/>
              </a:ext>
            </a:extLst>
          </p:cNvPr>
          <p:cNvSpPr txBox="1"/>
          <p:nvPr/>
        </p:nvSpPr>
        <p:spPr>
          <a:xfrm>
            <a:off x="743075" y="4024997"/>
            <a:ext cx="1820019" cy="400110"/>
          </a:xfrm>
          <a:prstGeom prst="rect">
            <a:avLst/>
          </a:prstGeom>
          <a:noFill/>
        </p:spPr>
        <p:txBody>
          <a:bodyPr wrap="square" rtlCol="0">
            <a:spAutoFit/>
          </a:bodyPr>
          <a:lstStyle/>
          <a:p>
            <a:r>
              <a:rPr lang="en-US" sz="2000" dirty="0"/>
              <a:t>INGROUP</a:t>
            </a:r>
          </a:p>
        </p:txBody>
      </p:sp>
    </p:spTree>
    <p:extLst>
      <p:ext uri="{BB962C8B-B14F-4D97-AF65-F5344CB8AC3E}">
        <p14:creationId xmlns:p14="http://schemas.microsoft.com/office/powerpoint/2010/main" val="183698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C1AA-44C4-4D7C-80D3-D3D5EA3ED98B}"/>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4" name="Picture 3">
            <a:extLst>
              <a:ext uri="{FF2B5EF4-FFF2-40B4-BE49-F238E27FC236}">
                <a16:creationId xmlns:a16="http://schemas.microsoft.com/office/drawing/2014/main" id="{71737358-C0D3-49AF-8D37-8A961ED8CC8F}"/>
              </a:ext>
            </a:extLst>
          </p:cNvPr>
          <p:cNvPicPr>
            <a:picLocks noChangeAspect="1"/>
          </p:cNvPicPr>
          <p:nvPr/>
        </p:nvPicPr>
        <p:blipFill>
          <a:blip r:embed="rId2"/>
          <a:stretch>
            <a:fillRect/>
          </a:stretch>
        </p:blipFill>
        <p:spPr>
          <a:xfrm>
            <a:off x="2029069" y="2269992"/>
            <a:ext cx="8133862" cy="4140078"/>
          </a:xfrm>
          <a:prstGeom prst="rect">
            <a:avLst/>
          </a:prstGeom>
        </p:spPr>
      </p:pic>
    </p:spTree>
    <p:extLst>
      <p:ext uri="{BB962C8B-B14F-4D97-AF65-F5344CB8AC3E}">
        <p14:creationId xmlns:p14="http://schemas.microsoft.com/office/powerpoint/2010/main" val="361613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E94F-57A2-4D07-AAB0-8F918E2DAAA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AEC9AF3-7F70-4090-B633-FF576F8EB206}"/>
              </a:ext>
            </a:extLst>
          </p:cNvPr>
          <p:cNvSpPr>
            <a:spLocks noGrp="1"/>
          </p:cNvSpPr>
          <p:nvPr>
            <p:ph idx="1"/>
          </p:nvPr>
        </p:nvSpPr>
        <p:spPr>
          <a:xfrm>
            <a:off x="680321" y="2336873"/>
            <a:ext cx="6779257" cy="3887464"/>
          </a:xfrm>
        </p:spPr>
        <p:txBody>
          <a:bodyPr/>
          <a:lstStyle/>
          <a:p>
            <a:r>
              <a:rPr lang="en-US" dirty="0"/>
              <a:t>The event of occur – 2912</a:t>
            </a:r>
          </a:p>
          <a:p>
            <a:r>
              <a:rPr lang="en-US" dirty="0"/>
              <a:t>To solve a Cosmic mystery</a:t>
            </a:r>
          </a:p>
          <a:p>
            <a:r>
              <a:rPr lang="en-US" dirty="0"/>
              <a:t>Data – 4 lightyears away</a:t>
            </a:r>
          </a:p>
          <a:p>
            <a:r>
              <a:rPr lang="en-US" dirty="0"/>
              <a:t>It was an interstellar passenger liner launched a month ago(13000)</a:t>
            </a:r>
          </a:p>
          <a:p>
            <a:r>
              <a:rPr lang="en-US" dirty="0"/>
              <a:t>Collided with a spacetime anomaly hidden within a dust cloud.</a:t>
            </a:r>
          </a:p>
          <a:p>
            <a:endParaRPr lang="en-US" dirty="0"/>
          </a:p>
        </p:txBody>
      </p:sp>
      <p:pic>
        <p:nvPicPr>
          <p:cNvPr id="2052" name="Picture 4" descr="https://storage.googleapis.com/kaggle-media/competitions/Spaceship%20Titanic/joel-filipe-QwoNAhbmLLo-unsplash.jpg">
            <a:extLst>
              <a:ext uri="{FF2B5EF4-FFF2-40B4-BE49-F238E27FC236}">
                <a16:creationId xmlns:a16="http://schemas.microsoft.com/office/drawing/2014/main" id="{58C238E1-21BF-47AC-ABE8-0477A1923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6042" y="2595456"/>
            <a:ext cx="4219994" cy="334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879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7420-24E0-4D42-ABA8-3BABC3D2AEE9}"/>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5" name="Picture 4">
            <a:extLst>
              <a:ext uri="{FF2B5EF4-FFF2-40B4-BE49-F238E27FC236}">
                <a16:creationId xmlns:a16="http://schemas.microsoft.com/office/drawing/2014/main" id="{F67FA35E-A1C1-4C0F-9641-ADE707B5AA12}"/>
              </a:ext>
            </a:extLst>
          </p:cNvPr>
          <p:cNvPicPr>
            <a:picLocks noChangeAspect="1"/>
          </p:cNvPicPr>
          <p:nvPr/>
        </p:nvPicPr>
        <p:blipFill>
          <a:blip r:embed="rId2"/>
          <a:stretch>
            <a:fillRect/>
          </a:stretch>
        </p:blipFill>
        <p:spPr>
          <a:xfrm>
            <a:off x="1865857" y="2215252"/>
            <a:ext cx="8460285" cy="4354557"/>
          </a:xfrm>
          <a:prstGeom prst="rect">
            <a:avLst/>
          </a:prstGeom>
        </p:spPr>
      </p:pic>
    </p:spTree>
    <p:extLst>
      <p:ext uri="{BB962C8B-B14F-4D97-AF65-F5344CB8AC3E}">
        <p14:creationId xmlns:p14="http://schemas.microsoft.com/office/powerpoint/2010/main" val="2291323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7420-24E0-4D42-ABA8-3BABC3D2AEE9}"/>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4" name="Picture 3">
            <a:extLst>
              <a:ext uri="{FF2B5EF4-FFF2-40B4-BE49-F238E27FC236}">
                <a16:creationId xmlns:a16="http://schemas.microsoft.com/office/drawing/2014/main" id="{060C7082-C797-41B4-B0C1-0B58ECA0180F}"/>
              </a:ext>
            </a:extLst>
          </p:cNvPr>
          <p:cNvPicPr>
            <a:picLocks noChangeAspect="1"/>
          </p:cNvPicPr>
          <p:nvPr/>
        </p:nvPicPr>
        <p:blipFill>
          <a:blip r:embed="rId2"/>
          <a:stretch>
            <a:fillRect/>
          </a:stretch>
        </p:blipFill>
        <p:spPr>
          <a:xfrm>
            <a:off x="1883787" y="2187678"/>
            <a:ext cx="8424425" cy="4336100"/>
          </a:xfrm>
          <a:prstGeom prst="rect">
            <a:avLst/>
          </a:prstGeom>
        </p:spPr>
      </p:pic>
    </p:spTree>
    <p:extLst>
      <p:ext uri="{BB962C8B-B14F-4D97-AF65-F5344CB8AC3E}">
        <p14:creationId xmlns:p14="http://schemas.microsoft.com/office/powerpoint/2010/main" val="2019362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7420-24E0-4D42-ABA8-3BABC3D2AEE9}"/>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4" name="Picture 3">
            <a:extLst>
              <a:ext uri="{FF2B5EF4-FFF2-40B4-BE49-F238E27FC236}">
                <a16:creationId xmlns:a16="http://schemas.microsoft.com/office/drawing/2014/main" id="{98038CF7-4D69-4F4F-90E6-B395731EDD74}"/>
              </a:ext>
            </a:extLst>
          </p:cNvPr>
          <p:cNvPicPr>
            <a:picLocks noChangeAspect="1"/>
          </p:cNvPicPr>
          <p:nvPr/>
        </p:nvPicPr>
        <p:blipFill>
          <a:blip r:embed="rId2"/>
          <a:stretch>
            <a:fillRect/>
          </a:stretch>
        </p:blipFill>
        <p:spPr>
          <a:xfrm>
            <a:off x="1983601" y="2245056"/>
            <a:ext cx="8224797" cy="4272861"/>
          </a:xfrm>
          <a:prstGeom prst="rect">
            <a:avLst/>
          </a:prstGeom>
        </p:spPr>
      </p:pic>
    </p:spTree>
    <p:extLst>
      <p:ext uri="{BB962C8B-B14F-4D97-AF65-F5344CB8AC3E}">
        <p14:creationId xmlns:p14="http://schemas.microsoft.com/office/powerpoint/2010/main" val="1429519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7420-24E0-4D42-ABA8-3BABC3D2AEE9}"/>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4" name="Picture 3">
            <a:extLst>
              <a:ext uri="{FF2B5EF4-FFF2-40B4-BE49-F238E27FC236}">
                <a16:creationId xmlns:a16="http://schemas.microsoft.com/office/drawing/2014/main" id="{42B15C38-2CE4-4E4A-913B-FF71F6E441AA}"/>
              </a:ext>
            </a:extLst>
          </p:cNvPr>
          <p:cNvPicPr>
            <a:picLocks noChangeAspect="1"/>
          </p:cNvPicPr>
          <p:nvPr/>
        </p:nvPicPr>
        <p:blipFill>
          <a:blip r:embed="rId2"/>
          <a:stretch>
            <a:fillRect/>
          </a:stretch>
        </p:blipFill>
        <p:spPr>
          <a:xfrm>
            <a:off x="1846133" y="2211367"/>
            <a:ext cx="8499733" cy="4335626"/>
          </a:xfrm>
          <a:prstGeom prst="rect">
            <a:avLst/>
          </a:prstGeom>
        </p:spPr>
      </p:pic>
    </p:spTree>
    <p:extLst>
      <p:ext uri="{BB962C8B-B14F-4D97-AF65-F5344CB8AC3E}">
        <p14:creationId xmlns:p14="http://schemas.microsoft.com/office/powerpoint/2010/main" val="321481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7420-24E0-4D42-ABA8-3BABC3D2AEE9}"/>
              </a:ext>
            </a:extLst>
          </p:cNvPr>
          <p:cNvSpPr>
            <a:spLocks noGrp="1"/>
          </p:cNvSpPr>
          <p:nvPr>
            <p:ph type="title"/>
          </p:nvPr>
        </p:nvSpPr>
        <p:spPr/>
        <p:txBody>
          <a:bodyPr/>
          <a:lstStyle/>
          <a:p>
            <a:r>
              <a:rPr lang="en-US" dirty="0"/>
              <a:t>Data Visualization </a:t>
            </a:r>
            <a:r>
              <a:rPr lang="en-US" dirty="0" err="1"/>
              <a:t>cont</a:t>
            </a:r>
            <a:r>
              <a:rPr lang="en-US" dirty="0"/>
              <a:t>…</a:t>
            </a:r>
          </a:p>
        </p:txBody>
      </p:sp>
      <p:pic>
        <p:nvPicPr>
          <p:cNvPr id="4" name="Picture 3">
            <a:extLst>
              <a:ext uri="{FF2B5EF4-FFF2-40B4-BE49-F238E27FC236}">
                <a16:creationId xmlns:a16="http://schemas.microsoft.com/office/drawing/2014/main" id="{DBBBFE39-CCD0-47B7-AF17-5BD2C8E9CF55}"/>
              </a:ext>
            </a:extLst>
          </p:cNvPr>
          <p:cNvPicPr>
            <a:picLocks noChangeAspect="1"/>
          </p:cNvPicPr>
          <p:nvPr/>
        </p:nvPicPr>
        <p:blipFill>
          <a:blip r:embed="rId2"/>
          <a:stretch>
            <a:fillRect/>
          </a:stretch>
        </p:blipFill>
        <p:spPr>
          <a:xfrm>
            <a:off x="1869106" y="2147345"/>
            <a:ext cx="8453787" cy="4326967"/>
          </a:xfrm>
          <a:prstGeom prst="rect">
            <a:avLst/>
          </a:prstGeom>
        </p:spPr>
      </p:pic>
    </p:spTree>
    <p:extLst>
      <p:ext uri="{BB962C8B-B14F-4D97-AF65-F5344CB8AC3E}">
        <p14:creationId xmlns:p14="http://schemas.microsoft.com/office/powerpoint/2010/main" val="3203625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6002-DF8E-4AA9-8DA9-FC30FA574499}"/>
              </a:ext>
            </a:extLst>
          </p:cNvPr>
          <p:cNvSpPr>
            <a:spLocks noGrp="1"/>
          </p:cNvSpPr>
          <p:nvPr>
            <p:ph type="title"/>
          </p:nvPr>
        </p:nvSpPr>
        <p:spPr/>
        <p:txBody>
          <a:bodyPr/>
          <a:lstStyle/>
          <a:p>
            <a:r>
              <a:rPr lang="en-US" dirty="0"/>
              <a:t>DATA POSTPROCESSING:</a:t>
            </a:r>
          </a:p>
        </p:txBody>
      </p:sp>
      <p:sp>
        <p:nvSpPr>
          <p:cNvPr id="3" name="Content Placeholder 2">
            <a:extLst>
              <a:ext uri="{FF2B5EF4-FFF2-40B4-BE49-F238E27FC236}">
                <a16:creationId xmlns:a16="http://schemas.microsoft.com/office/drawing/2014/main" id="{72C53EE3-9501-4627-A598-3CDAC83A9333}"/>
              </a:ext>
            </a:extLst>
          </p:cNvPr>
          <p:cNvSpPr>
            <a:spLocks noGrp="1"/>
          </p:cNvSpPr>
          <p:nvPr>
            <p:ph idx="1"/>
          </p:nvPr>
        </p:nvSpPr>
        <p:spPr/>
        <p:txBody>
          <a:bodyPr/>
          <a:lstStyle/>
          <a:p>
            <a:r>
              <a:rPr lang="en-US" dirty="0"/>
              <a:t>Removing Outliers</a:t>
            </a:r>
          </a:p>
          <a:p>
            <a:r>
              <a:rPr lang="en-US" dirty="0"/>
              <a:t>Feature Selection</a:t>
            </a:r>
          </a:p>
          <a:p>
            <a:pPr marL="914400" lvl="2" indent="0">
              <a:buNone/>
            </a:pPr>
            <a:r>
              <a:rPr lang="en-US" dirty="0"/>
              <a:t>Used </a:t>
            </a:r>
            <a:r>
              <a:rPr lang="en-US" dirty="0" err="1"/>
              <a:t>Anova</a:t>
            </a:r>
            <a:r>
              <a:rPr lang="en-US" dirty="0"/>
              <a:t> and Chi-square </a:t>
            </a:r>
          </a:p>
          <a:p>
            <a:pPr marL="914400" lvl="2" indent="0">
              <a:buNone/>
            </a:pPr>
            <a:r>
              <a:rPr lang="en-US" dirty="0" err="1"/>
              <a:t>PassengerId</a:t>
            </a:r>
            <a:r>
              <a:rPr lang="en-US" dirty="0"/>
              <a:t>, Cabin, Name, </a:t>
            </a:r>
            <a:r>
              <a:rPr lang="en-US" dirty="0" err="1"/>
              <a:t>GroupId</a:t>
            </a:r>
            <a:r>
              <a:rPr lang="en-US" dirty="0"/>
              <a:t> ,</a:t>
            </a:r>
            <a:r>
              <a:rPr lang="en-US" dirty="0" err="1"/>
              <a:t>GroupIdNumber</a:t>
            </a:r>
            <a:r>
              <a:rPr lang="en-US" dirty="0"/>
              <a:t>, </a:t>
            </a:r>
            <a:r>
              <a:rPr lang="en-US" dirty="0" err="1"/>
              <a:t>ShoppingMall</a:t>
            </a:r>
            <a:endParaRPr lang="en-US" dirty="0"/>
          </a:p>
          <a:p>
            <a:r>
              <a:rPr lang="en-US" dirty="0"/>
              <a:t>Feature Label encoder</a:t>
            </a:r>
          </a:p>
          <a:p>
            <a:r>
              <a:rPr lang="en-US" dirty="0"/>
              <a:t>Feature extraction</a:t>
            </a:r>
          </a:p>
          <a:p>
            <a:pPr marL="1257300" lvl="2" indent="-342900">
              <a:buFont typeface="+mj-lt"/>
              <a:buAutoNum type="alphaLcPeriod"/>
            </a:pPr>
            <a:r>
              <a:rPr lang="en-US" dirty="0"/>
              <a:t>Dependent and independent</a:t>
            </a:r>
          </a:p>
          <a:p>
            <a:pPr marL="1257300" lvl="2" indent="-342900">
              <a:buFont typeface="+mj-lt"/>
              <a:buAutoNum type="alphaLcPeriod"/>
            </a:pPr>
            <a:r>
              <a:rPr lang="en-US" dirty="0"/>
              <a:t>Train-test split </a:t>
            </a:r>
          </a:p>
          <a:p>
            <a:r>
              <a:rPr lang="en-US" dirty="0"/>
              <a:t>Feature Scaling</a:t>
            </a:r>
          </a:p>
        </p:txBody>
      </p:sp>
    </p:spTree>
    <p:extLst>
      <p:ext uri="{BB962C8B-B14F-4D97-AF65-F5344CB8AC3E}">
        <p14:creationId xmlns:p14="http://schemas.microsoft.com/office/powerpoint/2010/main" val="370134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6002-DF8E-4AA9-8DA9-FC30FA574499}"/>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72C53EE3-9501-4627-A598-3CDAC83A9333}"/>
              </a:ext>
            </a:extLst>
          </p:cNvPr>
          <p:cNvSpPr>
            <a:spLocks noGrp="1"/>
          </p:cNvSpPr>
          <p:nvPr>
            <p:ph idx="1"/>
          </p:nvPr>
        </p:nvSpPr>
        <p:spPr/>
        <p:txBody>
          <a:bodyPr/>
          <a:lstStyle/>
          <a:p>
            <a:r>
              <a:rPr lang="en-US" dirty="0"/>
              <a:t>Creating basic model </a:t>
            </a:r>
          </a:p>
          <a:p>
            <a:r>
              <a:rPr lang="en-US" dirty="0"/>
              <a:t>Train the model with train data</a:t>
            </a:r>
          </a:p>
          <a:p>
            <a:r>
              <a:rPr lang="en-US" dirty="0"/>
              <a:t>Evaluating the model with Val data</a:t>
            </a:r>
          </a:p>
          <a:p>
            <a:r>
              <a:rPr lang="en-US" dirty="0"/>
              <a:t>Tuning the model</a:t>
            </a:r>
          </a:p>
          <a:p>
            <a:r>
              <a:rPr lang="en-US" dirty="0"/>
              <a:t>Identify the best model</a:t>
            </a:r>
          </a:p>
          <a:p>
            <a:r>
              <a:rPr lang="en-US" dirty="0"/>
              <a:t>Predicting the result with Finalized model</a:t>
            </a:r>
          </a:p>
        </p:txBody>
      </p:sp>
    </p:spTree>
    <p:extLst>
      <p:ext uri="{BB962C8B-B14F-4D97-AF65-F5344CB8AC3E}">
        <p14:creationId xmlns:p14="http://schemas.microsoft.com/office/powerpoint/2010/main" val="2582527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296D-8B97-451F-9F7A-EF2C8FB4E16A}"/>
              </a:ext>
            </a:extLst>
          </p:cNvPr>
          <p:cNvSpPr>
            <a:spLocks noGrp="1"/>
          </p:cNvSpPr>
          <p:nvPr>
            <p:ph type="title"/>
          </p:nvPr>
        </p:nvSpPr>
        <p:spPr/>
        <p:txBody>
          <a:bodyPr/>
          <a:lstStyle/>
          <a:p>
            <a:r>
              <a:rPr lang="en-US" dirty="0"/>
              <a:t>IDENTIFY THE BEST MODEL:</a:t>
            </a:r>
          </a:p>
        </p:txBody>
      </p:sp>
      <p:pic>
        <p:nvPicPr>
          <p:cNvPr id="4" name="Content Placeholder 3">
            <a:extLst>
              <a:ext uri="{FF2B5EF4-FFF2-40B4-BE49-F238E27FC236}">
                <a16:creationId xmlns:a16="http://schemas.microsoft.com/office/drawing/2014/main" id="{CF98C184-8968-418F-80E9-1865D8FC5F98}"/>
              </a:ext>
            </a:extLst>
          </p:cNvPr>
          <p:cNvPicPr>
            <a:picLocks noGrp="1" noChangeAspect="1"/>
          </p:cNvPicPr>
          <p:nvPr>
            <p:ph idx="1"/>
          </p:nvPr>
        </p:nvPicPr>
        <p:blipFill>
          <a:blip r:embed="rId2"/>
          <a:stretch>
            <a:fillRect/>
          </a:stretch>
        </p:blipFill>
        <p:spPr>
          <a:xfrm>
            <a:off x="1801906" y="2371729"/>
            <a:ext cx="7499163" cy="3589799"/>
          </a:xfrm>
          <a:prstGeom prst="rect">
            <a:avLst/>
          </a:prstGeom>
        </p:spPr>
      </p:pic>
    </p:spTree>
    <p:extLst>
      <p:ext uri="{BB962C8B-B14F-4D97-AF65-F5344CB8AC3E}">
        <p14:creationId xmlns:p14="http://schemas.microsoft.com/office/powerpoint/2010/main" val="3817412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6002-DF8E-4AA9-8DA9-FC30FA574499}"/>
              </a:ext>
            </a:extLst>
          </p:cNvPr>
          <p:cNvSpPr>
            <a:spLocks noGrp="1"/>
          </p:cNvSpPr>
          <p:nvPr>
            <p:ph type="title"/>
          </p:nvPr>
        </p:nvSpPr>
        <p:spPr/>
        <p:txBody>
          <a:bodyPr/>
          <a:lstStyle/>
          <a:p>
            <a:r>
              <a:rPr lang="en-US" dirty="0"/>
              <a:t>BEST MODEL CONFUSION MATRIX AND REPORT:</a:t>
            </a:r>
          </a:p>
        </p:txBody>
      </p:sp>
      <p:pic>
        <p:nvPicPr>
          <p:cNvPr id="5" name="Picture 4">
            <a:extLst>
              <a:ext uri="{FF2B5EF4-FFF2-40B4-BE49-F238E27FC236}">
                <a16:creationId xmlns:a16="http://schemas.microsoft.com/office/drawing/2014/main" id="{0BED44AE-7014-469E-9C35-5C08A9F45CBD}"/>
              </a:ext>
            </a:extLst>
          </p:cNvPr>
          <p:cNvPicPr>
            <a:picLocks noChangeAspect="1"/>
          </p:cNvPicPr>
          <p:nvPr/>
        </p:nvPicPr>
        <p:blipFill>
          <a:blip r:embed="rId2"/>
          <a:stretch>
            <a:fillRect/>
          </a:stretch>
        </p:blipFill>
        <p:spPr>
          <a:xfrm>
            <a:off x="2354166" y="2246769"/>
            <a:ext cx="6027834" cy="2190986"/>
          </a:xfrm>
          <a:prstGeom prst="rect">
            <a:avLst/>
          </a:prstGeom>
        </p:spPr>
      </p:pic>
      <p:pic>
        <p:nvPicPr>
          <p:cNvPr id="6" name="Picture 5">
            <a:extLst>
              <a:ext uri="{FF2B5EF4-FFF2-40B4-BE49-F238E27FC236}">
                <a16:creationId xmlns:a16="http://schemas.microsoft.com/office/drawing/2014/main" id="{7F15F810-2C7C-4BF7-BBCA-19463D3F1C5A}"/>
              </a:ext>
            </a:extLst>
          </p:cNvPr>
          <p:cNvPicPr>
            <a:picLocks noChangeAspect="1"/>
          </p:cNvPicPr>
          <p:nvPr/>
        </p:nvPicPr>
        <p:blipFill>
          <a:blip r:embed="rId3"/>
          <a:stretch>
            <a:fillRect/>
          </a:stretch>
        </p:blipFill>
        <p:spPr>
          <a:xfrm>
            <a:off x="3291209" y="4933466"/>
            <a:ext cx="4430795" cy="1252181"/>
          </a:xfrm>
          <a:prstGeom prst="rect">
            <a:avLst/>
          </a:prstGeom>
        </p:spPr>
      </p:pic>
    </p:spTree>
    <p:extLst>
      <p:ext uri="{BB962C8B-B14F-4D97-AF65-F5344CB8AC3E}">
        <p14:creationId xmlns:p14="http://schemas.microsoft.com/office/powerpoint/2010/main" val="2460771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B5FC-620B-47EA-8463-B75F8FC0D54D}"/>
              </a:ext>
            </a:extLst>
          </p:cNvPr>
          <p:cNvSpPr>
            <a:spLocks noGrp="1"/>
          </p:cNvSpPr>
          <p:nvPr>
            <p:ph type="title"/>
          </p:nvPr>
        </p:nvSpPr>
        <p:spPr/>
        <p:txBody>
          <a:bodyPr/>
          <a:lstStyle/>
          <a:p>
            <a:r>
              <a:rPr lang="en-US" dirty="0"/>
              <a:t>CONCULSION:</a:t>
            </a:r>
          </a:p>
        </p:txBody>
      </p:sp>
      <p:sp>
        <p:nvSpPr>
          <p:cNvPr id="3" name="Content Placeholder 2">
            <a:extLst>
              <a:ext uri="{FF2B5EF4-FFF2-40B4-BE49-F238E27FC236}">
                <a16:creationId xmlns:a16="http://schemas.microsoft.com/office/drawing/2014/main" id="{4BAA2373-9E86-4A57-A233-D97500E4B49F}"/>
              </a:ext>
            </a:extLst>
          </p:cNvPr>
          <p:cNvSpPr>
            <a:spLocks noGrp="1"/>
          </p:cNvSpPr>
          <p:nvPr>
            <p:ph idx="1"/>
          </p:nvPr>
        </p:nvSpPr>
        <p:spPr/>
        <p:txBody>
          <a:bodyPr>
            <a:normAutofit fontScale="92500" lnSpcReduction="10000"/>
          </a:bodyPr>
          <a:lstStyle/>
          <a:p>
            <a:pPr marL="0" indent="0">
              <a:buNone/>
            </a:pPr>
            <a:r>
              <a:rPr lang="en-US" dirty="0"/>
              <a:t>We started with the data exploration where we got a feeling for the dataset, checked about missing data and learned which features are important. During this process we used seaborn and matplotlib to do the visualizations. During the data preprocessing part, we computed missing values, converted features into numeric ones, grouped values into categories and created a few new features. Afterwards we started training 8 different machine learning models, and for each model we did hyperparameter tuning and checked with the confusion matric and with classification report which is consist of precision, recall and f-score picked one of them that is Gradient Boosting. But in this model is over fitted so to improve or to avoid this we can use any one of the methods which is mention in the future scope of improvements.</a:t>
            </a:r>
          </a:p>
          <a:p>
            <a:pPr marL="0" indent="0">
              <a:buNone/>
            </a:pPr>
            <a:endParaRPr lang="en-US" dirty="0"/>
          </a:p>
          <a:p>
            <a:endParaRPr lang="en-US" dirty="0"/>
          </a:p>
        </p:txBody>
      </p:sp>
    </p:spTree>
    <p:extLst>
      <p:ext uri="{BB962C8B-B14F-4D97-AF65-F5344CB8AC3E}">
        <p14:creationId xmlns:p14="http://schemas.microsoft.com/office/powerpoint/2010/main" val="227407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6D03-2A6D-474C-A4D2-45FF9F6A851E}"/>
              </a:ext>
            </a:extLst>
          </p:cNvPr>
          <p:cNvSpPr>
            <a:spLocks noGrp="1"/>
          </p:cNvSpPr>
          <p:nvPr>
            <p:ph type="title"/>
          </p:nvPr>
        </p:nvSpPr>
        <p:spPr/>
        <p:txBody>
          <a:bodyPr/>
          <a:lstStyle/>
          <a:p>
            <a:r>
              <a:rPr lang="en-US" dirty="0"/>
              <a:t>PROBLEM STATEMENT (Business level)</a:t>
            </a:r>
          </a:p>
        </p:txBody>
      </p:sp>
      <p:sp>
        <p:nvSpPr>
          <p:cNvPr id="3" name="Content Placeholder 2">
            <a:extLst>
              <a:ext uri="{FF2B5EF4-FFF2-40B4-BE49-F238E27FC236}">
                <a16:creationId xmlns:a16="http://schemas.microsoft.com/office/drawing/2014/main" id="{505012F2-13C2-439F-9CC8-3EB5E26273F6}"/>
              </a:ext>
            </a:extLst>
          </p:cNvPr>
          <p:cNvSpPr>
            <a:spLocks noGrp="1"/>
          </p:cNvSpPr>
          <p:nvPr>
            <p:ph idx="1"/>
          </p:nvPr>
        </p:nvSpPr>
        <p:spPr>
          <a:xfrm>
            <a:off x="680321" y="2336873"/>
            <a:ext cx="6538315" cy="3599316"/>
          </a:xfrm>
        </p:spPr>
        <p:txBody>
          <a:bodyPr/>
          <a:lstStyle/>
          <a:p>
            <a:r>
              <a:rPr lang="en-US" dirty="0"/>
              <a:t>To help rescue crews and retrieve the lost passengers</a:t>
            </a:r>
          </a:p>
          <a:p>
            <a:r>
              <a:rPr lang="en-US" dirty="0"/>
              <a:t>Challenged to predict which passengers were transported by the anomaly</a:t>
            </a:r>
          </a:p>
          <a:p>
            <a:r>
              <a:rPr lang="en-US" dirty="0"/>
              <a:t>By using records recovered from the spaceship’s damaged computer system</a:t>
            </a:r>
          </a:p>
        </p:txBody>
      </p:sp>
      <p:pic>
        <p:nvPicPr>
          <p:cNvPr id="3074" name="Picture 2" descr="32,642 Spaceship Stock Photos - Free &amp; Royalty-Free Stock Photos from  Dreamstime">
            <a:extLst>
              <a:ext uri="{FF2B5EF4-FFF2-40B4-BE49-F238E27FC236}">
                <a16:creationId xmlns:a16="http://schemas.microsoft.com/office/drawing/2014/main" id="{4FB6F2CB-922E-4B67-8C7F-655E4E97A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636" y="2839453"/>
            <a:ext cx="4829564" cy="271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128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6002-DF8E-4AA9-8DA9-FC30FA574499}"/>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72C53EE3-9501-4627-A598-3CDAC83A9333}"/>
              </a:ext>
            </a:extLst>
          </p:cNvPr>
          <p:cNvSpPr>
            <a:spLocks noGrp="1"/>
          </p:cNvSpPr>
          <p:nvPr>
            <p:ph idx="1"/>
          </p:nvPr>
        </p:nvSpPr>
        <p:spPr/>
        <p:txBody>
          <a:bodyPr/>
          <a:lstStyle/>
          <a:p>
            <a:r>
              <a:rPr lang="en-US" u="sng" dirty="0">
                <a:solidFill>
                  <a:schemeClr val="bg1"/>
                </a:solidFill>
                <a:hlinkClick r:id="rId2"/>
              </a:rPr>
              <a:t>https://betterprogramming.pub/titanic-survival-prediction-using-machine-learning-4c5ff1e3fa16</a:t>
            </a:r>
            <a:endParaRPr lang="en-US" dirty="0">
              <a:solidFill>
                <a:schemeClr val="bg1"/>
              </a:solidFill>
            </a:endParaRPr>
          </a:p>
          <a:p>
            <a:r>
              <a:rPr lang="en-US" u="sng" dirty="0">
                <a:solidFill>
                  <a:schemeClr val="bg1"/>
                </a:solidFill>
                <a:hlinkClick r:id="rId3"/>
              </a:rPr>
              <a:t>https://www.geeksforgeeks.org/</a:t>
            </a:r>
            <a:endParaRPr lang="en-US" dirty="0">
              <a:solidFill>
                <a:schemeClr val="bg1"/>
              </a:solidFill>
            </a:endParaRPr>
          </a:p>
          <a:p>
            <a:r>
              <a:rPr lang="en-US" u="sng" dirty="0">
                <a:solidFill>
                  <a:schemeClr val="bg1"/>
                </a:solidFill>
                <a:hlinkClick r:id="rId4"/>
              </a:rPr>
              <a:t>https://www.javatpoint.com/</a:t>
            </a:r>
            <a:endParaRPr lang="en-US" dirty="0">
              <a:solidFill>
                <a:schemeClr val="bg1"/>
              </a:solidFill>
            </a:endParaRPr>
          </a:p>
          <a:p>
            <a:endParaRPr lang="en-US" dirty="0"/>
          </a:p>
        </p:txBody>
      </p:sp>
    </p:spTree>
    <p:extLst>
      <p:ext uri="{BB962C8B-B14F-4D97-AF65-F5344CB8AC3E}">
        <p14:creationId xmlns:p14="http://schemas.microsoft.com/office/powerpoint/2010/main" val="6359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CFE3-4DA5-4602-805B-BDD0621BBD4C}"/>
              </a:ext>
            </a:extLst>
          </p:cNvPr>
          <p:cNvSpPr>
            <a:spLocks noGrp="1"/>
          </p:cNvSpPr>
          <p:nvPr>
            <p:ph type="title"/>
          </p:nvPr>
        </p:nvSpPr>
        <p:spPr/>
        <p:txBody>
          <a:bodyPr/>
          <a:lstStyle/>
          <a:p>
            <a:r>
              <a:rPr lang="en-US" dirty="0"/>
              <a:t>PROBLEM STATEMNET</a:t>
            </a:r>
          </a:p>
        </p:txBody>
      </p:sp>
      <p:sp>
        <p:nvSpPr>
          <p:cNvPr id="3" name="Content Placeholder 2">
            <a:extLst>
              <a:ext uri="{FF2B5EF4-FFF2-40B4-BE49-F238E27FC236}">
                <a16:creationId xmlns:a16="http://schemas.microsoft.com/office/drawing/2014/main" id="{46A312BF-2FE5-4BF9-AC4D-136C2BD40A7A}"/>
              </a:ext>
            </a:extLst>
          </p:cNvPr>
          <p:cNvSpPr>
            <a:spLocks noGrp="1"/>
          </p:cNvSpPr>
          <p:nvPr>
            <p:ph idx="1"/>
          </p:nvPr>
        </p:nvSpPr>
        <p:spPr/>
        <p:txBody>
          <a:bodyPr/>
          <a:lstStyle/>
          <a:p>
            <a:r>
              <a:rPr lang="en-US" dirty="0"/>
              <a:t>To predict whether a passenger was transported to an alternative dimension.</a:t>
            </a:r>
          </a:p>
          <a:p>
            <a:endParaRPr lang="en-US" dirty="0"/>
          </a:p>
          <a:p>
            <a:endParaRPr lang="en-US" dirty="0"/>
          </a:p>
          <a:p>
            <a:r>
              <a:rPr lang="en-US" dirty="0"/>
              <a:t>Objective: to build a model that could successfully determine whether a passenger transported or not</a:t>
            </a:r>
          </a:p>
        </p:txBody>
      </p:sp>
    </p:spTree>
    <p:extLst>
      <p:ext uri="{BB962C8B-B14F-4D97-AF65-F5344CB8AC3E}">
        <p14:creationId xmlns:p14="http://schemas.microsoft.com/office/powerpoint/2010/main" val="157114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1472-0488-49EB-8E61-381094A7D1F5}"/>
              </a:ext>
            </a:extLst>
          </p:cNvPr>
          <p:cNvSpPr>
            <a:spLocks noGrp="1"/>
          </p:cNvSpPr>
          <p:nvPr>
            <p:ph type="title"/>
          </p:nvPr>
        </p:nvSpPr>
        <p:spPr/>
        <p:txBody>
          <a:bodyPr/>
          <a:lstStyle/>
          <a:p>
            <a:r>
              <a:rPr lang="en-US" dirty="0"/>
              <a:t>SOFTWARE REQUIRED</a:t>
            </a:r>
          </a:p>
        </p:txBody>
      </p:sp>
      <p:sp>
        <p:nvSpPr>
          <p:cNvPr id="3" name="Content Placeholder 2">
            <a:extLst>
              <a:ext uri="{FF2B5EF4-FFF2-40B4-BE49-F238E27FC236}">
                <a16:creationId xmlns:a16="http://schemas.microsoft.com/office/drawing/2014/main" id="{25E75DC4-FB5B-4865-9F3D-0066FB39898F}"/>
              </a:ext>
            </a:extLst>
          </p:cNvPr>
          <p:cNvSpPr>
            <a:spLocks noGrp="1"/>
          </p:cNvSpPr>
          <p:nvPr>
            <p:ph idx="1"/>
          </p:nvPr>
        </p:nvSpPr>
        <p:spPr/>
        <p:txBody>
          <a:bodyPr/>
          <a:lstStyle/>
          <a:p>
            <a:r>
              <a:rPr lang="en-US" dirty="0">
                <a:solidFill>
                  <a:schemeClr val="bg2">
                    <a:lumMod val="50000"/>
                  </a:schemeClr>
                </a:solidFill>
              </a:rPr>
              <a:t>TOOLS USED</a:t>
            </a:r>
          </a:p>
          <a:p>
            <a:pPr marL="914400" lvl="1" indent="-457200">
              <a:buFont typeface="+mj-lt"/>
              <a:buAutoNum type="arabicPeriod"/>
            </a:pPr>
            <a:r>
              <a:rPr lang="en-US" sz="2400" dirty="0"/>
              <a:t>Google </a:t>
            </a:r>
            <a:r>
              <a:rPr lang="en-US" sz="2400" dirty="0" err="1"/>
              <a:t>Colab</a:t>
            </a:r>
            <a:r>
              <a:rPr lang="en-US" sz="2400" dirty="0"/>
              <a:t>- Notebook</a:t>
            </a:r>
          </a:p>
          <a:p>
            <a:pPr marL="914400" lvl="1" indent="-457200">
              <a:buFont typeface="+mj-lt"/>
              <a:buAutoNum type="arabicPeriod"/>
            </a:pPr>
            <a:endParaRPr lang="en-US" sz="2400" dirty="0"/>
          </a:p>
          <a:p>
            <a:pPr marL="914400" lvl="1" indent="-457200">
              <a:buFont typeface="+mj-lt"/>
              <a:buAutoNum type="arabicPeriod"/>
            </a:pPr>
            <a:endParaRPr lang="en-US" dirty="0"/>
          </a:p>
          <a:p>
            <a:r>
              <a:rPr lang="en-US" dirty="0">
                <a:solidFill>
                  <a:schemeClr val="bg2">
                    <a:lumMod val="50000"/>
                  </a:schemeClr>
                </a:solidFill>
              </a:rPr>
              <a:t>LIBRART USED</a:t>
            </a:r>
          </a:p>
          <a:p>
            <a:pPr marL="914400" lvl="1" indent="-457200">
              <a:buFont typeface="+mj-lt"/>
              <a:buAutoNum type="arabicPeriod"/>
            </a:pPr>
            <a:r>
              <a:rPr lang="en-US" sz="2400" dirty="0"/>
              <a:t>Analyzing: </a:t>
            </a:r>
            <a:r>
              <a:rPr lang="en-US" sz="2400" dirty="0" err="1"/>
              <a:t>Numpy</a:t>
            </a:r>
            <a:r>
              <a:rPr lang="en-US" sz="2400" dirty="0"/>
              <a:t>, Pandas, Sci-kit Learn</a:t>
            </a:r>
          </a:p>
          <a:p>
            <a:pPr marL="914400" lvl="1" indent="-457200">
              <a:buFont typeface="+mj-lt"/>
              <a:buAutoNum type="arabicPeriod"/>
            </a:pPr>
            <a:r>
              <a:rPr lang="en-US" sz="2400" dirty="0"/>
              <a:t>Visualization: Matplotlib, Seaborn</a:t>
            </a:r>
          </a:p>
        </p:txBody>
      </p:sp>
    </p:spTree>
    <p:extLst>
      <p:ext uri="{BB962C8B-B14F-4D97-AF65-F5344CB8AC3E}">
        <p14:creationId xmlns:p14="http://schemas.microsoft.com/office/powerpoint/2010/main" val="59785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3D35-8653-4B15-96CD-111A42BF0C14}"/>
              </a:ext>
            </a:extLst>
          </p:cNvPr>
          <p:cNvSpPr>
            <a:spLocks noGrp="1"/>
          </p:cNvSpPr>
          <p:nvPr>
            <p:ph type="title"/>
          </p:nvPr>
        </p:nvSpPr>
        <p:spPr/>
        <p:txBody>
          <a:bodyPr/>
          <a:lstStyle/>
          <a:p>
            <a:r>
              <a:rPr lang="en-US" dirty="0"/>
              <a:t>WORKFLOW DIAGRAM</a:t>
            </a:r>
          </a:p>
        </p:txBody>
      </p:sp>
      <p:sp>
        <p:nvSpPr>
          <p:cNvPr id="4" name="Rectangle 3">
            <a:extLst>
              <a:ext uri="{FF2B5EF4-FFF2-40B4-BE49-F238E27FC236}">
                <a16:creationId xmlns:a16="http://schemas.microsoft.com/office/drawing/2014/main" id="{3D76A7FA-93B3-481B-9647-9E8CD75A7319}"/>
              </a:ext>
            </a:extLst>
          </p:cNvPr>
          <p:cNvSpPr/>
          <p:nvPr/>
        </p:nvSpPr>
        <p:spPr>
          <a:xfrm>
            <a:off x="2536015" y="2033480"/>
            <a:ext cx="9449797" cy="2331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D547B62-57A1-4C26-AE38-3D70CCC32AEA}"/>
              </a:ext>
            </a:extLst>
          </p:cNvPr>
          <p:cNvSpPr/>
          <p:nvPr/>
        </p:nvSpPr>
        <p:spPr>
          <a:xfrm>
            <a:off x="2558015" y="4731058"/>
            <a:ext cx="9449797" cy="2043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7F48B56-D5F7-4C29-A310-1573EA23A55F}"/>
              </a:ext>
            </a:extLst>
          </p:cNvPr>
          <p:cNvSpPr txBox="1"/>
          <p:nvPr/>
        </p:nvSpPr>
        <p:spPr>
          <a:xfrm rot="16200000">
            <a:off x="2063563" y="3051593"/>
            <a:ext cx="1591236" cy="369332"/>
          </a:xfrm>
          <a:prstGeom prst="rect">
            <a:avLst/>
          </a:prstGeom>
          <a:noFill/>
        </p:spPr>
        <p:txBody>
          <a:bodyPr wrap="square" rtlCol="0">
            <a:spAutoFit/>
          </a:bodyPr>
          <a:lstStyle/>
          <a:p>
            <a:r>
              <a:rPr lang="en-US" dirty="0"/>
              <a:t>Training data</a:t>
            </a:r>
          </a:p>
        </p:txBody>
      </p:sp>
      <p:sp>
        <p:nvSpPr>
          <p:cNvPr id="8" name="TextBox 7">
            <a:extLst>
              <a:ext uri="{FF2B5EF4-FFF2-40B4-BE49-F238E27FC236}">
                <a16:creationId xmlns:a16="http://schemas.microsoft.com/office/drawing/2014/main" id="{DABD9D65-67F4-495E-93FF-CDA9C4CC944C}"/>
              </a:ext>
            </a:extLst>
          </p:cNvPr>
          <p:cNvSpPr txBox="1"/>
          <p:nvPr/>
        </p:nvSpPr>
        <p:spPr>
          <a:xfrm rot="16200000">
            <a:off x="2198033" y="5234485"/>
            <a:ext cx="1322295" cy="369332"/>
          </a:xfrm>
          <a:prstGeom prst="rect">
            <a:avLst/>
          </a:prstGeom>
          <a:noFill/>
        </p:spPr>
        <p:txBody>
          <a:bodyPr wrap="square" rtlCol="0">
            <a:spAutoFit/>
          </a:bodyPr>
          <a:lstStyle/>
          <a:p>
            <a:r>
              <a:rPr lang="en-US" dirty="0"/>
              <a:t>Test data</a:t>
            </a:r>
          </a:p>
        </p:txBody>
      </p:sp>
      <p:sp>
        <p:nvSpPr>
          <p:cNvPr id="7" name="Rectangle 6">
            <a:extLst>
              <a:ext uri="{FF2B5EF4-FFF2-40B4-BE49-F238E27FC236}">
                <a16:creationId xmlns:a16="http://schemas.microsoft.com/office/drawing/2014/main" id="{67E64B92-B7D2-4E01-8340-CEEA35393D16}"/>
              </a:ext>
            </a:extLst>
          </p:cNvPr>
          <p:cNvSpPr/>
          <p:nvPr/>
        </p:nvSpPr>
        <p:spPr>
          <a:xfrm>
            <a:off x="7594123" y="2429311"/>
            <a:ext cx="3935504" cy="1817653"/>
          </a:xfrm>
          <a:prstGeom prst="rect">
            <a:avLst/>
          </a:prstGeom>
          <a:ln w="285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D335E27-CE23-4042-BD90-10E37AF7CA83}"/>
              </a:ext>
            </a:extLst>
          </p:cNvPr>
          <p:cNvSpPr/>
          <p:nvPr/>
        </p:nvSpPr>
        <p:spPr>
          <a:xfrm>
            <a:off x="7647413" y="5149561"/>
            <a:ext cx="3866819" cy="1476934"/>
          </a:xfrm>
          <a:prstGeom prst="rect">
            <a:avLst/>
          </a:prstGeom>
          <a:ln w="285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3BAFDB-FECA-4034-913F-7E7B027CEB5E}"/>
              </a:ext>
            </a:extLst>
          </p:cNvPr>
          <p:cNvSpPr/>
          <p:nvPr/>
        </p:nvSpPr>
        <p:spPr>
          <a:xfrm>
            <a:off x="7726362" y="2572272"/>
            <a:ext cx="2045853" cy="537584"/>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Machine learning Algorithm training</a:t>
            </a:r>
          </a:p>
        </p:txBody>
      </p:sp>
      <p:sp>
        <p:nvSpPr>
          <p:cNvPr id="11" name="Rectangle 10">
            <a:extLst>
              <a:ext uri="{FF2B5EF4-FFF2-40B4-BE49-F238E27FC236}">
                <a16:creationId xmlns:a16="http://schemas.microsoft.com/office/drawing/2014/main" id="{12D6A1A3-B370-4034-8EE7-069595079D17}"/>
              </a:ext>
            </a:extLst>
          </p:cNvPr>
          <p:cNvSpPr/>
          <p:nvPr/>
        </p:nvSpPr>
        <p:spPr>
          <a:xfrm>
            <a:off x="10183772" y="2994211"/>
            <a:ext cx="1245097" cy="484094"/>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Finalized Model</a:t>
            </a:r>
          </a:p>
        </p:txBody>
      </p:sp>
      <p:sp>
        <p:nvSpPr>
          <p:cNvPr id="15" name="Rectangle 14">
            <a:extLst>
              <a:ext uri="{FF2B5EF4-FFF2-40B4-BE49-F238E27FC236}">
                <a16:creationId xmlns:a16="http://schemas.microsoft.com/office/drawing/2014/main" id="{E8427937-17E7-4584-A99F-009EEB5B7BE6}"/>
              </a:ext>
            </a:extLst>
          </p:cNvPr>
          <p:cNvSpPr/>
          <p:nvPr/>
        </p:nvSpPr>
        <p:spPr>
          <a:xfrm>
            <a:off x="7823634" y="5675490"/>
            <a:ext cx="1245097" cy="484094"/>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Finalized Model</a:t>
            </a:r>
          </a:p>
        </p:txBody>
      </p:sp>
      <p:sp>
        <p:nvSpPr>
          <p:cNvPr id="12" name="Flowchart: Multidocument 11">
            <a:extLst>
              <a:ext uri="{FF2B5EF4-FFF2-40B4-BE49-F238E27FC236}">
                <a16:creationId xmlns:a16="http://schemas.microsoft.com/office/drawing/2014/main" id="{B76D42CF-BE78-4690-99EB-690FB9A28B52}"/>
              </a:ext>
            </a:extLst>
          </p:cNvPr>
          <p:cNvSpPr/>
          <p:nvPr/>
        </p:nvSpPr>
        <p:spPr>
          <a:xfrm>
            <a:off x="9517486" y="5539170"/>
            <a:ext cx="1748117" cy="756734"/>
          </a:xfrm>
          <a:prstGeom prst="flowChartMultidocumen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Prediction unseen data</a:t>
            </a:r>
          </a:p>
        </p:txBody>
      </p:sp>
      <p:sp>
        <p:nvSpPr>
          <p:cNvPr id="16" name="TextBox 15">
            <a:extLst>
              <a:ext uri="{FF2B5EF4-FFF2-40B4-BE49-F238E27FC236}">
                <a16:creationId xmlns:a16="http://schemas.microsoft.com/office/drawing/2014/main" id="{D8BE40E7-4F16-4584-BDA9-5C344F93F4FB}"/>
              </a:ext>
            </a:extLst>
          </p:cNvPr>
          <p:cNvSpPr txBox="1"/>
          <p:nvPr/>
        </p:nvSpPr>
        <p:spPr>
          <a:xfrm>
            <a:off x="7594123" y="2071113"/>
            <a:ext cx="3000895" cy="369332"/>
          </a:xfrm>
          <a:prstGeom prst="rect">
            <a:avLst/>
          </a:prstGeom>
          <a:noFill/>
        </p:spPr>
        <p:txBody>
          <a:bodyPr wrap="square" rtlCol="0">
            <a:spAutoFit/>
          </a:bodyPr>
          <a:lstStyle/>
          <a:p>
            <a:r>
              <a:rPr lang="en-US" dirty="0">
                <a:solidFill>
                  <a:schemeClr val="accent6">
                    <a:lumMod val="75000"/>
                  </a:schemeClr>
                </a:solidFill>
              </a:rPr>
              <a:t>Learning &amp; evaluating</a:t>
            </a:r>
          </a:p>
        </p:txBody>
      </p:sp>
      <p:sp>
        <p:nvSpPr>
          <p:cNvPr id="17" name="Rectangle 16">
            <a:extLst>
              <a:ext uri="{FF2B5EF4-FFF2-40B4-BE49-F238E27FC236}">
                <a16:creationId xmlns:a16="http://schemas.microsoft.com/office/drawing/2014/main" id="{AE39FE68-A027-4E84-8265-7314FCEA13C6}"/>
              </a:ext>
            </a:extLst>
          </p:cNvPr>
          <p:cNvSpPr/>
          <p:nvPr/>
        </p:nvSpPr>
        <p:spPr>
          <a:xfrm>
            <a:off x="3263153" y="2402811"/>
            <a:ext cx="3854823" cy="1846459"/>
          </a:xfrm>
          <a:prstGeom prst="rect">
            <a:avLst/>
          </a:prstGeom>
          <a:ln w="285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0D8A60-2A19-4CEA-9DCA-6E632C313E9B}"/>
              </a:ext>
            </a:extLst>
          </p:cNvPr>
          <p:cNvSpPr/>
          <p:nvPr/>
        </p:nvSpPr>
        <p:spPr>
          <a:xfrm>
            <a:off x="3263153" y="5192516"/>
            <a:ext cx="3890681" cy="1450042"/>
          </a:xfrm>
          <a:prstGeom prst="rect">
            <a:avLst/>
          </a:prstGeom>
          <a:ln w="2857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B1A56F4-8FB1-4655-BD73-717E11977BD0}"/>
              </a:ext>
            </a:extLst>
          </p:cNvPr>
          <p:cNvSpPr txBox="1"/>
          <p:nvPr/>
        </p:nvSpPr>
        <p:spPr>
          <a:xfrm>
            <a:off x="3220107" y="2033480"/>
            <a:ext cx="1972235" cy="369332"/>
          </a:xfrm>
          <a:prstGeom prst="rect">
            <a:avLst/>
          </a:prstGeom>
          <a:noFill/>
        </p:spPr>
        <p:txBody>
          <a:bodyPr wrap="square" rtlCol="0">
            <a:spAutoFit/>
          </a:bodyPr>
          <a:lstStyle/>
          <a:p>
            <a:r>
              <a:rPr lang="en-US" dirty="0">
                <a:solidFill>
                  <a:schemeClr val="accent6">
                    <a:lumMod val="75000"/>
                  </a:schemeClr>
                </a:solidFill>
              </a:rPr>
              <a:t>Preprocessing  </a:t>
            </a:r>
          </a:p>
        </p:txBody>
      </p:sp>
      <p:sp>
        <p:nvSpPr>
          <p:cNvPr id="20" name="TextBox 19">
            <a:extLst>
              <a:ext uri="{FF2B5EF4-FFF2-40B4-BE49-F238E27FC236}">
                <a16:creationId xmlns:a16="http://schemas.microsoft.com/office/drawing/2014/main" id="{2B0ED650-4795-49B7-A33A-488C1AC8070C}"/>
              </a:ext>
            </a:extLst>
          </p:cNvPr>
          <p:cNvSpPr txBox="1"/>
          <p:nvPr/>
        </p:nvSpPr>
        <p:spPr>
          <a:xfrm>
            <a:off x="3278355" y="4780229"/>
            <a:ext cx="3532095" cy="369332"/>
          </a:xfrm>
          <a:prstGeom prst="rect">
            <a:avLst/>
          </a:prstGeom>
          <a:noFill/>
        </p:spPr>
        <p:txBody>
          <a:bodyPr wrap="square" rtlCol="0">
            <a:spAutoFit/>
          </a:bodyPr>
          <a:lstStyle/>
          <a:p>
            <a:r>
              <a:rPr lang="en-US" dirty="0">
                <a:solidFill>
                  <a:schemeClr val="accent6">
                    <a:lumMod val="75000"/>
                  </a:schemeClr>
                </a:solidFill>
              </a:rPr>
              <a:t>Preprocessing </a:t>
            </a:r>
          </a:p>
        </p:txBody>
      </p:sp>
      <p:sp>
        <p:nvSpPr>
          <p:cNvPr id="21" name="TextBox 20">
            <a:extLst>
              <a:ext uri="{FF2B5EF4-FFF2-40B4-BE49-F238E27FC236}">
                <a16:creationId xmlns:a16="http://schemas.microsoft.com/office/drawing/2014/main" id="{885878AD-E041-4A3C-84D6-4F3149A29459}"/>
              </a:ext>
            </a:extLst>
          </p:cNvPr>
          <p:cNvSpPr txBox="1"/>
          <p:nvPr/>
        </p:nvSpPr>
        <p:spPr>
          <a:xfrm>
            <a:off x="7647413" y="4782151"/>
            <a:ext cx="3245224" cy="369332"/>
          </a:xfrm>
          <a:prstGeom prst="rect">
            <a:avLst/>
          </a:prstGeom>
          <a:noFill/>
        </p:spPr>
        <p:txBody>
          <a:bodyPr wrap="square" rtlCol="0">
            <a:spAutoFit/>
          </a:bodyPr>
          <a:lstStyle/>
          <a:p>
            <a:r>
              <a:rPr lang="en-US" dirty="0">
                <a:solidFill>
                  <a:schemeClr val="accent6">
                    <a:lumMod val="75000"/>
                  </a:schemeClr>
                </a:solidFill>
              </a:rPr>
              <a:t>Prediction on unseen data </a:t>
            </a:r>
          </a:p>
        </p:txBody>
      </p:sp>
      <p:sp>
        <p:nvSpPr>
          <p:cNvPr id="22" name="Rectangle 21">
            <a:extLst>
              <a:ext uri="{FF2B5EF4-FFF2-40B4-BE49-F238E27FC236}">
                <a16:creationId xmlns:a16="http://schemas.microsoft.com/office/drawing/2014/main" id="{95D6236F-14B0-4F3E-92EC-22E26B232EC8}"/>
              </a:ext>
            </a:extLst>
          </p:cNvPr>
          <p:cNvSpPr/>
          <p:nvPr/>
        </p:nvSpPr>
        <p:spPr>
          <a:xfrm>
            <a:off x="286871" y="3666565"/>
            <a:ext cx="1373635" cy="1452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Spaceship Titanic Dataset</a:t>
            </a:r>
          </a:p>
        </p:txBody>
      </p:sp>
      <p:cxnSp>
        <p:nvCxnSpPr>
          <p:cNvPr id="24" name="Straight Arrow Connector 23">
            <a:extLst>
              <a:ext uri="{FF2B5EF4-FFF2-40B4-BE49-F238E27FC236}">
                <a16:creationId xmlns:a16="http://schemas.microsoft.com/office/drawing/2014/main" id="{C675726E-1530-4469-9C4E-17501A01A319}"/>
              </a:ext>
            </a:extLst>
          </p:cNvPr>
          <p:cNvCxnSpPr>
            <a:cxnSpLocks/>
            <a:stCxn id="22" idx="3"/>
            <a:endCxn id="4" idx="1"/>
          </p:cNvCxnSpPr>
          <p:nvPr/>
        </p:nvCxnSpPr>
        <p:spPr>
          <a:xfrm flipV="1">
            <a:off x="1660506" y="3199203"/>
            <a:ext cx="875509" cy="11935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059A9C5-63AD-4215-8E83-3185FC42B3EC}"/>
              </a:ext>
            </a:extLst>
          </p:cNvPr>
          <p:cNvCxnSpPr>
            <a:stCxn id="22" idx="3"/>
            <a:endCxn id="6" idx="1"/>
          </p:cNvCxnSpPr>
          <p:nvPr/>
        </p:nvCxnSpPr>
        <p:spPr>
          <a:xfrm>
            <a:off x="1660506" y="4392706"/>
            <a:ext cx="897509" cy="1360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B983D9A7-3912-472B-8C3F-43C62B1D19EC}"/>
              </a:ext>
            </a:extLst>
          </p:cNvPr>
          <p:cNvCxnSpPr>
            <a:stCxn id="11" idx="2"/>
            <a:endCxn id="15" idx="0"/>
          </p:cNvCxnSpPr>
          <p:nvPr/>
        </p:nvCxnSpPr>
        <p:spPr>
          <a:xfrm rot="5400000">
            <a:off x="8527660" y="3396828"/>
            <a:ext cx="2197185" cy="2360138"/>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28AF28B-B250-455F-91A9-CABA5BC285E0}"/>
              </a:ext>
            </a:extLst>
          </p:cNvPr>
          <p:cNvCxnSpPr>
            <a:endCxn id="12" idx="1"/>
          </p:cNvCxnSpPr>
          <p:nvPr/>
        </p:nvCxnSpPr>
        <p:spPr>
          <a:xfrm flipV="1">
            <a:off x="9084898" y="5917537"/>
            <a:ext cx="432588" cy="122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60EE7B25-1611-42DD-821F-FD3E1F7B701F}"/>
              </a:ext>
            </a:extLst>
          </p:cNvPr>
          <p:cNvSpPr/>
          <p:nvPr/>
        </p:nvSpPr>
        <p:spPr>
          <a:xfrm>
            <a:off x="7738273" y="3559633"/>
            <a:ext cx="2051919" cy="514110"/>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Machine learning Algorithm evaluation</a:t>
            </a:r>
          </a:p>
        </p:txBody>
      </p:sp>
      <p:cxnSp>
        <p:nvCxnSpPr>
          <p:cNvPr id="52" name="Straight Arrow Connector 51">
            <a:extLst>
              <a:ext uri="{FF2B5EF4-FFF2-40B4-BE49-F238E27FC236}">
                <a16:creationId xmlns:a16="http://schemas.microsoft.com/office/drawing/2014/main" id="{C3203808-6CBC-4CFD-9ED1-59CD31A87C40}"/>
              </a:ext>
            </a:extLst>
          </p:cNvPr>
          <p:cNvCxnSpPr>
            <a:cxnSpLocks/>
          </p:cNvCxnSpPr>
          <p:nvPr/>
        </p:nvCxnSpPr>
        <p:spPr>
          <a:xfrm>
            <a:off x="8292353" y="3109856"/>
            <a:ext cx="0" cy="4497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C6AACFE8-0489-4B88-8BB2-A14286BA44E9}"/>
              </a:ext>
            </a:extLst>
          </p:cNvPr>
          <p:cNvCxnSpPr>
            <a:cxnSpLocks/>
          </p:cNvCxnSpPr>
          <p:nvPr/>
        </p:nvCxnSpPr>
        <p:spPr>
          <a:xfrm flipV="1">
            <a:off x="9294118" y="3112173"/>
            <a:ext cx="0" cy="4474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51205D81-3780-4C6D-B1A7-12EFC73F8A40}"/>
              </a:ext>
            </a:extLst>
          </p:cNvPr>
          <p:cNvCxnSpPr>
            <a:stCxn id="43" idx="3"/>
            <a:endCxn id="11" idx="1"/>
          </p:cNvCxnSpPr>
          <p:nvPr/>
        </p:nvCxnSpPr>
        <p:spPr>
          <a:xfrm flipV="1">
            <a:off x="9790192" y="3236258"/>
            <a:ext cx="393580" cy="5804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94EA15DD-934C-4E09-8235-6092BDF23499}"/>
              </a:ext>
            </a:extLst>
          </p:cNvPr>
          <p:cNvSpPr/>
          <p:nvPr/>
        </p:nvSpPr>
        <p:spPr>
          <a:xfrm>
            <a:off x="3546018" y="2572272"/>
            <a:ext cx="3329707" cy="663986"/>
          </a:xfrm>
          <a:prstGeom prst="rect">
            <a:avLst/>
          </a:prstGeom>
          <a:ln w="1905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81B4213-EE27-49AE-A92D-94F2FAAF1271}"/>
              </a:ext>
            </a:extLst>
          </p:cNvPr>
          <p:cNvSpPr/>
          <p:nvPr/>
        </p:nvSpPr>
        <p:spPr>
          <a:xfrm>
            <a:off x="3540896" y="3478304"/>
            <a:ext cx="3334829" cy="616147"/>
          </a:xfrm>
          <a:prstGeom prst="rect">
            <a:avLst/>
          </a:prstGeom>
          <a:ln w="1905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F2B92F50-EEEB-42EF-9FA8-AE06C3C182B7}"/>
              </a:ext>
            </a:extLst>
          </p:cNvPr>
          <p:cNvSpPr txBox="1"/>
          <p:nvPr/>
        </p:nvSpPr>
        <p:spPr>
          <a:xfrm rot="16200000">
            <a:off x="3018452" y="3677445"/>
            <a:ext cx="753155" cy="278484"/>
          </a:xfrm>
          <a:prstGeom prst="rect">
            <a:avLst/>
          </a:prstGeom>
          <a:noFill/>
        </p:spPr>
        <p:txBody>
          <a:bodyPr wrap="square" rtlCol="0">
            <a:spAutoFit/>
          </a:bodyPr>
          <a:lstStyle/>
          <a:p>
            <a:r>
              <a:rPr lang="en-US" sz="1200" dirty="0">
                <a:solidFill>
                  <a:schemeClr val="bg1">
                    <a:lumMod val="75000"/>
                    <a:lumOff val="25000"/>
                  </a:schemeClr>
                </a:solidFill>
              </a:rPr>
              <a:t>Val data</a:t>
            </a:r>
          </a:p>
        </p:txBody>
      </p:sp>
      <p:sp>
        <p:nvSpPr>
          <p:cNvPr id="72" name="TextBox 71">
            <a:extLst>
              <a:ext uri="{FF2B5EF4-FFF2-40B4-BE49-F238E27FC236}">
                <a16:creationId xmlns:a16="http://schemas.microsoft.com/office/drawing/2014/main" id="{6DE7661A-56EF-4E76-B2A0-016E01EFE1A7}"/>
              </a:ext>
            </a:extLst>
          </p:cNvPr>
          <p:cNvSpPr txBox="1"/>
          <p:nvPr/>
        </p:nvSpPr>
        <p:spPr>
          <a:xfrm rot="16200000">
            <a:off x="2952990" y="2751351"/>
            <a:ext cx="898813" cy="276999"/>
          </a:xfrm>
          <a:prstGeom prst="rect">
            <a:avLst/>
          </a:prstGeom>
          <a:noFill/>
        </p:spPr>
        <p:txBody>
          <a:bodyPr wrap="square" rtlCol="0">
            <a:spAutoFit/>
          </a:bodyPr>
          <a:lstStyle/>
          <a:p>
            <a:r>
              <a:rPr lang="en-US" sz="1200" dirty="0">
                <a:solidFill>
                  <a:schemeClr val="bg1">
                    <a:lumMod val="75000"/>
                    <a:lumOff val="25000"/>
                  </a:schemeClr>
                </a:solidFill>
              </a:rPr>
              <a:t>Train data</a:t>
            </a:r>
          </a:p>
        </p:txBody>
      </p:sp>
      <p:sp>
        <p:nvSpPr>
          <p:cNvPr id="73" name="Rectangle 72">
            <a:extLst>
              <a:ext uri="{FF2B5EF4-FFF2-40B4-BE49-F238E27FC236}">
                <a16:creationId xmlns:a16="http://schemas.microsoft.com/office/drawing/2014/main" id="{72E79767-CB24-4F99-BFDE-EC0598F884F1}"/>
              </a:ext>
            </a:extLst>
          </p:cNvPr>
          <p:cNvSpPr/>
          <p:nvPr/>
        </p:nvSpPr>
        <p:spPr>
          <a:xfrm>
            <a:off x="3673134" y="2725271"/>
            <a:ext cx="1105053" cy="369332"/>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Data Preprocessing</a:t>
            </a:r>
          </a:p>
        </p:txBody>
      </p:sp>
      <p:sp>
        <p:nvSpPr>
          <p:cNvPr id="74" name="Rectangle 73">
            <a:extLst>
              <a:ext uri="{FF2B5EF4-FFF2-40B4-BE49-F238E27FC236}">
                <a16:creationId xmlns:a16="http://schemas.microsoft.com/office/drawing/2014/main" id="{E12B84A9-6072-4E21-A702-93825312C59B}"/>
              </a:ext>
            </a:extLst>
          </p:cNvPr>
          <p:cNvSpPr/>
          <p:nvPr/>
        </p:nvSpPr>
        <p:spPr>
          <a:xfrm>
            <a:off x="3700361" y="3596640"/>
            <a:ext cx="1105053" cy="369332"/>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Data Preprocessing</a:t>
            </a:r>
          </a:p>
        </p:txBody>
      </p:sp>
      <p:sp>
        <p:nvSpPr>
          <p:cNvPr id="75" name="Rectangle 74">
            <a:extLst>
              <a:ext uri="{FF2B5EF4-FFF2-40B4-BE49-F238E27FC236}">
                <a16:creationId xmlns:a16="http://schemas.microsoft.com/office/drawing/2014/main" id="{5923ED9B-1751-4EF3-A185-E0FE1951B869}"/>
              </a:ext>
            </a:extLst>
          </p:cNvPr>
          <p:cNvSpPr/>
          <p:nvPr/>
        </p:nvSpPr>
        <p:spPr>
          <a:xfrm>
            <a:off x="3476435" y="5611019"/>
            <a:ext cx="1437485" cy="684885"/>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Preprocessing</a:t>
            </a:r>
          </a:p>
        </p:txBody>
      </p:sp>
      <p:sp>
        <p:nvSpPr>
          <p:cNvPr id="76" name="Rectangle 75">
            <a:extLst>
              <a:ext uri="{FF2B5EF4-FFF2-40B4-BE49-F238E27FC236}">
                <a16:creationId xmlns:a16="http://schemas.microsoft.com/office/drawing/2014/main" id="{3EB44D0D-F030-48B2-A658-2E3DB0654671}"/>
              </a:ext>
            </a:extLst>
          </p:cNvPr>
          <p:cNvSpPr/>
          <p:nvPr/>
        </p:nvSpPr>
        <p:spPr>
          <a:xfrm>
            <a:off x="5349140" y="2733760"/>
            <a:ext cx="1105053" cy="369332"/>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Feature Extraction</a:t>
            </a:r>
          </a:p>
        </p:txBody>
      </p:sp>
      <p:sp>
        <p:nvSpPr>
          <p:cNvPr id="78" name="Rectangle 77">
            <a:extLst>
              <a:ext uri="{FF2B5EF4-FFF2-40B4-BE49-F238E27FC236}">
                <a16:creationId xmlns:a16="http://schemas.microsoft.com/office/drawing/2014/main" id="{E5F1C531-B4BC-4F42-8CE1-D3E2CC36F38A}"/>
              </a:ext>
            </a:extLst>
          </p:cNvPr>
          <p:cNvSpPr/>
          <p:nvPr/>
        </p:nvSpPr>
        <p:spPr>
          <a:xfrm>
            <a:off x="5349140" y="3605589"/>
            <a:ext cx="1105053" cy="369332"/>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Feature Extraction</a:t>
            </a:r>
          </a:p>
        </p:txBody>
      </p:sp>
      <p:sp>
        <p:nvSpPr>
          <p:cNvPr id="79" name="Rectangle 78">
            <a:extLst>
              <a:ext uri="{FF2B5EF4-FFF2-40B4-BE49-F238E27FC236}">
                <a16:creationId xmlns:a16="http://schemas.microsoft.com/office/drawing/2014/main" id="{42989CF5-B810-40AE-8076-0750C7E738BC}"/>
              </a:ext>
            </a:extLst>
          </p:cNvPr>
          <p:cNvSpPr/>
          <p:nvPr/>
        </p:nvSpPr>
        <p:spPr>
          <a:xfrm>
            <a:off x="5346509" y="5611019"/>
            <a:ext cx="1437484" cy="684885"/>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Feature Extraction</a:t>
            </a:r>
          </a:p>
        </p:txBody>
      </p:sp>
      <p:cxnSp>
        <p:nvCxnSpPr>
          <p:cNvPr id="81" name="Straight Arrow Connector 80">
            <a:extLst>
              <a:ext uri="{FF2B5EF4-FFF2-40B4-BE49-F238E27FC236}">
                <a16:creationId xmlns:a16="http://schemas.microsoft.com/office/drawing/2014/main" id="{19C4C5FD-8A65-490B-9274-EE18A08C7889}"/>
              </a:ext>
            </a:extLst>
          </p:cNvPr>
          <p:cNvCxnSpPr>
            <a:stCxn id="5" idx="2"/>
            <a:endCxn id="72" idx="0"/>
          </p:cNvCxnSpPr>
          <p:nvPr/>
        </p:nvCxnSpPr>
        <p:spPr>
          <a:xfrm flipV="1">
            <a:off x="3043847" y="2889850"/>
            <a:ext cx="220050" cy="346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DBE16D63-4F7D-4849-881B-0054D3B7422A}"/>
              </a:ext>
            </a:extLst>
          </p:cNvPr>
          <p:cNvCxnSpPr>
            <a:stCxn id="5" idx="2"/>
            <a:endCxn id="71" idx="0"/>
          </p:cNvCxnSpPr>
          <p:nvPr/>
        </p:nvCxnSpPr>
        <p:spPr>
          <a:xfrm>
            <a:off x="3043847" y="3236259"/>
            <a:ext cx="211941" cy="58042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683224F2-7227-4CEB-903F-512973D0E5F1}"/>
              </a:ext>
            </a:extLst>
          </p:cNvPr>
          <p:cNvCxnSpPr>
            <a:endCxn id="76" idx="1"/>
          </p:cNvCxnSpPr>
          <p:nvPr/>
        </p:nvCxnSpPr>
        <p:spPr>
          <a:xfrm>
            <a:off x="4786985" y="2918426"/>
            <a:ext cx="56215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9F5FAB1A-B757-400F-830C-7EDF466C4E9D}"/>
              </a:ext>
            </a:extLst>
          </p:cNvPr>
          <p:cNvCxnSpPr>
            <a:stCxn id="74" idx="3"/>
            <a:endCxn id="78" idx="1"/>
          </p:cNvCxnSpPr>
          <p:nvPr/>
        </p:nvCxnSpPr>
        <p:spPr>
          <a:xfrm>
            <a:off x="4805414" y="3781306"/>
            <a:ext cx="543726" cy="89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031A993D-C689-4A97-B1CC-F59C2A1DBF6F}"/>
              </a:ext>
            </a:extLst>
          </p:cNvPr>
          <p:cNvCxnSpPr>
            <a:stCxn id="76" idx="3"/>
            <a:endCxn id="10" idx="1"/>
          </p:cNvCxnSpPr>
          <p:nvPr/>
        </p:nvCxnSpPr>
        <p:spPr>
          <a:xfrm flipV="1">
            <a:off x="6454193" y="2841064"/>
            <a:ext cx="1272169" cy="77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C9A1E21A-B31D-46DD-9ED2-9D7A64B74102}"/>
              </a:ext>
            </a:extLst>
          </p:cNvPr>
          <p:cNvCxnSpPr>
            <a:stCxn id="78" idx="3"/>
            <a:endCxn id="43" idx="1"/>
          </p:cNvCxnSpPr>
          <p:nvPr/>
        </p:nvCxnSpPr>
        <p:spPr>
          <a:xfrm>
            <a:off x="6454193" y="3790255"/>
            <a:ext cx="1284080" cy="264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19C0A4C9-3A25-4E7B-83AD-F07C97CAA243}"/>
              </a:ext>
            </a:extLst>
          </p:cNvPr>
          <p:cNvCxnSpPr>
            <a:stCxn id="75" idx="3"/>
            <a:endCxn id="79" idx="1"/>
          </p:cNvCxnSpPr>
          <p:nvPr/>
        </p:nvCxnSpPr>
        <p:spPr>
          <a:xfrm>
            <a:off x="4913920" y="5953462"/>
            <a:ext cx="4325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ECE800CE-CC9C-4429-B340-C53CFCC651D3}"/>
              </a:ext>
            </a:extLst>
          </p:cNvPr>
          <p:cNvCxnSpPr>
            <a:stCxn id="79" idx="3"/>
            <a:endCxn id="15" idx="1"/>
          </p:cNvCxnSpPr>
          <p:nvPr/>
        </p:nvCxnSpPr>
        <p:spPr>
          <a:xfrm flipV="1">
            <a:off x="6783993" y="5917537"/>
            <a:ext cx="1039641" cy="359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081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537A-D771-4E1A-83D4-887C37BD91B6}"/>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17C8C33B-6FAE-4AD3-8861-42F09F28E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p:spPr>
      </p:pic>
      <p:cxnSp>
        <p:nvCxnSpPr>
          <p:cNvPr id="5" name="Straight Arrow Connector 4">
            <a:extLst>
              <a:ext uri="{FF2B5EF4-FFF2-40B4-BE49-F238E27FC236}">
                <a16:creationId xmlns:a16="http://schemas.microsoft.com/office/drawing/2014/main" id="{60EA8861-CD17-4BA8-B8AD-FD561385D30A}"/>
              </a:ext>
            </a:extLst>
          </p:cNvPr>
          <p:cNvCxnSpPr/>
          <p:nvPr/>
        </p:nvCxnSpPr>
        <p:spPr>
          <a:xfrm>
            <a:off x="1237130" y="3321424"/>
            <a:ext cx="130884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ADC34A3-1A33-43C0-9CA4-15371D4D94A7}"/>
              </a:ext>
            </a:extLst>
          </p:cNvPr>
          <p:cNvCxnSpPr>
            <a:cxnSpLocks/>
          </p:cNvCxnSpPr>
          <p:nvPr/>
        </p:nvCxnSpPr>
        <p:spPr>
          <a:xfrm flipH="1">
            <a:off x="1308847" y="4639236"/>
            <a:ext cx="123713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629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13F9-6B10-4B8B-ABE3-14FA9EF57870}"/>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6EB56967-A4F9-421A-A9A1-CAB9288CC467}"/>
              </a:ext>
            </a:extLst>
          </p:cNvPr>
          <p:cNvSpPr>
            <a:spLocks noGrp="1"/>
          </p:cNvSpPr>
          <p:nvPr>
            <p:ph idx="1"/>
          </p:nvPr>
        </p:nvSpPr>
        <p:spPr/>
        <p:txBody>
          <a:bodyPr/>
          <a:lstStyle/>
          <a:p>
            <a:r>
              <a:rPr lang="en-US" dirty="0"/>
              <a:t>Importing the necessary libraries</a:t>
            </a:r>
          </a:p>
          <a:p>
            <a:r>
              <a:rPr lang="en-US" dirty="0"/>
              <a:t>Importing the dataset</a:t>
            </a:r>
          </a:p>
          <a:p>
            <a:r>
              <a:rPr lang="en-US" dirty="0"/>
              <a:t>Cleaning and analyzing the dataset</a:t>
            </a:r>
          </a:p>
          <a:p>
            <a:r>
              <a:rPr lang="en-US" dirty="0"/>
              <a:t>Building the different model</a:t>
            </a:r>
          </a:p>
          <a:p>
            <a:r>
              <a:rPr lang="en-US" dirty="0"/>
              <a:t>Using the best model for making </a:t>
            </a:r>
            <a:r>
              <a:rPr lang="en-US" dirty="0" err="1"/>
              <a:t>predition</a:t>
            </a:r>
            <a:endParaRPr lang="en-US" dirty="0"/>
          </a:p>
        </p:txBody>
      </p:sp>
    </p:spTree>
    <p:extLst>
      <p:ext uri="{BB962C8B-B14F-4D97-AF65-F5344CB8AC3E}">
        <p14:creationId xmlns:p14="http://schemas.microsoft.com/office/powerpoint/2010/main" val="199646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F7F0-29B4-4843-8DA6-7AF2ECC9BA14}"/>
              </a:ext>
            </a:extLst>
          </p:cNvPr>
          <p:cNvSpPr>
            <a:spLocks noGrp="1"/>
          </p:cNvSpPr>
          <p:nvPr>
            <p:ph type="title"/>
          </p:nvPr>
        </p:nvSpPr>
        <p:spPr/>
        <p:txBody>
          <a:bodyPr/>
          <a:lstStyle/>
          <a:p>
            <a:r>
              <a:rPr lang="en-US" dirty="0"/>
              <a:t>IMPORTING LIBRARIES:</a:t>
            </a:r>
          </a:p>
        </p:txBody>
      </p:sp>
      <p:pic>
        <p:nvPicPr>
          <p:cNvPr id="2050" name="Picture 2" descr="NumPy - Wikipedia">
            <a:extLst>
              <a:ext uri="{FF2B5EF4-FFF2-40B4-BE49-F238E27FC236}">
                <a16:creationId xmlns:a16="http://schemas.microsoft.com/office/drawing/2014/main" id="{C036CF1B-B5C7-4993-856F-618A2562C9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4527" y="2301092"/>
            <a:ext cx="31908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Quick Introduction to the “Pandas” Python Library | by Adi ...">
            <a:extLst>
              <a:ext uri="{FF2B5EF4-FFF2-40B4-BE49-F238E27FC236}">
                <a16:creationId xmlns:a16="http://schemas.microsoft.com/office/drawing/2014/main" id="{D15459D0-D4F3-476A-B83E-8853BDC33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086" y="3013418"/>
            <a:ext cx="3505539" cy="18186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atplotlib.pyplot.show — Matplotlib 2.2.0 documentation">
            <a:extLst>
              <a:ext uri="{FF2B5EF4-FFF2-40B4-BE49-F238E27FC236}">
                <a16:creationId xmlns:a16="http://schemas.microsoft.com/office/drawing/2014/main" id="{849D819B-5D72-44E2-B35D-FA36BADE78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218" r="493" b="30253"/>
          <a:stretch/>
        </p:blipFill>
        <p:spPr bwMode="auto">
          <a:xfrm>
            <a:off x="321733" y="4196768"/>
            <a:ext cx="3791220" cy="108093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ow to build beautiful plots with Python and Seaborn">
            <a:extLst>
              <a:ext uri="{FF2B5EF4-FFF2-40B4-BE49-F238E27FC236}">
                <a16:creationId xmlns:a16="http://schemas.microsoft.com/office/drawing/2014/main" id="{7E2AECB1-AAAB-44D5-B357-FC7484302F6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322" b="44702"/>
          <a:stretch/>
        </p:blipFill>
        <p:spPr bwMode="auto">
          <a:xfrm>
            <a:off x="3450419" y="5600065"/>
            <a:ext cx="4073664" cy="98475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cikit-learn Advanced Features | Data Science - DataValley">
            <a:extLst>
              <a:ext uri="{FF2B5EF4-FFF2-40B4-BE49-F238E27FC236}">
                <a16:creationId xmlns:a16="http://schemas.microsoft.com/office/drawing/2014/main" id="{7434FCD6-6AE7-4FB7-8739-A819A9C2ED2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154" t="13775" r="16163" b="23485"/>
          <a:stretch/>
        </p:blipFill>
        <p:spPr bwMode="auto">
          <a:xfrm>
            <a:off x="8554170" y="4555577"/>
            <a:ext cx="3392255" cy="158622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Top Data Science Python Libraries | 15 Python Libraries for Data Science">
            <a:extLst>
              <a:ext uri="{FF2B5EF4-FFF2-40B4-BE49-F238E27FC236}">
                <a16:creationId xmlns:a16="http://schemas.microsoft.com/office/drawing/2014/main" id="{D219F4C8-BF11-47B7-8204-6BFCDAFC3A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4859" y="2346807"/>
            <a:ext cx="3190875" cy="169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83358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744</TotalTime>
  <Words>562</Words>
  <Application>Microsoft Office PowerPoint</Application>
  <PresentationFormat>Widescreen</PresentationFormat>
  <Paragraphs>107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Times New Roman</vt:lpstr>
      <vt:lpstr>Trebuchet MS</vt:lpstr>
      <vt:lpstr>Berlin</vt:lpstr>
      <vt:lpstr>SPACESHIP TITANIC PREDICTION</vt:lpstr>
      <vt:lpstr>INTRODUCTION:</vt:lpstr>
      <vt:lpstr>PROBLEM STATEMENT (Business level)</vt:lpstr>
      <vt:lpstr>PROBLEM STATEMNET</vt:lpstr>
      <vt:lpstr>SOFTWARE REQUIRED</vt:lpstr>
      <vt:lpstr>WORKFLOW DIAGRAM</vt:lpstr>
      <vt:lpstr>PowerPoint Presentation</vt:lpstr>
      <vt:lpstr>IMPLEMENTATION</vt:lpstr>
      <vt:lpstr>IMPORTING LIBRARIES:</vt:lpstr>
      <vt:lpstr>IMPORTING DATASET</vt:lpstr>
      <vt:lpstr>DATA PREPROCESSING:</vt:lpstr>
      <vt:lpstr>DATA VISUALIZATION:</vt:lpstr>
      <vt:lpstr>DATA VISUALIZATION</vt:lpstr>
      <vt:lpstr>Data Visualization cont…</vt:lpstr>
      <vt:lpstr>Data Visualization cont…</vt:lpstr>
      <vt:lpstr>Data Visualization cont…</vt:lpstr>
      <vt:lpstr>Data Visualization cont…</vt:lpstr>
      <vt:lpstr>Data Visualization cont…</vt:lpstr>
      <vt:lpstr>Data Visualization cont…</vt:lpstr>
      <vt:lpstr>Data Visualization cont…</vt:lpstr>
      <vt:lpstr>Data Visualization cont…</vt:lpstr>
      <vt:lpstr>Data Visualization cont…</vt:lpstr>
      <vt:lpstr>Data Visualization cont…</vt:lpstr>
      <vt:lpstr>Data Visualization cont…</vt:lpstr>
      <vt:lpstr>DATA POSTPROCESSING:</vt:lpstr>
      <vt:lpstr>MODEL BUILDING:</vt:lpstr>
      <vt:lpstr>IDENTIFY THE BEST MODEL:</vt:lpstr>
      <vt:lpstr>BEST MODEL CONFUSION MATRIX AND REPORT:</vt:lpstr>
      <vt:lpstr>CONCULSION: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SPACESHIP TITANIC PREDICTION</dc:title>
  <dc:creator>Admin</dc:creator>
  <cp:lastModifiedBy>Admin</cp:lastModifiedBy>
  <cp:revision>35</cp:revision>
  <dcterms:created xsi:type="dcterms:W3CDTF">2023-01-18T17:07:50Z</dcterms:created>
  <dcterms:modified xsi:type="dcterms:W3CDTF">2023-01-22T04:59:41Z</dcterms:modified>
</cp:coreProperties>
</file>