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2.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3.xml" ContentType="application/vnd.openxmlformats-officedocument.theme+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4.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5.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7.xml" ContentType="application/vnd.openxmlformats-officedocument.themeOverr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815" r:id="rId5"/>
    <p:sldMasterId id="2147483833" r:id="rId6"/>
    <p:sldMasterId id="2147483852" r:id="rId7"/>
    <p:sldMasterId id="2147483873" r:id="rId8"/>
    <p:sldMasterId id="2147484330" r:id="rId9"/>
  </p:sldMasterIdLst>
  <p:notesMasterIdLst>
    <p:notesMasterId r:id="rId40"/>
  </p:notesMasterIdLst>
  <p:handoutMasterIdLst>
    <p:handoutMasterId r:id="rId41"/>
  </p:handoutMasterIdLst>
  <p:sldIdLst>
    <p:sldId id="756" r:id="rId10"/>
    <p:sldId id="737" r:id="rId11"/>
    <p:sldId id="760" r:id="rId12"/>
    <p:sldId id="728" r:id="rId13"/>
    <p:sldId id="729" r:id="rId14"/>
    <p:sldId id="734" r:id="rId15"/>
    <p:sldId id="731" r:id="rId16"/>
    <p:sldId id="724" r:id="rId17"/>
    <p:sldId id="725" r:id="rId18"/>
    <p:sldId id="726" r:id="rId19"/>
    <p:sldId id="727" r:id="rId20"/>
    <p:sldId id="740" r:id="rId21"/>
    <p:sldId id="730" r:id="rId22"/>
    <p:sldId id="738" r:id="rId23"/>
    <p:sldId id="741" r:id="rId24"/>
    <p:sldId id="744" r:id="rId25"/>
    <p:sldId id="714" r:id="rId26"/>
    <p:sldId id="749" r:id="rId27"/>
    <p:sldId id="757" r:id="rId28"/>
    <p:sldId id="750" r:id="rId29"/>
    <p:sldId id="751" r:id="rId30"/>
    <p:sldId id="762" r:id="rId31"/>
    <p:sldId id="752" r:id="rId32"/>
    <p:sldId id="761" r:id="rId33"/>
    <p:sldId id="758" r:id="rId34"/>
    <p:sldId id="759" r:id="rId35"/>
    <p:sldId id="753" r:id="rId36"/>
    <p:sldId id="755" r:id="rId37"/>
    <p:sldId id="754" r:id="rId38"/>
    <p:sldId id="700" r:id="rId39"/>
  </p:sldIdLst>
  <p:sldSz cx="9144000" cy="5143500" type="screen16x9"/>
  <p:notesSz cx="9144000" cy="6858000"/>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 userDrawn="1">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jay Kela" initials="AK" lastIdx="3" clrIdx="0"/>
  <p:cmAuthor id="2" name="Ruchika Kashyap" initials="RK" lastIdx="25" clrIdx="1"/>
  <p:cmAuthor id="3" name="Shyamalima Sengupta" initials="SS" lastIdx="5" clrIdx="2">
    <p:extLst>
      <p:ext uri="{19B8F6BF-5375-455C-9EA6-DF929625EA0E}">
        <p15:presenceInfo xmlns:p15="http://schemas.microsoft.com/office/powerpoint/2012/main" userId="S-1-5-21-370954916-1973281831-2136558448-1377" providerId="AD"/>
      </p:ext>
    </p:extLst>
  </p:cmAuthor>
  <p:cmAuthor id="4" name="Ishita Gupta" initials="IG" lastIdx="1" clrIdx="3">
    <p:extLst>
      <p:ext uri="{19B8F6BF-5375-455C-9EA6-DF929625EA0E}">
        <p15:presenceInfo xmlns:p15="http://schemas.microsoft.com/office/powerpoint/2012/main" userId="S-1-5-21-370954916-1973281831-2136558448-14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5565"/>
    <a:srgbClr val="F8BEDC"/>
    <a:srgbClr val="FC70D4"/>
    <a:srgbClr val="EA8E9D"/>
    <a:srgbClr val="B0DD7F"/>
    <a:srgbClr val="C2E49C"/>
    <a:srgbClr val="C6E0B4"/>
    <a:srgbClr val="FF8536"/>
    <a:srgbClr val="FF60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CCE456-1F48-4557-AA05-08AC2F42B62E}" v="4" dt="2022-11-09T05:15:30.526"/>
    <p1510:client id="{620ECEBD-654B-4664-844F-F59370BB84F7}" v="181" dt="2020-07-15T05:42:25.467"/>
    <p1510:client id="{AE72E0A2-1C12-450A-16C8-677AE33C6229}" v="1245" dt="2022-10-31T04:55:23.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94434" autoAdjust="0"/>
  </p:normalViewPr>
  <p:slideViewPr>
    <p:cSldViewPr snapToGrid="0" snapToObjects="1">
      <p:cViewPr>
        <p:scale>
          <a:sx n="90" d="100"/>
          <a:sy n="90" d="100"/>
        </p:scale>
        <p:origin x="44" y="-16"/>
      </p:cViewPr>
      <p:guideLst>
        <p:guide orient="horz" pos="23"/>
        <p:guide pos="2880"/>
      </p:guideLst>
    </p:cSldViewPr>
  </p:slideViewPr>
  <p:outlineViewPr>
    <p:cViewPr>
      <p:scale>
        <a:sx n="33" d="100"/>
        <a:sy n="33" d="100"/>
      </p:scale>
      <p:origin x="0" y="1365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2" d="100"/>
          <a:sy n="72" d="100"/>
        </p:scale>
        <p:origin x="1896" y="54"/>
      </p:cViewPr>
      <p:guideLst>
        <p:guide orient="horz" pos="2160"/>
        <p:guide pos="2880"/>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ableStyles" Target="tableStyles.xml"/><Relationship Id="rId20" Type="http://schemas.openxmlformats.org/officeDocument/2006/relationships/slide" Target="slides/slide11.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 Singh" userId="S::amit.singh@wfglobal.org::cbe02d30-3659-4c13-a864-1a7728b80b26" providerId="AD" clId="Web-{AE72E0A2-1C12-450A-16C8-677AE33C6229}"/>
    <pc:docChg chg="modSld">
      <pc:chgData name="Amit Singh" userId="S::amit.singh@wfglobal.org::cbe02d30-3659-4c13-a864-1a7728b80b26" providerId="AD" clId="Web-{AE72E0A2-1C12-450A-16C8-677AE33C6229}" dt="2022-10-31T04:55:20.884" v="1236"/>
      <pc:docMkLst>
        <pc:docMk/>
      </pc:docMkLst>
      <pc:sldChg chg="modSp">
        <pc:chgData name="Amit Singh" userId="S::amit.singh@wfglobal.org::cbe02d30-3659-4c13-a864-1a7728b80b26" providerId="AD" clId="Web-{AE72E0A2-1C12-450A-16C8-677AE33C6229}" dt="2022-10-31T04:55:20.884" v="1236"/>
        <pc:sldMkLst>
          <pc:docMk/>
          <pc:sldMk cId="3578758251" sldId="761"/>
        </pc:sldMkLst>
        <pc:graphicFrameChg chg="mod modGraphic">
          <ac:chgData name="Amit Singh" userId="S::amit.singh@wfglobal.org::cbe02d30-3659-4c13-a864-1a7728b80b26" providerId="AD" clId="Web-{AE72E0A2-1C12-450A-16C8-677AE33C6229}" dt="2022-10-31T04:55:20.884" v="1236"/>
          <ac:graphicFrameMkLst>
            <pc:docMk/>
            <pc:sldMk cId="3578758251" sldId="761"/>
            <ac:graphicFrameMk id="12" creationId="{00000000-0000-0000-0000-000000000000}"/>
          </ac:graphicFrameMkLst>
        </pc:graphicFrameChg>
      </pc:sldChg>
    </pc:docChg>
  </pc:docChgLst>
  <pc:docChgLst>
    <pc:chgData name="Vishal Nair" userId="S::vishal.nair@wfglobal.org::7beb3b6a-00ac-4ad0-8e66-302b443cfde0" providerId="AD" clId="Web-{4DCCE456-1F48-4557-AA05-08AC2F42B62E}"/>
    <pc:docChg chg="modSld">
      <pc:chgData name="Vishal Nair" userId="S::vishal.nair@wfglobal.org::7beb3b6a-00ac-4ad0-8e66-302b443cfde0" providerId="AD" clId="Web-{4DCCE456-1F48-4557-AA05-08AC2F42B62E}" dt="2022-11-09T05:15:30.526" v="1" actId="20577"/>
      <pc:docMkLst>
        <pc:docMk/>
      </pc:docMkLst>
      <pc:sldChg chg="modSp">
        <pc:chgData name="Vishal Nair" userId="S::vishal.nair@wfglobal.org::7beb3b6a-00ac-4ad0-8e66-302b443cfde0" providerId="AD" clId="Web-{4DCCE456-1F48-4557-AA05-08AC2F42B62E}" dt="2022-11-09T05:15:30.526" v="1" actId="20577"/>
        <pc:sldMkLst>
          <pc:docMk/>
          <pc:sldMk cId="2125883517" sldId="751"/>
        </pc:sldMkLst>
        <pc:spChg chg="mod">
          <ac:chgData name="Vishal Nair" userId="S::vishal.nair@wfglobal.org::7beb3b6a-00ac-4ad0-8e66-302b443cfde0" providerId="AD" clId="Web-{4DCCE456-1F48-4557-AA05-08AC2F42B62E}" dt="2022-11-09T05:15:30.526" v="1" actId="20577"/>
          <ac:spMkLst>
            <pc:docMk/>
            <pc:sldMk cId="2125883517" sldId="751"/>
            <ac:spMk id="12"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D:\Desktop\NEN%20Framework\VFT\Kaizen\Working%20for%20GS%20deck.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D:\Desktop\NEN%20Framework\VFT\Kaizen\Working%20for%20GS%20deck.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D:\Desktop\NEN%20Framework\VFT\Kaizen\Working%20for%20GS%20deck.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D:\Desktop\NEN%20Framework\VFT\Kaizen\Working%20for%20GS%20deck.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D:\Desktop\NEN%20Framework\VFT\Kaizen\Working%20for%20GS%20deck.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D:\Desktop\NEN%20Framework\VFT\Kaizen\Working%20for%20GS%20deck.xlsx"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C:\Users\amits\Downloads\MentorApp%20Financial%20Planning%20and%20Forecasting%20Template_%20AS_edi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a:t>Age-profile of Entreprneurs Interviewed  </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FFC0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7AD5-4463-AD40-29627B7C7A3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7AD5-4463-AD40-29627B7C7A33}"/>
              </c:ext>
            </c:extLst>
          </c:dPt>
          <c:dPt>
            <c:idx val="2"/>
            <c:bubble3D val="0"/>
            <c:spPr>
              <a:solidFill>
                <a:srgbClr val="C2E49C"/>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7AD5-4463-AD40-29627B7C7A33}"/>
              </c:ext>
            </c:extLst>
          </c:dPt>
          <c:cat>
            <c:strRef>
              <c:f>Entrepreneur!$C$3:$E$3</c:f>
              <c:strCache>
                <c:ptCount val="3"/>
                <c:pt idx="0">
                  <c:v>18 - 25 </c:v>
                </c:pt>
                <c:pt idx="1">
                  <c:v>25- 35</c:v>
                </c:pt>
                <c:pt idx="2">
                  <c:v>35-45</c:v>
                </c:pt>
              </c:strCache>
            </c:strRef>
          </c:cat>
          <c:val>
            <c:numRef>
              <c:f>Entrepreneur!$C$4:$E$4</c:f>
              <c:numCache>
                <c:formatCode>General</c:formatCode>
                <c:ptCount val="3"/>
                <c:pt idx="0">
                  <c:v>30</c:v>
                </c:pt>
                <c:pt idx="1">
                  <c:v>15</c:v>
                </c:pt>
                <c:pt idx="2">
                  <c:v>5</c:v>
                </c:pt>
              </c:numCache>
            </c:numRef>
          </c:val>
          <c:extLst>
            <c:ext xmlns:c16="http://schemas.microsoft.com/office/drawing/2014/chart" uri="{C3380CC4-5D6E-409C-BE32-E72D297353CC}">
              <c16:uniqueId val="{00000006-7AD5-4463-AD40-29627B7C7A3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050"/>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r>
              <a:rPr lang="en-US" sz="1200"/>
              <a:t>Responses to the Interview </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solidFill>
                <a:srgbClr val="FFC000"/>
              </a:solidFill>
              <a:ln>
                <a:noFill/>
              </a:ln>
              <a:effectLst/>
            </c:spPr>
            <c:extLst>
              <c:ext xmlns:c16="http://schemas.microsoft.com/office/drawing/2014/chart" uri="{C3380CC4-5D6E-409C-BE32-E72D297353CC}">
                <c16:uniqueId val="{00000001-7BB9-4521-99E4-C532D186024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7BB9-4521-99E4-C532D186024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7BB9-4521-99E4-C532D1860240}"/>
              </c:ext>
            </c:extLst>
          </c:dPt>
          <c:cat>
            <c:strRef>
              <c:f>Entrepreneur!$B$6:$B$8</c:f>
              <c:strCache>
                <c:ptCount val="3"/>
                <c:pt idx="0">
                  <c:v>We must have a solution to this problem </c:v>
                </c:pt>
                <c:pt idx="1">
                  <c:v>It would be good-to have a solution to this problem </c:v>
                </c:pt>
                <c:pt idx="2">
                  <c:v>Asolution to this  problem wouldn't matter to me </c:v>
                </c:pt>
              </c:strCache>
            </c:strRef>
          </c:cat>
          <c:val>
            <c:numRef>
              <c:f>Entrepreneur!$C$6:$C$8</c:f>
              <c:numCache>
                <c:formatCode>General</c:formatCode>
                <c:ptCount val="3"/>
                <c:pt idx="0">
                  <c:v>40</c:v>
                </c:pt>
                <c:pt idx="1">
                  <c:v>9</c:v>
                </c:pt>
                <c:pt idx="2">
                  <c:v>1</c:v>
                </c:pt>
              </c:numCache>
            </c:numRef>
          </c:val>
          <c:extLst>
            <c:ext xmlns:c16="http://schemas.microsoft.com/office/drawing/2014/chart" uri="{C3380CC4-5D6E-409C-BE32-E72D297353CC}">
              <c16:uniqueId val="{00000006-7BB9-4521-99E4-C532D186024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5.5433508311461079E-2"/>
          <c:y val="0.74479002624671919"/>
          <c:w val="0.90302165354330721"/>
          <c:h val="0.2274321959755030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sz="1000"/>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r>
              <a:rPr lang="en-US" sz="1200"/>
              <a:t>Interview</a:t>
            </a:r>
            <a:r>
              <a:rPr lang="en-US" sz="1200" baseline="0"/>
              <a:t> Mode</a:t>
            </a:r>
            <a:endParaRPr lang="en-US" sz="1200"/>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solidFill>
                <a:srgbClr val="C2E49C"/>
              </a:solidFill>
              <a:ln>
                <a:noFill/>
              </a:ln>
              <a:effectLst/>
            </c:spPr>
            <c:extLst>
              <c:ext xmlns:c16="http://schemas.microsoft.com/office/drawing/2014/chart" uri="{C3380CC4-5D6E-409C-BE32-E72D297353CC}">
                <c16:uniqueId val="{00000001-7D32-4818-82E7-CEDFDC015A5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7D32-4818-82E7-CEDFDC015A58}"/>
              </c:ext>
            </c:extLst>
          </c:dPt>
          <c:dPt>
            <c:idx val="2"/>
            <c:bubble3D val="0"/>
            <c:spPr>
              <a:solidFill>
                <a:srgbClr val="FFC000"/>
              </a:solidFill>
              <a:ln>
                <a:noFill/>
              </a:ln>
              <a:effectLst/>
            </c:spPr>
            <c:extLst>
              <c:ext xmlns:c16="http://schemas.microsoft.com/office/drawing/2014/chart" uri="{C3380CC4-5D6E-409C-BE32-E72D297353CC}">
                <c16:uniqueId val="{00000005-7D32-4818-82E7-CEDFDC015A58}"/>
              </c:ext>
            </c:extLst>
          </c:dPt>
          <c:cat>
            <c:strRef>
              <c:f>Entrepreneur!$B$11:$B$13</c:f>
              <c:strCache>
                <c:ptCount val="3"/>
                <c:pt idx="0">
                  <c:v>Surveys </c:v>
                </c:pt>
                <c:pt idx="1">
                  <c:v>Calls </c:v>
                </c:pt>
                <c:pt idx="2">
                  <c:v>One-on-one conversations</c:v>
                </c:pt>
              </c:strCache>
            </c:strRef>
          </c:cat>
          <c:val>
            <c:numRef>
              <c:f>Entrepreneur!$C$11:$C$13</c:f>
              <c:numCache>
                <c:formatCode>General</c:formatCode>
                <c:ptCount val="3"/>
                <c:pt idx="0">
                  <c:v>10</c:v>
                </c:pt>
                <c:pt idx="1">
                  <c:v>20</c:v>
                </c:pt>
                <c:pt idx="2">
                  <c:v>10</c:v>
                </c:pt>
              </c:numCache>
            </c:numRef>
          </c:val>
          <c:extLst>
            <c:ext xmlns:c16="http://schemas.microsoft.com/office/drawing/2014/chart" uri="{C3380CC4-5D6E-409C-BE32-E72D297353CC}">
              <c16:uniqueId val="{00000006-7D32-4818-82E7-CEDFDC015A5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a:t>Age-profile of Mentors Interviewed  </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rgbClr val="FFC0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1D59-4F17-AF10-E25118EF45F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1D59-4F17-AF10-E25118EF45FD}"/>
              </c:ext>
            </c:extLst>
          </c:dPt>
          <c:dPt>
            <c:idx val="2"/>
            <c:bubble3D val="0"/>
            <c:spPr>
              <a:solidFill>
                <a:srgbClr val="B0DD7F"/>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1D59-4F17-AF10-E25118EF45FD}"/>
              </c:ext>
            </c:extLst>
          </c:dPt>
          <c:cat>
            <c:strRef>
              <c:f>Mentor!$C$3:$E$3</c:f>
              <c:strCache>
                <c:ptCount val="3"/>
                <c:pt idx="0">
                  <c:v>30-35</c:v>
                </c:pt>
                <c:pt idx="1">
                  <c:v>35-40</c:v>
                </c:pt>
                <c:pt idx="2">
                  <c:v>40-50</c:v>
                </c:pt>
              </c:strCache>
            </c:strRef>
          </c:cat>
          <c:val>
            <c:numRef>
              <c:f>Mentor!$C$4:$E$4</c:f>
              <c:numCache>
                <c:formatCode>General</c:formatCode>
                <c:ptCount val="3"/>
                <c:pt idx="0">
                  <c:v>10</c:v>
                </c:pt>
                <c:pt idx="1">
                  <c:v>30</c:v>
                </c:pt>
                <c:pt idx="2">
                  <c:v>20</c:v>
                </c:pt>
              </c:numCache>
            </c:numRef>
          </c:val>
          <c:extLst>
            <c:ext xmlns:c16="http://schemas.microsoft.com/office/drawing/2014/chart" uri="{C3380CC4-5D6E-409C-BE32-E72D297353CC}">
              <c16:uniqueId val="{00000006-1D59-4F17-AF10-E25118EF45F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050"/>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r>
              <a:rPr lang="en-US" sz="1200"/>
              <a:t>Responses to the Interview </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solidFill>
                <a:srgbClr val="FFC000"/>
              </a:solidFill>
              <a:ln>
                <a:noFill/>
              </a:ln>
              <a:effectLst/>
            </c:spPr>
            <c:extLst>
              <c:ext xmlns:c16="http://schemas.microsoft.com/office/drawing/2014/chart" uri="{C3380CC4-5D6E-409C-BE32-E72D297353CC}">
                <c16:uniqueId val="{00000001-FE7A-45B9-99DB-17EDD5D2F9B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FE7A-45B9-99DB-17EDD5D2F9B0}"/>
              </c:ext>
            </c:extLst>
          </c:dPt>
          <c:dPt>
            <c:idx val="2"/>
            <c:bubble3D val="0"/>
            <c:spPr>
              <a:solidFill>
                <a:srgbClr val="B0DD7F"/>
              </a:solidFill>
              <a:ln>
                <a:noFill/>
              </a:ln>
              <a:effectLst/>
            </c:spPr>
            <c:extLst>
              <c:ext xmlns:c16="http://schemas.microsoft.com/office/drawing/2014/chart" uri="{C3380CC4-5D6E-409C-BE32-E72D297353CC}">
                <c16:uniqueId val="{00000005-FE7A-45B9-99DB-17EDD5D2F9B0}"/>
              </c:ext>
            </c:extLst>
          </c:dPt>
          <c:cat>
            <c:strRef>
              <c:f>Mentor!$B$6:$B$8</c:f>
              <c:strCache>
                <c:ptCount val="3"/>
                <c:pt idx="0">
                  <c:v>We must have a solution to this problem </c:v>
                </c:pt>
                <c:pt idx="1">
                  <c:v>It would be good-to have a solution to this problem </c:v>
                </c:pt>
                <c:pt idx="2">
                  <c:v>Asolution to this  problem wouldn't matter to me </c:v>
                </c:pt>
              </c:strCache>
            </c:strRef>
          </c:cat>
          <c:val>
            <c:numRef>
              <c:f>Mentor!$C$6:$C$8</c:f>
              <c:numCache>
                <c:formatCode>General</c:formatCode>
                <c:ptCount val="3"/>
                <c:pt idx="0">
                  <c:v>45</c:v>
                </c:pt>
                <c:pt idx="1">
                  <c:v>11</c:v>
                </c:pt>
                <c:pt idx="2">
                  <c:v>4</c:v>
                </c:pt>
              </c:numCache>
            </c:numRef>
          </c:val>
          <c:extLst>
            <c:ext xmlns:c16="http://schemas.microsoft.com/office/drawing/2014/chart" uri="{C3380CC4-5D6E-409C-BE32-E72D297353CC}">
              <c16:uniqueId val="{00000006-FE7A-45B9-99DB-17EDD5D2F9B0}"/>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5.5433508311461079E-2"/>
          <c:y val="0.74479002624671919"/>
          <c:w val="0.90302165354330721"/>
          <c:h val="0.2274321959755030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sz="1000"/>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r>
              <a:rPr lang="en-US" sz="1200"/>
              <a:t>Interview</a:t>
            </a:r>
            <a:r>
              <a:rPr lang="en-US" sz="1200" baseline="0"/>
              <a:t> Mode</a:t>
            </a:r>
            <a:endParaRPr lang="en-US" sz="1200"/>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solidFill>
                <a:srgbClr val="B0DD7F"/>
              </a:solidFill>
              <a:ln>
                <a:noFill/>
              </a:ln>
              <a:effectLst/>
            </c:spPr>
            <c:extLst>
              <c:ext xmlns:c16="http://schemas.microsoft.com/office/drawing/2014/chart" uri="{C3380CC4-5D6E-409C-BE32-E72D297353CC}">
                <c16:uniqueId val="{00000001-FE42-470D-9985-120B46A472F9}"/>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3-FE42-470D-9985-120B46A472F9}"/>
              </c:ext>
            </c:extLst>
          </c:dPt>
          <c:dPt>
            <c:idx val="2"/>
            <c:bubble3D val="0"/>
            <c:spPr>
              <a:solidFill>
                <a:srgbClr val="FFC000"/>
              </a:solidFill>
              <a:ln>
                <a:noFill/>
              </a:ln>
              <a:effectLst/>
            </c:spPr>
            <c:extLst>
              <c:ext xmlns:c16="http://schemas.microsoft.com/office/drawing/2014/chart" uri="{C3380CC4-5D6E-409C-BE32-E72D297353CC}">
                <c16:uniqueId val="{00000005-FE42-470D-9985-120B46A472F9}"/>
              </c:ext>
            </c:extLst>
          </c:dPt>
          <c:cat>
            <c:strRef>
              <c:f>Mentor!$B$11:$B$13</c:f>
              <c:strCache>
                <c:ptCount val="3"/>
                <c:pt idx="0">
                  <c:v>Surveys </c:v>
                </c:pt>
                <c:pt idx="1">
                  <c:v>Calls </c:v>
                </c:pt>
                <c:pt idx="2">
                  <c:v>One-on-one conversations</c:v>
                </c:pt>
              </c:strCache>
            </c:strRef>
          </c:cat>
          <c:val>
            <c:numRef>
              <c:f>Mentor!$C$11:$C$13</c:f>
              <c:numCache>
                <c:formatCode>General</c:formatCode>
                <c:ptCount val="3"/>
                <c:pt idx="0">
                  <c:v>20</c:v>
                </c:pt>
                <c:pt idx="1">
                  <c:v>30</c:v>
                </c:pt>
                <c:pt idx="2">
                  <c:v>10</c:v>
                </c:pt>
              </c:numCache>
            </c:numRef>
          </c:val>
          <c:extLst>
            <c:ext xmlns:c16="http://schemas.microsoft.com/office/drawing/2014/chart" uri="{C3380CC4-5D6E-409C-BE32-E72D297353CC}">
              <c16:uniqueId val="{00000006-FE42-470D-9985-120B46A472F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'MVP 3'!$B$1</c:f>
              <c:strCache>
                <c:ptCount val="1"/>
                <c:pt idx="0">
                  <c:v>Entrepreneur</c:v>
                </c:pt>
              </c:strCache>
            </c:strRef>
          </c:tx>
          <c:spPr>
            <a:solidFill>
              <a:schemeClr val="accent2">
                <a:lumMod val="7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'MVP 3'!$A$2:$A$8</c:f>
              <c:strCache>
                <c:ptCount val="7"/>
                <c:pt idx="0">
                  <c:v># Liked the app </c:v>
                </c:pt>
                <c:pt idx="1">
                  <c:v># Found the app laggy</c:v>
                </c:pt>
                <c:pt idx="2">
                  <c:v># Content useful and engaging</c:v>
                </c:pt>
                <c:pt idx="3">
                  <c:v># Easy to connect </c:v>
                </c:pt>
                <c:pt idx="4">
                  <c:v># People who initiated chats</c:v>
                </c:pt>
                <c:pt idx="5">
                  <c:v># Easy to conduct online meetings</c:v>
                </c:pt>
                <c:pt idx="6">
                  <c:v>NPS </c:v>
                </c:pt>
              </c:strCache>
            </c:strRef>
          </c:cat>
          <c:val>
            <c:numRef>
              <c:f>'MVP 3'!$B$2:$B$8</c:f>
              <c:numCache>
                <c:formatCode>General</c:formatCode>
                <c:ptCount val="7"/>
                <c:pt idx="0">
                  <c:v>87</c:v>
                </c:pt>
                <c:pt idx="1">
                  <c:v>25</c:v>
                </c:pt>
                <c:pt idx="2">
                  <c:v>74</c:v>
                </c:pt>
                <c:pt idx="3">
                  <c:v>98</c:v>
                </c:pt>
                <c:pt idx="4">
                  <c:v>64</c:v>
                </c:pt>
                <c:pt idx="5">
                  <c:v>76</c:v>
                </c:pt>
                <c:pt idx="6">
                  <c:v>40</c:v>
                </c:pt>
              </c:numCache>
            </c:numRef>
          </c:val>
          <c:extLst>
            <c:ext xmlns:c16="http://schemas.microsoft.com/office/drawing/2014/chart" uri="{C3380CC4-5D6E-409C-BE32-E72D297353CC}">
              <c16:uniqueId val="{00000000-AD8A-40C3-BFF3-3E906003B477}"/>
            </c:ext>
          </c:extLst>
        </c:ser>
        <c:dLbls>
          <c:dLblPos val="inEnd"/>
          <c:showLegendKey val="0"/>
          <c:showVal val="1"/>
          <c:showCatName val="0"/>
          <c:showSerName val="0"/>
          <c:showPercent val="0"/>
          <c:showBubbleSize val="0"/>
        </c:dLbls>
        <c:gapWidth val="65"/>
        <c:axId val="1015001440"/>
        <c:axId val="1015002528"/>
      </c:barChart>
      <c:catAx>
        <c:axId val="101500144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ysClr val="windowText" lastClr="000000"/>
                </a:solidFill>
                <a:latin typeface="+mn-lt"/>
                <a:ea typeface="+mn-ea"/>
                <a:cs typeface="+mn-cs"/>
              </a:defRPr>
            </a:pPr>
            <a:endParaRPr lang="en-US"/>
          </a:p>
        </c:txPr>
        <c:crossAx val="1015002528"/>
        <c:crosses val="autoZero"/>
        <c:auto val="1"/>
        <c:lblAlgn val="ctr"/>
        <c:lblOffset val="100"/>
        <c:noMultiLvlLbl val="0"/>
      </c:catAx>
      <c:valAx>
        <c:axId val="101500252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15001440"/>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'MVP 3'!$D$1</c:f>
              <c:strCache>
                <c:ptCount val="1"/>
                <c:pt idx="0">
                  <c:v>Mentor</c:v>
                </c:pt>
              </c:strCache>
            </c:strRef>
          </c:tx>
          <c:spPr>
            <a:solidFill>
              <a:schemeClr val="accent6"/>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'MVP 3'!$C$2:$C$8</c:f>
              <c:strCache>
                <c:ptCount val="7"/>
                <c:pt idx="0">
                  <c:v># Liked the app </c:v>
                </c:pt>
                <c:pt idx="1">
                  <c:v># Found the app laggy</c:v>
                </c:pt>
                <c:pt idx="2">
                  <c:v># Content useful and engaging</c:v>
                </c:pt>
                <c:pt idx="3">
                  <c:v># Easy to connect </c:v>
                </c:pt>
                <c:pt idx="4">
                  <c:v># People who initiated chats</c:v>
                </c:pt>
                <c:pt idx="5">
                  <c:v># Easy to conduct online meetings</c:v>
                </c:pt>
                <c:pt idx="6">
                  <c:v>NPS</c:v>
                </c:pt>
              </c:strCache>
            </c:strRef>
          </c:cat>
          <c:val>
            <c:numRef>
              <c:f>'MVP 3'!$D$2:$D$8</c:f>
              <c:numCache>
                <c:formatCode>General</c:formatCode>
                <c:ptCount val="7"/>
                <c:pt idx="0">
                  <c:v>43</c:v>
                </c:pt>
                <c:pt idx="1">
                  <c:v>16</c:v>
                </c:pt>
                <c:pt idx="2">
                  <c:v>29</c:v>
                </c:pt>
                <c:pt idx="3">
                  <c:v>46</c:v>
                </c:pt>
                <c:pt idx="4">
                  <c:v>12</c:v>
                </c:pt>
                <c:pt idx="5">
                  <c:v>38</c:v>
                </c:pt>
                <c:pt idx="6">
                  <c:v>45</c:v>
                </c:pt>
              </c:numCache>
            </c:numRef>
          </c:val>
          <c:extLst>
            <c:ext xmlns:c16="http://schemas.microsoft.com/office/drawing/2014/chart" uri="{C3380CC4-5D6E-409C-BE32-E72D297353CC}">
              <c16:uniqueId val="{00000000-858B-4D20-80D3-FD267D82F217}"/>
            </c:ext>
          </c:extLst>
        </c:ser>
        <c:dLbls>
          <c:dLblPos val="inEnd"/>
          <c:showLegendKey val="0"/>
          <c:showVal val="1"/>
          <c:showCatName val="0"/>
          <c:showSerName val="0"/>
          <c:showPercent val="0"/>
          <c:showBubbleSize val="0"/>
        </c:dLbls>
        <c:gapWidth val="65"/>
        <c:axId val="1015003072"/>
        <c:axId val="1015000352"/>
      </c:barChart>
      <c:catAx>
        <c:axId val="101500307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1" i="0" u="none" strike="noStrike" kern="1200" cap="all" baseline="0">
                <a:solidFill>
                  <a:schemeClr val="dk1">
                    <a:lumMod val="75000"/>
                    <a:lumOff val="25000"/>
                  </a:schemeClr>
                </a:solidFill>
                <a:latin typeface="+mn-lt"/>
                <a:ea typeface="+mn-ea"/>
                <a:cs typeface="+mn-cs"/>
              </a:defRPr>
            </a:pPr>
            <a:endParaRPr lang="en-US"/>
          </a:p>
        </c:txPr>
        <c:crossAx val="1015000352"/>
        <c:crosses val="autoZero"/>
        <c:auto val="1"/>
        <c:lblAlgn val="ctr"/>
        <c:lblOffset val="100"/>
        <c:noMultiLvlLbl val="0"/>
      </c:catAx>
      <c:valAx>
        <c:axId val="101500035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015003072"/>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55">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C08995-0A06-4692-A667-D87FC34CAEDF}" type="doc">
      <dgm:prSet loTypeId="urn:microsoft.com/office/officeart/2005/8/layout/pyramid3" loCatId="pyramid" qsTypeId="urn:microsoft.com/office/officeart/2005/8/quickstyle/simple1" qsCatId="simple" csTypeId="urn:microsoft.com/office/officeart/2005/8/colors/accent4_4" csCatId="accent4" phldr="1"/>
      <dgm:spPr/>
    </dgm:pt>
    <dgm:pt modelId="{1B77F4E2-4054-44C5-8439-BAAC1D809E85}">
      <dgm:prSet phldrT="[Text]" custT="1"/>
      <dgm:spPr/>
      <dgm:t>
        <a:bodyPr/>
        <a:lstStyle/>
        <a:p>
          <a:pPr rtl="0"/>
          <a:r>
            <a:rPr lang="de-DE" sz="1600" b="1" dirty="0">
              <a:latin typeface="+mn-lt"/>
              <a:cs typeface="Arial"/>
            </a:rPr>
            <a:t>Target Market: 6M Entrepreneurs &amp; 0.6M Mentors </a:t>
          </a:r>
          <a:endParaRPr lang="de-DE" sz="1600" dirty="0">
            <a:latin typeface="+mn-lt"/>
            <a:cs typeface="Arial"/>
          </a:endParaRPr>
        </a:p>
        <a:p>
          <a:pPr rtl="0"/>
          <a:r>
            <a:rPr lang="de-DE" sz="1600" dirty="0">
              <a:latin typeface="+mn-lt"/>
              <a:cs typeface="Arial"/>
            </a:rPr>
            <a:t> </a:t>
          </a:r>
          <a:endParaRPr lang="de-DE" sz="1600" b="0" dirty="0">
            <a:latin typeface="+mn-lt"/>
            <a:ea typeface="+mn-lt"/>
            <a:cs typeface="Arial"/>
          </a:endParaRPr>
        </a:p>
      </dgm:t>
    </dgm:pt>
    <dgm:pt modelId="{C067D827-58D6-4BB7-B862-87652879F687}" type="parTrans" cxnId="{6F7BCFFC-5685-445A-8A80-F7B3A816B052}">
      <dgm:prSet/>
      <dgm:spPr/>
      <dgm:t>
        <a:bodyPr/>
        <a:lstStyle/>
        <a:p>
          <a:endParaRPr lang="de-DE" sz="2000">
            <a:latin typeface="+mn-lt"/>
          </a:endParaRPr>
        </a:p>
      </dgm:t>
    </dgm:pt>
    <dgm:pt modelId="{DCC0FA10-27F4-428E-A55C-7BFE43B8D6A1}" type="sibTrans" cxnId="{6F7BCFFC-5685-445A-8A80-F7B3A816B052}">
      <dgm:prSet/>
      <dgm:spPr/>
      <dgm:t>
        <a:bodyPr/>
        <a:lstStyle/>
        <a:p>
          <a:endParaRPr lang="de-DE" sz="2000">
            <a:latin typeface="+mn-lt"/>
          </a:endParaRPr>
        </a:p>
      </dgm:t>
    </dgm:pt>
    <dgm:pt modelId="{89124381-D640-426D-B253-4D1A874C75B4}">
      <dgm:prSet phldrT="[Text]" custT="1"/>
      <dgm:spPr/>
      <dgm:t>
        <a:bodyPr/>
        <a:lstStyle/>
        <a:p>
          <a:pPr algn="ctr" rtl="0"/>
          <a:r>
            <a:rPr lang="de-DE" sz="1600" b="1">
              <a:latin typeface="+mn-lt"/>
              <a:cs typeface="Arial"/>
            </a:rPr>
            <a:t>PROSPECTS: 60K Entrepreneurs &amp; 6K Mentors</a:t>
          </a:r>
        </a:p>
        <a:p>
          <a:pPr algn="ctr"/>
          <a:endParaRPr lang="de-DE" sz="1600" b="0" dirty="0">
            <a:latin typeface="+mn-lt"/>
            <a:cs typeface="Arial"/>
          </a:endParaRPr>
        </a:p>
      </dgm:t>
    </dgm:pt>
    <dgm:pt modelId="{E7A18DAA-BC05-4839-9C1F-A64F22600D8C}" type="parTrans" cxnId="{2255E916-F98E-4667-9893-DF40C3CF220E}">
      <dgm:prSet/>
      <dgm:spPr/>
      <dgm:t>
        <a:bodyPr/>
        <a:lstStyle/>
        <a:p>
          <a:endParaRPr lang="de-DE" sz="2000">
            <a:latin typeface="+mn-lt"/>
          </a:endParaRPr>
        </a:p>
      </dgm:t>
    </dgm:pt>
    <dgm:pt modelId="{5B0535CC-E61B-420F-921D-62F4C85520B5}" type="sibTrans" cxnId="{2255E916-F98E-4667-9893-DF40C3CF220E}">
      <dgm:prSet/>
      <dgm:spPr/>
      <dgm:t>
        <a:bodyPr/>
        <a:lstStyle/>
        <a:p>
          <a:endParaRPr lang="de-DE" sz="2000">
            <a:latin typeface="+mn-lt"/>
          </a:endParaRPr>
        </a:p>
      </dgm:t>
    </dgm:pt>
    <dgm:pt modelId="{D4302C08-0B0E-4DFF-B831-670196B8A703}">
      <dgm:prSet phldrT="[Text]" custT="1"/>
      <dgm:spPr/>
      <dgm:t>
        <a:bodyPr/>
        <a:lstStyle/>
        <a:p>
          <a:pPr algn="ctr" rtl="0">
            <a:lnSpc>
              <a:spcPct val="100000"/>
            </a:lnSpc>
          </a:pPr>
          <a:r>
            <a:rPr lang="de-DE" sz="1200" b="1" dirty="0">
              <a:latin typeface="+mn-lt"/>
              <a:cs typeface="Arial"/>
            </a:rPr>
            <a:t>CUSTOMER: 6K Entrepreneurs &amp; 600 Mentors</a:t>
          </a:r>
        </a:p>
        <a:p>
          <a:pPr algn="ctr">
            <a:lnSpc>
              <a:spcPct val="90000"/>
            </a:lnSpc>
          </a:pPr>
          <a:endParaRPr lang="de-DE" sz="1600" dirty="0">
            <a:latin typeface="+mn-lt"/>
            <a:cs typeface="Arial"/>
          </a:endParaRPr>
        </a:p>
      </dgm:t>
    </dgm:pt>
    <dgm:pt modelId="{34BF3499-FD55-441F-AF06-BBB55804704C}" type="parTrans" cxnId="{D13609CC-BF64-4283-B375-996ED0D6E430}">
      <dgm:prSet/>
      <dgm:spPr/>
      <dgm:t>
        <a:bodyPr/>
        <a:lstStyle/>
        <a:p>
          <a:endParaRPr lang="de-DE" sz="2000">
            <a:latin typeface="+mn-lt"/>
          </a:endParaRPr>
        </a:p>
      </dgm:t>
    </dgm:pt>
    <dgm:pt modelId="{95A280FD-9DD1-42AB-82EC-4058973521FC}" type="sibTrans" cxnId="{D13609CC-BF64-4283-B375-996ED0D6E430}">
      <dgm:prSet/>
      <dgm:spPr/>
      <dgm:t>
        <a:bodyPr/>
        <a:lstStyle/>
        <a:p>
          <a:endParaRPr lang="de-DE" sz="2000">
            <a:latin typeface="+mn-lt"/>
          </a:endParaRPr>
        </a:p>
      </dgm:t>
    </dgm:pt>
    <dgm:pt modelId="{11880C8A-DE3B-4D4A-BB2A-56AB99C538BE}">
      <dgm:prSet phldrT="[Text]" custT="1"/>
      <dgm:spPr/>
      <dgm:t>
        <a:bodyPr/>
        <a:lstStyle/>
        <a:p>
          <a:pPr algn="ctr" rtl="0"/>
          <a:r>
            <a:rPr lang="de-DE" sz="1600" b="1">
              <a:latin typeface="+mn-lt"/>
              <a:cs typeface="Arial"/>
            </a:rPr>
            <a:t>LEADS: 600K Entrepreneurs &amp; 60K Mentors</a:t>
          </a:r>
        </a:p>
        <a:p>
          <a:pPr algn="ctr"/>
          <a:endParaRPr lang="de-DE" sz="1600" b="0" dirty="0">
            <a:latin typeface="+mn-lt"/>
            <a:cs typeface="Arial"/>
          </a:endParaRPr>
        </a:p>
      </dgm:t>
    </dgm:pt>
    <dgm:pt modelId="{ED62723E-6919-451D-A1CC-9607B26064A4}" type="parTrans" cxnId="{1E291445-3153-461C-AB66-06E1B7809C99}">
      <dgm:prSet/>
      <dgm:spPr/>
      <dgm:t>
        <a:bodyPr/>
        <a:lstStyle/>
        <a:p>
          <a:endParaRPr lang="de-DE" sz="2000">
            <a:latin typeface="+mn-lt"/>
          </a:endParaRPr>
        </a:p>
      </dgm:t>
    </dgm:pt>
    <dgm:pt modelId="{31871C92-E695-4083-AA22-764C465EC697}" type="sibTrans" cxnId="{1E291445-3153-461C-AB66-06E1B7809C99}">
      <dgm:prSet/>
      <dgm:spPr/>
      <dgm:t>
        <a:bodyPr/>
        <a:lstStyle/>
        <a:p>
          <a:endParaRPr lang="de-DE" sz="2000">
            <a:latin typeface="+mn-lt"/>
          </a:endParaRPr>
        </a:p>
      </dgm:t>
    </dgm:pt>
    <dgm:pt modelId="{D8783527-D5E7-4F04-B0F3-E1AEFA6F2585}" type="pres">
      <dgm:prSet presAssocID="{68C08995-0A06-4692-A667-D87FC34CAEDF}" presName="Name0" presStyleCnt="0">
        <dgm:presLayoutVars>
          <dgm:dir/>
          <dgm:animLvl val="lvl"/>
          <dgm:resizeHandles val="exact"/>
        </dgm:presLayoutVars>
      </dgm:prSet>
      <dgm:spPr/>
    </dgm:pt>
    <dgm:pt modelId="{0AC996AF-C876-4ABA-893C-DD32AC8BC5F9}" type="pres">
      <dgm:prSet presAssocID="{1B77F4E2-4054-44C5-8439-BAAC1D809E85}" presName="Name8" presStyleCnt="0"/>
      <dgm:spPr/>
    </dgm:pt>
    <dgm:pt modelId="{7C2B6F5A-5F5A-42A7-BB03-8526EC8ECB0E}" type="pres">
      <dgm:prSet presAssocID="{1B77F4E2-4054-44C5-8439-BAAC1D809E85}" presName="level" presStyleLbl="node1" presStyleIdx="0" presStyleCnt="4" custLinFactNeighborX="-14288" custLinFactNeighborY="-3946">
        <dgm:presLayoutVars>
          <dgm:chMax val="1"/>
          <dgm:bulletEnabled val="1"/>
        </dgm:presLayoutVars>
      </dgm:prSet>
      <dgm:spPr/>
    </dgm:pt>
    <dgm:pt modelId="{60E5429C-6DFB-41DC-A7D6-2B3DF2243655}" type="pres">
      <dgm:prSet presAssocID="{1B77F4E2-4054-44C5-8439-BAAC1D809E85}" presName="levelTx" presStyleLbl="revTx" presStyleIdx="0" presStyleCnt="0">
        <dgm:presLayoutVars>
          <dgm:chMax val="1"/>
          <dgm:bulletEnabled val="1"/>
        </dgm:presLayoutVars>
      </dgm:prSet>
      <dgm:spPr/>
    </dgm:pt>
    <dgm:pt modelId="{CFBD61D2-733F-48B8-B975-93303805372D}" type="pres">
      <dgm:prSet presAssocID="{11880C8A-DE3B-4D4A-BB2A-56AB99C538BE}" presName="Name8" presStyleCnt="0"/>
      <dgm:spPr/>
    </dgm:pt>
    <dgm:pt modelId="{E7BA9A3F-62F1-4C8A-9110-30A46B9CC3D7}" type="pres">
      <dgm:prSet presAssocID="{11880C8A-DE3B-4D4A-BB2A-56AB99C538BE}" presName="level" presStyleLbl="node1" presStyleIdx="1" presStyleCnt="4">
        <dgm:presLayoutVars>
          <dgm:chMax val="1"/>
          <dgm:bulletEnabled val="1"/>
        </dgm:presLayoutVars>
      </dgm:prSet>
      <dgm:spPr/>
    </dgm:pt>
    <dgm:pt modelId="{C3CAF407-6D4B-4D01-83B9-AA702E086A23}" type="pres">
      <dgm:prSet presAssocID="{11880C8A-DE3B-4D4A-BB2A-56AB99C538BE}" presName="levelTx" presStyleLbl="revTx" presStyleIdx="0" presStyleCnt="0">
        <dgm:presLayoutVars>
          <dgm:chMax val="1"/>
          <dgm:bulletEnabled val="1"/>
        </dgm:presLayoutVars>
      </dgm:prSet>
      <dgm:spPr/>
    </dgm:pt>
    <dgm:pt modelId="{92629B2F-F5EF-490D-9F78-E72B81C8853D}" type="pres">
      <dgm:prSet presAssocID="{89124381-D640-426D-B253-4D1A874C75B4}" presName="Name8" presStyleCnt="0"/>
      <dgm:spPr/>
    </dgm:pt>
    <dgm:pt modelId="{DE969564-BBE0-4263-AB30-F2604A7E43AA}" type="pres">
      <dgm:prSet presAssocID="{89124381-D640-426D-B253-4D1A874C75B4}" presName="level" presStyleLbl="node1" presStyleIdx="2" presStyleCnt="4" custScaleY="162146" custLinFactNeighborX="-160" custLinFactNeighborY="-888">
        <dgm:presLayoutVars>
          <dgm:chMax val="1"/>
          <dgm:bulletEnabled val="1"/>
        </dgm:presLayoutVars>
      </dgm:prSet>
      <dgm:spPr/>
    </dgm:pt>
    <dgm:pt modelId="{F194EA57-6578-4F08-8E05-068A297086B1}" type="pres">
      <dgm:prSet presAssocID="{89124381-D640-426D-B253-4D1A874C75B4}" presName="levelTx" presStyleLbl="revTx" presStyleIdx="0" presStyleCnt="0">
        <dgm:presLayoutVars>
          <dgm:chMax val="1"/>
          <dgm:bulletEnabled val="1"/>
        </dgm:presLayoutVars>
      </dgm:prSet>
      <dgm:spPr/>
    </dgm:pt>
    <dgm:pt modelId="{FB8D457D-B452-4DE6-AF3A-0A701F05EF3B}" type="pres">
      <dgm:prSet presAssocID="{D4302C08-0B0E-4DFF-B831-670196B8A703}" presName="Name8" presStyleCnt="0"/>
      <dgm:spPr/>
    </dgm:pt>
    <dgm:pt modelId="{39C83C79-88BF-48E6-B687-122D3FA17668}" type="pres">
      <dgm:prSet presAssocID="{D4302C08-0B0E-4DFF-B831-670196B8A703}" presName="level" presStyleLbl="node1" presStyleIdx="3" presStyleCnt="4" custScaleY="187455">
        <dgm:presLayoutVars>
          <dgm:chMax val="1"/>
          <dgm:bulletEnabled val="1"/>
        </dgm:presLayoutVars>
      </dgm:prSet>
      <dgm:spPr/>
    </dgm:pt>
    <dgm:pt modelId="{0F60B76B-398B-45B6-9BE6-BDA64C0F093D}" type="pres">
      <dgm:prSet presAssocID="{D4302C08-0B0E-4DFF-B831-670196B8A703}" presName="levelTx" presStyleLbl="revTx" presStyleIdx="0" presStyleCnt="0">
        <dgm:presLayoutVars>
          <dgm:chMax val="1"/>
          <dgm:bulletEnabled val="1"/>
        </dgm:presLayoutVars>
      </dgm:prSet>
      <dgm:spPr/>
    </dgm:pt>
  </dgm:ptLst>
  <dgm:cxnLst>
    <dgm:cxn modelId="{F399DC07-24E0-4B27-A6C6-130E51BBC8EC}" type="presOf" srcId="{89124381-D640-426D-B253-4D1A874C75B4}" destId="{DE969564-BBE0-4263-AB30-F2604A7E43AA}" srcOrd="0" destOrd="0" presId="urn:microsoft.com/office/officeart/2005/8/layout/pyramid3"/>
    <dgm:cxn modelId="{2255E916-F98E-4667-9893-DF40C3CF220E}" srcId="{68C08995-0A06-4692-A667-D87FC34CAEDF}" destId="{89124381-D640-426D-B253-4D1A874C75B4}" srcOrd="2" destOrd="0" parTransId="{E7A18DAA-BC05-4839-9C1F-A64F22600D8C}" sibTransId="{5B0535CC-E61B-420F-921D-62F4C85520B5}"/>
    <dgm:cxn modelId="{9CC69421-8FFF-4AF5-A708-491909FD062F}" type="presOf" srcId="{D4302C08-0B0E-4DFF-B831-670196B8A703}" destId="{39C83C79-88BF-48E6-B687-122D3FA17668}" srcOrd="0" destOrd="0" presId="urn:microsoft.com/office/officeart/2005/8/layout/pyramid3"/>
    <dgm:cxn modelId="{F52D5724-3156-4A03-81F2-01759AB1B460}" type="presOf" srcId="{1B77F4E2-4054-44C5-8439-BAAC1D809E85}" destId="{7C2B6F5A-5F5A-42A7-BB03-8526EC8ECB0E}" srcOrd="0" destOrd="0" presId="urn:microsoft.com/office/officeart/2005/8/layout/pyramid3"/>
    <dgm:cxn modelId="{B058F83C-2F14-4419-86D0-7A099639C19E}" type="presOf" srcId="{D4302C08-0B0E-4DFF-B831-670196B8A703}" destId="{0F60B76B-398B-45B6-9BE6-BDA64C0F093D}" srcOrd="1" destOrd="0" presId="urn:microsoft.com/office/officeart/2005/8/layout/pyramid3"/>
    <dgm:cxn modelId="{1E291445-3153-461C-AB66-06E1B7809C99}" srcId="{68C08995-0A06-4692-A667-D87FC34CAEDF}" destId="{11880C8A-DE3B-4D4A-BB2A-56AB99C538BE}" srcOrd="1" destOrd="0" parTransId="{ED62723E-6919-451D-A1CC-9607B26064A4}" sibTransId="{31871C92-E695-4083-AA22-764C465EC697}"/>
    <dgm:cxn modelId="{2B0BB756-CBF1-4959-9C4F-AC341EE56052}" type="presOf" srcId="{1B77F4E2-4054-44C5-8439-BAAC1D809E85}" destId="{60E5429C-6DFB-41DC-A7D6-2B3DF2243655}" srcOrd="1" destOrd="0" presId="urn:microsoft.com/office/officeart/2005/8/layout/pyramid3"/>
    <dgm:cxn modelId="{318AB7B7-F02F-4DD5-BA53-89D1D91C106B}" type="presOf" srcId="{11880C8A-DE3B-4D4A-BB2A-56AB99C538BE}" destId="{E7BA9A3F-62F1-4C8A-9110-30A46B9CC3D7}" srcOrd="0" destOrd="0" presId="urn:microsoft.com/office/officeart/2005/8/layout/pyramid3"/>
    <dgm:cxn modelId="{D13609CC-BF64-4283-B375-996ED0D6E430}" srcId="{68C08995-0A06-4692-A667-D87FC34CAEDF}" destId="{D4302C08-0B0E-4DFF-B831-670196B8A703}" srcOrd="3" destOrd="0" parTransId="{34BF3499-FD55-441F-AF06-BBB55804704C}" sibTransId="{95A280FD-9DD1-42AB-82EC-4058973521FC}"/>
    <dgm:cxn modelId="{3BA2C3CF-4BE2-4840-A0A6-4D44B5FC409D}" type="presOf" srcId="{89124381-D640-426D-B253-4D1A874C75B4}" destId="{F194EA57-6578-4F08-8E05-068A297086B1}" srcOrd="1" destOrd="0" presId="urn:microsoft.com/office/officeart/2005/8/layout/pyramid3"/>
    <dgm:cxn modelId="{8A40E9E0-E0D4-4BA6-93B3-EF0B80EC7820}" type="presOf" srcId="{68C08995-0A06-4692-A667-D87FC34CAEDF}" destId="{D8783527-D5E7-4F04-B0F3-E1AEFA6F2585}" srcOrd="0" destOrd="0" presId="urn:microsoft.com/office/officeart/2005/8/layout/pyramid3"/>
    <dgm:cxn modelId="{2BC288E3-EBF6-4B5A-BE46-52A771D8E8FB}" type="presOf" srcId="{11880C8A-DE3B-4D4A-BB2A-56AB99C538BE}" destId="{C3CAF407-6D4B-4D01-83B9-AA702E086A23}" srcOrd="1" destOrd="0" presId="urn:microsoft.com/office/officeart/2005/8/layout/pyramid3"/>
    <dgm:cxn modelId="{6F7BCFFC-5685-445A-8A80-F7B3A816B052}" srcId="{68C08995-0A06-4692-A667-D87FC34CAEDF}" destId="{1B77F4E2-4054-44C5-8439-BAAC1D809E85}" srcOrd="0" destOrd="0" parTransId="{C067D827-58D6-4BB7-B862-87652879F687}" sibTransId="{DCC0FA10-27F4-428E-A55C-7BFE43B8D6A1}"/>
    <dgm:cxn modelId="{16B59CA8-EA0B-412A-A31B-030A567E4FC3}" type="presParOf" srcId="{D8783527-D5E7-4F04-B0F3-E1AEFA6F2585}" destId="{0AC996AF-C876-4ABA-893C-DD32AC8BC5F9}" srcOrd="0" destOrd="0" presId="urn:microsoft.com/office/officeart/2005/8/layout/pyramid3"/>
    <dgm:cxn modelId="{2EC5FCAF-8C7E-4E26-9518-50556C041F24}" type="presParOf" srcId="{0AC996AF-C876-4ABA-893C-DD32AC8BC5F9}" destId="{7C2B6F5A-5F5A-42A7-BB03-8526EC8ECB0E}" srcOrd="0" destOrd="0" presId="urn:microsoft.com/office/officeart/2005/8/layout/pyramid3"/>
    <dgm:cxn modelId="{C8DBBFA2-D803-4C2E-8CD1-771B1991BDEA}" type="presParOf" srcId="{0AC996AF-C876-4ABA-893C-DD32AC8BC5F9}" destId="{60E5429C-6DFB-41DC-A7D6-2B3DF2243655}" srcOrd="1" destOrd="0" presId="urn:microsoft.com/office/officeart/2005/8/layout/pyramid3"/>
    <dgm:cxn modelId="{523977F3-2957-4FC0-B6F2-C0002ED5AECD}" type="presParOf" srcId="{D8783527-D5E7-4F04-B0F3-E1AEFA6F2585}" destId="{CFBD61D2-733F-48B8-B975-93303805372D}" srcOrd="1" destOrd="0" presId="urn:microsoft.com/office/officeart/2005/8/layout/pyramid3"/>
    <dgm:cxn modelId="{1C4E5820-47CD-4926-9B8E-CD55966CE5FC}" type="presParOf" srcId="{CFBD61D2-733F-48B8-B975-93303805372D}" destId="{E7BA9A3F-62F1-4C8A-9110-30A46B9CC3D7}" srcOrd="0" destOrd="0" presId="urn:microsoft.com/office/officeart/2005/8/layout/pyramid3"/>
    <dgm:cxn modelId="{89E087BB-FE94-4102-A6F5-FA1EE2506B70}" type="presParOf" srcId="{CFBD61D2-733F-48B8-B975-93303805372D}" destId="{C3CAF407-6D4B-4D01-83B9-AA702E086A23}" srcOrd="1" destOrd="0" presId="urn:microsoft.com/office/officeart/2005/8/layout/pyramid3"/>
    <dgm:cxn modelId="{12047677-96D6-4F9A-BC06-351FD61730C7}" type="presParOf" srcId="{D8783527-D5E7-4F04-B0F3-E1AEFA6F2585}" destId="{92629B2F-F5EF-490D-9F78-E72B81C8853D}" srcOrd="2" destOrd="0" presId="urn:microsoft.com/office/officeart/2005/8/layout/pyramid3"/>
    <dgm:cxn modelId="{21DDBF07-70A3-473E-9F22-E492FAB55E5A}" type="presParOf" srcId="{92629B2F-F5EF-490D-9F78-E72B81C8853D}" destId="{DE969564-BBE0-4263-AB30-F2604A7E43AA}" srcOrd="0" destOrd="0" presId="urn:microsoft.com/office/officeart/2005/8/layout/pyramid3"/>
    <dgm:cxn modelId="{8602D83A-F21E-4D6F-B02C-13212E7634E0}" type="presParOf" srcId="{92629B2F-F5EF-490D-9F78-E72B81C8853D}" destId="{F194EA57-6578-4F08-8E05-068A297086B1}" srcOrd="1" destOrd="0" presId="urn:microsoft.com/office/officeart/2005/8/layout/pyramid3"/>
    <dgm:cxn modelId="{FCD26582-D322-4D3E-8742-AD5FA6127A9C}" type="presParOf" srcId="{D8783527-D5E7-4F04-B0F3-E1AEFA6F2585}" destId="{FB8D457D-B452-4DE6-AF3A-0A701F05EF3B}" srcOrd="3" destOrd="0" presId="urn:microsoft.com/office/officeart/2005/8/layout/pyramid3"/>
    <dgm:cxn modelId="{A2CCCA00-69D1-41AD-9C9E-999F29091378}" type="presParOf" srcId="{FB8D457D-B452-4DE6-AF3A-0A701F05EF3B}" destId="{39C83C79-88BF-48E6-B687-122D3FA17668}" srcOrd="0" destOrd="0" presId="urn:microsoft.com/office/officeart/2005/8/layout/pyramid3"/>
    <dgm:cxn modelId="{97AB09AF-08CF-4956-8E7D-3D2BEDA493FF}" type="presParOf" srcId="{FB8D457D-B452-4DE6-AF3A-0A701F05EF3B}" destId="{0F60B76B-398B-45B6-9BE6-BDA64C0F093D}"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B6F5A-5F5A-42A7-BB03-8526EC8ECB0E}">
      <dsp:nvSpPr>
        <dsp:cNvPr id="0" name=""/>
        <dsp:cNvSpPr/>
      </dsp:nvSpPr>
      <dsp:spPr>
        <a:xfrm rot="10800000">
          <a:off x="0" y="0"/>
          <a:ext cx="5578021" cy="728680"/>
        </a:xfrm>
        <a:prstGeom prst="trapezoid">
          <a:avLst>
            <a:gd name="adj" fmla="val 69641"/>
          </a:avLst>
        </a:prstGeom>
        <a:solidFill>
          <a:schemeClr val="accent4">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de-DE" sz="1600" b="1" kern="1200" dirty="0">
              <a:latin typeface="+mn-lt"/>
              <a:cs typeface="Arial"/>
            </a:rPr>
            <a:t>Target Market: 6M Entrepreneurs &amp; 0.6M Mentors </a:t>
          </a:r>
          <a:endParaRPr lang="de-DE" sz="1600" kern="1200" dirty="0">
            <a:latin typeface="+mn-lt"/>
            <a:cs typeface="Arial"/>
          </a:endParaRPr>
        </a:p>
        <a:p>
          <a:pPr marL="0" lvl="0" indent="0" algn="ctr" defTabSz="711200" rtl="0">
            <a:lnSpc>
              <a:spcPct val="90000"/>
            </a:lnSpc>
            <a:spcBef>
              <a:spcPct val="0"/>
            </a:spcBef>
            <a:spcAft>
              <a:spcPct val="35000"/>
            </a:spcAft>
            <a:buNone/>
          </a:pPr>
          <a:r>
            <a:rPr lang="de-DE" sz="1600" kern="1200" dirty="0">
              <a:latin typeface="+mn-lt"/>
              <a:cs typeface="Arial"/>
            </a:rPr>
            <a:t> </a:t>
          </a:r>
          <a:endParaRPr lang="de-DE" sz="1600" b="0" kern="1200" dirty="0">
            <a:latin typeface="+mn-lt"/>
            <a:ea typeface="+mn-lt"/>
            <a:cs typeface="Arial"/>
          </a:endParaRPr>
        </a:p>
      </dsp:txBody>
      <dsp:txXfrm rot="-10800000">
        <a:off x="976153" y="0"/>
        <a:ext cx="3625714" cy="728680"/>
      </dsp:txXfrm>
    </dsp:sp>
    <dsp:sp modelId="{E7BA9A3F-62F1-4C8A-9110-30A46B9CC3D7}">
      <dsp:nvSpPr>
        <dsp:cNvPr id="0" name=""/>
        <dsp:cNvSpPr/>
      </dsp:nvSpPr>
      <dsp:spPr>
        <a:xfrm rot="10800000">
          <a:off x="507461" y="728680"/>
          <a:ext cx="4563099" cy="728680"/>
        </a:xfrm>
        <a:prstGeom prst="trapezoid">
          <a:avLst>
            <a:gd name="adj" fmla="val 69641"/>
          </a:avLst>
        </a:prstGeom>
        <a:solidFill>
          <a:schemeClr val="accent4">
            <a:shade val="50000"/>
            <a:hueOff val="-91986"/>
            <a:satOff val="24231"/>
            <a:lumOff val="189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de-DE" sz="1600" b="1" kern="1200">
              <a:latin typeface="+mn-lt"/>
              <a:cs typeface="Arial"/>
            </a:rPr>
            <a:t>LEADS: 600K Entrepreneurs &amp; 60K Mentors</a:t>
          </a:r>
        </a:p>
        <a:p>
          <a:pPr marL="0" lvl="0" indent="0" algn="ctr" defTabSz="711200">
            <a:lnSpc>
              <a:spcPct val="90000"/>
            </a:lnSpc>
            <a:spcBef>
              <a:spcPct val="0"/>
            </a:spcBef>
            <a:spcAft>
              <a:spcPct val="35000"/>
            </a:spcAft>
            <a:buNone/>
          </a:pPr>
          <a:endParaRPr lang="de-DE" sz="1600" b="0" kern="1200" dirty="0">
            <a:latin typeface="+mn-lt"/>
            <a:cs typeface="Arial"/>
          </a:endParaRPr>
        </a:p>
      </dsp:txBody>
      <dsp:txXfrm rot="-10800000">
        <a:off x="1306003" y="728680"/>
        <a:ext cx="2966014" cy="728680"/>
      </dsp:txXfrm>
    </dsp:sp>
    <dsp:sp modelId="{DE969564-BBE0-4263-AB30-F2604A7E43AA}">
      <dsp:nvSpPr>
        <dsp:cNvPr id="0" name=""/>
        <dsp:cNvSpPr/>
      </dsp:nvSpPr>
      <dsp:spPr>
        <a:xfrm rot="10800000">
          <a:off x="1009245" y="1450890"/>
          <a:ext cx="3548177" cy="1181526"/>
        </a:xfrm>
        <a:prstGeom prst="trapezoid">
          <a:avLst>
            <a:gd name="adj" fmla="val 69641"/>
          </a:avLst>
        </a:prstGeom>
        <a:solidFill>
          <a:schemeClr val="accent4">
            <a:shade val="50000"/>
            <a:hueOff val="-183972"/>
            <a:satOff val="48462"/>
            <a:lumOff val="379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de-DE" sz="1600" b="1" kern="1200">
              <a:latin typeface="+mn-lt"/>
              <a:cs typeface="Arial"/>
            </a:rPr>
            <a:t>PROSPECTS: 60K Entrepreneurs &amp; 6K Mentors</a:t>
          </a:r>
        </a:p>
        <a:p>
          <a:pPr marL="0" lvl="0" indent="0" algn="ctr" defTabSz="711200">
            <a:lnSpc>
              <a:spcPct val="90000"/>
            </a:lnSpc>
            <a:spcBef>
              <a:spcPct val="0"/>
            </a:spcBef>
            <a:spcAft>
              <a:spcPct val="35000"/>
            </a:spcAft>
            <a:buNone/>
          </a:pPr>
          <a:endParaRPr lang="de-DE" sz="1600" b="0" kern="1200" dirty="0">
            <a:latin typeface="+mn-lt"/>
            <a:cs typeface="Arial"/>
          </a:endParaRPr>
        </a:p>
      </dsp:txBody>
      <dsp:txXfrm rot="-10800000">
        <a:off x="1630176" y="1450890"/>
        <a:ext cx="2306315" cy="1181526"/>
      </dsp:txXfrm>
    </dsp:sp>
    <dsp:sp modelId="{39C83C79-88BF-48E6-B687-122D3FA17668}">
      <dsp:nvSpPr>
        <dsp:cNvPr id="0" name=""/>
        <dsp:cNvSpPr/>
      </dsp:nvSpPr>
      <dsp:spPr>
        <a:xfrm rot="10800000">
          <a:off x="1837749" y="2638887"/>
          <a:ext cx="1902522" cy="1365948"/>
        </a:xfrm>
        <a:prstGeom prst="trapezoid">
          <a:avLst>
            <a:gd name="adj" fmla="val 69641"/>
          </a:avLst>
        </a:prstGeom>
        <a:solidFill>
          <a:schemeClr val="accent4">
            <a:shade val="50000"/>
            <a:hueOff val="-91986"/>
            <a:satOff val="24231"/>
            <a:lumOff val="189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rtl="0">
            <a:lnSpc>
              <a:spcPct val="100000"/>
            </a:lnSpc>
            <a:spcBef>
              <a:spcPct val="0"/>
            </a:spcBef>
            <a:spcAft>
              <a:spcPct val="35000"/>
            </a:spcAft>
            <a:buNone/>
          </a:pPr>
          <a:r>
            <a:rPr lang="de-DE" sz="1200" b="1" kern="1200" dirty="0">
              <a:latin typeface="+mn-lt"/>
              <a:cs typeface="Arial"/>
            </a:rPr>
            <a:t>CUSTOMER: 6K Entrepreneurs &amp; 600 Mentors</a:t>
          </a:r>
        </a:p>
        <a:p>
          <a:pPr marL="0" lvl="0" indent="0" algn="ctr" defTabSz="533400">
            <a:lnSpc>
              <a:spcPct val="90000"/>
            </a:lnSpc>
            <a:spcBef>
              <a:spcPct val="0"/>
            </a:spcBef>
            <a:spcAft>
              <a:spcPct val="35000"/>
            </a:spcAft>
            <a:buNone/>
          </a:pPr>
          <a:endParaRPr lang="de-DE" sz="1600" kern="1200" dirty="0">
            <a:latin typeface="+mn-lt"/>
            <a:cs typeface="Arial"/>
          </a:endParaRPr>
        </a:p>
      </dsp:txBody>
      <dsp:txXfrm rot="-10800000">
        <a:off x="1837749" y="2638887"/>
        <a:ext cx="1902522" cy="1365948"/>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8764587" y="228600"/>
            <a:ext cx="379413" cy="342900"/>
          </a:xfrm>
          <a:prstGeom prst="rect">
            <a:avLst/>
          </a:prstGeom>
        </p:spPr>
        <p:txBody>
          <a:bodyPr vert="horz" lIns="91440" tIns="45720" rIns="91440" bIns="45720" rtlCol="0" anchor="b"/>
          <a:lstStyle>
            <a:lvl1pPr algn="r">
              <a:defRPr sz="1200"/>
            </a:lvl1pPr>
          </a:lstStyle>
          <a:p>
            <a:fld id="{80C5BA55-396F-46DB-98CB-67F5915743A3}" type="slidenum">
              <a:rPr lang="en-US" smtClean="0"/>
              <a:pPr/>
              <a:t>‹#›</a:t>
            </a:fld>
            <a:endParaRPr lang="en-US" dirty="0"/>
          </a:p>
        </p:txBody>
      </p:sp>
    </p:spTree>
    <p:extLst>
      <p:ext uri="{BB962C8B-B14F-4D97-AF65-F5344CB8AC3E}">
        <p14:creationId xmlns:p14="http://schemas.microsoft.com/office/powerpoint/2010/main" val="22283264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US" dirty="0"/>
              <a:t>My First Template</a:t>
            </a: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pPr/>
              <a:t>11/8/2022</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r>
              <a:rPr lang="en-US" dirty="0"/>
              <a:t>This is me Adam</a:t>
            </a:r>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0D40C94-5092-4638-9E1F-C533F19764C0}" type="slidenum">
              <a:rPr lang="en-US" smtClean="0"/>
              <a:pPr/>
              <a:t>‹#›</a:t>
            </a:fld>
            <a:endParaRPr lang="en-US" dirty="0"/>
          </a:p>
        </p:txBody>
      </p:sp>
    </p:spTree>
    <p:extLst>
      <p:ext uri="{BB962C8B-B14F-4D97-AF65-F5344CB8AC3E}">
        <p14:creationId xmlns:p14="http://schemas.microsoft.com/office/powerpoint/2010/main" val="830320965"/>
      </p:ext>
    </p:extLst>
  </p:cSld>
  <p:clrMap bg1="lt1" tx1="dk1" bg2="lt2" tx2="dk2" accent1="accent1" accent2="accent2" accent3="accent3" accent4="accent4" accent5="accent5" accent6="accent6" hlink="hlink" folHlink="folHlink"/>
  <p:hf sldNum="0" ftr="0" dt="0"/>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verywellmind.com/what-is-extroversion-2795994"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verywellmind.com/what-is-a-self-report-inventory-2795587" TargetMode="External"/><Relationship Id="rId4" Type="http://schemas.openxmlformats.org/officeDocument/2006/relationships/hyperlink" Target="https://www.verywellmind.com/signs-you-are-an-introvert-2795427"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verywellmind.com/what-is-extroversion-2795994"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www.verywellmind.com/what-is-a-self-report-inventory-2795587" TargetMode="External"/><Relationship Id="rId4" Type="http://schemas.openxmlformats.org/officeDocument/2006/relationships/hyperlink" Target="https://www.verywellmind.com/signs-you-are-an-introvert-2795427"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fontAlgn="base"/>
            <a:r>
              <a:rPr lang="en-US" sz="1200" b="0" i="0" kern="1200" dirty="0">
                <a:solidFill>
                  <a:schemeClr val="tx1"/>
                </a:solidFill>
                <a:effectLst/>
                <a:latin typeface="+mn-lt"/>
                <a:ea typeface="+mn-ea"/>
                <a:cs typeface="+mn-cs"/>
              </a:rPr>
              <a:t>Extraversion (E) – Introversion (I)</a:t>
            </a:r>
          </a:p>
          <a:p>
            <a:pPr fontAlgn="base"/>
            <a:r>
              <a:rPr lang="en-US" sz="1200" b="0" i="0" kern="1200" dirty="0">
                <a:solidFill>
                  <a:schemeClr val="tx1"/>
                </a:solidFill>
                <a:effectLst/>
                <a:latin typeface="+mn-lt"/>
                <a:ea typeface="+mn-ea"/>
                <a:cs typeface="+mn-cs"/>
              </a:rPr>
              <a:t>The </a:t>
            </a:r>
            <a:r>
              <a:rPr lang="en-US" sz="1200" b="0" i="0" u="sng" kern="1200" dirty="0">
                <a:solidFill>
                  <a:schemeClr val="tx1"/>
                </a:solidFill>
                <a:effectLst/>
                <a:latin typeface="+mn-lt"/>
                <a:ea typeface="+mn-ea"/>
                <a:cs typeface="+mn-cs"/>
                <a:hlinkClick r:id="rId3"/>
              </a:rPr>
              <a:t>extraversion</a:t>
            </a:r>
            <a:r>
              <a:rPr lang="en-US" sz="1200" b="0" i="0"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4"/>
              </a:rPr>
              <a:t>introversion</a:t>
            </a:r>
            <a:r>
              <a:rPr lang="en-US" sz="1200" b="0" i="0" kern="1200" dirty="0">
                <a:solidFill>
                  <a:schemeClr val="tx1"/>
                </a:solidFill>
                <a:effectLst/>
                <a:latin typeface="+mn-lt"/>
                <a:ea typeface="+mn-ea"/>
                <a:cs typeface="+mn-cs"/>
              </a:rPr>
              <a:t> dichotomy was first explored by Jung in his </a:t>
            </a:r>
            <a:r>
              <a:rPr lang="en-US" sz="1200" b="0" i="0" u="sng" kern="1200" dirty="0">
                <a:solidFill>
                  <a:schemeClr val="tx1"/>
                </a:solidFill>
                <a:effectLst/>
                <a:latin typeface="+mn-lt"/>
                <a:ea typeface="+mn-ea"/>
                <a:cs typeface="+mn-cs"/>
                <a:hlinkClick r:id="rId5"/>
              </a:rPr>
              <a:t>theory of personality types</a:t>
            </a:r>
            <a:r>
              <a:rPr lang="en-US" sz="1200" b="0" i="0" kern="1200" dirty="0">
                <a:solidFill>
                  <a:schemeClr val="tx1"/>
                </a:solidFill>
                <a:effectLst/>
                <a:latin typeface="+mn-lt"/>
                <a:ea typeface="+mn-ea"/>
                <a:cs typeface="+mn-cs"/>
              </a:rPr>
              <a:t> as a way to describe how people respond and interact with the world around them. While these terms are familiar to most people, the way in which they are used in the MBTI differs somewhat from their popular usage.</a:t>
            </a:r>
          </a:p>
          <a:p>
            <a:pPr fontAlgn="base"/>
            <a:r>
              <a:rPr lang="en-US" sz="1200" b="0" i="0" kern="1200" dirty="0">
                <a:solidFill>
                  <a:schemeClr val="tx1"/>
                </a:solidFill>
                <a:effectLst/>
                <a:latin typeface="+mn-lt"/>
                <a:ea typeface="+mn-ea"/>
                <a:cs typeface="+mn-cs"/>
              </a:rPr>
              <a:t>Extraverts (also often spelled extroverts) are "outward-turning" and tend to be action-oriented, enjoy more frequent social interaction, and feel energized after spending time with other people. Introverts are "inward-turning" and tend to be thought-oriented, enjoy deep and meaningful social interactions, and feel recharged after spending time alone.</a:t>
            </a:r>
          </a:p>
          <a:p>
            <a:pPr fontAlgn="base"/>
            <a:r>
              <a:rPr lang="en-US" sz="1200" b="0" i="0" kern="1200" dirty="0">
                <a:solidFill>
                  <a:schemeClr val="tx1"/>
                </a:solidFill>
                <a:effectLst/>
                <a:latin typeface="+mn-lt"/>
                <a:ea typeface="+mn-ea"/>
                <a:cs typeface="+mn-cs"/>
              </a:rPr>
              <a:t>We all exhibit extraversion and introversion to some degree, but most of us tend to have an overall preference for one or the other.</a:t>
            </a:r>
          </a:p>
          <a:p>
            <a:pPr fontAlgn="base"/>
            <a:r>
              <a:rPr lang="en-US" sz="1200" b="0" i="0" kern="1200" dirty="0">
                <a:solidFill>
                  <a:schemeClr val="tx1"/>
                </a:solidFill>
                <a:effectLst/>
                <a:latin typeface="+mn-lt"/>
                <a:ea typeface="+mn-ea"/>
                <a:cs typeface="+mn-cs"/>
              </a:rPr>
              <a:t>Sensing (S) – Intuition (N)</a:t>
            </a:r>
          </a:p>
          <a:p>
            <a:pPr fontAlgn="base"/>
            <a:r>
              <a:rPr lang="en-US" sz="1200" b="0" i="0" kern="1200" dirty="0">
                <a:solidFill>
                  <a:schemeClr val="tx1"/>
                </a:solidFill>
                <a:effectLst/>
                <a:latin typeface="+mn-lt"/>
                <a:ea typeface="+mn-ea"/>
                <a:cs typeface="+mn-cs"/>
              </a:rPr>
              <a:t>This scale involves looking at how people gather information from the world around them. Just like with extraversion and introversion, all people spend some time sensing and intuiting depending on the situation. According to the MBTI, people tend to be dominant in one area or the other.</a:t>
            </a:r>
          </a:p>
          <a:p>
            <a:pPr fontAlgn="base"/>
            <a:r>
              <a:rPr lang="en-US" sz="1200" b="0" i="0" kern="1200" dirty="0">
                <a:solidFill>
                  <a:schemeClr val="tx1"/>
                </a:solidFill>
                <a:effectLst/>
                <a:latin typeface="+mn-lt"/>
                <a:ea typeface="+mn-ea"/>
                <a:cs typeface="+mn-cs"/>
              </a:rPr>
              <a:t>People who prefer sensing tend to pay a great deal of attention to reality, particularly to what they can learn from their own senses. They tend to focus on facts and details and enjoy getting hands-on experience. Those who prefer intuition pay more attention to things like patterns and impressions. They enjoy thinking about possibilities, imagining the future, and abstract theories.</a:t>
            </a:r>
          </a:p>
          <a:p>
            <a:pPr fontAlgn="base"/>
            <a:r>
              <a:rPr lang="en-US" sz="1200" b="0" i="0" kern="1200" dirty="0">
                <a:solidFill>
                  <a:schemeClr val="tx1"/>
                </a:solidFill>
                <a:effectLst/>
                <a:latin typeface="+mn-lt"/>
                <a:ea typeface="+mn-ea"/>
                <a:cs typeface="+mn-cs"/>
              </a:rPr>
              <a:t>Thinking (T) – Feeling (F)</a:t>
            </a:r>
          </a:p>
          <a:p>
            <a:pPr fontAlgn="base"/>
            <a:r>
              <a:rPr lang="en-US" sz="1200" b="0" i="0" kern="1200" dirty="0">
                <a:solidFill>
                  <a:schemeClr val="tx1"/>
                </a:solidFill>
                <a:effectLst/>
                <a:latin typeface="+mn-lt"/>
                <a:ea typeface="+mn-ea"/>
                <a:cs typeface="+mn-cs"/>
              </a:rPr>
              <a:t>This scale focuses on how people make decisions based on the information that they gathered from their sensing or intuition functions. People who prefer thinking place a greater emphasis on facts and objective data.</a:t>
            </a:r>
          </a:p>
          <a:p>
            <a:pPr fontAlgn="base"/>
            <a:r>
              <a:rPr lang="en-US" sz="1200" b="0" i="0" kern="1200" dirty="0">
                <a:solidFill>
                  <a:schemeClr val="tx1"/>
                </a:solidFill>
                <a:effectLst/>
                <a:latin typeface="+mn-lt"/>
                <a:ea typeface="+mn-ea"/>
                <a:cs typeface="+mn-cs"/>
              </a:rPr>
              <a:t>They tend to be consistent, logical, and impersonal when weighing a decision. Those who prefer feeling are more likely to consider people and emotions when arriving at a conclusion.</a:t>
            </a:r>
          </a:p>
          <a:p>
            <a:pPr fontAlgn="base"/>
            <a:r>
              <a:rPr lang="en-US" sz="1200" b="0" i="0" kern="1200" dirty="0">
                <a:solidFill>
                  <a:schemeClr val="tx1"/>
                </a:solidFill>
                <a:effectLst/>
                <a:latin typeface="+mn-lt"/>
                <a:ea typeface="+mn-ea"/>
                <a:cs typeface="+mn-cs"/>
              </a:rPr>
              <a:t>Judging (J) – Perceiving (P)</a:t>
            </a:r>
          </a:p>
          <a:p>
            <a:pPr fontAlgn="base"/>
            <a:r>
              <a:rPr lang="en-US" sz="1200" b="0" i="0" kern="1200" dirty="0">
                <a:solidFill>
                  <a:schemeClr val="tx1"/>
                </a:solidFill>
                <a:effectLst/>
                <a:latin typeface="+mn-lt"/>
                <a:ea typeface="+mn-ea"/>
                <a:cs typeface="+mn-cs"/>
              </a:rPr>
              <a:t>The final scale involves how people tend to deal with the outside world. Those who lean toward judging prefer structure and firm decisions. People who lean toward perceiving are more open, flexible, and adaptable. These two tendencies interact with the other scales.</a:t>
            </a:r>
          </a:p>
          <a:p>
            <a:pPr fontAlgn="base"/>
            <a:r>
              <a:rPr lang="en-US" sz="1200" b="0" i="0" kern="1200" dirty="0">
                <a:solidFill>
                  <a:schemeClr val="tx1"/>
                </a:solidFill>
                <a:effectLst/>
                <a:latin typeface="+mn-lt"/>
                <a:ea typeface="+mn-ea"/>
                <a:cs typeface="+mn-cs"/>
              </a:rPr>
              <a:t>Remember, all people at least spend some time </a:t>
            </a:r>
            <a:r>
              <a:rPr lang="en-US" sz="1200" b="0" i="0" kern="1200" dirty="0" err="1">
                <a:solidFill>
                  <a:schemeClr val="tx1"/>
                </a:solidFill>
                <a:effectLst/>
                <a:latin typeface="+mn-lt"/>
                <a:ea typeface="+mn-ea"/>
                <a:cs typeface="+mn-cs"/>
              </a:rPr>
              <a:t>extraverting</a:t>
            </a:r>
            <a:r>
              <a:rPr lang="en-US" sz="1200" b="0" i="0" kern="1200" dirty="0">
                <a:solidFill>
                  <a:schemeClr val="tx1"/>
                </a:solidFill>
                <a:effectLst/>
                <a:latin typeface="+mn-lt"/>
                <a:ea typeface="+mn-ea"/>
                <a:cs typeface="+mn-cs"/>
              </a:rPr>
              <a:t>. The judging-perceiving scale helps describe whether you extravert when you are taking in new information (sensing and intuiting) or when you are making decisions (thinking and feeling).</a:t>
            </a:r>
          </a:p>
          <a:p>
            <a:endParaRPr lang="en-US" dirty="0"/>
          </a:p>
        </p:txBody>
      </p:sp>
      <p:sp>
        <p:nvSpPr>
          <p:cNvPr id="4" name="Slide Number Placeholder 3"/>
          <p:cNvSpPr>
            <a:spLocks noGrp="1"/>
          </p:cNvSpPr>
          <p:nvPr>
            <p:ph type="sldNum" sz="quarter" idx="10"/>
          </p:nvPr>
        </p:nvSpPr>
        <p:spPr/>
        <p:txBody>
          <a:bodyPr/>
          <a:lstStyle/>
          <a:p>
            <a:fld id="{620BEB79-93E1-4BD7-A47D-89BD4B78056E}"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403197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a:p>
            <a:pPr fontAlgn="base"/>
            <a:r>
              <a:rPr lang="en-US" sz="1200" b="0" i="0" kern="1200" dirty="0">
                <a:solidFill>
                  <a:schemeClr val="tx1"/>
                </a:solidFill>
                <a:effectLst/>
                <a:latin typeface="+mn-lt"/>
                <a:ea typeface="+mn-ea"/>
                <a:cs typeface="+mn-cs"/>
              </a:rPr>
              <a:t>Extraversion (E) – Introversion (I)</a:t>
            </a:r>
          </a:p>
          <a:p>
            <a:pPr fontAlgn="base"/>
            <a:r>
              <a:rPr lang="en-US" sz="1200" b="0" i="0" kern="1200" dirty="0">
                <a:solidFill>
                  <a:schemeClr val="tx1"/>
                </a:solidFill>
                <a:effectLst/>
                <a:latin typeface="+mn-lt"/>
                <a:ea typeface="+mn-ea"/>
                <a:cs typeface="+mn-cs"/>
              </a:rPr>
              <a:t>The </a:t>
            </a:r>
            <a:r>
              <a:rPr lang="en-US" sz="1200" b="0" i="0" u="sng" kern="1200" dirty="0">
                <a:solidFill>
                  <a:schemeClr val="tx1"/>
                </a:solidFill>
                <a:effectLst/>
                <a:latin typeface="+mn-lt"/>
                <a:ea typeface="+mn-ea"/>
                <a:cs typeface="+mn-cs"/>
                <a:hlinkClick r:id="rId3"/>
              </a:rPr>
              <a:t>extraversion</a:t>
            </a:r>
            <a:r>
              <a:rPr lang="en-US" sz="1200" b="0" i="0" kern="1200" dirty="0">
                <a:solidFill>
                  <a:schemeClr val="tx1"/>
                </a:solidFill>
                <a:effectLst/>
                <a:latin typeface="+mn-lt"/>
                <a:ea typeface="+mn-ea"/>
                <a:cs typeface="+mn-cs"/>
              </a:rPr>
              <a:t>-</a:t>
            </a:r>
            <a:r>
              <a:rPr lang="en-US" sz="1200" b="0" i="0" u="sng" kern="1200" dirty="0">
                <a:solidFill>
                  <a:schemeClr val="tx1"/>
                </a:solidFill>
                <a:effectLst/>
                <a:latin typeface="+mn-lt"/>
                <a:ea typeface="+mn-ea"/>
                <a:cs typeface="+mn-cs"/>
                <a:hlinkClick r:id="rId4"/>
              </a:rPr>
              <a:t>introversion</a:t>
            </a:r>
            <a:r>
              <a:rPr lang="en-US" sz="1200" b="0" i="0" kern="1200" dirty="0">
                <a:solidFill>
                  <a:schemeClr val="tx1"/>
                </a:solidFill>
                <a:effectLst/>
                <a:latin typeface="+mn-lt"/>
                <a:ea typeface="+mn-ea"/>
                <a:cs typeface="+mn-cs"/>
              </a:rPr>
              <a:t> dichotomy was first explored by Jung in his </a:t>
            </a:r>
            <a:r>
              <a:rPr lang="en-US" sz="1200" b="0" i="0" u="sng" kern="1200" dirty="0">
                <a:solidFill>
                  <a:schemeClr val="tx1"/>
                </a:solidFill>
                <a:effectLst/>
                <a:latin typeface="+mn-lt"/>
                <a:ea typeface="+mn-ea"/>
                <a:cs typeface="+mn-cs"/>
                <a:hlinkClick r:id="rId5"/>
              </a:rPr>
              <a:t>theory of personality types</a:t>
            </a:r>
            <a:r>
              <a:rPr lang="en-US" sz="1200" b="0" i="0" kern="1200" dirty="0">
                <a:solidFill>
                  <a:schemeClr val="tx1"/>
                </a:solidFill>
                <a:effectLst/>
                <a:latin typeface="+mn-lt"/>
                <a:ea typeface="+mn-ea"/>
                <a:cs typeface="+mn-cs"/>
              </a:rPr>
              <a:t> as a way to describe how people respond and interact with the world around them. While these terms are familiar to most people, the way in which they are used in the MBTI differs somewhat from their popular usage.</a:t>
            </a:r>
          </a:p>
          <a:p>
            <a:pPr fontAlgn="base"/>
            <a:r>
              <a:rPr lang="en-US" sz="1200" b="0" i="0" kern="1200" dirty="0">
                <a:solidFill>
                  <a:schemeClr val="tx1"/>
                </a:solidFill>
                <a:effectLst/>
                <a:latin typeface="+mn-lt"/>
                <a:ea typeface="+mn-ea"/>
                <a:cs typeface="+mn-cs"/>
              </a:rPr>
              <a:t>Extraverts (also often spelled extroverts) are "outward-turning" and tend to be action-oriented, enjoy more frequent social interaction, and feel energized after spending time with other people. Introverts are "inward-turning" and tend to be thought-oriented, enjoy deep and meaningful social interactions, and feel recharged after spending time alone.</a:t>
            </a:r>
          </a:p>
          <a:p>
            <a:pPr fontAlgn="base"/>
            <a:r>
              <a:rPr lang="en-US" sz="1200" b="0" i="0" kern="1200" dirty="0">
                <a:solidFill>
                  <a:schemeClr val="tx1"/>
                </a:solidFill>
                <a:effectLst/>
                <a:latin typeface="+mn-lt"/>
                <a:ea typeface="+mn-ea"/>
                <a:cs typeface="+mn-cs"/>
              </a:rPr>
              <a:t>We all exhibit extraversion and introversion to some degree, but most of us tend to have an overall preference for one or the other.</a:t>
            </a:r>
          </a:p>
          <a:p>
            <a:pPr fontAlgn="base"/>
            <a:r>
              <a:rPr lang="en-US" sz="1200" b="0" i="0" kern="1200" dirty="0">
                <a:solidFill>
                  <a:schemeClr val="tx1"/>
                </a:solidFill>
                <a:effectLst/>
                <a:latin typeface="+mn-lt"/>
                <a:ea typeface="+mn-ea"/>
                <a:cs typeface="+mn-cs"/>
              </a:rPr>
              <a:t>Sensing (S) – Intuition (N)</a:t>
            </a:r>
          </a:p>
          <a:p>
            <a:pPr fontAlgn="base"/>
            <a:r>
              <a:rPr lang="en-US" sz="1200" b="0" i="0" kern="1200" dirty="0">
                <a:solidFill>
                  <a:schemeClr val="tx1"/>
                </a:solidFill>
                <a:effectLst/>
                <a:latin typeface="+mn-lt"/>
                <a:ea typeface="+mn-ea"/>
                <a:cs typeface="+mn-cs"/>
              </a:rPr>
              <a:t>This scale involves looking at how people gather information from the world around them. Just like with extraversion and introversion, all people spend some time sensing and intuiting depending on the situation. According to the MBTI, people tend to be dominant in one area or the other.</a:t>
            </a:r>
          </a:p>
          <a:p>
            <a:pPr fontAlgn="base"/>
            <a:r>
              <a:rPr lang="en-US" sz="1200" b="0" i="0" kern="1200" dirty="0">
                <a:solidFill>
                  <a:schemeClr val="tx1"/>
                </a:solidFill>
                <a:effectLst/>
                <a:latin typeface="+mn-lt"/>
                <a:ea typeface="+mn-ea"/>
                <a:cs typeface="+mn-cs"/>
              </a:rPr>
              <a:t>People who prefer sensing tend to pay a great deal of attention to reality, particularly to what they can learn from their own senses. They tend to focus on facts and details and enjoy getting hands-on experience. Those who prefer intuition pay more attention to things like patterns and impressions. They enjoy thinking about possibilities, imagining the future, and abstract theories.</a:t>
            </a:r>
          </a:p>
          <a:p>
            <a:pPr fontAlgn="base"/>
            <a:r>
              <a:rPr lang="en-US" sz="1200" b="0" i="0" kern="1200" dirty="0">
                <a:solidFill>
                  <a:schemeClr val="tx1"/>
                </a:solidFill>
                <a:effectLst/>
                <a:latin typeface="+mn-lt"/>
                <a:ea typeface="+mn-ea"/>
                <a:cs typeface="+mn-cs"/>
              </a:rPr>
              <a:t>Thinking (T) – Feeling (F)</a:t>
            </a:r>
          </a:p>
          <a:p>
            <a:pPr fontAlgn="base"/>
            <a:r>
              <a:rPr lang="en-US" sz="1200" b="0" i="0" kern="1200" dirty="0">
                <a:solidFill>
                  <a:schemeClr val="tx1"/>
                </a:solidFill>
                <a:effectLst/>
                <a:latin typeface="+mn-lt"/>
                <a:ea typeface="+mn-ea"/>
                <a:cs typeface="+mn-cs"/>
              </a:rPr>
              <a:t>This scale focuses on how people make decisions based on the information that they gathered from their sensing or intuition functions. People who prefer thinking place a greater emphasis on facts and objective data.</a:t>
            </a:r>
          </a:p>
          <a:p>
            <a:pPr fontAlgn="base"/>
            <a:r>
              <a:rPr lang="en-US" sz="1200" b="0" i="0" kern="1200" dirty="0">
                <a:solidFill>
                  <a:schemeClr val="tx1"/>
                </a:solidFill>
                <a:effectLst/>
                <a:latin typeface="+mn-lt"/>
                <a:ea typeface="+mn-ea"/>
                <a:cs typeface="+mn-cs"/>
              </a:rPr>
              <a:t>They tend to be consistent, logical, and impersonal when weighing a decision. Those who prefer feeling are more likely to consider people and emotions when arriving at a conclusion.</a:t>
            </a:r>
          </a:p>
          <a:p>
            <a:pPr fontAlgn="base"/>
            <a:r>
              <a:rPr lang="en-US" sz="1200" b="0" i="0" kern="1200" dirty="0">
                <a:solidFill>
                  <a:schemeClr val="tx1"/>
                </a:solidFill>
                <a:effectLst/>
                <a:latin typeface="+mn-lt"/>
                <a:ea typeface="+mn-ea"/>
                <a:cs typeface="+mn-cs"/>
              </a:rPr>
              <a:t>Judging (J) – Perceiving (P)</a:t>
            </a:r>
          </a:p>
          <a:p>
            <a:pPr fontAlgn="base"/>
            <a:r>
              <a:rPr lang="en-US" sz="1200" b="0" i="0" kern="1200" dirty="0">
                <a:solidFill>
                  <a:schemeClr val="tx1"/>
                </a:solidFill>
                <a:effectLst/>
                <a:latin typeface="+mn-lt"/>
                <a:ea typeface="+mn-ea"/>
                <a:cs typeface="+mn-cs"/>
              </a:rPr>
              <a:t>The final scale involves how people tend to deal with the outside world. Those who lean toward judging prefer structure and firm decisions. People who lean toward perceiving are more open, flexible, and adaptable. These two tendencies interact with the other scales.</a:t>
            </a:r>
          </a:p>
          <a:p>
            <a:pPr fontAlgn="base"/>
            <a:r>
              <a:rPr lang="en-US" sz="1200" b="0" i="0" kern="1200" dirty="0">
                <a:solidFill>
                  <a:schemeClr val="tx1"/>
                </a:solidFill>
                <a:effectLst/>
                <a:latin typeface="+mn-lt"/>
                <a:ea typeface="+mn-ea"/>
                <a:cs typeface="+mn-cs"/>
              </a:rPr>
              <a:t>Remember, all people at least spend some time </a:t>
            </a:r>
            <a:r>
              <a:rPr lang="en-US" sz="1200" b="0" i="0" kern="1200" dirty="0" err="1">
                <a:solidFill>
                  <a:schemeClr val="tx1"/>
                </a:solidFill>
                <a:effectLst/>
                <a:latin typeface="+mn-lt"/>
                <a:ea typeface="+mn-ea"/>
                <a:cs typeface="+mn-cs"/>
              </a:rPr>
              <a:t>extraverting</a:t>
            </a:r>
            <a:r>
              <a:rPr lang="en-US" sz="1200" b="0" i="0" kern="1200" dirty="0">
                <a:solidFill>
                  <a:schemeClr val="tx1"/>
                </a:solidFill>
                <a:effectLst/>
                <a:latin typeface="+mn-lt"/>
                <a:ea typeface="+mn-ea"/>
                <a:cs typeface="+mn-cs"/>
              </a:rPr>
              <a:t>. The judging-perceiving scale helps describe whether you extravert when you are taking in new information (sensing and intuiting) or when you are making decisions (thinking and feeling).</a:t>
            </a:r>
          </a:p>
          <a:p>
            <a:endParaRPr lang="en-US" dirty="0"/>
          </a:p>
        </p:txBody>
      </p:sp>
      <p:sp>
        <p:nvSpPr>
          <p:cNvPr id="4" name="Slide Number Placeholder 3"/>
          <p:cNvSpPr>
            <a:spLocks noGrp="1"/>
          </p:cNvSpPr>
          <p:nvPr>
            <p:ph type="sldNum" sz="quarter" idx="10"/>
          </p:nvPr>
        </p:nvSpPr>
        <p:spPr/>
        <p:txBody>
          <a:bodyPr/>
          <a:lstStyle/>
          <a:p>
            <a:fld id="{620BEB79-93E1-4BD7-A47D-89BD4B78056E}"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631007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23310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413793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267838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7986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80126C-9111-554C-AB61-204326D6751E}"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2593978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854E0C-BAF6-4BFE-8725-5A8BED829D39}" type="slidenum">
              <a:rPr lang="en-US" smtClean="0"/>
              <a:t>30</a:t>
            </a:fld>
            <a:endParaRPr lang="en-US"/>
          </a:p>
        </p:txBody>
      </p:sp>
    </p:spTree>
    <p:extLst>
      <p:ext uri="{BB962C8B-B14F-4D97-AF65-F5344CB8AC3E}">
        <p14:creationId xmlns:p14="http://schemas.microsoft.com/office/powerpoint/2010/main" val="301237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8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28950" y="4767263"/>
            <a:ext cx="3086100" cy="273844"/>
          </a:xfrm>
          <a:prstGeom prst="rect">
            <a:avLst/>
          </a:prstGeom>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pPr marL="19532">
              <a:spcBef>
                <a:spcPts val="56"/>
              </a:spcBef>
            </a:pPr>
            <a:fld id="{81D60167-4931-47E6-BA6A-407CBD079E47}" type="slidenum">
              <a:rPr lang="en-IN" smtClean="0"/>
              <a:pPr marL="19532">
                <a:spcBef>
                  <a:spcPts val="56"/>
                </a:spcBef>
              </a:pPr>
              <a:t>‹#›</a:t>
            </a:fld>
            <a:endParaRPr lang="en-IN" dirty="0"/>
          </a:p>
        </p:txBody>
      </p:sp>
      <p:sp>
        <p:nvSpPr>
          <p:cNvPr id="10" name="Title 1"/>
          <p:cNvSpPr>
            <a:spLocks noGrp="1"/>
          </p:cNvSpPr>
          <p:nvPr>
            <p:ph type="title"/>
          </p:nvPr>
        </p:nvSpPr>
        <p:spPr>
          <a:xfrm>
            <a:off x="358473" y="238172"/>
            <a:ext cx="7652053" cy="364974"/>
          </a:xfrm>
          <a:prstGeom prst="rect">
            <a:avLst/>
          </a:prstGeom>
        </p:spPr>
        <p:txBody>
          <a:bodyPr>
            <a:noAutofit/>
          </a:bodyPr>
          <a:lstStyle>
            <a:lvl1pPr algn="l">
              <a:defRPr sz="18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358473" y="646594"/>
            <a:ext cx="7652054" cy="172557"/>
          </a:xfrm>
          <a:prstGeom prst="rect">
            <a:avLst/>
          </a:prstGeom>
        </p:spPr>
        <p:txBody>
          <a:bodyPr>
            <a:noAutofit/>
          </a:bodyPr>
          <a:lstStyle>
            <a:lvl1pPr marL="0" indent="0" algn="l">
              <a:buNone/>
              <a:defRPr sz="900">
                <a:solidFill>
                  <a:schemeClr val="tx1">
                    <a:lumMod val="65000"/>
                    <a:lumOff val="35000"/>
                  </a:schemeClr>
                </a:solidFill>
              </a:defRPr>
            </a:lvl1pPr>
            <a:lvl2pPr marL="342806" indent="0" algn="ctr">
              <a:buNone/>
              <a:defRPr sz="1500"/>
            </a:lvl2pPr>
            <a:lvl3pPr marL="685612" indent="0" algn="ctr">
              <a:buNone/>
              <a:defRPr sz="1350"/>
            </a:lvl3pPr>
            <a:lvl4pPr marL="1028418" indent="0" algn="ctr">
              <a:buNone/>
              <a:defRPr sz="1200"/>
            </a:lvl4pPr>
            <a:lvl5pPr marL="1371224" indent="0" algn="ctr">
              <a:buNone/>
              <a:defRPr sz="1200"/>
            </a:lvl5pPr>
            <a:lvl6pPr marL="1714030" indent="0" algn="ctr">
              <a:buNone/>
              <a:defRPr sz="1200"/>
            </a:lvl6pPr>
            <a:lvl7pPr marL="2056835" indent="0" algn="ctr">
              <a:buNone/>
              <a:defRPr sz="1200"/>
            </a:lvl7pPr>
            <a:lvl8pPr marL="2399641" indent="0" algn="ctr">
              <a:buNone/>
              <a:defRPr sz="1200"/>
            </a:lvl8pPr>
            <a:lvl9pPr marL="2742447" indent="0" algn="ctr">
              <a:buNone/>
              <a:defRPr sz="1200"/>
            </a:lvl9pPr>
          </a:lstStyle>
          <a:p>
            <a:r>
              <a:rPr lang="en-US" dirty="0"/>
              <a:t>Click to edit Master subtitle style</a:t>
            </a:r>
          </a:p>
        </p:txBody>
      </p:sp>
    </p:spTree>
    <p:extLst>
      <p:ext uri="{BB962C8B-B14F-4D97-AF65-F5344CB8AC3E}">
        <p14:creationId xmlns:p14="http://schemas.microsoft.com/office/powerpoint/2010/main" val="20025019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1"/>
            <a:ext cx="7886700" cy="38707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1435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50379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06418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74419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04910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
        <p:nvSpPr>
          <p:cNvPr id="5" name="Title 2"/>
          <p:cNvSpPr txBox="1">
            <a:spLocks/>
          </p:cNvSpPr>
          <p:nvPr userDrawn="1"/>
        </p:nvSpPr>
        <p:spPr>
          <a:xfrm>
            <a:off x="828676" y="345157"/>
            <a:ext cx="4643264" cy="267064"/>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Raleway"/>
                <a:ea typeface="+mj-ea"/>
                <a:cs typeface="Raleway"/>
              </a:defRPr>
            </a:lvl1pPr>
          </a:lstStyle>
          <a:p>
            <a:pPr>
              <a:defRPr/>
            </a:pPr>
            <a:endParaRPr lang="en-US" sz="1500" dirty="0">
              <a:solidFill>
                <a:srgbClr val="C00000"/>
              </a:solidFill>
            </a:endParaRPr>
          </a:p>
        </p:txBody>
      </p:sp>
    </p:spTree>
    <p:extLst>
      <p:ext uri="{BB962C8B-B14F-4D97-AF65-F5344CB8AC3E}">
        <p14:creationId xmlns:p14="http://schemas.microsoft.com/office/powerpoint/2010/main" val="355133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33016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16060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251645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417785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4000" cy="5143500"/>
          </a:xfrm>
          <a:prstGeom prst="rect">
            <a:avLst/>
          </a:prstGeom>
          <a:pattFill prst="solidDmnd">
            <a:fgClr>
              <a:schemeClr val="bg1">
                <a:lumMod val="85000"/>
              </a:schemeClr>
            </a:fgClr>
            <a:bgClr>
              <a:schemeClr val="bg1"/>
            </a:bgClr>
          </a:pattFill>
        </p:spPr>
        <p:txBody>
          <a:bodyPr anchor="ctr">
            <a:normAutofit/>
          </a:bodyPr>
          <a:lstStyle>
            <a:lvl1pPr algn="ctr">
              <a:defRPr sz="1200"/>
            </a:lvl1pPr>
          </a:lstStyle>
          <a:p>
            <a:endParaRPr lang="en-US"/>
          </a:p>
        </p:txBody>
      </p:sp>
    </p:spTree>
    <p:extLst>
      <p:ext uri="{BB962C8B-B14F-4D97-AF65-F5344CB8AC3E}">
        <p14:creationId xmlns:p14="http://schemas.microsoft.com/office/powerpoint/2010/main" val="2609319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grpSp>
        <p:nvGrpSpPr>
          <p:cNvPr id="16" name="Group 15"/>
          <p:cNvGrpSpPr/>
          <p:nvPr userDrawn="1"/>
        </p:nvGrpSpPr>
        <p:grpSpPr>
          <a:xfrm>
            <a:off x="460613" y="4984845"/>
            <a:ext cx="8222776" cy="35823"/>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227534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a:solidFill>
                  <a:srgbClr val="000000"/>
                </a:solidFill>
              </a:rPr>
              <a:t>www.wfglobal.org</a:t>
            </a:r>
          </a:p>
        </p:txBody>
      </p:sp>
      <p:sp>
        <p:nvSpPr>
          <p:cNvPr id="8"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2867110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a:solidFill>
                  <a:srgbClr val="000000"/>
                </a:solidFill>
              </a:rPr>
              <a:t>www.wfglobal.com</a:t>
            </a:r>
          </a:p>
        </p:txBody>
      </p:sp>
      <p:sp>
        <p:nvSpPr>
          <p:cNvPr id="5"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1062085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
        <p:nvSpPr>
          <p:cNvPr id="2" name="Title 1"/>
          <p:cNvSpPr>
            <a:spLocks noGrp="1"/>
          </p:cNvSpPr>
          <p:nvPr>
            <p:ph type="title"/>
          </p:nvPr>
        </p:nvSpPr>
        <p:spPr>
          <a:xfrm>
            <a:off x="313083" y="587136"/>
            <a:ext cx="8517834" cy="421895"/>
          </a:xfrm>
          <a:prstGeom prst="rect">
            <a:avLst/>
          </a:prstGeom>
        </p:spPr>
        <p:txBody>
          <a:bodyPr>
            <a:normAutofit/>
          </a:bodyPr>
          <a:lstStyle>
            <a:lvl1pPr algn="ctr">
              <a:defRPr sz="2100">
                <a:solidFill>
                  <a:schemeClr val="bg2"/>
                </a:solidFill>
                <a:latin typeface="Montserrat Semi Bold" panose="00000700000000000000" pitchFamily="50" charset="0"/>
              </a:defRPr>
            </a:lvl1pPr>
          </a:lstStyle>
          <a:p>
            <a:r>
              <a:rPr lang="en-US" dirty="0"/>
              <a:t>Click to edit Master title style</a:t>
            </a:r>
            <a:endParaRPr lang="id-ID" dirty="0"/>
          </a:p>
        </p:txBody>
      </p:sp>
      <p:sp>
        <p:nvSpPr>
          <p:cNvPr id="8" name="Text Placeholder 7"/>
          <p:cNvSpPr>
            <a:spLocks noGrp="1"/>
          </p:cNvSpPr>
          <p:nvPr>
            <p:ph type="body" sz="quarter" idx="10"/>
          </p:nvPr>
        </p:nvSpPr>
        <p:spPr>
          <a:xfrm>
            <a:off x="313083" y="418721"/>
            <a:ext cx="8517834" cy="327681"/>
          </a:xfrm>
          <a:prstGeom prst="rect">
            <a:avLst/>
          </a:prstGeom>
        </p:spPr>
        <p:txBody>
          <a:bodyPr>
            <a:normAutofit/>
          </a:bodyPr>
          <a:lstStyle>
            <a:lvl1pPr marL="0" indent="0" algn="ctr">
              <a:buNone/>
              <a:defRPr sz="1200">
                <a:solidFill>
                  <a:schemeClr val="bg1">
                    <a:lumMod val="50000"/>
                  </a:schemeClr>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179519627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7" name="Rectangle 6"/>
          <p:cNvSpPr/>
          <p:nvPr userDrawn="1"/>
        </p:nvSpPr>
        <p:spPr>
          <a:xfrm>
            <a:off x="0" y="0"/>
            <a:ext cx="9144000" cy="857250"/>
          </a:xfrm>
          <a:prstGeom prst="rect">
            <a:avLst/>
          </a:prstGeom>
          <a:solidFill>
            <a:srgbClr val="A415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6" name="Title 5"/>
          <p:cNvSpPr>
            <a:spLocks noGrp="1"/>
          </p:cNvSpPr>
          <p:nvPr>
            <p:ph type="title" hasCustomPrompt="1"/>
          </p:nvPr>
        </p:nvSpPr>
        <p:spPr>
          <a:xfrm>
            <a:off x="316524" y="205978"/>
            <a:ext cx="7420708" cy="422672"/>
          </a:xfrm>
        </p:spPr>
        <p:txBody>
          <a:bodyPr anchor="ctr">
            <a:normAutofit/>
          </a:bodyPr>
          <a:lstStyle>
            <a:lvl1pPr algn="l">
              <a:defRPr sz="1800" baseline="0">
                <a:solidFill>
                  <a:schemeClr val="bg1"/>
                </a:solidFill>
                <a:latin typeface="Noticia Text"/>
                <a:cs typeface="Noticia Text"/>
              </a:defRPr>
            </a:lvl1pPr>
          </a:lstStyle>
          <a:p>
            <a:r>
              <a:rPr lang="en-US" dirty="0"/>
              <a:t>SLIDE WITH TEXT ONLY. CLICK TO EDIT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24979" y="222885"/>
            <a:ext cx="831273" cy="411480"/>
          </a:xfrm>
          <a:prstGeom prst="rect">
            <a:avLst/>
          </a:prstGeom>
        </p:spPr>
      </p:pic>
    </p:spTree>
    <p:extLst>
      <p:ext uri="{BB962C8B-B14F-4D97-AF65-F5344CB8AC3E}">
        <p14:creationId xmlns:p14="http://schemas.microsoft.com/office/powerpoint/2010/main" val="5846405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85800"/>
            <a:r>
              <a:rPr lang="en-US" sz="1350" dirty="0">
                <a:solidFill>
                  <a:prstClr val="black">
                    <a:tint val="75000"/>
                  </a:prstClr>
                </a:solidFill>
              </a:rPr>
              <a:t>2/23/18</a:t>
            </a:r>
            <a:endParaRPr lang="id-ID" sz="1350" dirty="0">
              <a:solidFill>
                <a:prstClr val="black">
                  <a:tint val="75000"/>
                </a:prstClr>
              </a:solidFill>
            </a:endParaRPr>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pPr defTabSz="685800"/>
            <a:r>
              <a:rPr lang="en-US" sz="1350" dirty="0">
                <a:solidFill>
                  <a:prstClr val="black">
                    <a:lumMod val="85000"/>
                    <a:lumOff val="15000"/>
                  </a:prstClr>
                </a:solidFill>
              </a:rPr>
              <a:t>© Copyright Wadhwani Foundation</a:t>
            </a:r>
          </a:p>
        </p:txBody>
      </p:sp>
      <p:sp>
        <p:nvSpPr>
          <p:cNvPr id="5" name="Slide Number Placeholder 4"/>
          <p:cNvSpPr>
            <a:spLocks noGrp="1"/>
          </p:cNvSpPr>
          <p:nvPr>
            <p:ph type="sldNum" sz="quarter" idx="12"/>
          </p:nvPr>
        </p:nvSpPr>
        <p:spPr/>
        <p:txBody>
          <a:bodyPr/>
          <a:lstStyle/>
          <a:p>
            <a:pPr defTabSz="685800"/>
            <a:fld id="{8632F5CF-2680-48A4-8032-177420087341}" type="slidenum">
              <a:rPr lang="id-ID" sz="1350" smtClean="0">
                <a:solidFill>
                  <a:prstClr val="black">
                    <a:tint val="75000"/>
                  </a:prstClr>
                </a:solidFill>
              </a:rPr>
              <a:pPr defTabSz="685800"/>
              <a:t>‹#›</a:t>
            </a:fld>
            <a:endParaRPr lang="id-ID" sz="1350" dirty="0">
              <a:solidFill>
                <a:prstClr val="black">
                  <a:tint val="75000"/>
                </a:prstClr>
              </a:solidFill>
            </a:endParaRPr>
          </a:p>
        </p:txBody>
      </p:sp>
      <p:sp>
        <p:nvSpPr>
          <p:cNvPr id="10" name="Title 1"/>
          <p:cNvSpPr>
            <a:spLocks noGrp="1"/>
          </p:cNvSpPr>
          <p:nvPr>
            <p:ph type="title"/>
          </p:nvPr>
        </p:nvSpPr>
        <p:spPr>
          <a:xfrm>
            <a:off x="358473" y="238172"/>
            <a:ext cx="7652053" cy="364974"/>
          </a:xfr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358472" y="646594"/>
            <a:ext cx="7652054" cy="172556"/>
          </a:xfr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
        <p:nvSpPr>
          <p:cNvPr id="8" name="Text Placeholder 2"/>
          <p:cNvSpPr>
            <a:spLocks noGrp="1"/>
          </p:cNvSpPr>
          <p:nvPr>
            <p:ph idx="13"/>
          </p:nvPr>
        </p:nvSpPr>
        <p:spPr>
          <a:xfrm>
            <a:off x="358471" y="962026"/>
            <a:ext cx="8427058" cy="367069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198954174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9" name="Picture Placeholder 44"/>
          <p:cNvSpPr>
            <a:spLocks noGrp="1"/>
          </p:cNvSpPr>
          <p:nvPr>
            <p:ph type="pic" sz="quarter" idx="14"/>
          </p:nvPr>
        </p:nvSpPr>
        <p:spPr>
          <a:xfrm>
            <a:off x="7314244" y="3323033"/>
            <a:ext cx="1828248" cy="1814277"/>
          </a:xfrm>
          <a:prstGeom prst="rect">
            <a:avLst/>
          </a:prstGeom>
        </p:spPr>
        <p:txBody>
          <a:bodyPr/>
          <a:lstStyle/>
          <a:p>
            <a:endParaRPr lang="en-US" dirty="0"/>
          </a:p>
        </p:txBody>
      </p:sp>
      <p:sp>
        <p:nvSpPr>
          <p:cNvPr id="48" name="Picture Placeholder 44"/>
          <p:cNvSpPr>
            <a:spLocks noGrp="1"/>
          </p:cNvSpPr>
          <p:nvPr>
            <p:ph type="pic" sz="quarter" idx="13"/>
          </p:nvPr>
        </p:nvSpPr>
        <p:spPr>
          <a:xfrm>
            <a:off x="5487632" y="1508756"/>
            <a:ext cx="1828248" cy="1814277"/>
          </a:xfrm>
          <a:prstGeom prst="rect">
            <a:avLst/>
          </a:prstGeom>
        </p:spPr>
        <p:txBody>
          <a:bodyPr/>
          <a:lstStyle/>
          <a:p>
            <a:endParaRPr lang="en-US" dirty="0"/>
          </a:p>
        </p:txBody>
      </p:sp>
      <p:sp>
        <p:nvSpPr>
          <p:cNvPr id="47" name="Picture Placeholder 44"/>
          <p:cNvSpPr>
            <a:spLocks noGrp="1"/>
          </p:cNvSpPr>
          <p:nvPr>
            <p:ph type="pic" sz="quarter" idx="12"/>
          </p:nvPr>
        </p:nvSpPr>
        <p:spPr>
          <a:xfrm>
            <a:off x="3658673" y="3339774"/>
            <a:ext cx="1828248" cy="1814277"/>
          </a:xfrm>
          <a:prstGeom prst="rect">
            <a:avLst/>
          </a:prstGeom>
        </p:spPr>
        <p:txBody>
          <a:bodyPr/>
          <a:lstStyle/>
          <a:p>
            <a:endParaRPr lang="en-US" dirty="0"/>
          </a:p>
        </p:txBody>
      </p:sp>
      <p:sp>
        <p:nvSpPr>
          <p:cNvPr id="46" name="Picture Placeholder 44"/>
          <p:cNvSpPr>
            <a:spLocks noGrp="1"/>
          </p:cNvSpPr>
          <p:nvPr>
            <p:ph type="pic" sz="quarter" idx="11"/>
          </p:nvPr>
        </p:nvSpPr>
        <p:spPr>
          <a:xfrm>
            <a:off x="-3188" y="3330778"/>
            <a:ext cx="1828248" cy="1814277"/>
          </a:xfrm>
          <a:prstGeom prst="rect">
            <a:avLst/>
          </a:prstGeom>
        </p:spPr>
        <p:txBody>
          <a:bodyPr/>
          <a:lstStyle/>
          <a:p>
            <a:endParaRPr lang="en-US" dirty="0"/>
          </a:p>
        </p:txBody>
      </p:sp>
      <p:sp>
        <p:nvSpPr>
          <p:cNvPr id="45" name="Picture Placeholder 44"/>
          <p:cNvSpPr>
            <a:spLocks noGrp="1"/>
          </p:cNvSpPr>
          <p:nvPr>
            <p:ph type="pic" sz="quarter" idx="10"/>
          </p:nvPr>
        </p:nvSpPr>
        <p:spPr>
          <a:xfrm>
            <a:off x="1828120" y="1508757"/>
            <a:ext cx="1828248" cy="1814277"/>
          </a:xfrm>
          <a:prstGeom prst="rect">
            <a:avLst/>
          </a:prstGeom>
        </p:spPr>
        <p:txBody>
          <a:bodyPr/>
          <a:lstStyle/>
          <a:p>
            <a:endParaRPr lang="en-US" dirty="0"/>
          </a:p>
        </p:txBody>
      </p:sp>
      <p:sp>
        <p:nvSpPr>
          <p:cNvPr id="9" name="Title 1"/>
          <p:cNvSpPr>
            <a:spLocks noGrp="1"/>
          </p:cNvSpPr>
          <p:nvPr>
            <p:ph type="title" hasCustomPrompt="1"/>
          </p:nvPr>
        </p:nvSpPr>
        <p:spPr>
          <a:xfrm>
            <a:off x="448678" y="275387"/>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187484132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Tree>
    <p:extLst>
      <p:ext uri="{BB962C8B-B14F-4D97-AF65-F5344CB8AC3E}">
        <p14:creationId xmlns:p14="http://schemas.microsoft.com/office/powerpoint/2010/main" val="99478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1"/>
            <a:ext cx="7886700" cy="38707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723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42316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5429250" y="1392358"/>
            <a:ext cx="3114675" cy="3751142"/>
          </a:xfrm>
          <a:custGeom>
            <a:avLst/>
            <a:gdLst>
              <a:gd name="connsiteX0" fmla="*/ 0 w 4152900"/>
              <a:gd name="connsiteY0" fmla="*/ 0 h 5001522"/>
              <a:gd name="connsiteX1" fmla="*/ 4152900 w 4152900"/>
              <a:gd name="connsiteY1" fmla="*/ 0 h 5001522"/>
              <a:gd name="connsiteX2" fmla="*/ 4152900 w 4152900"/>
              <a:gd name="connsiteY2" fmla="*/ 5001522 h 5001522"/>
              <a:gd name="connsiteX3" fmla="*/ 0 w 4152900"/>
              <a:gd name="connsiteY3" fmla="*/ 5001522 h 5001522"/>
            </a:gdLst>
            <a:ahLst/>
            <a:cxnLst>
              <a:cxn ang="0">
                <a:pos x="connsiteX0" y="connsiteY0"/>
              </a:cxn>
              <a:cxn ang="0">
                <a:pos x="connsiteX1" y="connsiteY1"/>
              </a:cxn>
              <a:cxn ang="0">
                <a:pos x="connsiteX2" y="connsiteY2"/>
              </a:cxn>
              <a:cxn ang="0">
                <a:pos x="connsiteX3" y="connsiteY3"/>
              </a:cxn>
            </a:cxnLst>
            <a:rect l="l" t="t" r="r" b="b"/>
            <a:pathLst>
              <a:path w="4152900" h="5001522">
                <a:moveTo>
                  <a:pt x="0" y="0"/>
                </a:moveTo>
                <a:lnTo>
                  <a:pt x="4152900" y="0"/>
                </a:lnTo>
                <a:lnTo>
                  <a:pt x="4152900" y="5001522"/>
                </a:lnTo>
                <a:lnTo>
                  <a:pt x="0" y="5001522"/>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66526297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3595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64259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39599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
        <p:nvSpPr>
          <p:cNvPr id="5" name="Title 2"/>
          <p:cNvSpPr txBox="1">
            <a:spLocks/>
          </p:cNvSpPr>
          <p:nvPr userDrawn="1"/>
        </p:nvSpPr>
        <p:spPr>
          <a:xfrm>
            <a:off x="828676" y="345157"/>
            <a:ext cx="4643264" cy="267064"/>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Raleway"/>
                <a:ea typeface="+mj-ea"/>
                <a:cs typeface="Raleway"/>
              </a:defRPr>
            </a:lvl1pPr>
          </a:lstStyle>
          <a:p>
            <a:pPr>
              <a:defRPr/>
            </a:pPr>
            <a:endParaRPr lang="en-US" sz="1500" dirty="0">
              <a:solidFill>
                <a:srgbClr val="C00000"/>
              </a:solidFill>
            </a:endParaRPr>
          </a:p>
        </p:txBody>
      </p:sp>
    </p:spTree>
    <p:extLst>
      <p:ext uri="{BB962C8B-B14F-4D97-AF65-F5344CB8AC3E}">
        <p14:creationId xmlns:p14="http://schemas.microsoft.com/office/powerpoint/2010/main" val="383420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403670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54170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48584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781694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grpSp>
        <p:nvGrpSpPr>
          <p:cNvPr id="16" name="Group 15"/>
          <p:cNvGrpSpPr/>
          <p:nvPr userDrawn="1"/>
        </p:nvGrpSpPr>
        <p:grpSpPr>
          <a:xfrm>
            <a:off x="460613" y="4984845"/>
            <a:ext cx="8222776" cy="35823"/>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316298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a:solidFill>
                  <a:srgbClr val="000000"/>
                </a:solidFill>
              </a:rPr>
              <a:t>www.wfglobal.org</a:t>
            </a:r>
          </a:p>
        </p:txBody>
      </p:sp>
      <p:sp>
        <p:nvSpPr>
          <p:cNvPr id="8"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201979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 y="0"/>
            <a:ext cx="5796116" cy="5143500"/>
          </a:xfrm>
          <a:custGeom>
            <a:avLst/>
            <a:gdLst>
              <a:gd name="connsiteX0" fmla="*/ 0 w 7728155"/>
              <a:gd name="connsiteY0" fmla="*/ 0 h 6858000"/>
              <a:gd name="connsiteX1" fmla="*/ 7728155 w 7728155"/>
              <a:gd name="connsiteY1" fmla="*/ 0 h 6858000"/>
              <a:gd name="connsiteX2" fmla="*/ 7728155 w 7728155"/>
              <a:gd name="connsiteY2" fmla="*/ 6858000 h 6858000"/>
              <a:gd name="connsiteX3" fmla="*/ 0 w 772815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728155" h="6858000">
                <a:moveTo>
                  <a:pt x="0" y="0"/>
                </a:moveTo>
                <a:lnTo>
                  <a:pt x="7728155" y="0"/>
                </a:lnTo>
                <a:lnTo>
                  <a:pt x="7728155"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70182810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2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a:solidFill>
                  <a:srgbClr val="000000"/>
                </a:solidFill>
              </a:rPr>
              <a:t>www.wfglobal.com</a:t>
            </a:r>
          </a:p>
        </p:txBody>
      </p:sp>
      <p:sp>
        <p:nvSpPr>
          <p:cNvPr id="5"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32133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
        <p:nvSpPr>
          <p:cNvPr id="2" name="Title 1"/>
          <p:cNvSpPr>
            <a:spLocks noGrp="1"/>
          </p:cNvSpPr>
          <p:nvPr>
            <p:ph type="title"/>
          </p:nvPr>
        </p:nvSpPr>
        <p:spPr>
          <a:xfrm>
            <a:off x="313083" y="587136"/>
            <a:ext cx="8517834" cy="421895"/>
          </a:xfrm>
          <a:prstGeom prst="rect">
            <a:avLst/>
          </a:prstGeom>
        </p:spPr>
        <p:txBody>
          <a:bodyPr>
            <a:normAutofit/>
          </a:bodyPr>
          <a:lstStyle>
            <a:lvl1pPr algn="ctr">
              <a:defRPr sz="2100">
                <a:solidFill>
                  <a:schemeClr val="bg2"/>
                </a:solidFill>
                <a:latin typeface="Montserrat Semi Bold" panose="00000700000000000000" pitchFamily="50" charset="0"/>
              </a:defRPr>
            </a:lvl1pPr>
          </a:lstStyle>
          <a:p>
            <a:r>
              <a:rPr lang="en-US" dirty="0"/>
              <a:t>Click to edit Master title style</a:t>
            </a:r>
            <a:endParaRPr lang="id-ID" dirty="0"/>
          </a:p>
        </p:txBody>
      </p:sp>
      <p:sp>
        <p:nvSpPr>
          <p:cNvPr id="8" name="Text Placeholder 7"/>
          <p:cNvSpPr>
            <a:spLocks noGrp="1"/>
          </p:cNvSpPr>
          <p:nvPr>
            <p:ph type="body" sz="quarter" idx="10"/>
          </p:nvPr>
        </p:nvSpPr>
        <p:spPr>
          <a:xfrm>
            <a:off x="313083" y="418721"/>
            <a:ext cx="8517834" cy="327681"/>
          </a:xfrm>
          <a:prstGeom prst="rect">
            <a:avLst/>
          </a:prstGeom>
        </p:spPr>
        <p:txBody>
          <a:bodyPr>
            <a:normAutofit/>
          </a:bodyPr>
          <a:lstStyle>
            <a:lvl1pPr marL="0" indent="0" algn="ctr">
              <a:buNone/>
              <a:defRPr sz="1200">
                <a:solidFill>
                  <a:schemeClr val="bg1">
                    <a:lumMod val="50000"/>
                  </a:schemeClr>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85541533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58471" y="4767263"/>
            <a:ext cx="2057400" cy="273844"/>
          </a:xfrm>
          <a:prstGeom prst="rect">
            <a:avLst/>
          </a:prstGeom>
        </p:spPr>
        <p:txBody>
          <a:bodyPr/>
          <a:lstStyle/>
          <a:p>
            <a:pPr defTabSz="685800"/>
            <a:fld id="{0110EEFC-1DEC-4A8A-94F3-19F68881EEFE}" type="datetime1">
              <a:rPr lang="en-US" sz="1350" smtClean="0">
                <a:solidFill>
                  <a:srgbClr val="000000"/>
                </a:solidFill>
              </a:rPr>
              <a:pPr defTabSz="685800"/>
              <a:t>11/8/2022</a:t>
            </a:fld>
            <a:endParaRPr lang="id-ID" sz="1350">
              <a:solidFill>
                <a:srgbClr val="000000"/>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pPr defTabSz="685800"/>
            <a:r>
              <a:rPr lang="en-US" sz="1350" dirty="0">
                <a:solidFill>
                  <a:srgbClr val="000000"/>
                </a:solidFill>
              </a:rPr>
              <a:t>© Copyright Wadhwani Foundation</a:t>
            </a:r>
          </a:p>
        </p:txBody>
      </p:sp>
      <p:sp>
        <p:nvSpPr>
          <p:cNvPr id="5" name="Slide Number Placeholder 4"/>
          <p:cNvSpPr>
            <a:spLocks noGrp="1"/>
          </p:cNvSpPr>
          <p:nvPr>
            <p:ph type="sldNum" sz="quarter" idx="12"/>
          </p:nvPr>
        </p:nvSpPr>
        <p:spPr>
          <a:xfrm>
            <a:off x="6728129" y="4767263"/>
            <a:ext cx="2057400" cy="273844"/>
          </a:xfrm>
          <a:prstGeom prst="rect">
            <a:avLst/>
          </a:prstGeom>
        </p:spPr>
        <p:txBody>
          <a:bodyPr/>
          <a:lstStyle/>
          <a:p>
            <a:pPr defTabSz="685800"/>
            <a:fld id="{8632F5CF-2680-48A4-8032-177420087341}" type="slidenum">
              <a:rPr lang="id-ID" sz="1350" smtClean="0">
                <a:solidFill>
                  <a:srgbClr val="000000"/>
                </a:solidFill>
              </a:rPr>
              <a:pPr defTabSz="685800"/>
              <a:t>‹#›</a:t>
            </a:fld>
            <a:endParaRPr lang="id-ID" sz="1350">
              <a:solidFill>
                <a:srgbClr val="000000"/>
              </a:solidFill>
            </a:endParaRPr>
          </a:p>
        </p:txBody>
      </p:sp>
      <p:sp>
        <p:nvSpPr>
          <p:cNvPr id="12" name="Picture Placeholder 11"/>
          <p:cNvSpPr>
            <a:spLocks noGrp="1"/>
          </p:cNvSpPr>
          <p:nvPr>
            <p:ph type="pic" sz="quarter" idx="13"/>
          </p:nvPr>
        </p:nvSpPr>
        <p:spPr>
          <a:xfrm>
            <a:off x="358471" y="1000125"/>
            <a:ext cx="2538122" cy="3551134"/>
          </a:xfrm>
          <a:custGeom>
            <a:avLst/>
            <a:gdLst>
              <a:gd name="connsiteX0" fmla="*/ 0 w 6766560"/>
              <a:gd name="connsiteY0" fmla="*/ 0 h 9966960"/>
              <a:gd name="connsiteX1" fmla="*/ 6766560 w 6766560"/>
              <a:gd name="connsiteY1" fmla="*/ 0 h 9966960"/>
              <a:gd name="connsiteX2" fmla="*/ 6766560 w 6766560"/>
              <a:gd name="connsiteY2" fmla="*/ 9966960 h 9966960"/>
              <a:gd name="connsiteX3" fmla="*/ 0 w 6766560"/>
              <a:gd name="connsiteY3" fmla="*/ 9966960 h 9966960"/>
            </a:gdLst>
            <a:ahLst/>
            <a:cxnLst>
              <a:cxn ang="0">
                <a:pos x="connsiteX0" y="connsiteY0"/>
              </a:cxn>
              <a:cxn ang="0">
                <a:pos x="connsiteX1" y="connsiteY1"/>
              </a:cxn>
              <a:cxn ang="0">
                <a:pos x="connsiteX2" y="connsiteY2"/>
              </a:cxn>
              <a:cxn ang="0">
                <a:pos x="connsiteX3" y="connsiteY3"/>
              </a:cxn>
            </a:cxnLst>
            <a:rect l="l" t="t" r="r" b="b"/>
            <a:pathLst>
              <a:path w="6766560" h="9966960">
                <a:moveTo>
                  <a:pt x="0" y="0"/>
                </a:moveTo>
                <a:lnTo>
                  <a:pt x="6766560" y="0"/>
                </a:lnTo>
                <a:lnTo>
                  <a:pt x="6766560" y="9966960"/>
                </a:lnTo>
                <a:lnTo>
                  <a:pt x="0" y="9966960"/>
                </a:lnTo>
                <a:close/>
              </a:path>
            </a:pathLst>
          </a:custGeom>
          <a:solidFill>
            <a:schemeClr val="bg1">
              <a:lumMod val="95000"/>
            </a:schemeClr>
          </a:solidFill>
        </p:spPr>
        <p:txBody>
          <a:bodyPr wrap="square">
            <a:noAutofit/>
          </a:bodyPr>
          <a:lstStyle>
            <a:lvl1pPr>
              <a:defRPr sz="1200"/>
            </a:lvl1pPr>
          </a:lstStyle>
          <a:p>
            <a:endParaRPr lang="id-ID"/>
          </a:p>
        </p:txBody>
      </p:sp>
      <p:sp>
        <p:nvSpPr>
          <p:cNvPr id="13" name="Title 1"/>
          <p:cNvSpPr>
            <a:spLocks noGrp="1"/>
          </p:cNvSpPr>
          <p:nvPr>
            <p:ph type="title"/>
          </p:nvPr>
        </p:nvSpPr>
        <p:spPr>
          <a:xfrm>
            <a:off x="358473" y="238172"/>
            <a:ext cx="7652053" cy="364974"/>
          </a:xfrm>
          <a:prstGeom prst="rect">
            <a:avLst/>
          </a:prstGeo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4" name="Subtitle 2"/>
          <p:cNvSpPr>
            <a:spLocks noGrp="1"/>
          </p:cNvSpPr>
          <p:nvPr>
            <p:ph type="subTitle" idx="1"/>
          </p:nvPr>
        </p:nvSpPr>
        <p:spPr>
          <a:xfrm>
            <a:off x="358472" y="646594"/>
            <a:ext cx="7652054" cy="172556"/>
          </a:xfrm>
          <a:prstGeom prst="rect">
            <a:avLst/>
          </a:prstGeo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Tree>
    <p:extLst>
      <p:ext uri="{BB962C8B-B14F-4D97-AF65-F5344CB8AC3E}">
        <p14:creationId xmlns:p14="http://schemas.microsoft.com/office/powerpoint/2010/main" val="278132542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9" name="Picture Placeholder 44"/>
          <p:cNvSpPr>
            <a:spLocks noGrp="1"/>
          </p:cNvSpPr>
          <p:nvPr>
            <p:ph type="pic" sz="quarter" idx="14"/>
          </p:nvPr>
        </p:nvSpPr>
        <p:spPr>
          <a:xfrm>
            <a:off x="7314244" y="3323033"/>
            <a:ext cx="1828248" cy="1814277"/>
          </a:xfrm>
          <a:prstGeom prst="rect">
            <a:avLst/>
          </a:prstGeom>
        </p:spPr>
        <p:txBody>
          <a:bodyPr/>
          <a:lstStyle/>
          <a:p>
            <a:endParaRPr lang="en-US" dirty="0"/>
          </a:p>
        </p:txBody>
      </p:sp>
      <p:sp>
        <p:nvSpPr>
          <p:cNvPr id="48" name="Picture Placeholder 44"/>
          <p:cNvSpPr>
            <a:spLocks noGrp="1"/>
          </p:cNvSpPr>
          <p:nvPr>
            <p:ph type="pic" sz="quarter" idx="13"/>
          </p:nvPr>
        </p:nvSpPr>
        <p:spPr>
          <a:xfrm>
            <a:off x="5487632" y="1508756"/>
            <a:ext cx="1828248" cy="1814277"/>
          </a:xfrm>
          <a:prstGeom prst="rect">
            <a:avLst/>
          </a:prstGeom>
        </p:spPr>
        <p:txBody>
          <a:bodyPr/>
          <a:lstStyle/>
          <a:p>
            <a:endParaRPr lang="en-US" dirty="0"/>
          </a:p>
        </p:txBody>
      </p:sp>
      <p:sp>
        <p:nvSpPr>
          <p:cNvPr id="47" name="Picture Placeholder 44"/>
          <p:cNvSpPr>
            <a:spLocks noGrp="1"/>
          </p:cNvSpPr>
          <p:nvPr>
            <p:ph type="pic" sz="quarter" idx="12"/>
          </p:nvPr>
        </p:nvSpPr>
        <p:spPr>
          <a:xfrm>
            <a:off x="3658673" y="3339774"/>
            <a:ext cx="1828248" cy="1814277"/>
          </a:xfrm>
          <a:prstGeom prst="rect">
            <a:avLst/>
          </a:prstGeom>
        </p:spPr>
        <p:txBody>
          <a:bodyPr/>
          <a:lstStyle/>
          <a:p>
            <a:endParaRPr lang="en-US" dirty="0"/>
          </a:p>
        </p:txBody>
      </p:sp>
      <p:sp>
        <p:nvSpPr>
          <p:cNvPr id="46" name="Picture Placeholder 44"/>
          <p:cNvSpPr>
            <a:spLocks noGrp="1"/>
          </p:cNvSpPr>
          <p:nvPr>
            <p:ph type="pic" sz="quarter" idx="11"/>
          </p:nvPr>
        </p:nvSpPr>
        <p:spPr>
          <a:xfrm>
            <a:off x="-3188" y="3330778"/>
            <a:ext cx="1828248" cy="1814277"/>
          </a:xfrm>
          <a:prstGeom prst="rect">
            <a:avLst/>
          </a:prstGeom>
        </p:spPr>
        <p:txBody>
          <a:bodyPr/>
          <a:lstStyle/>
          <a:p>
            <a:endParaRPr lang="en-US" dirty="0"/>
          </a:p>
        </p:txBody>
      </p:sp>
      <p:sp>
        <p:nvSpPr>
          <p:cNvPr id="45" name="Picture Placeholder 44"/>
          <p:cNvSpPr>
            <a:spLocks noGrp="1"/>
          </p:cNvSpPr>
          <p:nvPr>
            <p:ph type="pic" sz="quarter" idx="10"/>
          </p:nvPr>
        </p:nvSpPr>
        <p:spPr>
          <a:xfrm>
            <a:off x="1828120" y="1508757"/>
            <a:ext cx="1828248" cy="1814277"/>
          </a:xfrm>
          <a:prstGeom prst="rect">
            <a:avLst/>
          </a:prstGeom>
        </p:spPr>
        <p:txBody>
          <a:bodyPr/>
          <a:lstStyle/>
          <a:p>
            <a:endParaRPr lang="en-US" dirty="0"/>
          </a:p>
        </p:txBody>
      </p:sp>
      <p:sp>
        <p:nvSpPr>
          <p:cNvPr id="9" name="Title 1"/>
          <p:cNvSpPr>
            <a:spLocks noGrp="1"/>
          </p:cNvSpPr>
          <p:nvPr>
            <p:ph type="title" hasCustomPrompt="1"/>
          </p:nvPr>
        </p:nvSpPr>
        <p:spPr>
          <a:xfrm>
            <a:off x="448678" y="275387"/>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390538952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Tree>
    <p:extLst>
      <p:ext uri="{BB962C8B-B14F-4D97-AF65-F5344CB8AC3E}">
        <p14:creationId xmlns:p14="http://schemas.microsoft.com/office/powerpoint/2010/main" val="1808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762001"/>
            <a:ext cx="7886700" cy="387072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401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621654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942975"/>
            <a:ext cx="3886200" cy="368974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146777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0479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70058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5729288" y="2843213"/>
            <a:ext cx="2057400" cy="2300287"/>
          </a:xfrm>
          <a:custGeom>
            <a:avLst/>
            <a:gdLst>
              <a:gd name="connsiteX0" fmla="*/ 0 w 2743200"/>
              <a:gd name="connsiteY0" fmla="*/ 0 h 3067049"/>
              <a:gd name="connsiteX1" fmla="*/ 2743200 w 2743200"/>
              <a:gd name="connsiteY1" fmla="*/ 0 h 3067049"/>
              <a:gd name="connsiteX2" fmla="*/ 2743200 w 2743200"/>
              <a:gd name="connsiteY2" fmla="*/ 3067049 h 3067049"/>
              <a:gd name="connsiteX3" fmla="*/ 0 w 2743200"/>
              <a:gd name="connsiteY3" fmla="*/ 3067049 h 3067049"/>
            </a:gdLst>
            <a:ahLst/>
            <a:cxnLst>
              <a:cxn ang="0">
                <a:pos x="connsiteX0" y="connsiteY0"/>
              </a:cxn>
              <a:cxn ang="0">
                <a:pos x="connsiteX1" y="connsiteY1"/>
              </a:cxn>
              <a:cxn ang="0">
                <a:pos x="connsiteX2" y="connsiteY2"/>
              </a:cxn>
              <a:cxn ang="0">
                <a:pos x="connsiteX3" y="connsiteY3"/>
              </a:cxn>
            </a:cxnLst>
            <a:rect l="l" t="t" r="r" b="b"/>
            <a:pathLst>
              <a:path w="2743200" h="3067049">
                <a:moveTo>
                  <a:pt x="0" y="0"/>
                </a:moveTo>
                <a:lnTo>
                  <a:pt x="2743200" y="0"/>
                </a:lnTo>
                <a:lnTo>
                  <a:pt x="2743200" y="3067049"/>
                </a:lnTo>
                <a:lnTo>
                  <a:pt x="0" y="3067049"/>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4" name="Picture Placeholder 13"/>
          <p:cNvSpPr>
            <a:spLocks noGrp="1"/>
          </p:cNvSpPr>
          <p:nvPr>
            <p:ph type="pic" sz="quarter" idx="11"/>
          </p:nvPr>
        </p:nvSpPr>
        <p:spPr>
          <a:xfrm>
            <a:off x="0" y="0"/>
            <a:ext cx="6915150" cy="1914525"/>
          </a:xfrm>
          <a:custGeom>
            <a:avLst/>
            <a:gdLst>
              <a:gd name="connsiteX0" fmla="*/ 0 w 8172450"/>
              <a:gd name="connsiteY0" fmla="*/ 0 h 2552700"/>
              <a:gd name="connsiteX1" fmla="*/ 8172450 w 8172450"/>
              <a:gd name="connsiteY1" fmla="*/ 0 h 2552700"/>
              <a:gd name="connsiteX2" fmla="*/ 8172450 w 8172450"/>
              <a:gd name="connsiteY2" fmla="*/ 2552700 h 2552700"/>
              <a:gd name="connsiteX3" fmla="*/ 0 w 8172450"/>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8172450" h="2552700">
                <a:moveTo>
                  <a:pt x="0" y="0"/>
                </a:moveTo>
                <a:lnTo>
                  <a:pt x="8172450" y="0"/>
                </a:lnTo>
                <a:lnTo>
                  <a:pt x="8172450" y="2552700"/>
                </a:lnTo>
                <a:lnTo>
                  <a:pt x="0" y="25527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7838234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
        <p:nvSpPr>
          <p:cNvPr id="5" name="Title 2"/>
          <p:cNvSpPr txBox="1">
            <a:spLocks/>
          </p:cNvSpPr>
          <p:nvPr userDrawn="1"/>
        </p:nvSpPr>
        <p:spPr>
          <a:xfrm>
            <a:off x="828676" y="345157"/>
            <a:ext cx="4643264" cy="267064"/>
          </a:xfrm>
          <a:prstGeom prst="rect">
            <a:avLst/>
          </a:prstGeom>
        </p:spPr>
        <p:txBody>
          <a:bodyPr vert="horz" lIns="0" tIns="0" rIns="0" bIns="0" rtlCol="0" anchor="ctr">
            <a:normAutofit/>
          </a:bodyPr>
          <a:lstStyle>
            <a:lvl1pPr algn="l" defTabSz="457200" rtl="0" eaLnBrk="1" latinLnBrk="0" hangingPunct="1">
              <a:spcBef>
                <a:spcPct val="0"/>
              </a:spcBef>
              <a:buNone/>
              <a:defRPr sz="1400" b="1" kern="1200">
                <a:solidFill>
                  <a:schemeClr val="tx1"/>
                </a:solidFill>
                <a:latin typeface="Raleway"/>
                <a:ea typeface="+mj-ea"/>
                <a:cs typeface="Raleway"/>
              </a:defRPr>
            </a:lvl1pPr>
          </a:lstStyle>
          <a:p>
            <a:pPr>
              <a:defRPr/>
            </a:pPr>
            <a:endParaRPr lang="en-US" sz="1500" dirty="0">
              <a:solidFill>
                <a:srgbClr val="C00000"/>
              </a:solidFill>
            </a:endParaRPr>
          </a:p>
        </p:txBody>
      </p:sp>
    </p:spTree>
    <p:extLst>
      <p:ext uri="{BB962C8B-B14F-4D97-AF65-F5344CB8AC3E}">
        <p14:creationId xmlns:p14="http://schemas.microsoft.com/office/powerpoint/2010/main" val="91752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850969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93905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306703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pPr defTabSz="685800"/>
            <a:fld id="{D174A313-1641-4995-8538-0141801DED91}" type="slidenum">
              <a:rPr lang="en-US" sz="1350" smtClean="0">
                <a:solidFill>
                  <a:srgbClr val="000000"/>
                </a:solidFill>
              </a:rPr>
              <a:pPr defTabSz="685800"/>
              <a:t>‹#›</a:t>
            </a:fld>
            <a:endParaRPr lang="en-US" sz="1350" dirty="0">
              <a:solidFill>
                <a:srgbClr val="000000"/>
              </a:solidFill>
            </a:endParaRPr>
          </a:p>
        </p:txBody>
      </p:sp>
    </p:spTree>
    <p:extLst>
      <p:ext uri="{BB962C8B-B14F-4D97-AF65-F5344CB8AC3E}">
        <p14:creationId xmlns:p14="http://schemas.microsoft.com/office/powerpoint/2010/main" val="263684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grpSp>
        <p:nvGrpSpPr>
          <p:cNvPr id="16" name="Group 15"/>
          <p:cNvGrpSpPr/>
          <p:nvPr userDrawn="1"/>
        </p:nvGrpSpPr>
        <p:grpSpPr>
          <a:xfrm>
            <a:off x="460613" y="4984845"/>
            <a:ext cx="8222776" cy="35823"/>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endParaRPr>
            </a:p>
          </p:txBody>
        </p:sp>
      </p:grpSp>
    </p:spTree>
    <p:extLst>
      <p:ext uri="{BB962C8B-B14F-4D97-AF65-F5344CB8AC3E}">
        <p14:creationId xmlns:p14="http://schemas.microsoft.com/office/powerpoint/2010/main" val="349693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a:solidFill>
                  <a:srgbClr val="000000"/>
                </a:solidFill>
              </a:rPr>
              <a:t>www.wfglobal.org</a:t>
            </a:r>
          </a:p>
        </p:txBody>
      </p:sp>
      <p:sp>
        <p:nvSpPr>
          <p:cNvPr id="8"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417763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_Title and Foot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250301"/>
            <a:ext cx="2133600" cy="273844"/>
          </a:xfrm>
          <a:prstGeom prst="rect">
            <a:avLst/>
          </a:prstGeom>
        </p:spPr>
        <p:txBody>
          <a:bodyPr/>
          <a:lstStyle/>
          <a:p>
            <a:pPr defTabSz="685800"/>
            <a:r>
              <a:rPr lang="en-US" sz="1350" dirty="0">
                <a:solidFill>
                  <a:srgbClr val="000000"/>
                </a:solidFill>
              </a:rPr>
              <a:t>www.wfglobal.com</a:t>
            </a:r>
          </a:p>
        </p:txBody>
      </p:sp>
      <p:sp>
        <p:nvSpPr>
          <p:cNvPr id="5" name="Title 1"/>
          <p:cNvSpPr>
            <a:spLocks noGrp="1"/>
          </p:cNvSpPr>
          <p:nvPr>
            <p:ph type="title" hasCustomPrompt="1"/>
          </p:nvPr>
        </p:nvSpPr>
        <p:spPr>
          <a:xfrm>
            <a:off x="457200" y="273844"/>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8766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2_Normal Center">
    <p:spTree>
      <p:nvGrpSpPr>
        <p:cNvPr id="1" name=""/>
        <p:cNvGrpSpPr/>
        <p:nvPr/>
      </p:nvGrpSpPr>
      <p:grpSpPr>
        <a:xfrm>
          <a:off x="0" y="0"/>
          <a:ext cx="0" cy="0"/>
          <a:chOff x="0" y="0"/>
          <a:chExt cx="0" cy="0"/>
        </a:xfrm>
      </p:grpSpPr>
      <p:sp>
        <p:nvSpPr>
          <p:cNvPr id="2" name="Title 1"/>
          <p:cNvSpPr>
            <a:spLocks noGrp="1"/>
          </p:cNvSpPr>
          <p:nvPr>
            <p:ph type="title"/>
          </p:nvPr>
        </p:nvSpPr>
        <p:spPr>
          <a:xfrm>
            <a:off x="313083" y="587136"/>
            <a:ext cx="8517834" cy="421895"/>
          </a:xfrm>
          <a:prstGeom prst="rect">
            <a:avLst/>
          </a:prstGeom>
        </p:spPr>
        <p:txBody>
          <a:bodyPr>
            <a:normAutofit/>
          </a:bodyPr>
          <a:lstStyle>
            <a:lvl1pPr algn="ctr">
              <a:defRPr sz="2100">
                <a:solidFill>
                  <a:schemeClr val="bg2"/>
                </a:solidFill>
                <a:latin typeface="Montserrat Semi Bold" panose="00000700000000000000" pitchFamily="50" charset="0"/>
              </a:defRPr>
            </a:lvl1pPr>
          </a:lstStyle>
          <a:p>
            <a:r>
              <a:rPr lang="en-US" dirty="0"/>
              <a:t>Click to edit Master title style</a:t>
            </a:r>
            <a:endParaRPr lang="id-ID" dirty="0"/>
          </a:p>
        </p:txBody>
      </p:sp>
      <p:sp>
        <p:nvSpPr>
          <p:cNvPr id="8" name="Text Placeholder 7"/>
          <p:cNvSpPr>
            <a:spLocks noGrp="1"/>
          </p:cNvSpPr>
          <p:nvPr>
            <p:ph type="body" sz="quarter" idx="10"/>
          </p:nvPr>
        </p:nvSpPr>
        <p:spPr>
          <a:xfrm>
            <a:off x="313083" y="418721"/>
            <a:ext cx="8517834" cy="327681"/>
          </a:xfrm>
          <a:prstGeom prst="rect">
            <a:avLst/>
          </a:prstGeom>
        </p:spPr>
        <p:txBody>
          <a:bodyPr>
            <a:normAutofit/>
          </a:bodyPr>
          <a:lstStyle>
            <a:lvl1pPr marL="0" indent="0" algn="ctr">
              <a:buNone/>
              <a:defRPr sz="1200">
                <a:solidFill>
                  <a:schemeClr val="bg1">
                    <a:lumMod val="50000"/>
                  </a:schemeClr>
                </a:solidFill>
                <a:latin typeface="Montserrat" panose="00000500000000000000" pitchFamily="50" charset="0"/>
              </a:defRPr>
            </a:lvl1pPr>
          </a:lstStyle>
          <a:p>
            <a:pPr lvl="0"/>
            <a:r>
              <a:rPr lang="en-US" dirty="0"/>
              <a:t>Click to edit Master text styles</a:t>
            </a:r>
          </a:p>
        </p:txBody>
      </p:sp>
    </p:spTree>
    <p:extLst>
      <p:ext uri="{BB962C8B-B14F-4D97-AF65-F5344CB8AC3E}">
        <p14:creationId xmlns:p14="http://schemas.microsoft.com/office/powerpoint/2010/main" val="127228872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7" name="Rectangle 6"/>
          <p:cNvSpPr/>
          <p:nvPr userDrawn="1"/>
        </p:nvSpPr>
        <p:spPr>
          <a:xfrm>
            <a:off x="0" y="0"/>
            <a:ext cx="9144000" cy="857250"/>
          </a:xfrm>
          <a:prstGeom prst="rect">
            <a:avLst/>
          </a:prstGeom>
          <a:solidFill>
            <a:srgbClr val="A415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6" name="Title 5"/>
          <p:cNvSpPr>
            <a:spLocks noGrp="1"/>
          </p:cNvSpPr>
          <p:nvPr>
            <p:ph type="title" hasCustomPrompt="1"/>
          </p:nvPr>
        </p:nvSpPr>
        <p:spPr>
          <a:xfrm>
            <a:off x="316524" y="205978"/>
            <a:ext cx="7420708" cy="422672"/>
          </a:xfrm>
        </p:spPr>
        <p:txBody>
          <a:bodyPr anchor="ctr">
            <a:normAutofit/>
          </a:bodyPr>
          <a:lstStyle>
            <a:lvl1pPr algn="l">
              <a:defRPr sz="1800" baseline="0">
                <a:solidFill>
                  <a:schemeClr val="bg1"/>
                </a:solidFill>
                <a:latin typeface="Noticia Text"/>
                <a:cs typeface="Noticia Text"/>
              </a:defRPr>
            </a:lvl1pPr>
          </a:lstStyle>
          <a:p>
            <a:r>
              <a:rPr lang="en-US" dirty="0"/>
              <a:t>SLIDE WITH TEXT ONLY. CLICK TO EDIT TITLE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24979" y="222885"/>
            <a:ext cx="831273" cy="411480"/>
          </a:xfrm>
          <a:prstGeom prst="rect">
            <a:avLst/>
          </a:prstGeom>
        </p:spPr>
      </p:pic>
    </p:spTree>
    <p:extLst>
      <p:ext uri="{BB962C8B-B14F-4D97-AF65-F5344CB8AC3E}">
        <p14:creationId xmlns:p14="http://schemas.microsoft.com/office/powerpoint/2010/main" val="1178218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0" y="0"/>
            <a:ext cx="9144000" cy="3300413"/>
          </a:xfrm>
          <a:custGeom>
            <a:avLst/>
            <a:gdLst>
              <a:gd name="connsiteX0" fmla="*/ 0 w 12192000"/>
              <a:gd name="connsiteY0" fmla="*/ 0 h 4400550"/>
              <a:gd name="connsiteX1" fmla="*/ 12192000 w 12192000"/>
              <a:gd name="connsiteY1" fmla="*/ 0 h 4400550"/>
              <a:gd name="connsiteX2" fmla="*/ 12192000 w 12192000"/>
              <a:gd name="connsiteY2" fmla="*/ 4400550 h 4400550"/>
              <a:gd name="connsiteX3" fmla="*/ 0 w 12192000"/>
              <a:gd name="connsiteY3" fmla="*/ 4400550 h 4400550"/>
            </a:gdLst>
            <a:ahLst/>
            <a:cxnLst>
              <a:cxn ang="0">
                <a:pos x="connsiteX0" y="connsiteY0"/>
              </a:cxn>
              <a:cxn ang="0">
                <a:pos x="connsiteX1" y="connsiteY1"/>
              </a:cxn>
              <a:cxn ang="0">
                <a:pos x="connsiteX2" y="connsiteY2"/>
              </a:cxn>
              <a:cxn ang="0">
                <a:pos x="connsiteX3" y="connsiteY3"/>
              </a:cxn>
            </a:cxnLst>
            <a:rect l="l" t="t" r="r" b="b"/>
            <a:pathLst>
              <a:path w="12192000" h="4400550">
                <a:moveTo>
                  <a:pt x="0" y="0"/>
                </a:moveTo>
                <a:lnTo>
                  <a:pt x="12192000" y="0"/>
                </a:lnTo>
                <a:lnTo>
                  <a:pt x="12192000" y="4400550"/>
                </a:lnTo>
                <a:lnTo>
                  <a:pt x="0" y="440055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8" name="Picture Placeholder 7"/>
          <p:cNvSpPr>
            <a:spLocks noGrp="1"/>
          </p:cNvSpPr>
          <p:nvPr>
            <p:ph type="pic" sz="quarter" idx="12"/>
          </p:nvPr>
        </p:nvSpPr>
        <p:spPr>
          <a:xfrm>
            <a:off x="1" y="3300412"/>
            <a:ext cx="3914776" cy="1843088"/>
          </a:xfrm>
          <a:custGeom>
            <a:avLst/>
            <a:gdLst>
              <a:gd name="connsiteX0" fmla="*/ 0 w 5219701"/>
              <a:gd name="connsiteY0" fmla="*/ 0 h 2457450"/>
              <a:gd name="connsiteX1" fmla="*/ 5219701 w 5219701"/>
              <a:gd name="connsiteY1" fmla="*/ 0 h 2457450"/>
              <a:gd name="connsiteX2" fmla="*/ 5219701 w 5219701"/>
              <a:gd name="connsiteY2" fmla="*/ 2457450 h 2457450"/>
              <a:gd name="connsiteX3" fmla="*/ 0 w 5219701"/>
              <a:gd name="connsiteY3" fmla="*/ 2457450 h 2457450"/>
            </a:gdLst>
            <a:ahLst/>
            <a:cxnLst>
              <a:cxn ang="0">
                <a:pos x="connsiteX0" y="connsiteY0"/>
              </a:cxn>
              <a:cxn ang="0">
                <a:pos x="connsiteX1" y="connsiteY1"/>
              </a:cxn>
              <a:cxn ang="0">
                <a:pos x="connsiteX2" y="connsiteY2"/>
              </a:cxn>
              <a:cxn ang="0">
                <a:pos x="connsiteX3" y="connsiteY3"/>
              </a:cxn>
            </a:cxnLst>
            <a:rect l="l" t="t" r="r" b="b"/>
            <a:pathLst>
              <a:path w="5219701" h="2457450">
                <a:moveTo>
                  <a:pt x="0" y="0"/>
                </a:moveTo>
                <a:lnTo>
                  <a:pt x="5219701" y="0"/>
                </a:lnTo>
                <a:lnTo>
                  <a:pt x="5219701" y="2457450"/>
                </a:lnTo>
                <a:lnTo>
                  <a:pt x="0" y="245745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12155585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58471" y="4767263"/>
            <a:ext cx="2057400" cy="273844"/>
          </a:xfrm>
          <a:prstGeom prst="rect">
            <a:avLst/>
          </a:prstGeom>
        </p:spPr>
        <p:txBody>
          <a:bodyPr/>
          <a:lstStyle/>
          <a:p>
            <a:pPr defTabSz="685800"/>
            <a:fld id="{0110EEFC-1DEC-4A8A-94F3-19F68881EEFE}" type="datetime1">
              <a:rPr lang="en-US" sz="1350" smtClean="0">
                <a:solidFill>
                  <a:srgbClr val="000000"/>
                </a:solidFill>
              </a:rPr>
              <a:pPr defTabSz="685800"/>
              <a:t>11/8/2022</a:t>
            </a:fld>
            <a:endParaRPr lang="id-ID" sz="1350">
              <a:solidFill>
                <a:srgbClr val="000000"/>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pPr defTabSz="685800"/>
            <a:r>
              <a:rPr lang="en-US" sz="1350" dirty="0">
                <a:solidFill>
                  <a:srgbClr val="000000"/>
                </a:solidFill>
              </a:rPr>
              <a:t>© Copyright Wadhwani Foundation</a:t>
            </a:r>
          </a:p>
        </p:txBody>
      </p:sp>
      <p:sp>
        <p:nvSpPr>
          <p:cNvPr id="5" name="Slide Number Placeholder 4"/>
          <p:cNvSpPr>
            <a:spLocks noGrp="1"/>
          </p:cNvSpPr>
          <p:nvPr>
            <p:ph type="sldNum" sz="quarter" idx="12"/>
          </p:nvPr>
        </p:nvSpPr>
        <p:spPr>
          <a:xfrm>
            <a:off x="6728129" y="4767263"/>
            <a:ext cx="2057400" cy="273844"/>
          </a:xfrm>
          <a:prstGeom prst="rect">
            <a:avLst/>
          </a:prstGeom>
        </p:spPr>
        <p:txBody>
          <a:bodyPr/>
          <a:lstStyle/>
          <a:p>
            <a:pPr defTabSz="685800"/>
            <a:fld id="{8632F5CF-2680-48A4-8032-177420087341}" type="slidenum">
              <a:rPr lang="id-ID" sz="1350" smtClean="0">
                <a:solidFill>
                  <a:srgbClr val="000000"/>
                </a:solidFill>
              </a:rPr>
              <a:pPr defTabSz="685800"/>
              <a:t>‹#›</a:t>
            </a:fld>
            <a:endParaRPr lang="id-ID" sz="1350">
              <a:solidFill>
                <a:srgbClr val="000000"/>
              </a:solidFill>
            </a:endParaRPr>
          </a:p>
        </p:txBody>
      </p:sp>
      <p:sp>
        <p:nvSpPr>
          <p:cNvPr id="12" name="Picture Placeholder 11"/>
          <p:cNvSpPr>
            <a:spLocks noGrp="1"/>
          </p:cNvSpPr>
          <p:nvPr>
            <p:ph type="pic" sz="quarter" idx="13"/>
          </p:nvPr>
        </p:nvSpPr>
        <p:spPr>
          <a:xfrm>
            <a:off x="358471" y="1000125"/>
            <a:ext cx="2538122" cy="3551134"/>
          </a:xfrm>
          <a:custGeom>
            <a:avLst/>
            <a:gdLst>
              <a:gd name="connsiteX0" fmla="*/ 0 w 6766560"/>
              <a:gd name="connsiteY0" fmla="*/ 0 h 9966960"/>
              <a:gd name="connsiteX1" fmla="*/ 6766560 w 6766560"/>
              <a:gd name="connsiteY1" fmla="*/ 0 h 9966960"/>
              <a:gd name="connsiteX2" fmla="*/ 6766560 w 6766560"/>
              <a:gd name="connsiteY2" fmla="*/ 9966960 h 9966960"/>
              <a:gd name="connsiteX3" fmla="*/ 0 w 6766560"/>
              <a:gd name="connsiteY3" fmla="*/ 9966960 h 9966960"/>
            </a:gdLst>
            <a:ahLst/>
            <a:cxnLst>
              <a:cxn ang="0">
                <a:pos x="connsiteX0" y="connsiteY0"/>
              </a:cxn>
              <a:cxn ang="0">
                <a:pos x="connsiteX1" y="connsiteY1"/>
              </a:cxn>
              <a:cxn ang="0">
                <a:pos x="connsiteX2" y="connsiteY2"/>
              </a:cxn>
              <a:cxn ang="0">
                <a:pos x="connsiteX3" y="connsiteY3"/>
              </a:cxn>
            </a:cxnLst>
            <a:rect l="l" t="t" r="r" b="b"/>
            <a:pathLst>
              <a:path w="6766560" h="9966960">
                <a:moveTo>
                  <a:pt x="0" y="0"/>
                </a:moveTo>
                <a:lnTo>
                  <a:pt x="6766560" y="0"/>
                </a:lnTo>
                <a:lnTo>
                  <a:pt x="6766560" y="9966960"/>
                </a:lnTo>
                <a:lnTo>
                  <a:pt x="0" y="9966960"/>
                </a:lnTo>
                <a:close/>
              </a:path>
            </a:pathLst>
          </a:custGeom>
          <a:solidFill>
            <a:schemeClr val="bg1">
              <a:lumMod val="95000"/>
            </a:schemeClr>
          </a:solidFill>
        </p:spPr>
        <p:txBody>
          <a:bodyPr wrap="square">
            <a:noAutofit/>
          </a:bodyPr>
          <a:lstStyle>
            <a:lvl1pPr>
              <a:defRPr sz="1200"/>
            </a:lvl1pPr>
          </a:lstStyle>
          <a:p>
            <a:endParaRPr lang="id-ID"/>
          </a:p>
        </p:txBody>
      </p:sp>
      <p:sp>
        <p:nvSpPr>
          <p:cNvPr id="13" name="Title 1"/>
          <p:cNvSpPr>
            <a:spLocks noGrp="1"/>
          </p:cNvSpPr>
          <p:nvPr>
            <p:ph type="title"/>
          </p:nvPr>
        </p:nvSpPr>
        <p:spPr>
          <a:xfrm>
            <a:off x="358473" y="238172"/>
            <a:ext cx="7652053" cy="364974"/>
          </a:xfrm>
          <a:prstGeom prst="rect">
            <a:avLst/>
          </a:prstGeo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4" name="Subtitle 2"/>
          <p:cNvSpPr>
            <a:spLocks noGrp="1"/>
          </p:cNvSpPr>
          <p:nvPr>
            <p:ph type="subTitle" idx="1"/>
          </p:nvPr>
        </p:nvSpPr>
        <p:spPr>
          <a:xfrm>
            <a:off x="358472" y="646594"/>
            <a:ext cx="7652054" cy="172556"/>
          </a:xfrm>
          <a:prstGeom prst="rect">
            <a:avLst/>
          </a:prstGeo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Tree>
    <p:extLst>
      <p:ext uri="{BB962C8B-B14F-4D97-AF65-F5344CB8AC3E}">
        <p14:creationId xmlns:p14="http://schemas.microsoft.com/office/powerpoint/2010/main" val="31734416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58471" y="4767263"/>
            <a:ext cx="2057400" cy="273844"/>
          </a:xfrm>
          <a:prstGeom prst="rect">
            <a:avLst/>
          </a:prstGeom>
        </p:spPr>
        <p:txBody>
          <a:bodyPr/>
          <a:lstStyle/>
          <a:p>
            <a:pPr defTabSz="685800"/>
            <a:fld id="{D4A9FDA1-AED7-4C71-AADF-0F77E102C5A4}" type="datetime1">
              <a:rPr lang="en-US" sz="1350" smtClean="0">
                <a:solidFill>
                  <a:srgbClr val="000000"/>
                </a:solidFill>
              </a:rPr>
              <a:pPr defTabSz="685800"/>
              <a:t>11/8/2022</a:t>
            </a:fld>
            <a:endParaRPr lang="id-ID" sz="1350">
              <a:solidFill>
                <a:srgbClr val="000000"/>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lvl1pPr>
              <a:defRPr>
                <a:solidFill>
                  <a:schemeClr val="tx1">
                    <a:lumMod val="85000"/>
                    <a:lumOff val="15000"/>
                  </a:schemeClr>
                </a:solidFill>
              </a:defRPr>
            </a:lvl1pPr>
          </a:lstStyle>
          <a:p>
            <a:pPr defTabSz="685800"/>
            <a:r>
              <a:rPr lang="en-US" sz="1350" dirty="0">
                <a:solidFill>
                  <a:srgbClr val="000000">
                    <a:lumMod val="85000"/>
                    <a:lumOff val="15000"/>
                  </a:srgbClr>
                </a:solidFill>
              </a:rPr>
              <a:t>© Copyright Wadhwani Foundation</a:t>
            </a:r>
          </a:p>
        </p:txBody>
      </p:sp>
      <p:sp>
        <p:nvSpPr>
          <p:cNvPr id="5" name="Slide Number Placeholder 4"/>
          <p:cNvSpPr>
            <a:spLocks noGrp="1"/>
          </p:cNvSpPr>
          <p:nvPr>
            <p:ph type="sldNum" sz="quarter" idx="12"/>
          </p:nvPr>
        </p:nvSpPr>
        <p:spPr>
          <a:xfrm>
            <a:off x="6728129" y="4767263"/>
            <a:ext cx="2057400" cy="273844"/>
          </a:xfrm>
          <a:prstGeom prst="rect">
            <a:avLst/>
          </a:prstGeom>
        </p:spPr>
        <p:txBody>
          <a:bodyPr/>
          <a:lstStyle/>
          <a:p>
            <a:pPr defTabSz="685800"/>
            <a:fld id="{8632F5CF-2680-48A4-8032-177420087341}" type="slidenum">
              <a:rPr lang="id-ID" sz="1350" smtClean="0">
                <a:solidFill>
                  <a:srgbClr val="000000"/>
                </a:solidFill>
              </a:rPr>
              <a:pPr defTabSz="685800"/>
              <a:t>‹#›</a:t>
            </a:fld>
            <a:endParaRPr lang="id-ID" sz="1350">
              <a:solidFill>
                <a:srgbClr val="000000"/>
              </a:solidFill>
            </a:endParaRPr>
          </a:p>
        </p:txBody>
      </p:sp>
      <p:sp>
        <p:nvSpPr>
          <p:cNvPr id="10" name="Title 1"/>
          <p:cNvSpPr>
            <a:spLocks noGrp="1"/>
          </p:cNvSpPr>
          <p:nvPr>
            <p:ph type="title"/>
          </p:nvPr>
        </p:nvSpPr>
        <p:spPr>
          <a:xfrm>
            <a:off x="358473" y="238172"/>
            <a:ext cx="7652053" cy="364974"/>
          </a:xfrm>
          <a:prstGeom prst="rect">
            <a:avLst/>
          </a:prstGeo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358472" y="646594"/>
            <a:ext cx="7652054" cy="172556"/>
          </a:xfrm>
          <a:prstGeom prst="rect">
            <a:avLst/>
          </a:prstGeo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Tree>
    <p:extLst>
      <p:ext uri="{BB962C8B-B14F-4D97-AF65-F5344CB8AC3E}">
        <p14:creationId xmlns:p14="http://schemas.microsoft.com/office/powerpoint/2010/main" val="419833593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DA39-340B-5E4B-9ED2-6EE392EF0555}"/>
              </a:ext>
            </a:extLst>
          </p:cNvPr>
          <p:cNvSpPr>
            <a:spLocks noGrp="1"/>
          </p:cNvSpPr>
          <p:nvPr>
            <p:ph type="ctrTitle"/>
          </p:nvPr>
        </p:nvSpPr>
        <p:spPr>
          <a:xfrm>
            <a:off x="1143000" y="841772"/>
            <a:ext cx="6858000" cy="1790700"/>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7769E568-D445-4448-B43A-B2FF5E1A8C6E}"/>
              </a:ext>
            </a:extLst>
          </p:cNvPr>
          <p:cNvSpPr>
            <a:spLocks noGrp="1"/>
          </p:cNvSpPr>
          <p:nvPr>
            <p:ph type="subTitle" idx="1"/>
          </p:nvPr>
        </p:nvSpPr>
        <p:spPr>
          <a:xfrm>
            <a:off x="1143000" y="2701528"/>
            <a:ext cx="6858000" cy="1241822"/>
          </a:xfrm>
        </p:spPr>
        <p:txBody>
          <a:bodyPr>
            <a:normAutofit/>
          </a:bodyPr>
          <a:lstStyle>
            <a:lvl1pPr marL="0" indent="0" algn="ctr">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0204FB4-1B16-874A-98F7-2F151D646C31}"/>
              </a:ext>
            </a:extLst>
          </p:cNvPr>
          <p:cNvSpPr>
            <a:spLocks noGrp="1"/>
          </p:cNvSpPr>
          <p:nvPr>
            <p:ph type="dt" sz="half" idx="10"/>
          </p:nvPr>
        </p:nvSpPr>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5" name="Footer Placeholder 4">
            <a:extLst>
              <a:ext uri="{FF2B5EF4-FFF2-40B4-BE49-F238E27FC236}">
                <a16:creationId xmlns:a16="http://schemas.microsoft.com/office/drawing/2014/main" id="{2DDF4C8F-EF69-7744-8670-0462E7CCAE83}"/>
              </a:ext>
            </a:extLst>
          </p:cNvPr>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a:extLst>
              <a:ext uri="{FF2B5EF4-FFF2-40B4-BE49-F238E27FC236}">
                <a16:creationId xmlns:a16="http://schemas.microsoft.com/office/drawing/2014/main" id="{BD899688-E0ED-4544-82D0-C486DC4A3701}"/>
              </a:ext>
            </a:extLst>
          </p:cNvPr>
          <p:cNvSpPr>
            <a:spLocks noGrp="1"/>
          </p:cNvSpPr>
          <p:nvPr>
            <p:ph type="sldNum" sz="quarter" idx="12"/>
          </p:nvPr>
        </p:nvSpPr>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77367665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1EAB-A124-8B45-A260-5B3AE6161F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5CEA44-4719-D24B-AA55-0930EB996A10}"/>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7B7FBD2-2C59-3D4A-8FB9-80900693B0C5}"/>
              </a:ext>
            </a:extLst>
          </p:cNvPr>
          <p:cNvSpPr>
            <a:spLocks noGrp="1"/>
          </p:cNvSpPr>
          <p:nvPr>
            <p:ph type="dt" sz="half" idx="10"/>
          </p:nvPr>
        </p:nvSpPr>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5" name="Footer Placeholder 4">
            <a:extLst>
              <a:ext uri="{FF2B5EF4-FFF2-40B4-BE49-F238E27FC236}">
                <a16:creationId xmlns:a16="http://schemas.microsoft.com/office/drawing/2014/main" id="{DB5F7458-AE2D-034D-B804-4982D3663BEA}"/>
              </a:ext>
            </a:extLst>
          </p:cNvPr>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a:extLst>
              <a:ext uri="{FF2B5EF4-FFF2-40B4-BE49-F238E27FC236}">
                <a16:creationId xmlns:a16="http://schemas.microsoft.com/office/drawing/2014/main" id="{77B86C25-D2DA-1F43-AFB6-5E28C87F0DA2}"/>
              </a:ext>
            </a:extLst>
          </p:cNvPr>
          <p:cNvSpPr>
            <a:spLocks noGrp="1"/>
          </p:cNvSpPr>
          <p:nvPr>
            <p:ph type="sldNum" sz="quarter" idx="12"/>
          </p:nvPr>
        </p:nvSpPr>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1424450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319E-6F52-C442-9439-F602196FBF0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4C50ECA-7EEA-6141-B3C3-14BC019115A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693BB1-300C-4A43-A990-A84AB260CFB2}"/>
              </a:ext>
            </a:extLst>
          </p:cNvPr>
          <p:cNvSpPr>
            <a:spLocks noGrp="1"/>
          </p:cNvSpPr>
          <p:nvPr>
            <p:ph type="dt" sz="half" idx="10"/>
          </p:nvPr>
        </p:nvSpPr>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5" name="Footer Placeholder 4">
            <a:extLst>
              <a:ext uri="{FF2B5EF4-FFF2-40B4-BE49-F238E27FC236}">
                <a16:creationId xmlns:a16="http://schemas.microsoft.com/office/drawing/2014/main" id="{0573EDD0-60D1-8345-817F-15ECACE6436B}"/>
              </a:ext>
            </a:extLst>
          </p:cNvPr>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a:extLst>
              <a:ext uri="{FF2B5EF4-FFF2-40B4-BE49-F238E27FC236}">
                <a16:creationId xmlns:a16="http://schemas.microsoft.com/office/drawing/2014/main" id="{B3BD3E7B-88E5-B349-8F60-B96665D4474C}"/>
              </a:ext>
            </a:extLst>
          </p:cNvPr>
          <p:cNvSpPr>
            <a:spLocks noGrp="1"/>
          </p:cNvSpPr>
          <p:nvPr>
            <p:ph type="sldNum" sz="quarter" idx="12"/>
          </p:nvPr>
        </p:nvSpPr>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61686988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A422-840C-904F-BADB-474A1FDEED6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A2F4F3E9-7C64-4D4E-9472-62EEC4030748}"/>
              </a:ext>
            </a:extLst>
          </p:cNvPr>
          <p:cNvSpPr>
            <a:spLocks noGrp="1"/>
          </p:cNvSpPr>
          <p:nvPr>
            <p:ph sz="half" idx="1"/>
          </p:nvPr>
        </p:nvSpPr>
        <p:spPr>
          <a:xfrm>
            <a:off x="628650" y="1369219"/>
            <a:ext cx="3886200" cy="326350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43FE0F0-AD6F-7940-9F26-57E281E3F5D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7D016D-82FE-E447-8098-21A7EAE25694}"/>
              </a:ext>
            </a:extLst>
          </p:cNvPr>
          <p:cNvSpPr>
            <a:spLocks noGrp="1"/>
          </p:cNvSpPr>
          <p:nvPr>
            <p:ph type="dt" sz="half" idx="10"/>
          </p:nvPr>
        </p:nvSpPr>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6" name="Footer Placeholder 5">
            <a:extLst>
              <a:ext uri="{FF2B5EF4-FFF2-40B4-BE49-F238E27FC236}">
                <a16:creationId xmlns:a16="http://schemas.microsoft.com/office/drawing/2014/main" id="{CB762BB0-1E5C-D74A-907C-B1146FDA367E}"/>
              </a:ext>
            </a:extLst>
          </p:cNvPr>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a:extLst>
              <a:ext uri="{FF2B5EF4-FFF2-40B4-BE49-F238E27FC236}">
                <a16:creationId xmlns:a16="http://schemas.microsoft.com/office/drawing/2014/main" id="{9E9E8EE4-029C-8241-82E7-941D2FA59EE7}"/>
              </a:ext>
            </a:extLst>
          </p:cNvPr>
          <p:cNvSpPr>
            <a:spLocks noGrp="1"/>
          </p:cNvSpPr>
          <p:nvPr>
            <p:ph type="sldNum" sz="quarter" idx="12"/>
          </p:nvPr>
        </p:nvSpPr>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83019504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0DDB-9514-8D4C-9213-B98067D0705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0D217A-DC42-5342-B896-223992112B4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Edit Master text styles</a:t>
            </a:r>
          </a:p>
        </p:txBody>
      </p:sp>
      <p:sp>
        <p:nvSpPr>
          <p:cNvPr id="4" name="Content Placeholder 3">
            <a:extLst>
              <a:ext uri="{FF2B5EF4-FFF2-40B4-BE49-F238E27FC236}">
                <a16:creationId xmlns:a16="http://schemas.microsoft.com/office/drawing/2014/main" id="{81C9E526-7F4A-1B4E-843A-6E80DF971151}"/>
              </a:ext>
            </a:extLst>
          </p:cNvPr>
          <p:cNvSpPr>
            <a:spLocks noGrp="1"/>
          </p:cNvSpPr>
          <p:nvPr>
            <p:ph sz="half" idx="2"/>
          </p:nvPr>
        </p:nvSpPr>
        <p:spPr>
          <a:xfrm>
            <a:off x="629842" y="1878806"/>
            <a:ext cx="3868340" cy="276344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B7B2CEC-8034-E648-BA23-9A2CBAE1FA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24127994-11DB-5745-B681-00426E56DFA8}"/>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D0926B-FCFF-7742-938D-93B1BEF9E57D}"/>
              </a:ext>
            </a:extLst>
          </p:cNvPr>
          <p:cNvSpPr>
            <a:spLocks noGrp="1"/>
          </p:cNvSpPr>
          <p:nvPr>
            <p:ph type="dt" sz="half" idx="10"/>
          </p:nvPr>
        </p:nvSpPr>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8" name="Footer Placeholder 7">
            <a:extLst>
              <a:ext uri="{FF2B5EF4-FFF2-40B4-BE49-F238E27FC236}">
                <a16:creationId xmlns:a16="http://schemas.microsoft.com/office/drawing/2014/main" id="{998F4959-F72F-8D48-AE4E-E05A858A1D07}"/>
              </a:ext>
            </a:extLst>
          </p:cNvPr>
          <p:cNvSpPr>
            <a:spLocks noGrp="1"/>
          </p:cNvSpPr>
          <p:nvPr>
            <p:ph type="ftr" sz="quarter" idx="11"/>
          </p:nvPr>
        </p:nvSpPr>
        <p:spPr/>
        <p:txBody>
          <a:bodyPr/>
          <a:lstStyle/>
          <a:p>
            <a:endParaRPr lang="en-US">
              <a:solidFill>
                <a:srgbClr val="000000">
                  <a:tint val="75000"/>
                </a:srgbClr>
              </a:solidFill>
            </a:endParaRPr>
          </a:p>
        </p:txBody>
      </p:sp>
      <p:sp>
        <p:nvSpPr>
          <p:cNvPr id="9" name="Slide Number Placeholder 8">
            <a:extLst>
              <a:ext uri="{FF2B5EF4-FFF2-40B4-BE49-F238E27FC236}">
                <a16:creationId xmlns:a16="http://schemas.microsoft.com/office/drawing/2014/main" id="{4BA7D48E-C065-0B43-B206-3C24FB070A12}"/>
              </a:ext>
            </a:extLst>
          </p:cNvPr>
          <p:cNvSpPr>
            <a:spLocks noGrp="1"/>
          </p:cNvSpPr>
          <p:nvPr>
            <p:ph type="sldNum" sz="quarter" idx="12"/>
          </p:nvPr>
        </p:nvSpPr>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80222572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F79E-8F30-4949-844B-24F5CD3DE10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13D7434-B6BB-6541-A62A-0FB4A57E74BE}"/>
              </a:ext>
            </a:extLst>
          </p:cNvPr>
          <p:cNvSpPr>
            <a:spLocks noGrp="1"/>
          </p:cNvSpPr>
          <p:nvPr>
            <p:ph type="dt" sz="half" idx="10"/>
          </p:nvPr>
        </p:nvSpPr>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4" name="Footer Placeholder 3">
            <a:extLst>
              <a:ext uri="{FF2B5EF4-FFF2-40B4-BE49-F238E27FC236}">
                <a16:creationId xmlns:a16="http://schemas.microsoft.com/office/drawing/2014/main" id="{6FC49F88-F372-8245-AD61-1DB5E657303E}"/>
              </a:ext>
            </a:extLst>
          </p:cNvPr>
          <p:cNvSpPr>
            <a:spLocks noGrp="1"/>
          </p:cNvSpPr>
          <p:nvPr>
            <p:ph type="ftr" sz="quarter" idx="11"/>
          </p:nvPr>
        </p:nvSpPr>
        <p:spPr/>
        <p:txBody>
          <a:bodyPr/>
          <a:lstStyle/>
          <a:p>
            <a:endParaRPr lang="en-US">
              <a:solidFill>
                <a:srgbClr val="000000">
                  <a:tint val="75000"/>
                </a:srgbClr>
              </a:solidFill>
            </a:endParaRPr>
          </a:p>
        </p:txBody>
      </p:sp>
      <p:sp>
        <p:nvSpPr>
          <p:cNvPr id="5" name="Slide Number Placeholder 4">
            <a:extLst>
              <a:ext uri="{FF2B5EF4-FFF2-40B4-BE49-F238E27FC236}">
                <a16:creationId xmlns:a16="http://schemas.microsoft.com/office/drawing/2014/main" id="{53B7DA8A-1014-2E4C-BF6D-E66355E762BA}"/>
              </a:ext>
            </a:extLst>
          </p:cNvPr>
          <p:cNvSpPr>
            <a:spLocks noGrp="1"/>
          </p:cNvSpPr>
          <p:nvPr>
            <p:ph type="sldNum" sz="quarter" idx="12"/>
          </p:nvPr>
        </p:nvSpPr>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77859202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FBFEA4-E364-1447-A1E5-7B43EAB9D53E}"/>
              </a:ext>
            </a:extLst>
          </p:cNvPr>
          <p:cNvSpPr>
            <a:spLocks noGrp="1"/>
          </p:cNvSpPr>
          <p:nvPr>
            <p:ph type="dt" sz="half" idx="10"/>
          </p:nvPr>
        </p:nvSpPr>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3" name="Footer Placeholder 2">
            <a:extLst>
              <a:ext uri="{FF2B5EF4-FFF2-40B4-BE49-F238E27FC236}">
                <a16:creationId xmlns:a16="http://schemas.microsoft.com/office/drawing/2014/main" id="{D00EB85A-EB32-DB45-B437-CAF97A87FA31}"/>
              </a:ext>
            </a:extLst>
          </p:cNvPr>
          <p:cNvSpPr>
            <a:spLocks noGrp="1"/>
          </p:cNvSpPr>
          <p:nvPr>
            <p:ph type="ftr" sz="quarter" idx="11"/>
          </p:nvPr>
        </p:nvSpPr>
        <p:spPr/>
        <p:txBody>
          <a:bodyPr/>
          <a:lstStyle/>
          <a:p>
            <a:endParaRPr lang="en-US">
              <a:solidFill>
                <a:srgbClr val="000000">
                  <a:tint val="75000"/>
                </a:srgbClr>
              </a:solidFill>
            </a:endParaRPr>
          </a:p>
        </p:txBody>
      </p:sp>
      <p:sp>
        <p:nvSpPr>
          <p:cNvPr id="4" name="Slide Number Placeholder 3">
            <a:extLst>
              <a:ext uri="{FF2B5EF4-FFF2-40B4-BE49-F238E27FC236}">
                <a16:creationId xmlns:a16="http://schemas.microsoft.com/office/drawing/2014/main" id="{8ADAC38E-F7DE-BB49-8197-9B534D0598C6}"/>
              </a:ext>
            </a:extLst>
          </p:cNvPr>
          <p:cNvSpPr>
            <a:spLocks noGrp="1"/>
          </p:cNvSpPr>
          <p:nvPr>
            <p:ph type="sldNum" sz="quarter" idx="12"/>
          </p:nvPr>
        </p:nvSpPr>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59118201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5DE2-CA6F-EE42-B0EE-36560315BA73}"/>
              </a:ext>
            </a:extLst>
          </p:cNvPr>
          <p:cNvSpPr>
            <a:spLocks noGrp="1"/>
          </p:cNvSpPr>
          <p:nvPr>
            <p:ph type="title"/>
          </p:nvPr>
        </p:nvSpPr>
        <p:spPr>
          <a:xfrm>
            <a:off x="629841" y="342900"/>
            <a:ext cx="2949178" cy="1200150"/>
          </a:xfrm>
        </p:spPr>
        <p:txBody>
          <a:bodyPr anchor="b"/>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99F21BB8-D624-9645-ABD9-B1E1EA7916BA}"/>
              </a:ext>
            </a:extLst>
          </p:cNvPr>
          <p:cNvSpPr>
            <a:spLocks noGrp="1"/>
          </p:cNvSpPr>
          <p:nvPr>
            <p:ph idx="1"/>
          </p:nvPr>
        </p:nvSpPr>
        <p:spPr>
          <a:xfrm>
            <a:off x="3887391" y="740569"/>
            <a:ext cx="4629150" cy="3655219"/>
          </a:xfrm>
        </p:spPr>
        <p:txBody>
          <a:bodyPr>
            <a:normAutofit/>
          </a:bodyPr>
          <a:lstStyle>
            <a:lvl1pPr>
              <a:defRPr sz="1800"/>
            </a:lvl1pPr>
            <a:lvl2pPr>
              <a:defRPr sz="1500"/>
            </a:lvl2pPr>
            <a:lvl3pPr>
              <a:defRPr sz="1350"/>
            </a:lvl3pPr>
            <a:lvl4pPr>
              <a:defRPr sz="1200"/>
            </a:lvl4pPr>
            <a:lvl5pPr>
              <a:defRPr sz="12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C7E2D0C-B02B-C848-8E31-39571B8959F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5" name="Date Placeholder 4">
            <a:extLst>
              <a:ext uri="{FF2B5EF4-FFF2-40B4-BE49-F238E27FC236}">
                <a16:creationId xmlns:a16="http://schemas.microsoft.com/office/drawing/2014/main" id="{5D78F7B5-AD0B-CF4A-9248-822E634321CC}"/>
              </a:ext>
            </a:extLst>
          </p:cNvPr>
          <p:cNvSpPr>
            <a:spLocks noGrp="1"/>
          </p:cNvSpPr>
          <p:nvPr>
            <p:ph type="dt" sz="half" idx="10"/>
          </p:nvPr>
        </p:nvSpPr>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6" name="Footer Placeholder 5">
            <a:extLst>
              <a:ext uri="{FF2B5EF4-FFF2-40B4-BE49-F238E27FC236}">
                <a16:creationId xmlns:a16="http://schemas.microsoft.com/office/drawing/2014/main" id="{893F4471-59D4-254F-9314-C557E45320CF}"/>
              </a:ext>
            </a:extLst>
          </p:cNvPr>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a:extLst>
              <a:ext uri="{FF2B5EF4-FFF2-40B4-BE49-F238E27FC236}">
                <a16:creationId xmlns:a16="http://schemas.microsoft.com/office/drawing/2014/main" id="{DEBCE633-D8AA-8646-BC30-BC230CADC39B}"/>
              </a:ext>
            </a:extLst>
          </p:cNvPr>
          <p:cNvSpPr>
            <a:spLocks noGrp="1"/>
          </p:cNvSpPr>
          <p:nvPr>
            <p:ph type="sldNum" sz="quarter" idx="12"/>
          </p:nvPr>
        </p:nvSpPr>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353051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0" y="2571750"/>
            <a:ext cx="9144000" cy="257175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79775155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FBC52-8526-8D4F-B59E-A2B51B6F8C41}"/>
              </a:ext>
            </a:extLst>
          </p:cNvPr>
          <p:cNvSpPr>
            <a:spLocks noGrp="1"/>
          </p:cNvSpPr>
          <p:nvPr>
            <p:ph type="title"/>
          </p:nvPr>
        </p:nvSpPr>
        <p:spPr>
          <a:xfrm>
            <a:off x="629841" y="342900"/>
            <a:ext cx="2949178" cy="1200150"/>
          </a:xfrm>
        </p:spPr>
        <p:txBody>
          <a:bodyPr anchor="b"/>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008A9051-DBEE-1648-96E0-C1383F27F1E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id="{6A06A0E5-AC40-904F-849B-81AFBC4D9C1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5" name="Date Placeholder 4">
            <a:extLst>
              <a:ext uri="{FF2B5EF4-FFF2-40B4-BE49-F238E27FC236}">
                <a16:creationId xmlns:a16="http://schemas.microsoft.com/office/drawing/2014/main" id="{8FB55454-0C7D-2C4E-9344-E05700CF6AB2}"/>
              </a:ext>
            </a:extLst>
          </p:cNvPr>
          <p:cNvSpPr>
            <a:spLocks noGrp="1"/>
          </p:cNvSpPr>
          <p:nvPr>
            <p:ph type="dt" sz="half" idx="10"/>
          </p:nvPr>
        </p:nvSpPr>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6" name="Footer Placeholder 5">
            <a:extLst>
              <a:ext uri="{FF2B5EF4-FFF2-40B4-BE49-F238E27FC236}">
                <a16:creationId xmlns:a16="http://schemas.microsoft.com/office/drawing/2014/main" id="{5E4D56A1-6210-934C-9456-2506E884B186}"/>
              </a:ext>
            </a:extLst>
          </p:cNvPr>
          <p:cNvSpPr>
            <a:spLocks noGrp="1"/>
          </p:cNvSpPr>
          <p:nvPr>
            <p:ph type="ftr" sz="quarter" idx="11"/>
          </p:nvPr>
        </p:nvSpPr>
        <p:spPr/>
        <p:txBody>
          <a:bodyPr/>
          <a:lstStyle/>
          <a:p>
            <a:endParaRPr lang="en-US">
              <a:solidFill>
                <a:srgbClr val="000000">
                  <a:tint val="75000"/>
                </a:srgbClr>
              </a:solidFill>
            </a:endParaRPr>
          </a:p>
        </p:txBody>
      </p:sp>
      <p:sp>
        <p:nvSpPr>
          <p:cNvPr id="7" name="Slide Number Placeholder 6">
            <a:extLst>
              <a:ext uri="{FF2B5EF4-FFF2-40B4-BE49-F238E27FC236}">
                <a16:creationId xmlns:a16="http://schemas.microsoft.com/office/drawing/2014/main" id="{83655EA6-7221-0D4E-AE3F-D547579DA207}"/>
              </a:ext>
            </a:extLst>
          </p:cNvPr>
          <p:cNvSpPr>
            <a:spLocks noGrp="1"/>
          </p:cNvSpPr>
          <p:nvPr>
            <p:ph type="sldNum" sz="quarter" idx="12"/>
          </p:nvPr>
        </p:nvSpPr>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1885129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3F0A-B561-E64C-9C95-4016A4981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846168-9D0B-CF4E-A78D-8C6292400EB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B3BA6-C68A-FD41-B988-C8C6F225E988}"/>
              </a:ext>
            </a:extLst>
          </p:cNvPr>
          <p:cNvSpPr>
            <a:spLocks noGrp="1"/>
          </p:cNvSpPr>
          <p:nvPr>
            <p:ph type="dt" sz="half" idx="10"/>
          </p:nvPr>
        </p:nvSpPr>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5" name="Footer Placeholder 4">
            <a:extLst>
              <a:ext uri="{FF2B5EF4-FFF2-40B4-BE49-F238E27FC236}">
                <a16:creationId xmlns:a16="http://schemas.microsoft.com/office/drawing/2014/main" id="{78A8439C-1057-604F-AFDA-B5F6471D016B}"/>
              </a:ext>
            </a:extLst>
          </p:cNvPr>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a:extLst>
              <a:ext uri="{FF2B5EF4-FFF2-40B4-BE49-F238E27FC236}">
                <a16:creationId xmlns:a16="http://schemas.microsoft.com/office/drawing/2014/main" id="{528256EB-08BC-D146-986E-1DD67E0D8AE5}"/>
              </a:ext>
            </a:extLst>
          </p:cNvPr>
          <p:cNvSpPr>
            <a:spLocks noGrp="1"/>
          </p:cNvSpPr>
          <p:nvPr>
            <p:ph type="sldNum" sz="quarter" idx="12"/>
          </p:nvPr>
        </p:nvSpPr>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43506214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EDFDA5-8AD9-8C40-A366-3AE4B8BF57B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900572-3526-0F49-83E5-DC11CEA3A033}"/>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2D2A4-96AB-774C-A2E3-2E9D927D4A95}"/>
              </a:ext>
            </a:extLst>
          </p:cNvPr>
          <p:cNvSpPr>
            <a:spLocks noGrp="1"/>
          </p:cNvSpPr>
          <p:nvPr>
            <p:ph type="dt" sz="half" idx="10"/>
          </p:nvPr>
        </p:nvSpPr>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5" name="Footer Placeholder 4">
            <a:extLst>
              <a:ext uri="{FF2B5EF4-FFF2-40B4-BE49-F238E27FC236}">
                <a16:creationId xmlns:a16="http://schemas.microsoft.com/office/drawing/2014/main" id="{C2EDB3D5-1AC8-F346-ADD7-53ABDFF18390}"/>
              </a:ext>
            </a:extLst>
          </p:cNvPr>
          <p:cNvSpPr>
            <a:spLocks noGrp="1"/>
          </p:cNvSpPr>
          <p:nvPr>
            <p:ph type="ftr" sz="quarter" idx="11"/>
          </p:nvPr>
        </p:nvSpPr>
        <p:spPr/>
        <p:txBody>
          <a:bodyPr/>
          <a:lstStyle/>
          <a:p>
            <a:endParaRPr lang="en-US">
              <a:solidFill>
                <a:srgbClr val="000000">
                  <a:tint val="75000"/>
                </a:srgbClr>
              </a:solidFill>
            </a:endParaRPr>
          </a:p>
        </p:txBody>
      </p:sp>
      <p:sp>
        <p:nvSpPr>
          <p:cNvPr id="6" name="Slide Number Placeholder 5">
            <a:extLst>
              <a:ext uri="{FF2B5EF4-FFF2-40B4-BE49-F238E27FC236}">
                <a16:creationId xmlns:a16="http://schemas.microsoft.com/office/drawing/2014/main" id="{A3FEB63B-4F6B-9F47-B4F2-56170A599616}"/>
              </a:ext>
            </a:extLst>
          </p:cNvPr>
          <p:cNvSpPr>
            <a:spLocks noGrp="1"/>
          </p:cNvSpPr>
          <p:nvPr>
            <p:ph type="sldNum" sz="quarter" idx="12"/>
          </p:nvPr>
        </p:nvSpPr>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345501620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27CBCFB-C338-4742-923F-033846AAD8FE}"/>
              </a:ext>
            </a:extLst>
          </p:cNvPr>
          <p:cNvSpPr>
            <a:spLocks noGrp="1"/>
          </p:cNvSpPr>
          <p:nvPr>
            <p:ph type="pic" sz="quarter" idx="10"/>
          </p:nvPr>
        </p:nvSpPr>
        <p:spPr>
          <a:xfrm>
            <a:off x="0" y="1"/>
            <a:ext cx="9144000" cy="2945569"/>
          </a:xfrm>
          <a:custGeom>
            <a:avLst/>
            <a:gdLst>
              <a:gd name="connsiteX0" fmla="*/ 0 w 12192000"/>
              <a:gd name="connsiteY0" fmla="*/ 0 h 3927425"/>
              <a:gd name="connsiteX1" fmla="*/ 12192000 w 12192000"/>
              <a:gd name="connsiteY1" fmla="*/ 0 h 3927425"/>
              <a:gd name="connsiteX2" fmla="*/ 12192000 w 12192000"/>
              <a:gd name="connsiteY2" fmla="*/ 1417062 h 3927425"/>
              <a:gd name="connsiteX3" fmla="*/ 6096001 w 12192000"/>
              <a:gd name="connsiteY3" fmla="*/ 3927425 h 3927425"/>
              <a:gd name="connsiteX4" fmla="*/ 0 w 12192000"/>
              <a:gd name="connsiteY4" fmla="*/ 1417061 h 392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927425">
                <a:moveTo>
                  <a:pt x="0" y="0"/>
                </a:moveTo>
                <a:lnTo>
                  <a:pt x="12192000" y="0"/>
                </a:lnTo>
                <a:lnTo>
                  <a:pt x="12192000" y="1417062"/>
                </a:lnTo>
                <a:lnTo>
                  <a:pt x="6096001" y="3927425"/>
                </a:lnTo>
                <a:lnTo>
                  <a:pt x="0" y="1417061"/>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30353771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34066A1-A81B-C046-89A9-C90C66FA82FB}"/>
              </a:ext>
            </a:extLst>
          </p:cNvPr>
          <p:cNvSpPr>
            <a:spLocks noGrp="1"/>
          </p:cNvSpPr>
          <p:nvPr>
            <p:ph type="pic" sz="quarter" idx="10"/>
          </p:nvPr>
        </p:nvSpPr>
        <p:spPr>
          <a:xfrm>
            <a:off x="0" y="1091177"/>
            <a:ext cx="1946006" cy="2961146"/>
          </a:xfrm>
          <a:custGeom>
            <a:avLst/>
            <a:gdLst>
              <a:gd name="connsiteX0" fmla="*/ 0 w 2594674"/>
              <a:gd name="connsiteY0" fmla="*/ 0 h 3948194"/>
              <a:gd name="connsiteX1" fmla="*/ 2594674 w 2594674"/>
              <a:gd name="connsiteY1" fmla="*/ 0 h 3948194"/>
              <a:gd name="connsiteX2" fmla="*/ 2594674 w 2594674"/>
              <a:gd name="connsiteY2" fmla="*/ 3948194 h 3948194"/>
              <a:gd name="connsiteX3" fmla="*/ 0 w 2594674"/>
              <a:gd name="connsiteY3" fmla="*/ 3948194 h 3948194"/>
            </a:gdLst>
            <a:ahLst/>
            <a:cxnLst>
              <a:cxn ang="0">
                <a:pos x="connsiteX0" y="connsiteY0"/>
              </a:cxn>
              <a:cxn ang="0">
                <a:pos x="connsiteX1" y="connsiteY1"/>
              </a:cxn>
              <a:cxn ang="0">
                <a:pos x="connsiteX2" y="connsiteY2"/>
              </a:cxn>
              <a:cxn ang="0">
                <a:pos x="connsiteX3" y="connsiteY3"/>
              </a:cxn>
            </a:cxnLst>
            <a:rect l="l" t="t" r="r" b="b"/>
            <a:pathLst>
              <a:path w="2594674" h="3948194">
                <a:moveTo>
                  <a:pt x="0" y="0"/>
                </a:moveTo>
                <a:lnTo>
                  <a:pt x="2594674" y="0"/>
                </a:lnTo>
                <a:lnTo>
                  <a:pt x="2594674" y="3948194"/>
                </a:lnTo>
                <a:lnTo>
                  <a:pt x="0" y="3948194"/>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381089652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4D43B82-C8A1-2C4A-978B-90291C16A779}"/>
              </a:ext>
            </a:extLst>
          </p:cNvPr>
          <p:cNvSpPr>
            <a:spLocks noGrp="1"/>
          </p:cNvSpPr>
          <p:nvPr>
            <p:ph type="pic" sz="quarter" idx="10"/>
          </p:nvPr>
        </p:nvSpPr>
        <p:spPr>
          <a:xfrm>
            <a:off x="4823850" y="388186"/>
            <a:ext cx="4320151" cy="2668853"/>
          </a:xfrm>
          <a:custGeom>
            <a:avLst/>
            <a:gdLst>
              <a:gd name="connsiteX0" fmla="*/ 593090 w 5760201"/>
              <a:gd name="connsiteY0" fmla="*/ 0 h 3558471"/>
              <a:gd name="connsiteX1" fmla="*/ 5760201 w 5760201"/>
              <a:gd name="connsiteY1" fmla="*/ 0 h 3558471"/>
              <a:gd name="connsiteX2" fmla="*/ 5760201 w 5760201"/>
              <a:gd name="connsiteY2" fmla="*/ 3558471 h 3558471"/>
              <a:gd name="connsiteX3" fmla="*/ 593090 w 5760201"/>
              <a:gd name="connsiteY3" fmla="*/ 3558471 h 3558471"/>
              <a:gd name="connsiteX4" fmla="*/ 0 w 5760201"/>
              <a:gd name="connsiteY4" fmla="*/ 2965381 h 3558471"/>
              <a:gd name="connsiteX5" fmla="*/ 0 w 5760201"/>
              <a:gd name="connsiteY5" fmla="*/ 593090 h 355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0201" h="3558471">
                <a:moveTo>
                  <a:pt x="593090" y="0"/>
                </a:moveTo>
                <a:lnTo>
                  <a:pt x="5760201" y="0"/>
                </a:lnTo>
                <a:lnTo>
                  <a:pt x="5760201" y="3558471"/>
                </a:lnTo>
                <a:lnTo>
                  <a:pt x="593090" y="3558471"/>
                </a:lnTo>
                <a:lnTo>
                  <a:pt x="0" y="2965381"/>
                </a:lnTo>
                <a:lnTo>
                  <a:pt x="0" y="59309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222168362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1B5FC5-303A-0C4C-BD13-6AA479BF4C08}"/>
              </a:ext>
            </a:extLst>
          </p:cNvPr>
          <p:cNvSpPr>
            <a:spLocks noGrp="1"/>
          </p:cNvSpPr>
          <p:nvPr>
            <p:ph type="pic" sz="quarter" idx="10"/>
          </p:nvPr>
        </p:nvSpPr>
        <p:spPr>
          <a:xfrm>
            <a:off x="850693" y="732176"/>
            <a:ext cx="3028013" cy="3679148"/>
          </a:xfrm>
          <a:custGeom>
            <a:avLst/>
            <a:gdLst>
              <a:gd name="connsiteX0" fmla="*/ 0 w 4037351"/>
              <a:gd name="connsiteY0" fmla="*/ 0 h 4905531"/>
              <a:gd name="connsiteX1" fmla="*/ 4037351 w 4037351"/>
              <a:gd name="connsiteY1" fmla="*/ 0 h 4905531"/>
              <a:gd name="connsiteX2" fmla="*/ 4037351 w 4037351"/>
              <a:gd name="connsiteY2" fmla="*/ 4905531 h 4905531"/>
              <a:gd name="connsiteX3" fmla="*/ 0 w 4037351"/>
              <a:gd name="connsiteY3" fmla="*/ 4905531 h 4905531"/>
            </a:gdLst>
            <a:ahLst/>
            <a:cxnLst>
              <a:cxn ang="0">
                <a:pos x="connsiteX0" y="connsiteY0"/>
              </a:cxn>
              <a:cxn ang="0">
                <a:pos x="connsiteX1" y="connsiteY1"/>
              </a:cxn>
              <a:cxn ang="0">
                <a:pos x="connsiteX2" y="connsiteY2"/>
              </a:cxn>
              <a:cxn ang="0">
                <a:pos x="connsiteX3" y="connsiteY3"/>
              </a:cxn>
            </a:cxnLst>
            <a:rect l="l" t="t" r="r" b="b"/>
            <a:pathLst>
              <a:path w="4037351" h="4905531">
                <a:moveTo>
                  <a:pt x="0" y="0"/>
                </a:moveTo>
                <a:lnTo>
                  <a:pt x="4037351" y="0"/>
                </a:lnTo>
                <a:lnTo>
                  <a:pt x="4037351" y="4905531"/>
                </a:lnTo>
                <a:lnTo>
                  <a:pt x="0" y="4905531"/>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129071209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80CE861-7A4D-1544-A796-CF405197444C}"/>
              </a:ext>
            </a:extLst>
          </p:cNvPr>
          <p:cNvSpPr>
            <a:spLocks noGrp="1"/>
          </p:cNvSpPr>
          <p:nvPr>
            <p:ph type="pic" sz="quarter" idx="10"/>
          </p:nvPr>
        </p:nvSpPr>
        <p:spPr>
          <a:xfrm>
            <a:off x="1" y="1"/>
            <a:ext cx="4474564" cy="3001734"/>
          </a:xfrm>
          <a:custGeom>
            <a:avLst/>
            <a:gdLst>
              <a:gd name="connsiteX0" fmla="*/ 0 w 5966085"/>
              <a:gd name="connsiteY0" fmla="*/ 0 h 4002312"/>
              <a:gd name="connsiteX1" fmla="*/ 5966085 w 5966085"/>
              <a:gd name="connsiteY1" fmla="*/ 0 h 4002312"/>
              <a:gd name="connsiteX2" fmla="*/ 5966085 w 5966085"/>
              <a:gd name="connsiteY2" fmla="*/ 3335246 h 4002312"/>
              <a:gd name="connsiteX3" fmla="*/ 5299019 w 5966085"/>
              <a:gd name="connsiteY3" fmla="*/ 4002312 h 4002312"/>
              <a:gd name="connsiteX4" fmla="*/ 0 w 5966085"/>
              <a:gd name="connsiteY4" fmla="*/ 4002312 h 400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6085" h="4002312">
                <a:moveTo>
                  <a:pt x="0" y="0"/>
                </a:moveTo>
                <a:lnTo>
                  <a:pt x="5966085" y="0"/>
                </a:lnTo>
                <a:lnTo>
                  <a:pt x="5966085" y="3335246"/>
                </a:lnTo>
                <a:lnTo>
                  <a:pt x="5299019" y="4002312"/>
                </a:lnTo>
                <a:lnTo>
                  <a:pt x="0" y="4002312"/>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357057645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313C1BE-2DCB-E446-88DF-B74D6B5A8197}"/>
              </a:ext>
            </a:extLst>
          </p:cNvPr>
          <p:cNvSpPr>
            <a:spLocks noGrp="1"/>
          </p:cNvSpPr>
          <p:nvPr>
            <p:ph type="pic" sz="quarter" idx="10"/>
          </p:nvPr>
        </p:nvSpPr>
        <p:spPr>
          <a:xfrm>
            <a:off x="4675180" y="2628822"/>
            <a:ext cx="3533630" cy="2514679"/>
          </a:xfrm>
          <a:custGeom>
            <a:avLst/>
            <a:gdLst>
              <a:gd name="connsiteX0" fmla="*/ 838226 w 4711506"/>
              <a:gd name="connsiteY0" fmla="*/ 0 h 3352905"/>
              <a:gd name="connsiteX1" fmla="*/ 4711506 w 4711506"/>
              <a:gd name="connsiteY1" fmla="*/ 0 h 3352905"/>
              <a:gd name="connsiteX2" fmla="*/ 3873280 w 4711506"/>
              <a:gd name="connsiteY2" fmla="*/ 3352905 h 3352905"/>
              <a:gd name="connsiteX3" fmla="*/ 0 w 4711506"/>
              <a:gd name="connsiteY3" fmla="*/ 3352905 h 3352905"/>
            </a:gdLst>
            <a:ahLst/>
            <a:cxnLst>
              <a:cxn ang="0">
                <a:pos x="connsiteX0" y="connsiteY0"/>
              </a:cxn>
              <a:cxn ang="0">
                <a:pos x="connsiteX1" y="connsiteY1"/>
              </a:cxn>
              <a:cxn ang="0">
                <a:pos x="connsiteX2" y="connsiteY2"/>
              </a:cxn>
              <a:cxn ang="0">
                <a:pos x="connsiteX3" y="connsiteY3"/>
              </a:cxn>
            </a:cxnLst>
            <a:rect l="l" t="t" r="r" b="b"/>
            <a:pathLst>
              <a:path w="4711506" h="3352905">
                <a:moveTo>
                  <a:pt x="838226" y="0"/>
                </a:moveTo>
                <a:lnTo>
                  <a:pt x="4711506" y="0"/>
                </a:lnTo>
                <a:lnTo>
                  <a:pt x="3873280" y="3352905"/>
                </a:lnTo>
                <a:lnTo>
                  <a:pt x="0" y="3352905"/>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10" name="Picture Placeholder 9">
            <a:extLst>
              <a:ext uri="{FF2B5EF4-FFF2-40B4-BE49-F238E27FC236}">
                <a16:creationId xmlns:a16="http://schemas.microsoft.com/office/drawing/2014/main" id="{0FCFB0F4-15A7-9643-A3F3-99B83A301507}"/>
              </a:ext>
            </a:extLst>
          </p:cNvPr>
          <p:cNvSpPr>
            <a:spLocks noGrp="1"/>
          </p:cNvSpPr>
          <p:nvPr>
            <p:ph type="pic" sz="quarter" idx="11"/>
          </p:nvPr>
        </p:nvSpPr>
        <p:spPr>
          <a:xfrm>
            <a:off x="5610370" y="1"/>
            <a:ext cx="3533630" cy="2514679"/>
          </a:xfrm>
          <a:custGeom>
            <a:avLst/>
            <a:gdLst>
              <a:gd name="connsiteX0" fmla="*/ 838226 w 4711506"/>
              <a:gd name="connsiteY0" fmla="*/ 0 h 3352905"/>
              <a:gd name="connsiteX1" fmla="*/ 4711506 w 4711506"/>
              <a:gd name="connsiteY1" fmla="*/ 0 h 3352905"/>
              <a:gd name="connsiteX2" fmla="*/ 3873280 w 4711506"/>
              <a:gd name="connsiteY2" fmla="*/ 3352905 h 3352905"/>
              <a:gd name="connsiteX3" fmla="*/ 0 w 4711506"/>
              <a:gd name="connsiteY3" fmla="*/ 3352905 h 3352905"/>
            </a:gdLst>
            <a:ahLst/>
            <a:cxnLst>
              <a:cxn ang="0">
                <a:pos x="connsiteX0" y="connsiteY0"/>
              </a:cxn>
              <a:cxn ang="0">
                <a:pos x="connsiteX1" y="connsiteY1"/>
              </a:cxn>
              <a:cxn ang="0">
                <a:pos x="connsiteX2" y="connsiteY2"/>
              </a:cxn>
              <a:cxn ang="0">
                <a:pos x="connsiteX3" y="connsiteY3"/>
              </a:cxn>
            </a:cxnLst>
            <a:rect l="l" t="t" r="r" b="b"/>
            <a:pathLst>
              <a:path w="4711506" h="3352905">
                <a:moveTo>
                  <a:pt x="838226" y="0"/>
                </a:moveTo>
                <a:lnTo>
                  <a:pt x="4711506" y="0"/>
                </a:lnTo>
                <a:lnTo>
                  <a:pt x="3873280" y="3352905"/>
                </a:lnTo>
                <a:lnTo>
                  <a:pt x="0" y="3352905"/>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233922738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8C4479-575B-E740-AD12-674AEAD11600}"/>
              </a:ext>
            </a:extLst>
          </p:cNvPr>
          <p:cNvSpPr>
            <a:spLocks noGrp="1"/>
          </p:cNvSpPr>
          <p:nvPr>
            <p:ph type="pic" sz="quarter" idx="10"/>
          </p:nvPr>
        </p:nvSpPr>
        <p:spPr>
          <a:xfrm>
            <a:off x="1254868" y="1"/>
            <a:ext cx="2918298" cy="4450403"/>
          </a:xfrm>
          <a:custGeom>
            <a:avLst/>
            <a:gdLst>
              <a:gd name="connsiteX0" fmla="*/ 0 w 3891064"/>
              <a:gd name="connsiteY0" fmla="*/ 0 h 5933871"/>
              <a:gd name="connsiteX1" fmla="*/ 3891064 w 3891064"/>
              <a:gd name="connsiteY1" fmla="*/ 0 h 5933871"/>
              <a:gd name="connsiteX2" fmla="*/ 3891064 w 3891064"/>
              <a:gd name="connsiteY2" fmla="*/ 3763523 h 5933871"/>
              <a:gd name="connsiteX3" fmla="*/ 3077748 w 3891064"/>
              <a:gd name="connsiteY3" fmla="*/ 3763523 h 5933871"/>
              <a:gd name="connsiteX4" fmla="*/ 3077748 w 3891064"/>
              <a:gd name="connsiteY4" fmla="*/ 4479140 h 5933871"/>
              <a:gd name="connsiteX5" fmla="*/ 3891064 w 3891064"/>
              <a:gd name="connsiteY5" fmla="*/ 4479140 h 5933871"/>
              <a:gd name="connsiteX6" fmla="*/ 3891064 w 3891064"/>
              <a:gd name="connsiteY6" fmla="*/ 5933871 h 5933871"/>
              <a:gd name="connsiteX7" fmla="*/ 0 w 3891064"/>
              <a:gd name="connsiteY7" fmla="*/ 5933871 h 593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1064" h="5933871">
                <a:moveTo>
                  <a:pt x="0" y="0"/>
                </a:moveTo>
                <a:lnTo>
                  <a:pt x="3891064" y="0"/>
                </a:lnTo>
                <a:lnTo>
                  <a:pt x="3891064" y="3763523"/>
                </a:lnTo>
                <a:lnTo>
                  <a:pt x="3077748" y="3763523"/>
                </a:lnTo>
                <a:lnTo>
                  <a:pt x="3077748" y="4479140"/>
                </a:lnTo>
                <a:lnTo>
                  <a:pt x="3891064" y="4479140"/>
                </a:lnTo>
                <a:lnTo>
                  <a:pt x="3891064" y="5933871"/>
                </a:lnTo>
                <a:lnTo>
                  <a:pt x="0" y="5933871"/>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3624139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0" name="Picture Placeholder 13"/>
          <p:cNvSpPr>
            <a:spLocks noGrp="1"/>
          </p:cNvSpPr>
          <p:nvPr>
            <p:ph type="pic" sz="quarter" idx="11"/>
          </p:nvPr>
        </p:nvSpPr>
        <p:spPr>
          <a:xfrm>
            <a:off x="0" y="0"/>
            <a:ext cx="3486150" cy="5143500"/>
          </a:xfrm>
          <a:custGeom>
            <a:avLst/>
            <a:gdLst>
              <a:gd name="connsiteX0" fmla="*/ 0 w 8172450"/>
              <a:gd name="connsiteY0" fmla="*/ 0 h 2552700"/>
              <a:gd name="connsiteX1" fmla="*/ 8172450 w 8172450"/>
              <a:gd name="connsiteY1" fmla="*/ 0 h 2552700"/>
              <a:gd name="connsiteX2" fmla="*/ 8172450 w 8172450"/>
              <a:gd name="connsiteY2" fmla="*/ 2552700 h 2552700"/>
              <a:gd name="connsiteX3" fmla="*/ 0 w 8172450"/>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8172450" h="2552700">
                <a:moveTo>
                  <a:pt x="0" y="0"/>
                </a:moveTo>
                <a:lnTo>
                  <a:pt x="8172450" y="0"/>
                </a:lnTo>
                <a:lnTo>
                  <a:pt x="8172450" y="2552700"/>
                </a:lnTo>
                <a:lnTo>
                  <a:pt x="0" y="25527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69211981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CA652BA-7D5E-3E42-926E-4F1C6E1208B0}"/>
              </a:ext>
            </a:extLst>
          </p:cNvPr>
          <p:cNvSpPr>
            <a:spLocks noGrp="1"/>
          </p:cNvSpPr>
          <p:nvPr>
            <p:ph type="pic" sz="quarter" idx="10"/>
          </p:nvPr>
        </p:nvSpPr>
        <p:spPr>
          <a:xfrm>
            <a:off x="4338431" y="1"/>
            <a:ext cx="2981739" cy="3354456"/>
          </a:xfrm>
          <a:custGeom>
            <a:avLst/>
            <a:gdLst>
              <a:gd name="connsiteX0" fmla="*/ 0 w 3975652"/>
              <a:gd name="connsiteY0" fmla="*/ 0 h 4472608"/>
              <a:gd name="connsiteX1" fmla="*/ 3975652 w 3975652"/>
              <a:gd name="connsiteY1" fmla="*/ 0 h 4472608"/>
              <a:gd name="connsiteX2" fmla="*/ 3975652 w 3975652"/>
              <a:gd name="connsiteY2" fmla="*/ 4472608 h 4472608"/>
              <a:gd name="connsiteX3" fmla="*/ 0 w 3975652"/>
              <a:gd name="connsiteY3" fmla="*/ 4472608 h 4472608"/>
            </a:gdLst>
            <a:ahLst/>
            <a:cxnLst>
              <a:cxn ang="0">
                <a:pos x="connsiteX0" y="connsiteY0"/>
              </a:cxn>
              <a:cxn ang="0">
                <a:pos x="connsiteX1" y="connsiteY1"/>
              </a:cxn>
              <a:cxn ang="0">
                <a:pos x="connsiteX2" y="connsiteY2"/>
              </a:cxn>
              <a:cxn ang="0">
                <a:pos x="connsiteX3" y="connsiteY3"/>
              </a:cxn>
            </a:cxnLst>
            <a:rect l="l" t="t" r="r" b="b"/>
            <a:pathLst>
              <a:path w="3975652" h="4472608">
                <a:moveTo>
                  <a:pt x="0" y="0"/>
                </a:moveTo>
                <a:lnTo>
                  <a:pt x="3975652" y="0"/>
                </a:lnTo>
                <a:lnTo>
                  <a:pt x="3975652" y="4472608"/>
                </a:lnTo>
                <a:lnTo>
                  <a:pt x="0" y="4472608"/>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4277177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461A156-D312-B04D-BDB1-C8A00A0A11E9}"/>
              </a:ext>
            </a:extLst>
          </p:cNvPr>
          <p:cNvSpPr>
            <a:spLocks noGrp="1"/>
          </p:cNvSpPr>
          <p:nvPr>
            <p:ph type="pic" sz="quarter" idx="10"/>
          </p:nvPr>
        </p:nvSpPr>
        <p:spPr>
          <a:xfrm>
            <a:off x="4042581" y="1"/>
            <a:ext cx="5101420" cy="4352693"/>
          </a:xfrm>
          <a:custGeom>
            <a:avLst/>
            <a:gdLst>
              <a:gd name="connsiteX0" fmla="*/ 1267140 w 6801893"/>
              <a:gd name="connsiteY0" fmla="*/ 735029 h 5803590"/>
              <a:gd name="connsiteX1" fmla="*/ 3877326 w 6801893"/>
              <a:gd name="connsiteY1" fmla="*/ 735029 h 5803590"/>
              <a:gd name="connsiteX2" fmla="*/ 2610186 w 6801893"/>
              <a:gd name="connsiteY2" fmla="*/ 5803590 h 5803590"/>
              <a:gd name="connsiteX3" fmla="*/ 0 w 6801893"/>
              <a:gd name="connsiteY3" fmla="*/ 5803590 h 5803590"/>
              <a:gd name="connsiteX4" fmla="*/ 4196758 w 6801893"/>
              <a:gd name="connsiteY4" fmla="*/ 0 h 5803590"/>
              <a:gd name="connsiteX5" fmla="*/ 6801893 w 6801893"/>
              <a:gd name="connsiteY5" fmla="*/ 0 h 5803590"/>
              <a:gd name="connsiteX6" fmla="*/ 6801893 w 6801893"/>
              <a:gd name="connsiteY6" fmla="*/ 20206 h 5803590"/>
              <a:gd name="connsiteX7" fmla="*/ 5539805 w 6801893"/>
              <a:gd name="connsiteY7" fmla="*/ 5068559 h 5803590"/>
              <a:gd name="connsiteX8" fmla="*/ 2929619 w 6801893"/>
              <a:gd name="connsiteY8" fmla="*/ 5068559 h 580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1893" h="5803590">
                <a:moveTo>
                  <a:pt x="1267140" y="735029"/>
                </a:moveTo>
                <a:lnTo>
                  <a:pt x="3877326" y="735029"/>
                </a:lnTo>
                <a:lnTo>
                  <a:pt x="2610186" y="5803590"/>
                </a:lnTo>
                <a:lnTo>
                  <a:pt x="0" y="5803590"/>
                </a:lnTo>
                <a:close/>
                <a:moveTo>
                  <a:pt x="4196758" y="0"/>
                </a:moveTo>
                <a:lnTo>
                  <a:pt x="6801893" y="0"/>
                </a:lnTo>
                <a:lnTo>
                  <a:pt x="6801893" y="20206"/>
                </a:lnTo>
                <a:lnTo>
                  <a:pt x="5539805" y="5068559"/>
                </a:lnTo>
                <a:lnTo>
                  <a:pt x="2929619" y="506855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39200748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8B3DF4C-6276-F14F-ACC3-2131077B7CB0}"/>
              </a:ext>
            </a:extLst>
          </p:cNvPr>
          <p:cNvSpPr>
            <a:spLocks noGrp="1"/>
          </p:cNvSpPr>
          <p:nvPr>
            <p:ph type="pic" sz="quarter" idx="10"/>
          </p:nvPr>
        </p:nvSpPr>
        <p:spPr>
          <a:xfrm>
            <a:off x="651013" y="2544366"/>
            <a:ext cx="7116417" cy="1972969"/>
          </a:xfrm>
          <a:custGeom>
            <a:avLst/>
            <a:gdLst>
              <a:gd name="connsiteX0" fmla="*/ 0 w 9488556"/>
              <a:gd name="connsiteY0" fmla="*/ 0 h 2630625"/>
              <a:gd name="connsiteX1" fmla="*/ 9488556 w 9488556"/>
              <a:gd name="connsiteY1" fmla="*/ 0 h 2630625"/>
              <a:gd name="connsiteX2" fmla="*/ 9488556 w 9488556"/>
              <a:gd name="connsiteY2" fmla="*/ 2630625 h 2630625"/>
              <a:gd name="connsiteX3" fmla="*/ 0 w 9488556"/>
              <a:gd name="connsiteY3" fmla="*/ 2630625 h 2630625"/>
            </a:gdLst>
            <a:ahLst/>
            <a:cxnLst>
              <a:cxn ang="0">
                <a:pos x="connsiteX0" y="connsiteY0"/>
              </a:cxn>
              <a:cxn ang="0">
                <a:pos x="connsiteX1" y="connsiteY1"/>
              </a:cxn>
              <a:cxn ang="0">
                <a:pos x="connsiteX2" y="connsiteY2"/>
              </a:cxn>
              <a:cxn ang="0">
                <a:pos x="connsiteX3" y="connsiteY3"/>
              </a:cxn>
            </a:cxnLst>
            <a:rect l="l" t="t" r="r" b="b"/>
            <a:pathLst>
              <a:path w="9488556" h="2630625">
                <a:moveTo>
                  <a:pt x="0" y="0"/>
                </a:moveTo>
                <a:lnTo>
                  <a:pt x="9488556" y="0"/>
                </a:lnTo>
                <a:lnTo>
                  <a:pt x="9488556" y="2630625"/>
                </a:lnTo>
                <a:lnTo>
                  <a:pt x="0" y="2630625"/>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15575794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ABF4AAB-E7B9-C544-B19D-F5D70901FCB2}"/>
              </a:ext>
            </a:extLst>
          </p:cNvPr>
          <p:cNvSpPr>
            <a:spLocks noGrp="1"/>
          </p:cNvSpPr>
          <p:nvPr>
            <p:ph type="pic" sz="quarter" idx="10"/>
          </p:nvPr>
        </p:nvSpPr>
        <p:spPr>
          <a:xfrm>
            <a:off x="783236" y="2617443"/>
            <a:ext cx="1765092" cy="1765092"/>
          </a:xfrm>
          <a:custGeom>
            <a:avLst/>
            <a:gdLst>
              <a:gd name="connsiteX0" fmla="*/ 0 w 2353456"/>
              <a:gd name="connsiteY0" fmla="*/ 0 h 2353456"/>
              <a:gd name="connsiteX1" fmla="*/ 2353456 w 2353456"/>
              <a:gd name="connsiteY1" fmla="*/ 0 h 2353456"/>
              <a:gd name="connsiteX2" fmla="*/ 2353456 w 2353456"/>
              <a:gd name="connsiteY2" fmla="*/ 2353456 h 2353456"/>
              <a:gd name="connsiteX3" fmla="*/ 0 w 2353456"/>
              <a:gd name="connsiteY3" fmla="*/ 2353456 h 2353456"/>
            </a:gdLst>
            <a:ahLst/>
            <a:cxnLst>
              <a:cxn ang="0">
                <a:pos x="connsiteX0" y="connsiteY0"/>
              </a:cxn>
              <a:cxn ang="0">
                <a:pos x="connsiteX1" y="connsiteY1"/>
              </a:cxn>
              <a:cxn ang="0">
                <a:pos x="connsiteX2" y="connsiteY2"/>
              </a:cxn>
              <a:cxn ang="0">
                <a:pos x="connsiteX3" y="connsiteY3"/>
              </a:cxn>
            </a:cxnLst>
            <a:rect l="l" t="t" r="r" b="b"/>
            <a:pathLst>
              <a:path w="2353456" h="2353456">
                <a:moveTo>
                  <a:pt x="0" y="0"/>
                </a:moveTo>
                <a:lnTo>
                  <a:pt x="2353456" y="0"/>
                </a:lnTo>
                <a:lnTo>
                  <a:pt x="2353456" y="2353456"/>
                </a:lnTo>
                <a:lnTo>
                  <a:pt x="0" y="2353456"/>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826A850C-DD71-BF4B-84FD-5752D68D5AB8}"/>
              </a:ext>
            </a:extLst>
          </p:cNvPr>
          <p:cNvSpPr>
            <a:spLocks noGrp="1"/>
          </p:cNvSpPr>
          <p:nvPr>
            <p:ph type="pic" sz="quarter" idx="11"/>
          </p:nvPr>
        </p:nvSpPr>
        <p:spPr>
          <a:xfrm>
            <a:off x="502170" y="425131"/>
            <a:ext cx="2046158" cy="2046158"/>
          </a:xfrm>
          <a:custGeom>
            <a:avLst/>
            <a:gdLst>
              <a:gd name="connsiteX0" fmla="*/ 0 w 2728210"/>
              <a:gd name="connsiteY0" fmla="*/ 0 h 2728210"/>
              <a:gd name="connsiteX1" fmla="*/ 2728210 w 2728210"/>
              <a:gd name="connsiteY1" fmla="*/ 0 h 2728210"/>
              <a:gd name="connsiteX2" fmla="*/ 2728210 w 2728210"/>
              <a:gd name="connsiteY2" fmla="*/ 2728210 h 2728210"/>
              <a:gd name="connsiteX3" fmla="*/ 0 w 2728210"/>
              <a:gd name="connsiteY3" fmla="*/ 2728210 h 2728210"/>
            </a:gdLst>
            <a:ahLst/>
            <a:cxnLst>
              <a:cxn ang="0">
                <a:pos x="connsiteX0" y="connsiteY0"/>
              </a:cxn>
              <a:cxn ang="0">
                <a:pos x="connsiteX1" y="connsiteY1"/>
              </a:cxn>
              <a:cxn ang="0">
                <a:pos x="connsiteX2" y="connsiteY2"/>
              </a:cxn>
              <a:cxn ang="0">
                <a:pos x="connsiteX3" y="connsiteY3"/>
              </a:cxn>
            </a:cxnLst>
            <a:rect l="l" t="t" r="r" b="b"/>
            <a:pathLst>
              <a:path w="2728210" h="2728210">
                <a:moveTo>
                  <a:pt x="0" y="0"/>
                </a:moveTo>
                <a:lnTo>
                  <a:pt x="2728210" y="0"/>
                </a:lnTo>
                <a:lnTo>
                  <a:pt x="2728210" y="2728210"/>
                </a:lnTo>
                <a:lnTo>
                  <a:pt x="0" y="272821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49969279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DFF71F-011C-CC4A-95E2-EE7D6F2A9B24}"/>
              </a:ext>
            </a:extLst>
          </p:cNvPr>
          <p:cNvSpPr>
            <a:spLocks noGrp="1"/>
          </p:cNvSpPr>
          <p:nvPr>
            <p:ph type="pic" sz="quarter" idx="10"/>
          </p:nvPr>
        </p:nvSpPr>
        <p:spPr>
          <a:xfrm>
            <a:off x="-1" y="0"/>
            <a:ext cx="3416301" cy="5143500"/>
          </a:xfrm>
          <a:custGeom>
            <a:avLst/>
            <a:gdLst>
              <a:gd name="connsiteX0" fmla="*/ 0 w 4555068"/>
              <a:gd name="connsiteY0" fmla="*/ 0 h 6858000"/>
              <a:gd name="connsiteX1" fmla="*/ 1847024 w 4555068"/>
              <a:gd name="connsiteY1" fmla="*/ 0 h 6858000"/>
              <a:gd name="connsiteX2" fmla="*/ 2235872 w 4555068"/>
              <a:gd name="connsiteY2" fmla="*/ 0 h 6858000"/>
              <a:gd name="connsiteX3" fmla="*/ 3201047 w 4555068"/>
              <a:gd name="connsiteY3" fmla="*/ 0 h 6858000"/>
              <a:gd name="connsiteX4" fmla="*/ 4555068 w 4555068"/>
              <a:gd name="connsiteY4" fmla="*/ 3429000 h 6858000"/>
              <a:gd name="connsiteX5" fmla="*/ 3201047 w 4555068"/>
              <a:gd name="connsiteY5" fmla="*/ 6858000 h 6858000"/>
              <a:gd name="connsiteX6" fmla="*/ 2235872 w 4555068"/>
              <a:gd name="connsiteY6" fmla="*/ 6858000 h 6858000"/>
              <a:gd name="connsiteX7" fmla="*/ 1847024 w 4555068"/>
              <a:gd name="connsiteY7" fmla="*/ 6858000 h 6858000"/>
              <a:gd name="connsiteX8" fmla="*/ 0 w 455506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5068" h="6858000">
                <a:moveTo>
                  <a:pt x="0" y="0"/>
                </a:moveTo>
                <a:lnTo>
                  <a:pt x="1847024" y="0"/>
                </a:lnTo>
                <a:lnTo>
                  <a:pt x="2235872" y="0"/>
                </a:lnTo>
                <a:lnTo>
                  <a:pt x="3201047" y="0"/>
                </a:lnTo>
                <a:lnTo>
                  <a:pt x="4555068" y="3429000"/>
                </a:lnTo>
                <a:lnTo>
                  <a:pt x="3201047" y="6858000"/>
                </a:lnTo>
                <a:lnTo>
                  <a:pt x="2235872" y="6858000"/>
                </a:lnTo>
                <a:lnTo>
                  <a:pt x="1847024"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327666607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651B572-2D7B-9E4A-9018-F3FA50B8D408}"/>
              </a:ext>
            </a:extLst>
          </p:cNvPr>
          <p:cNvSpPr>
            <a:spLocks noGrp="1"/>
          </p:cNvSpPr>
          <p:nvPr>
            <p:ph type="pic" sz="quarter" idx="10"/>
          </p:nvPr>
        </p:nvSpPr>
        <p:spPr>
          <a:xfrm>
            <a:off x="4785060" y="1"/>
            <a:ext cx="4358940" cy="2571749"/>
          </a:xfrm>
          <a:custGeom>
            <a:avLst/>
            <a:gdLst>
              <a:gd name="connsiteX0" fmla="*/ 0 w 5811920"/>
              <a:gd name="connsiteY0" fmla="*/ 0 h 3428999"/>
              <a:gd name="connsiteX1" fmla="*/ 5811920 w 5811920"/>
              <a:gd name="connsiteY1" fmla="*/ 0 h 3428999"/>
              <a:gd name="connsiteX2" fmla="*/ 5811920 w 5811920"/>
              <a:gd name="connsiteY2" fmla="*/ 3428999 h 3428999"/>
              <a:gd name="connsiteX3" fmla="*/ 0 w 5811920"/>
              <a:gd name="connsiteY3" fmla="*/ 3428999 h 3428999"/>
            </a:gdLst>
            <a:ahLst/>
            <a:cxnLst>
              <a:cxn ang="0">
                <a:pos x="connsiteX0" y="connsiteY0"/>
              </a:cxn>
              <a:cxn ang="0">
                <a:pos x="connsiteX1" y="connsiteY1"/>
              </a:cxn>
              <a:cxn ang="0">
                <a:pos x="connsiteX2" y="connsiteY2"/>
              </a:cxn>
              <a:cxn ang="0">
                <a:pos x="connsiteX3" y="connsiteY3"/>
              </a:cxn>
            </a:cxnLst>
            <a:rect l="l" t="t" r="r" b="b"/>
            <a:pathLst>
              <a:path w="5811920" h="3428999">
                <a:moveTo>
                  <a:pt x="0" y="0"/>
                </a:moveTo>
                <a:lnTo>
                  <a:pt x="5811920" y="0"/>
                </a:lnTo>
                <a:lnTo>
                  <a:pt x="5811920" y="3428999"/>
                </a:lnTo>
                <a:lnTo>
                  <a:pt x="0" y="342899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06938068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32FC0E1-EA42-CE43-A3AC-695EF506CC54}"/>
              </a:ext>
            </a:extLst>
          </p:cNvPr>
          <p:cNvSpPr>
            <a:spLocks noGrp="1"/>
          </p:cNvSpPr>
          <p:nvPr>
            <p:ph type="pic" sz="quarter" idx="10"/>
          </p:nvPr>
        </p:nvSpPr>
        <p:spPr>
          <a:xfrm>
            <a:off x="1" y="1"/>
            <a:ext cx="3671047" cy="3913094"/>
          </a:xfrm>
          <a:custGeom>
            <a:avLst/>
            <a:gdLst>
              <a:gd name="connsiteX0" fmla="*/ 0 w 4894729"/>
              <a:gd name="connsiteY0" fmla="*/ 0 h 5217458"/>
              <a:gd name="connsiteX1" fmla="*/ 4894729 w 4894729"/>
              <a:gd name="connsiteY1" fmla="*/ 0 h 5217458"/>
              <a:gd name="connsiteX2" fmla="*/ 4894729 w 4894729"/>
              <a:gd name="connsiteY2" fmla="*/ 5217458 h 5217458"/>
              <a:gd name="connsiteX3" fmla="*/ 0 w 4894729"/>
              <a:gd name="connsiteY3" fmla="*/ 5217458 h 5217458"/>
            </a:gdLst>
            <a:ahLst/>
            <a:cxnLst>
              <a:cxn ang="0">
                <a:pos x="connsiteX0" y="connsiteY0"/>
              </a:cxn>
              <a:cxn ang="0">
                <a:pos x="connsiteX1" y="connsiteY1"/>
              </a:cxn>
              <a:cxn ang="0">
                <a:pos x="connsiteX2" y="connsiteY2"/>
              </a:cxn>
              <a:cxn ang="0">
                <a:pos x="connsiteX3" y="connsiteY3"/>
              </a:cxn>
            </a:cxnLst>
            <a:rect l="l" t="t" r="r" b="b"/>
            <a:pathLst>
              <a:path w="4894729" h="5217458">
                <a:moveTo>
                  <a:pt x="0" y="0"/>
                </a:moveTo>
                <a:lnTo>
                  <a:pt x="4894729" y="0"/>
                </a:lnTo>
                <a:lnTo>
                  <a:pt x="4894729" y="5217458"/>
                </a:lnTo>
                <a:lnTo>
                  <a:pt x="0" y="5217458"/>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0131449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2E99B06-B3D5-B242-9A4A-F25D290874A3}"/>
              </a:ext>
            </a:extLst>
          </p:cNvPr>
          <p:cNvSpPr>
            <a:spLocks noGrp="1"/>
          </p:cNvSpPr>
          <p:nvPr>
            <p:ph type="pic" sz="quarter" idx="10"/>
          </p:nvPr>
        </p:nvSpPr>
        <p:spPr>
          <a:xfrm>
            <a:off x="4424083" y="1"/>
            <a:ext cx="2191871" cy="3065929"/>
          </a:xfrm>
          <a:custGeom>
            <a:avLst/>
            <a:gdLst>
              <a:gd name="connsiteX0" fmla="*/ 0 w 2922494"/>
              <a:gd name="connsiteY0" fmla="*/ 0 h 4087905"/>
              <a:gd name="connsiteX1" fmla="*/ 2922494 w 2922494"/>
              <a:gd name="connsiteY1" fmla="*/ 0 h 4087905"/>
              <a:gd name="connsiteX2" fmla="*/ 2922494 w 2922494"/>
              <a:gd name="connsiteY2" fmla="*/ 3600813 h 4087905"/>
              <a:gd name="connsiteX3" fmla="*/ 2435402 w 2922494"/>
              <a:gd name="connsiteY3" fmla="*/ 4087905 h 4087905"/>
              <a:gd name="connsiteX4" fmla="*/ 487092 w 2922494"/>
              <a:gd name="connsiteY4" fmla="*/ 4087905 h 4087905"/>
              <a:gd name="connsiteX5" fmla="*/ 0 w 2922494"/>
              <a:gd name="connsiteY5" fmla="*/ 3600813 h 408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2494" h="4087905">
                <a:moveTo>
                  <a:pt x="0" y="0"/>
                </a:moveTo>
                <a:lnTo>
                  <a:pt x="2922494" y="0"/>
                </a:lnTo>
                <a:lnTo>
                  <a:pt x="2922494" y="3600813"/>
                </a:lnTo>
                <a:lnTo>
                  <a:pt x="2435402" y="4087905"/>
                </a:lnTo>
                <a:lnTo>
                  <a:pt x="487092" y="4087905"/>
                </a:lnTo>
                <a:lnTo>
                  <a:pt x="0" y="3600813"/>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a:extLst>
              <a:ext uri="{FF2B5EF4-FFF2-40B4-BE49-F238E27FC236}">
                <a16:creationId xmlns:a16="http://schemas.microsoft.com/office/drawing/2014/main" id="{711F5F3A-BB33-5343-A7A6-662903666CFF}"/>
              </a:ext>
            </a:extLst>
          </p:cNvPr>
          <p:cNvSpPr>
            <a:spLocks noGrp="1"/>
          </p:cNvSpPr>
          <p:nvPr>
            <p:ph type="pic" sz="quarter" idx="11"/>
          </p:nvPr>
        </p:nvSpPr>
        <p:spPr>
          <a:xfrm>
            <a:off x="6777318" y="1237129"/>
            <a:ext cx="2191871" cy="3906371"/>
          </a:xfrm>
          <a:custGeom>
            <a:avLst/>
            <a:gdLst>
              <a:gd name="connsiteX0" fmla="*/ 487092 w 2922494"/>
              <a:gd name="connsiteY0" fmla="*/ 0 h 5208494"/>
              <a:gd name="connsiteX1" fmla="*/ 2435402 w 2922494"/>
              <a:gd name="connsiteY1" fmla="*/ 0 h 5208494"/>
              <a:gd name="connsiteX2" fmla="*/ 2922494 w 2922494"/>
              <a:gd name="connsiteY2" fmla="*/ 487092 h 5208494"/>
              <a:gd name="connsiteX3" fmla="*/ 2922494 w 2922494"/>
              <a:gd name="connsiteY3" fmla="*/ 5208494 h 5208494"/>
              <a:gd name="connsiteX4" fmla="*/ 0 w 2922494"/>
              <a:gd name="connsiteY4" fmla="*/ 5208494 h 5208494"/>
              <a:gd name="connsiteX5" fmla="*/ 0 w 2922494"/>
              <a:gd name="connsiteY5" fmla="*/ 487092 h 520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2494" h="5208494">
                <a:moveTo>
                  <a:pt x="487092" y="0"/>
                </a:moveTo>
                <a:lnTo>
                  <a:pt x="2435402" y="0"/>
                </a:lnTo>
                <a:lnTo>
                  <a:pt x="2922494" y="487092"/>
                </a:lnTo>
                <a:lnTo>
                  <a:pt x="2922494" y="5208494"/>
                </a:lnTo>
                <a:lnTo>
                  <a:pt x="0" y="5208494"/>
                </a:lnTo>
                <a:lnTo>
                  <a:pt x="0" y="487092"/>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28363027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8401264-785C-3A48-A2F6-101AF75A699E}"/>
              </a:ext>
            </a:extLst>
          </p:cNvPr>
          <p:cNvSpPr>
            <a:spLocks noGrp="1"/>
          </p:cNvSpPr>
          <p:nvPr>
            <p:ph type="pic" sz="quarter" idx="10"/>
          </p:nvPr>
        </p:nvSpPr>
        <p:spPr>
          <a:xfrm>
            <a:off x="3684495" y="0"/>
            <a:ext cx="2286000" cy="4303060"/>
          </a:xfrm>
          <a:custGeom>
            <a:avLst/>
            <a:gdLst>
              <a:gd name="connsiteX0" fmla="*/ 0 w 3048000"/>
              <a:gd name="connsiteY0" fmla="*/ 0 h 5737413"/>
              <a:gd name="connsiteX1" fmla="*/ 3048000 w 3048000"/>
              <a:gd name="connsiteY1" fmla="*/ 0 h 5737413"/>
              <a:gd name="connsiteX2" fmla="*/ 3048000 w 3048000"/>
              <a:gd name="connsiteY2" fmla="*/ 5737413 h 5737413"/>
              <a:gd name="connsiteX3" fmla="*/ 0 w 3048000"/>
              <a:gd name="connsiteY3" fmla="*/ 5737413 h 5737413"/>
            </a:gdLst>
            <a:ahLst/>
            <a:cxnLst>
              <a:cxn ang="0">
                <a:pos x="connsiteX0" y="connsiteY0"/>
              </a:cxn>
              <a:cxn ang="0">
                <a:pos x="connsiteX1" y="connsiteY1"/>
              </a:cxn>
              <a:cxn ang="0">
                <a:pos x="connsiteX2" y="connsiteY2"/>
              </a:cxn>
              <a:cxn ang="0">
                <a:pos x="connsiteX3" y="connsiteY3"/>
              </a:cxn>
            </a:cxnLst>
            <a:rect l="l" t="t" r="r" b="b"/>
            <a:pathLst>
              <a:path w="3048000" h="5737413">
                <a:moveTo>
                  <a:pt x="0" y="0"/>
                </a:moveTo>
                <a:lnTo>
                  <a:pt x="3048000" y="0"/>
                </a:lnTo>
                <a:lnTo>
                  <a:pt x="3048000" y="5737413"/>
                </a:lnTo>
                <a:lnTo>
                  <a:pt x="0" y="5737413"/>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24925855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B2789C06-45A9-7445-B244-84D0E9A23CBD}"/>
              </a:ext>
            </a:extLst>
          </p:cNvPr>
          <p:cNvSpPr>
            <a:spLocks noGrp="1"/>
          </p:cNvSpPr>
          <p:nvPr>
            <p:ph type="pic" sz="quarter" idx="10"/>
          </p:nvPr>
        </p:nvSpPr>
        <p:spPr>
          <a:xfrm>
            <a:off x="1205781" y="1"/>
            <a:ext cx="2442602" cy="1495985"/>
          </a:xfrm>
          <a:custGeom>
            <a:avLst/>
            <a:gdLst>
              <a:gd name="connsiteX0" fmla="*/ 0 w 3256803"/>
              <a:gd name="connsiteY0" fmla="*/ 0 h 1994647"/>
              <a:gd name="connsiteX1" fmla="*/ 3256803 w 3256803"/>
              <a:gd name="connsiteY1" fmla="*/ 0 h 1994647"/>
              <a:gd name="connsiteX2" fmla="*/ 3256803 w 3256803"/>
              <a:gd name="connsiteY2" fmla="*/ 1994647 h 1994647"/>
              <a:gd name="connsiteX3" fmla="*/ 0 w 3256803"/>
              <a:gd name="connsiteY3" fmla="*/ 1994647 h 1994647"/>
            </a:gdLst>
            <a:ahLst/>
            <a:cxnLst>
              <a:cxn ang="0">
                <a:pos x="connsiteX0" y="connsiteY0"/>
              </a:cxn>
              <a:cxn ang="0">
                <a:pos x="connsiteX1" y="connsiteY1"/>
              </a:cxn>
              <a:cxn ang="0">
                <a:pos x="connsiteX2" y="connsiteY2"/>
              </a:cxn>
              <a:cxn ang="0">
                <a:pos x="connsiteX3" y="connsiteY3"/>
              </a:cxn>
            </a:cxnLst>
            <a:rect l="l" t="t" r="r" b="b"/>
            <a:pathLst>
              <a:path w="3256803" h="1994647">
                <a:moveTo>
                  <a:pt x="0" y="0"/>
                </a:moveTo>
                <a:lnTo>
                  <a:pt x="3256803" y="0"/>
                </a:lnTo>
                <a:lnTo>
                  <a:pt x="3256803" y="1994647"/>
                </a:lnTo>
                <a:lnTo>
                  <a:pt x="0" y="1994647"/>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3028C203-B09A-7B4D-84C7-5386F60ED7F6}"/>
              </a:ext>
            </a:extLst>
          </p:cNvPr>
          <p:cNvSpPr>
            <a:spLocks noGrp="1"/>
          </p:cNvSpPr>
          <p:nvPr>
            <p:ph type="pic" sz="quarter" idx="11"/>
          </p:nvPr>
        </p:nvSpPr>
        <p:spPr>
          <a:xfrm>
            <a:off x="3953590" y="1"/>
            <a:ext cx="2442602" cy="1495985"/>
          </a:xfrm>
          <a:custGeom>
            <a:avLst/>
            <a:gdLst>
              <a:gd name="connsiteX0" fmla="*/ 0 w 3256803"/>
              <a:gd name="connsiteY0" fmla="*/ 0 h 1994647"/>
              <a:gd name="connsiteX1" fmla="*/ 3256803 w 3256803"/>
              <a:gd name="connsiteY1" fmla="*/ 0 h 1994647"/>
              <a:gd name="connsiteX2" fmla="*/ 3256803 w 3256803"/>
              <a:gd name="connsiteY2" fmla="*/ 1994647 h 1994647"/>
              <a:gd name="connsiteX3" fmla="*/ 0 w 3256803"/>
              <a:gd name="connsiteY3" fmla="*/ 1994647 h 1994647"/>
            </a:gdLst>
            <a:ahLst/>
            <a:cxnLst>
              <a:cxn ang="0">
                <a:pos x="connsiteX0" y="connsiteY0"/>
              </a:cxn>
              <a:cxn ang="0">
                <a:pos x="connsiteX1" y="connsiteY1"/>
              </a:cxn>
              <a:cxn ang="0">
                <a:pos x="connsiteX2" y="connsiteY2"/>
              </a:cxn>
              <a:cxn ang="0">
                <a:pos x="connsiteX3" y="connsiteY3"/>
              </a:cxn>
            </a:cxnLst>
            <a:rect l="l" t="t" r="r" b="b"/>
            <a:pathLst>
              <a:path w="3256803" h="1994647">
                <a:moveTo>
                  <a:pt x="0" y="0"/>
                </a:moveTo>
                <a:lnTo>
                  <a:pt x="3256803" y="0"/>
                </a:lnTo>
                <a:lnTo>
                  <a:pt x="3256803" y="1994647"/>
                </a:lnTo>
                <a:lnTo>
                  <a:pt x="0" y="1994647"/>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4" name="Picture Placeholder 13">
            <a:extLst>
              <a:ext uri="{FF2B5EF4-FFF2-40B4-BE49-F238E27FC236}">
                <a16:creationId xmlns:a16="http://schemas.microsoft.com/office/drawing/2014/main" id="{BFBCCDDA-424B-BB47-96D3-51135329483E}"/>
              </a:ext>
            </a:extLst>
          </p:cNvPr>
          <p:cNvSpPr>
            <a:spLocks noGrp="1"/>
          </p:cNvSpPr>
          <p:nvPr>
            <p:ph type="pic" sz="quarter" idx="12"/>
          </p:nvPr>
        </p:nvSpPr>
        <p:spPr>
          <a:xfrm>
            <a:off x="6701398" y="1"/>
            <a:ext cx="2442602" cy="1495985"/>
          </a:xfrm>
          <a:custGeom>
            <a:avLst/>
            <a:gdLst>
              <a:gd name="connsiteX0" fmla="*/ 0 w 3256803"/>
              <a:gd name="connsiteY0" fmla="*/ 0 h 1994647"/>
              <a:gd name="connsiteX1" fmla="*/ 3256803 w 3256803"/>
              <a:gd name="connsiteY1" fmla="*/ 0 h 1994647"/>
              <a:gd name="connsiteX2" fmla="*/ 3256803 w 3256803"/>
              <a:gd name="connsiteY2" fmla="*/ 1994647 h 1994647"/>
              <a:gd name="connsiteX3" fmla="*/ 0 w 3256803"/>
              <a:gd name="connsiteY3" fmla="*/ 1994647 h 1994647"/>
            </a:gdLst>
            <a:ahLst/>
            <a:cxnLst>
              <a:cxn ang="0">
                <a:pos x="connsiteX0" y="connsiteY0"/>
              </a:cxn>
              <a:cxn ang="0">
                <a:pos x="connsiteX1" y="connsiteY1"/>
              </a:cxn>
              <a:cxn ang="0">
                <a:pos x="connsiteX2" y="connsiteY2"/>
              </a:cxn>
              <a:cxn ang="0">
                <a:pos x="connsiteX3" y="connsiteY3"/>
              </a:cxn>
            </a:cxnLst>
            <a:rect l="l" t="t" r="r" b="b"/>
            <a:pathLst>
              <a:path w="3256803" h="1994647">
                <a:moveTo>
                  <a:pt x="0" y="0"/>
                </a:moveTo>
                <a:lnTo>
                  <a:pt x="3256803" y="0"/>
                </a:lnTo>
                <a:lnTo>
                  <a:pt x="3256803" y="1994647"/>
                </a:lnTo>
                <a:lnTo>
                  <a:pt x="0" y="1994647"/>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5859567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2" name="Picture Placeholder 11"/>
          <p:cNvSpPr>
            <a:spLocks noGrp="1"/>
          </p:cNvSpPr>
          <p:nvPr>
            <p:ph type="pic" sz="quarter" idx="11"/>
          </p:nvPr>
        </p:nvSpPr>
        <p:spPr>
          <a:xfrm>
            <a:off x="516688" y="985838"/>
            <a:ext cx="4157663" cy="1485900"/>
          </a:xfrm>
          <a:custGeom>
            <a:avLst/>
            <a:gdLst>
              <a:gd name="connsiteX0" fmla="*/ 0 w 5543550"/>
              <a:gd name="connsiteY0" fmla="*/ 0 h 1981200"/>
              <a:gd name="connsiteX1" fmla="*/ 5543550 w 5543550"/>
              <a:gd name="connsiteY1" fmla="*/ 0 h 1981200"/>
              <a:gd name="connsiteX2" fmla="*/ 5543550 w 5543550"/>
              <a:gd name="connsiteY2" fmla="*/ 1981200 h 1981200"/>
              <a:gd name="connsiteX3" fmla="*/ 0 w 5543550"/>
              <a:gd name="connsiteY3" fmla="*/ 1981200 h 1981200"/>
            </a:gdLst>
            <a:ahLst/>
            <a:cxnLst>
              <a:cxn ang="0">
                <a:pos x="connsiteX0" y="connsiteY0"/>
              </a:cxn>
              <a:cxn ang="0">
                <a:pos x="connsiteX1" y="connsiteY1"/>
              </a:cxn>
              <a:cxn ang="0">
                <a:pos x="connsiteX2" y="connsiteY2"/>
              </a:cxn>
              <a:cxn ang="0">
                <a:pos x="connsiteX3" y="connsiteY3"/>
              </a:cxn>
            </a:cxnLst>
            <a:rect l="l" t="t" r="r" b="b"/>
            <a:pathLst>
              <a:path w="5543550" h="1981200">
                <a:moveTo>
                  <a:pt x="0" y="0"/>
                </a:moveTo>
                <a:lnTo>
                  <a:pt x="5543550" y="0"/>
                </a:lnTo>
                <a:lnTo>
                  <a:pt x="5543550" y="1981200"/>
                </a:lnTo>
                <a:lnTo>
                  <a:pt x="0" y="19812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5278969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36EB65A-03FA-684C-AA44-2A029F6E29A9}"/>
              </a:ext>
            </a:extLst>
          </p:cNvPr>
          <p:cNvSpPr>
            <a:spLocks noGrp="1"/>
          </p:cNvSpPr>
          <p:nvPr>
            <p:ph type="pic" sz="quarter" idx="10"/>
          </p:nvPr>
        </p:nvSpPr>
        <p:spPr>
          <a:xfrm>
            <a:off x="0" y="1"/>
            <a:ext cx="9144000" cy="2571749"/>
          </a:xfrm>
          <a:custGeom>
            <a:avLst/>
            <a:gdLst>
              <a:gd name="connsiteX0" fmla="*/ 0 w 12192000"/>
              <a:gd name="connsiteY0" fmla="*/ 0 h 3428999"/>
              <a:gd name="connsiteX1" fmla="*/ 12192000 w 12192000"/>
              <a:gd name="connsiteY1" fmla="*/ 0 h 3428999"/>
              <a:gd name="connsiteX2" fmla="*/ 12192000 w 12192000"/>
              <a:gd name="connsiteY2" fmla="*/ 3428999 h 3428999"/>
              <a:gd name="connsiteX3" fmla="*/ 1764594 w 12192000"/>
              <a:gd name="connsiteY3" fmla="*/ 3428999 h 3428999"/>
              <a:gd name="connsiteX4" fmla="*/ 1764594 w 12192000"/>
              <a:gd name="connsiteY4" fmla="*/ 854438 h 3428999"/>
              <a:gd name="connsiteX5" fmla="*/ 801464 w 12192000"/>
              <a:gd name="connsiteY5" fmla="*/ 854438 h 3428999"/>
              <a:gd name="connsiteX6" fmla="*/ 801464 w 12192000"/>
              <a:gd name="connsiteY6" fmla="*/ 3428999 h 3428999"/>
              <a:gd name="connsiteX7" fmla="*/ 0 w 12192000"/>
              <a:gd name="connsiteY7" fmla="*/ 3428999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8999">
                <a:moveTo>
                  <a:pt x="0" y="0"/>
                </a:moveTo>
                <a:lnTo>
                  <a:pt x="12192000" y="0"/>
                </a:lnTo>
                <a:lnTo>
                  <a:pt x="12192000" y="3428999"/>
                </a:lnTo>
                <a:lnTo>
                  <a:pt x="1764594" y="3428999"/>
                </a:lnTo>
                <a:lnTo>
                  <a:pt x="1764594" y="854438"/>
                </a:lnTo>
                <a:lnTo>
                  <a:pt x="801464" y="854438"/>
                </a:lnTo>
                <a:lnTo>
                  <a:pt x="801464" y="3428999"/>
                </a:lnTo>
                <a:lnTo>
                  <a:pt x="0" y="342899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89233335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A38C8F8-9835-0941-806D-EFEB64D2F603}"/>
              </a:ext>
            </a:extLst>
          </p:cNvPr>
          <p:cNvSpPr>
            <a:spLocks noGrp="1"/>
          </p:cNvSpPr>
          <p:nvPr>
            <p:ph type="pic" sz="quarter" idx="11"/>
          </p:nvPr>
        </p:nvSpPr>
        <p:spPr>
          <a:xfrm>
            <a:off x="4758251" y="1454306"/>
            <a:ext cx="955623" cy="955623"/>
          </a:xfrm>
          <a:custGeom>
            <a:avLst/>
            <a:gdLst>
              <a:gd name="connsiteX0" fmla="*/ 637082 w 1274164"/>
              <a:gd name="connsiteY0" fmla="*/ 0 h 1274164"/>
              <a:gd name="connsiteX1" fmla="*/ 1274164 w 1274164"/>
              <a:gd name="connsiteY1" fmla="*/ 637082 h 1274164"/>
              <a:gd name="connsiteX2" fmla="*/ 637082 w 1274164"/>
              <a:gd name="connsiteY2" fmla="*/ 1274164 h 1274164"/>
              <a:gd name="connsiteX3" fmla="*/ 0 w 1274164"/>
              <a:gd name="connsiteY3" fmla="*/ 637082 h 1274164"/>
              <a:gd name="connsiteX4" fmla="*/ 637082 w 1274164"/>
              <a:gd name="connsiteY4" fmla="*/ 0 h 1274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164" h="1274164">
                <a:moveTo>
                  <a:pt x="637082" y="0"/>
                </a:moveTo>
                <a:cubicBezTo>
                  <a:pt x="988933" y="0"/>
                  <a:pt x="1274164" y="285231"/>
                  <a:pt x="1274164" y="637082"/>
                </a:cubicBezTo>
                <a:cubicBezTo>
                  <a:pt x="1274164" y="988933"/>
                  <a:pt x="988933" y="1274164"/>
                  <a:pt x="637082" y="1274164"/>
                </a:cubicBezTo>
                <a:cubicBezTo>
                  <a:pt x="285231" y="1274164"/>
                  <a:pt x="0" y="988933"/>
                  <a:pt x="0" y="637082"/>
                </a:cubicBezTo>
                <a:cubicBezTo>
                  <a:pt x="0" y="285231"/>
                  <a:pt x="285231" y="0"/>
                  <a:pt x="637082"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202578D4-BA22-5F4A-B43D-6DC9C7763DBB}"/>
              </a:ext>
            </a:extLst>
          </p:cNvPr>
          <p:cNvSpPr>
            <a:spLocks noGrp="1"/>
          </p:cNvSpPr>
          <p:nvPr>
            <p:ph type="pic" sz="quarter" idx="12"/>
          </p:nvPr>
        </p:nvSpPr>
        <p:spPr>
          <a:xfrm>
            <a:off x="6350397" y="1454306"/>
            <a:ext cx="955623" cy="955623"/>
          </a:xfrm>
          <a:custGeom>
            <a:avLst/>
            <a:gdLst>
              <a:gd name="connsiteX0" fmla="*/ 637082 w 1274164"/>
              <a:gd name="connsiteY0" fmla="*/ 0 h 1274164"/>
              <a:gd name="connsiteX1" fmla="*/ 1274164 w 1274164"/>
              <a:gd name="connsiteY1" fmla="*/ 637082 h 1274164"/>
              <a:gd name="connsiteX2" fmla="*/ 637082 w 1274164"/>
              <a:gd name="connsiteY2" fmla="*/ 1274164 h 1274164"/>
              <a:gd name="connsiteX3" fmla="*/ 0 w 1274164"/>
              <a:gd name="connsiteY3" fmla="*/ 637082 h 1274164"/>
              <a:gd name="connsiteX4" fmla="*/ 637082 w 1274164"/>
              <a:gd name="connsiteY4" fmla="*/ 0 h 1274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164" h="1274164">
                <a:moveTo>
                  <a:pt x="637082" y="0"/>
                </a:moveTo>
                <a:cubicBezTo>
                  <a:pt x="988933" y="0"/>
                  <a:pt x="1274164" y="285231"/>
                  <a:pt x="1274164" y="637082"/>
                </a:cubicBezTo>
                <a:cubicBezTo>
                  <a:pt x="1274164" y="988933"/>
                  <a:pt x="988933" y="1274164"/>
                  <a:pt x="637082" y="1274164"/>
                </a:cubicBezTo>
                <a:cubicBezTo>
                  <a:pt x="285231" y="1274164"/>
                  <a:pt x="0" y="988933"/>
                  <a:pt x="0" y="637082"/>
                </a:cubicBezTo>
                <a:cubicBezTo>
                  <a:pt x="0" y="285231"/>
                  <a:pt x="285231" y="0"/>
                  <a:pt x="637082"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48866433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79E5137-FEDA-8540-977E-C5C040F32BF7}"/>
              </a:ext>
            </a:extLst>
          </p:cNvPr>
          <p:cNvSpPr>
            <a:spLocks noGrp="1"/>
          </p:cNvSpPr>
          <p:nvPr>
            <p:ph type="pic" sz="quarter" idx="10"/>
          </p:nvPr>
        </p:nvSpPr>
        <p:spPr>
          <a:xfrm>
            <a:off x="966866" y="1037696"/>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3" name="Picture Placeholder 22">
            <a:extLst>
              <a:ext uri="{FF2B5EF4-FFF2-40B4-BE49-F238E27FC236}">
                <a16:creationId xmlns:a16="http://schemas.microsoft.com/office/drawing/2014/main" id="{34C1E263-1F1E-5B48-A038-D6525EA605F2}"/>
              </a:ext>
            </a:extLst>
          </p:cNvPr>
          <p:cNvSpPr>
            <a:spLocks noGrp="1"/>
          </p:cNvSpPr>
          <p:nvPr>
            <p:ph type="pic" sz="quarter" idx="11"/>
          </p:nvPr>
        </p:nvSpPr>
        <p:spPr>
          <a:xfrm>
            <a:off x="966866" y="3072047"/>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4" name="Picture Placeholder 23">
            <a:extLst>
              <a:ext uri="{FF2B5EF4-FFF2-40B4-BE49-F238E27FC236}">
                <a16:creationId xmlns:a16="http://schemas.microsoft.com/office/drawing/2014/main" id="{24805B68-EC41-C94C-A655-8EF8106C5C98}"/>
              </a:ext>
            </a:extLst>
          </p:cNvPr>
          <p:cNvSpPr>
            <a:spLocks noGrp="1"/>
          </p:cNvSpPr>
          <p:nvPr>
            <p:ph type="pic" sz="quarter" idx="12"/>
          </p:nvPr>
        </p:nvSpPr>
        <p:spPr>
          <a:xfrm>
            <a:off x="2979295" y="1037696"/>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5" name="Picture Placeholder 24">
            <a:extLst>
              <a:ext uri="{FF2B5EF4-FFF2-40B4-BE49-F238E27FC236}">
                <a16:creationId xmlns:a16="http://schemas.microsoft.com/office/drawing/2014/main" id="{3DECE37E-FA99-F84E-BC4E-8F8591428259}"/>
              </a:ext>
            </a:extLst>
          </p:cNvPr>
          <p:cNvSpPr>
            <a:spLocks noGrp="1"/>
          </p:cNvSpPr>
          <p:nvPr>
            <p:ph type="pic" sz="quarter" idx="13"/>
          </p:nvPr>
        </p:nvSpPr>
        <p:spPr>
          <a:xfrm>
            <a:off x="2979295" y="3072047"/>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6" name="Picture Placeholder 25">
            <a:extLst>
              <a:ext uri="{FF2B5EF4-FFF2-40B4-BE49-F238E27FC236}">
                <a16:creationId xmlns:a16="http://schemas.microsoft.com/office/drawing/2014/main" id="{E96821D5-08A2-F74D-8CE1-CDA6BB1D3BFE}"/>
              </a:ext>
            </a:extLst>
          </p:cNvPr>
          <p:cNvSpPr>
            <a:spLocks noGrp="1"/>
          </p:cNvSpPr>
          <p:nvPr>
            <p:ph type="pic" sz="quarter" idx="14"/>
          </p:nvPr>
        </p:nvSpPr>
        <p:spPr>
          <a:xfrm>
            <a:off x="4991724" y="1037696"/>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7" name="Picture Placeholder 26">
            <a:extLst>
              <a:ext uri="{FF2B5EF4-FFF2-40B4-BE49-F238E27FC236}">
                <a16:creationId xmlns:a16="http://schemas.microsoft.com/office/drawing/2014/main" id="{FECE11E7-6160-7440-A792-2399586235F3}"/>
              </a:ext>
            </a:extLst>
          </p:cNvPr>
          <p:cNvSpPr>
            <a:spLocks noGrp="1"/>
          </p:cNvSpPr>
          <p:nvPr>
            <p:ph type="pic" sz="quarter" idx="15"/>
          </p:nvPr>
        </p:nvSpPr>
        <p:spPr>
          <a:xfrm>
            <a:off x="4991724" y="3072047"/>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8" name="Picture Placeholder 27">
            <a:extLst>
              <a:ext uri="{FF2B5EF4-FFF2-40B4-BE49-F238E27FC236}">
                <a16:creationId xmlns:a16="http://schemas.microsoft.com/office/drawing/2014/main" id="{9CD96696-395B-BC45-A881-6E2B796869A6}"/>
              </a:ext>
            </a:extLst>
          </p:cNvPr>
          <p:cNvSpPr>
            <a:spLocks noGrp="1"/>
          </p:cNvSpPr>
          <p:nvPr>
            <p:ph type="pic" sz="quarter" idx="16"/>
          </p:nvPr>
        </p:nvSpPr>
        <p:spPr>
          <a:xfrm>
            <a:off x="7004153" y="1037696"/>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9" name="Picture Placeholder 28">
            <a:extLst>
              <a:ext uri="{FF2B5EF4-FFF2-40B4-BE49-F238E27FC236}">
                <a16:creationId xmlns:a16="http://schemas.microsoft.com/office/drawing/2014/main" id="{7E73B4B6-FE92-F942-A8F8-51896AF4F0B8}"/>
              </a:ext>
            </a:extLst>
          </p:cNvPr>
          <p:cNvSpPr>
            <a:spLocks noGrp="1"/>
          </p:cNvSpPr>
          <p:nvPr>
            <p:ph type="pic" sz="quarter" idx="17"/>
          </p:nvPr>
        </p:nvSpPr>
        <p:spPr>
          <a:xfrm>
            <a:off x="7004153" y="3072047"/>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75105163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70D209C-2796-9746-A9DA-59B988D623F3}"/>
              </a:ext>
            </a:extLst>
          </p:cNvPr>
          <p:cNvSpPr>
            <a:spLocks noGrp="1"/>
          </p:cNvSpPr>
          <p:nvPr>
            <p:ph type="pic" sz="quarter" idx="10"/>
          </p:nvPr>
        </p:nvSpPr>
        <p:spPr>
          <a:xfrm>
            <a:off x="0" y="1148715"/>
            <a:ext cx="2863215" cy="3994785"/>
          </a:xfrm>
          <a:custGeom>
            <a:avLst/>
            <a:gdLst>
              <a:gd name="connsiteX0" fmla="*/ 954405 w 3817620"/>
              <a:gd name="connsiteY0" fmla="*/ 0 h 5326380"/>
              <a:gd name="connsiteX1" fmla="*/ 3817620 w 3817620"/>
              <a:gd name="connsiteY1" fmla="*/ 0 h 5326380"/>
              <a:gd name="connsiteX2" fmla="*/ 2863215 w 3817620"/>
              <a:gd name="connsiteY2" fmla="*/ 5326380 h 5326380"/>
              <a:gd name="connsiteX3" fmla="*/ 0 w 3817620"/>
              <a:gd name="connsiteY3" fmla="*/ 5326380 h 5326380"/>
            </a:gdLst>
            <a:ahLst/>
            <a:cxnLst>
              <a:cxn ang="0">
                <a:pos x="connsiteX0" y="connsiteY0"/>
              </a:cxn>
              <a:cxn ang="0">
                <a:pos x="connsiteX1" y="connsiteY1"/>
              </a:cxn>
              <a:cxn ang="0">
                <a:pos x="connsiteX2" y="connsiteY2"/>
              </a:cxn>
              <a:cxn ang="0">
                <a:pos x="connsiteX3" y="connsiteY3"/>
              </a:cxn>
            </a:cxnLst>
            <a:rect l="l" t="t" r="r" b="b"/>
            <a:pathLst>
              <a:path w="3817620" h="5326380">
                <a:moveTo>
                  <a:pt x="954405" y="0"/>
                </a:moveTo>
                <a:lnTo>
                  <a:pt x="3817620" y="0"/>
                </a:lnTo>
                <a:lnTo>
                  <a:pt x="2863215" y="5326380"/>
                </a:lnTo>
                <a:lnTo>
                  <a:pt x="0" y="532638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a:extLst>
              <a:ext uri="{FF2B5EF4-FFF2-40B4-BE49-F238E27FC236}">
                <a16:creationId xmlns:a16="http://schemas.microsoft.com/office/drawing/2014/main" id="{A03D0695-A108-D84B-A43F-7F8991F9A019}"/>
              </a:ext>
            </a:extLst>
          </p:cNvPr>
          <p:cNvSpPr>
            <a:spLocks noGrp="1"/>
          </p:cNvSpPr>
          <p:nvPr>
            <p:ph type="pic" sz="quarter" idx="11"/>
          </p:nvPr>
        </p:nvSpPr>
        <p:spPr>
          <a:xfrm>
            <a:off x="6280785" y="0"/>
            <a:ext cx="2863215" cy="3994785"/>
          </a:xfrm>
          <a:custGeom>
            <a:avLst/>
            <a:gdLst>
              <a:gd name="connsiteX0" fmla="*/ 954405 w 3817620"/>
              <a:gd name="connsiteY0" fmla="*/ 0 h 5326380"/>
              <a:gd name="connsiteX1" fmla="*/ 3817620 w 3817620"/>
              <a:gd name="connsiteY1" fmla="*/ 0 h 5326380"/>
              <a:gd name="connsiteX2" fmla="*/ 2863215 w 3817620"/>
              <a:gd name="connsiteY2" fmla="*/ 5326380 h 5326380"/>
              <a:gd name="connsiteX3" fmla="*/ 0 w 3817620"/>
              <a:gd name="connsiteY3" fmla="*/ 5326380 h 5326380"/>
            </a:gdLst>
            <a:ahLst/>
            <a:cxnLst>
              <a:cxn ang="0">
                <a:pos x="connsiteX0" y="connsiteY0"/>
              </a:cxn>
              <a:cxn ang="0">
                <a:pos x="connsiteX1" y="connsiteY1"/>
              </a:cxn>
              <a:cxn ang="0">
                <a:pos x="connsiteX2" y="connsiteY2"/>
              </a:cxn>
              <a:cxn ang="0">
                <a:pos x="connsiteX3" y="connsiteY3"/>
              </a:cxn>
            </a:cxnLst>
            <a:rect l="l" t="t" r="r" b="b"/>
            <a:pathLst>
              <a:path w="3817620" h="5326380">
                <a:moveTo>
                  <a:pt x="954405" y="0"/>
                </a:moveTo>
                <a:lnTo>
                  <a:pt x="3817620" y="0"/>
                </a:lnTo>
                <a:lnTo>
                  <a:pt x="2863215" y="5326380"/>
                </a:lnTo>
                <a:lnTo>
                  <a:pt x="0" y="532638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6332267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05E6820-8D04-9D4F-B1B1-7AD48FB4A71D}"/>
              </a:ext>
            </a:extLst>
          </p:cNvPr>
          <p:cNvSpPr>
            <a:spLocks noGrp="1"/>
          </p:cNvSpPr>
          <p:nvPr>
            <p:ph type="pic" sz="quarter" idx="10"/>
          </p:nvPr>
        </p:nvSpPr>
        <p:spPr>
          <a:xfrm>
            <a:off x="1537137" y="437494"/>
            <a:ext cx="2684079" cy="1312409"/>
          </a:xfrm>
          <a:custGeom>
            <a:avLst/>
            <a:gdLst>
              <a:gd name="connsiteX0" fmla="*/ 0 w 3578772"/>
              <a:gd name="connsiteY0" fmla="*/ 0 h 1749879"/>
              <a:gd name="connsiteX1" fmla="*/ 3578772 w 3578772"/>
              <a:gd name="connsiteY1" fmla="*/ 0 h 1749879"/>
              <a:gd name="connsiteX2" fmla="*/ 3578772 w 3578772"/>
              <a:gd name="connsiteY2" fmla="*/ 1749879 h 1749879"/>
              <a:gd name="connsiteX3" fmla="*/ 0 w 3578772"/>
              <a:gd name="connsiteY3" fmla="*/ 1749879 h 1749879"/>
            </a:gdLst>
            <a:ahLst/>
            <a:cxnLst>
              <a:cxn ang="0">
                <a:pos x="connsiteX0" y="connsiteY0"/>
              </a:cxn>
              <a:cxn ang="0">
                <a:pos x="connsiteX1" y="connsiteY1"/>
              </a:cxn>
              <a:cxn ang="0">
                <a:pos x="connsiteX2" y="connsiteY2"/>
              </a:cxn>
              <a:cxn ang="0">
                <a:pos x="connsiteX3" y="connsiteY3"/>
              </a:cxn>
            </a:cxnLst>
            <a:rect l="l" t="t" r="r" b="b"/>
            <a:pathLst>
              <a:path w="3578772" h="1749879">
                <a:moveTo>
                  <a:pt x="0" y="0"/>
                </a:moveTo>
                <a:lnTo>
                  <a:pt x="3578772" y="0"/>
                </a:lnTo>
                <a:lnTo>
                  <a:pt x="3578772" y="1749879"/>
                </a:lnTo>
                <a:lnTo>
                  <a:pt x="0" y="174987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4" name="Picture Placeholder 13">
            <a:extLst>
              <a:ext uri="{FF2B5EF4-FFF2-40B4-BE49-F238E27FC236}">
                <a16:creationId xmlns:a16="http://schemas.microsoft.com/office/drawing/2014/main" id="{35A1B2F2-08E9-D44A-B6AF-766DE055A641}"/>
              </a:ext>
            </a:extLst>
          </p:cNvPr>
          <p:cNvSpPr>
            <a:spLocks noGrp="1"/>
          </p:cNvSpPr>
          <p:nvPr>
            <p:ph type="pic" sz="quarter" idx="11"/>
          </p:nvPr>
        </p:nvSpPr>
        <p:spPr>
          <a:xfrm>
            <a:off x="1537137" y="3393598"/>
            <a:ext cx="2684079" cy="1312409"/>
          </a:xfrm>
          <a:custGeom>
            <a:avLst/>
            <a:gdLst>
              <a:gd name="connsiteX0" fmla="*/ 0 w 3578772"/>
              <a:gd name="connsiteY0" fmla="*/ 0 h 1749879"/>
              <a:gd name="connsiteX1" fmla="*/ 3578772 w 3578772"/>
              <a:gd name="connsiteY1" fmla="*/ 0 h 1749879"/>
              <a:gd name="connsiteX2" fmla="*/ 3578772 w 3578772"/>
              <a:gd name="connsiteY2" fmla="*/ 1749879 h 1749879"/>
              <a:gd name="connsiteX3" fmla="*/ 0 w 3578772"/>
              <a:gd name="connsiteY3" fmla="*/ 1749879 h 1749879"/>
            </a:gdLst>
            <a:ahLst/>
            <a:cxnLst>
              <a:cxn ang="0">
                <a:pos x="connsiteX0" y="connsiteY0"/>
              </a:cxn>
              <a:cxn ang="0">
                <a:pos x="connsiteX1" y="connsiteY1"/>
              </a:cxn>
              <a:cxn ang="0">
                <a:pos x="connsiteX2" y="connsiteY2"/>
              </a:cxn>
              <a:cxn ang="0">
                <a:pos x="connsiteX3" y="connsiteY3"/>
              </a:cxn>
            </a:cxnLst>
            <a:rect l="l" t="t" r="r" b="b"/>
            <a:pathLst>
              <a:path w="3578772" h="1749879">
                <a:moveTo>
                  <a:pt x="0" y="0"/>
                </a:moveTo>
                <a:lnTo>
                  <a:pt x="3578772" y="0"/>
                </a:lnTo>
                <a:lnTo>
                  <a:pt x="3578772" y="1749879"/>
                </a:lnTo>
                <a:lnTo>
                  <a:pt x="0" y="174987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E72DC68D-0AFB-954B-B9AE-892294993DA8}"/>
              </a:ext>
            </a:extLst>
          </p:cNvPr>
          <p:cNvSpPr>
            <a:spLocks noGrp="1"/>
          </p:cNvSpPr>
          <p:nvPr>
            <p:ph type="pic" sz="quarter" idx="12"/>
          </p:nvPr>
        </p:nvSpPr>
        <p:spPr>
          <a:xfrm>
            <a:off x="1537137" y="1915546"/>
            <a:ext cx="3358055" cy="1312409"/>
          </a:xfrm>
          <a:custGeom>
            <a:avLst/>
            <a:gdLst>
              <a:gd name="connsiteX0" fmla="*/ 0 w 4477407"/>
              <a:gd name="connsiteY0" fmla="*/ 0 h 1749879"/>
              <a:gd name="connsiteX1" fmla="*/ 4477407 w 4477407"/>
              <a:gd name="connsiteY1" fmla="*/ 0 h 1749879"/>
              <a:gd name="connsiteX2" fmla="*/ 4477407 w 4477407"/>
              <a:gd name="connsiteY2" fmla="*/ 1749879 h 1749879"/>
              <a:gd name="connsiteX3" fmla="*/ 0 w 4477407"/>
              <a:gd name="connsiteY3" fmla="*/ 1749879 h 1749879"/>
            </a:gdLst>
            <a:ahLst/>
            <a:cxnLst>
              <a:cxn ang="0">
                <a:pos x="connsiteX0" y="connsiteY0"/>
              </a:cxn>
              <a:cxn ang="0">
                <a:pos x="connsiteX1" y="connsiteY1"/>
              </a:cxn>
              <a:cxn ang="0">
                <a:pos x="connsiteX2" y="connsiteY2"/>
              </a:cxn>
              <a:cxn ang="0">
                <a:pos x="connsiteX3" y="connsiteY3"/>
              </a:cxn>
            </a:cxnLst>
            <a:rect l="l" t="t" r="r" b="b"/>
            <a:pathLst>
              <a:path w="4477407" h="1749879">
                <a:moveTo>
                  <a:pt x="0" y="0"/>
                </a:moveTo>
                <a:lnTo>
                  <a:pt x="4477407" y="0"/>
                </a:lnTo>
                <a:lnTo>
                  <a:pt x="4477407" y="1749879"/>
                </a:lnTo>
                <a:lnTo>
                  <a:pt x="0" y="174987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926975955"/>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B08A49F-C628-FC44-83E0-4EFC164C8AFA}"/>
              </a:ext>
            </a:extLst>
          </p:cNvPr>
          <p:cNvSpPr>
            <a:spLocks noGrp="1"/>
          </p:cNvSpPr>
          <p:nvPr>
            <p:ph type="pic" sz="quarter" idx="11"/>
          </p:nvPr>
        </p:nvSpPr>
        <p:spPr>
          <a:xfrm>
            <a:off x="1" y="2577661"/>
            <a:ext cx="9144000" cy="2565839"/>
          </a:xfrm>
          <a:custGeom>
            <a:avLst/>
            <a:gdLst>
              <a:gd name="connsiteX0" fmla="*/ 0 w 12192000"/>
              <a:gd name="connsiteY0" fmla="*/ 0 h 3421119"/>
              <a:gd name="connsiteX1" fmla="*/ 12192000 w 12192000"/>
              <a:gd name="connsiteY1" fmla="*/ 0 h 3421119"/>
              <a:gd name="connsiteX2" fmla="*/ 12192000 w 12192000"/>
              <a:gd name="connsiteY2" fmla="*/ 3421119 h 3421119"/>
              <a:gd name="connsiteX3" fmla="*/ 0 w 12192000"/>
              <a:gd name="connsiteY3" fmla="*/ 3421119 h 3421119"/>
            </a:gdLst>
            <a:ahLst/>
            <a:cxnLst>
              <a:cxn ang="0">
                <a:pos x="connsiteX0" y="connsiteY0"/>
              </a:cxn>
              <a:cxn ang="0">
                <a:pos x="connsiteX1" y="connsiteY1"/>
              </a:cxn>
              <a:cxn ang="0">
                <a:pos x="connsiteX2" y="connsiteY2"/>
              </a:cxn>
              <a:cxn ang="0">
                <a:pos x="connsiteX3" y="connsiteY3"/>
              </a:cxn>
            </a:cxnLst>
            <a:rect l="l" t="t" r="r" b="b"/>
            <a:pathLst>
              <a:path w="12192000" h="3421119">
                <a:moveTo>
                  <a:pt x="0" y="0"/>
                </a:moveTo>
                <a:lnTo>
                  <a:pt x="12192000" y="0"/>
                </a:lnTo>
                <a:lnTo>
                  <a:pt x="12192000" y="3421119"/>
                </a:lnTo>
                <a:lnTo>
                  <a:pt x="0" y="342111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3858957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E3D0FD6-203D-B941-9713-4F1E6AD9AA75}"/>
              </a:ext>
            </a:extLst>
          </p:cNvPr>
          <p:cNvSpPr>
            <a:spLocks noGrp="1"/>
          </p:cNvSpPr>
          <p:nvPr>
            <p:ph type="pic" sz="quarter" idx="11"/>
          </p:nvPr>
        </p:nvSpPr>
        <p:spPr>
          <a:xfrm>
            <a:off x="4572000" y="2170621"/>
            <a:ext cx="1759789" cy="1488057"/>
          </a:xfrm>
          <a:custGeom>
            <a:avLst/>
            <a:gdLst>
              <a:gd name="connsiteX0" fmla="*/ 0 w 2346385"/>
              <a:gd name="connsiteY0" fmla="*/ 0 h 1984076"/>
              <a:gd name="connsiteX1" fmla="*/ 2346385 w 2346385"/>
              <a:gd name="connsiteY1" fmla="*/ 0 h 1984076"/>
              <a:gd name="connsiteX2" fmla="*/ 2346385 w 2346385"/>
              <a:gd name="connsiteY2" fmla="*/ 1984076 h 1984076"/>
              <a:gd name="connsiteX3" fmla="*/ 0 w 2346385"/>
              <a:gd name="connsiteY3" fmla="*/ 1984076 h 1984076"/>
            </a:gdLst>
            <a:ahLst/>
            <a:cxnLst>
              <a:cxn ang="0">
                <a:pos x="connsiteX0" y="connsiteY0"/>
              </a:cxn>
              <a:cxn ang="0">
                <a:pos x="connsiteX1" y="connsiteY1"/>
              </a:cxn>
              <a:cxn ang="0">
                <a:pos x="connsiteX2" y="connsiteY2"/>
              </a:cxn>
              <a:cxn ang="0">
                <a:pos x="connsiteX3" y="connsiteY3"/>
              </a:cxn>
            </a:cxnLst>
            <a:rect l="l" t="t" r="r" b="b"/>
            <a:pathLst>
              <a:path w="2346385" h="1984076">
                <a:moveTo>
                  <a:pt x="0" y="0"/>
                </a:moveTo>
                <a:lnTo>
                  <a:pt x="2346385" y="0"/>
                </a:lnTo>
                <a:lnTo>
                  <a:pt x="2346385" y="1984076"/>
                </a:lnTo>
                <a:lnTo>
                  <a:pt x="0" y="1984076"/>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E7FF8E03-BC24-BE40-935D-EB4D04C3BCA1}"/>
              </a:ext>
            </a:extLst>
          </p:cNvPr>
          <p:cNvSpPr>
            <a:spLocks noGrp="1"/>
          </p:cNvSpPr>
          <p:nvPr>
            <p:ph type="pic" sz="quarter" idx="12"/>
          </p:nvPr>
        </p:nvSpPr>
        <p:spPr>
          <a:xfrm>
            <a:off x="4572000" y="488471"/>
            <a:ext cx="1759789" cy="1488057"/>
          </a:xfrm>
          <a:custGeom>
            <a:avLst/>
            <a:gdLst>
              <a:gd name="connsiteX0" fmla="*/ 0 w 2346385"/>
              <a:gd name="connsiteY0" fmla="*/ 0 h 1984076"/>
              <a:gd name="connsiteX1" fmla="*/ 2346385 w 2346385"/>
              <a:gd name="connsiteY1" fmla="*/ 0 h 1984076"/>
              <a:gd name="connsiteX2" fmla="*/ 2346385 w 2346385"/>
              <a:gd name="connsiteY2" fmla="*/ 1984076 h 1984076"/>
              <a:gd name="connsiteX3" fmla="*/ 0 w 2346385"/>
              <a:gd name="connsiteY3" fmla="*/ 1984076 h 1984076"/>
            </a:gdLst>
            <a:ahLst/>
            <a:cxnLst>
              <a:cxn ang="0">
                <a:pos x="connsiteX0" y="connsiteY0"/>
              </a:cxn>
              <a:cxn ang="0">
                <a:pos x="connsiteX1" y="connsiteY1"/>
              </a:cxn>
              <a:cxn ang="0">
                <a:pos x="connsiteX2" y="connsiteY2"/>
              </a:cxn>
              <a:cxn ang="0">
                <a:pos x="connsiteX3" y="connsiteY3"/>
              </a:cxn>
            </a:cxnLst>
            <a:rect l="l" t="t" r="r" b="b"/>
            <a:pathLst>
              <a:path w="2346385" h="1984076">
                <a:moveTo>
                  <a:pt x="0" y="0"/>
                </a:moveTo>
                <a:lnTo>
                  <a:pt x="2346385" y="0"/>
                </a:lnTo>
                <a:lnTo>
                  <a:pt x="2346385" y="1984076"/>
                </a:lnTo>
                <a:lnTo>
                  <a:pt x="0" y="1984076"/>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64948651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495386A-DDA0-9E42-9CFC-E2424FDA3460}"/>
              </a:ext>
            </a:extLst>
          </p:cNvPr>
          <p:cNvSpPr>
            <a:spLocks noGrp="1"/>
          </p:cNvSpPr>
          <p:nvPr>
            <p:ph type="pic" sz="quarter" idx="12"/>
          </p:nvPr>
        </p:nvSpPr>
        <p:spPr>
          <a:xfrm>
            <a:off x="381000" y="0"/>
            <a:ext cx="2179320" cy="2571750"/>
          </a:xfrm>
          <a:custGeom>
            <a:avLst/>
            <a:gdLst>
              <a:gd name="connsiteX0" fmla="*/ 0 w 2905760"/>
              <a:gd name="connsiteY0" fmla="*/ 0 h 3429000"/>
              <a:gd name="connsiteX1" fmla="*/ 2905760 w 2905760"/>
              <a:gd name="connsiteY1" fmla="*/ 0 h 3429000"/>
              <a:gd name="connsiteX2" fmla="*/ 2905760 w 2905760"/>
              <a:gd name="connsiteY2" fmla="*/ 3429000 h 3429000"/>
              <a:gd name="connsiteX3" fmla="*/ 0 w 290576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905760" h="3429000">
                <a:moveTo>
                  <a:pt x="0" y="0"/>
                </a:moveTo>
                <a:lnTo>
                  <a:pt x="2905760" y="0"/>
                </a:lnTo>
                <a:lnTo>
                  <a:pt x="290576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a:extLst>
              <a:ext uri="{FF2B5EF4-FFF2-40B4-BE49-F238E27FC236}">
                <a16:creationId xmlns:a16="http://schemas.microsoft.com/office/drawing/2014/main" id="{450906ED-7346-5F4F-9BBC-1BA4206AB42F}"/>
              </a:ext>
            </a:extLst>
          </p:cNvPr>
          <p:cNvSpPr>
            <a:spLocks noGrp="1"/>
          </p:cNvSpPr>
          <p:nvPr>
            <p:ph type="pic" sz="quarter" idx="13"/>
          </p:nvPr>
        </p:nvSpPr>
        <p:spPr>
          <a:xfrm>
            <a:off x="6583680" y="2571750"/>
            <a:ext cx="2179320" cy="2571750"/>
          </a:xfrm>
          <a:custGeom>
            <a:avLst/>
            <a:gdLst>
              <a:gd name="connsiteX0" fmla="*/ 0 w 2905760"/>
              <a:gd name="connsiteY0" fmla="*/ 0 h 3429000"/>
              <a:gd name="connsiteX1" fmla="*/ 2905760 w 2905760"/>
              <a:gd name="connsiteY1" fmla="*/ 0 h 3429000"/>
              <a:gd name="connsiteX2" fmla="*/ 2905760 w 2905760"/>
              <a:gd name="connsiteY2" fmla="*/ 3429000 h 3429000"/>
              <a:gd name="connsiteX3" fmla="*/ 0 w 290576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905760" h="3429000">
                <a:moveTo>
                  <a:pt x="0" y="0"/>
                </a:moveTo>
                <a:lnTo>
                  <a:pt x="2905760" y="0"/>
                </a:lnTo>
                <a:lnTo>
                  <a:pt x="290576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61356904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5FCA528-540A-404A-9298-3C21E2B055F2}"/>
              </a:ext>
            </a:extLst>
          </p:cNvPr>
          <p:cNvSpPr>
            <a:spLocks noGrp="1"/>
          </p:cNvSpPr>
          <p:nvPr>
            <p:ph type="pic" sz="quarter" idx="12"/>
          </p:nvPr>
        </p:nvSpPr>
        <p:spPr>
          <a:xfrm>
            <a:off x="624840" y="335280"/>
            <a:ext cx="1447800" cy="1447800"/>
          </a:xfrm>
          <a:custGeom>
            <a:avLst/>
            <a:gdLst>
              <a:gd name="connsiteX0" fmla="*/ 965200 w 1930400"/>
              <a:gd name="connsiteY0" fmla="*/ 0 h 1930400"/>
              <a:gd name="connsiteX1" fmla="*/ 1930400 w 1930400"/>
              <a:gd name="connsiteY1" fmla="*/ 965200 h 1930400"/>
              <a:gd name="connsiteX2" fmla="*/ 965200 w 1930400"/>
              <a:gd name="connsiteY2" fmla="*/ 1930400 h 1930400"/>
              <a:gd name="connsiteX3" fmla="*/ 0 w 1930400"/>
              <a:gd name="connsiteY3" fmla="*/ 965200 h 1930400"/>
              <a:gd name="connsiteX4" fmla="*/ 965200 w 1930400"/>
              <a:gd name="connsiteY4" fmla="*/ 0 h 193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400" h="1930400">
                <a:moveTo>
                  <a:pt x="965200" y="0"/>
                </a:moveTo>
                <a:cubicBezTo>
                  <a:pt x="1498265" y="0"/>
                  <a:pt x="1930400" y="432135"/>
                  <a:pt x="1930400" y="965200"/>
                </a:cubicBezTo>
                <a:cubicBezTo>
                  <a:pt x="1930400" y="1498265"/>
                  <a:pt x="1498265" y="1930400"/>
                  <a:pt x="965200" y="1930400"/>
                </a:cubicBezTo>
                <a:cubicBezTo>
                  <a:pt x="432135" y="1930400"/>
                  <a:pt x="0" y="1498265"/>
                  <a:pt x="0" y="965200"/>
                </a:cubicBezTo>
                <a:cubicBezTo>
                  <a:pt x="0" y="432135"/>
                  <a:pt x="432135" y="0"/>
                  <a:pt x="96520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688CB0D6-D30E-A64B-8926-BE45F6B1062C}"/>
              </a:ext>
            </a:extLst>
          </p:cNvPr>
          <p:cNvSpPr>
            <a:spLocks noGrp="1"/>
          </p:cNvSpPr>
          <p:nvPr>
            <p:ph type="pic" sz="quarter" idx="13"/>
          </p:nvPr>
        </p:nvSpPr>
        <p:spPr>
          <a:xfrm>
            <a:off x="2590800" y="335280"/>
            <a:ext cx="1447800" cy="1447800"/>
          </a:xfrm>
          <a:custGeom>
            <a:avLst/>
            <a:gdLst>
              <a:gd name="connsiteX0" fmla="*/ 965200 w 1930400"/>
              <a:gd name="connsiteY0" fmla="*/ 0 h 1930400"/>
              <a:gd name="connsiteX1" fmla="*/ 1930400 w 1930400"/>
              <a:gd name="connsiteY1" fmla="*/ 965200 h 1930400"/>
              <a:gd name="connsiteX2" fmla="*/ 965200 w 1930400"/>
              <a:gd name="connsiteY2" fmla="*/ 1930400 h 1930400"/>
              <a:gd name="connsiteX3" fmla="*/ 0 w 1930400"/>
              <a:gd name="connsiteY3" fmla="*/ 965200 h 1930400"/>
              <a:gd name="connsiteX4" fmla="*/ 965200 w 1930400"/>
              <a:gd name="connsiteY4" fmla="*/ 0 h 193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400" h="1930400">
                <a:moveTo>
                  <a:pt x="965200" y="0"/>
                </a:moveTo>
                <a:cubicBezTo>
                  <a:pt x="1498265" y="0"/>
                  <a:pt x="1930400" y="432135"/>
                  <a:pt x="1930400" y="965200"/>
                </a:cubicBezTo>
                <a:cubicBezTo>
                  <a:pt x="1930400" y="1498265"/>
                  <a:pt x="1498265" y="1930400"/>
                  <a:pt x="965200" y="1930400"/>
                </a:cubicBezTo>
                <a:cubicBezTo>
                  <a:pt x="432135" y="1930400"/>
                  <a:pt x="0" y="1498265"/>
                  <a:pt x="0" y="965200"/>
                </a:cubicBezTo>
                <a:cubicBezTo>
                  <a:pt x="0" y="432135"/>
                  <a:pt x="432135" y="0"/>
                  <a:pt x="96520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691364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C2AC84F-DCFD-3141-95EA-A44F5CF4CD6F}"/>
              </a:ext>
            </a:extLst>
          </p:cNvPr>
          <p:cNvSpPr>
            <a:spLocks noGrp="1"/>
          </p:cNvSpPr>
          <p:nvPr>
            <p:ph type="pic" sz="quarter" idx="13"/>
          </p:nvPr>
        </p:nvSpPr>
        <p:spPr>
          <a:xfrm>
            <a:off x="5227320" y="2653665"/>
            <a:ext cx="3916680" cy="1874520"/>
          </a:xfrm>
          <a:custGeom>
            <a:avLst/>
            <a:gdLst>
              <a:gd name="connsiteX0" fmla="*/ 0 w 5222240"/>
              <a:gd name="connsiteY0" fmla="*/ 0 h 2499360"/>
              <a:gd name="connsiteX1" fmla="*/ 5222240 w 5222240"/>
              <a:gd name="connsiteY1" fmla="*/ 0 h 2499360"/>
              <a:gd name="connsiteX2" fmla="*/ 5222240 w 5222240"/>
              <a:gd name="connsiteY2" fmla="*/ 2499360 h 2499360"/>
              <a:gd name="connsiteX3" fmla="*/ 0 w 5222240"/>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5222240" h="2499360">
                <a:moveTo>
                  <a:pt x="0" y="0"/>
                </a:moveTo>
                <a:lnTo>
                  <a:pt x="5222240" y="0"/>
                </a:lnTo>
                <a:lnTo>
                  <a:pt x="5222240" y="2499360"/>
                </a:lnTo>
                <a:lnTo>
                  <a:pt x="0" y="249936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02E826F3-C376-7A4D-B915-B3AA6A9F166D}"/>
              </a:ext>
            </a:extLst>
          </p:cNvPr>
          <p:cNvSpPr>
            <a:spLocks noGrp="1"/>
          </p:cNvSpPr>
          <p:nvPr>
            <p:ph type="pic" sz="quarter" idx="14"/>
          </p:nvPr>
        </p:nvSpPr>
        <p:spPr>
          <a:xfrm>
            <a:off x="5227320" y="615315"/>
            <a:ext cx="3916680" cy="1874520"/>
          </a:xfrm>
          <a:custGeom>
            <a:avLst/>
            <a:gdLst>
              <a:gd name="connsiteX0" fmla="*/ 0 w 5222240"/>
              <a:gd name="connsiteY0" fmla="*/ 0 h 2499360"/>
              <a:gd name="connsiteX1" fmla="*/ 5222240 w 5222240"/>
              <a:gd name="connsiteY1" fmla="*/ 0 h 2499360"/>
              <a:gd name="connsiteX2" fmla="*/ 5222240 w 5222240"/>
              <a:gd name="connsiteY2" fmla="*/ 2499360 h 2499360"/>
              <a:gd name="connsiteX3" fmla="*/ 0 w 5222240"/>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5222240" h="2499360">
                <a:moveTo>
                  <a:pt x="0" y="0"/>
                </a:moveTo>
                <a:lnTo>
                  <a:pt x="5222240" y="0"/>
                </a:lnTo>
                <a:lnTo>
                  <a:pt x="5222240" y="2499360"/>
                </a:lnTo>
                <a:lnTo>
                  <a:pt x="0" y="249936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6467447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515685" y="0"/>
            <a:ext cx="5628316" cy="5143500"/>
          </a:xfrm>
          <a:custGeom>
            <a:avLst/>
            <a:gdLst>
              <a:gd name="connsiteX0" fmla="*/ 0 w 7504421"/>
              <a:gd name="connsiteY0" fmla="*/ 0 h 6858000"/>
              <a:gd name="connsiteX1" fmla="*/ 7504421 w 7504421"/>
              <a:gd name="connsiteY1" fmla="*/ 0 h 6858000"/>
              <a:gd name="connsiteX2" fmla="*/ 7504421 w 7504421"/>
              <a:gd name="connsiteY2" fmla="*/ 6858000 h 6858000"/>
              <a:gd name="connsiteX3" fmla="*/ 0 w 750442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504421" h="6858000">
                <a:moveTo>
                  <a:pt x="0" y="0"/>
                </a:moveTo>
                <a:lnTo>
                  <a:pt x="7504421" y="0"/>
                </a:lnTo>
                <a:lnTo>
                  <a:pt x="7504421"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33941525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E63352-2F54-0743-A965-CAD22E55BA23}"/>
              </a:ext>
            </a:extLst>
          </p:cNvPr>
          <p:cNvSpPr>
            <a:spLocks noGrp="1"/>
          </p:cNvSpPr>
          <p:nvPr>
            <p:ph type="pic" sz="quarter" idx="13"/>
          </p:nvPr>
        </p:nvSpPr>
        <p:spPr>
          <a:xfrm>
            <a:off x="3840480" y="3078480"/>
            <a:ext cx="1463040" cy="1463040"/>
          </a:xfrm>
          <a:custGeom>
            <a:avLst/>
            <a:gdLst>
              <a:gd name="connsiteX0" fmla="*/ 975360 w 1950720"/>
              <a:gd name="connsiteY0" fmla="*/ 0 h 1950720"/>
              <a:gd name="connsiteX1" fmla="*/ 1950720 w 1950720"/>
              <a:gd name="connsiteY1" fmla="*/ 975360 h 1950720"/>
              <a:gd name="connsiteX2" fmla="*/ 975360 w 1950720"/>
              <a:gd name="connsiteY2" fmla="*/ 1950720 h 1950720"/>
              <a:gd name="connsiteX3" fmla="*/ 0 w 1950720"/>
              <a:gd name="connsiteY3" fmla="*/ 975360 h 1950720"/>
              <a:gd name="connsiteX4" fmla="*/ 975360 w 1950720"/>
              <a:gd name="connsiteY4" fmla="*/ 0 h 195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1950720">
                <a:moveTo>
                  <a:pt x="975360" y="0"/>
                </a:moveTo>
                <a:cubicBezTo>
                  <a:pt x="1514036" y="0"/>
                  <a:pt x="1950720" y="436684"/>
                  <a:pt x="1950720" y="975360"/>
                </a:cubicBezTo>
                <a:cubicBezTo>
                  <a:pt x="1950720" y="1514036"/>
                  <a:pt x="1514036" y="1950720"/>
                  <a:pt x="975360" y="1950720"/>
                </a:cubicBezTo>
                <a:cubicBezTo>
                  <a:pt x="436684" y="1950720"/>
                  <a:pt x="0" y="1514036"/>
                  <a:pt x="0" y="975360"/>
                </a:cubicBezTo>
                <a:cubicBezTo>
                  <a:pt x="0" y="436684"/>
                  <a:pt x="436684" y="0"/>
                  <a:pt x="97536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2242DCAA-2D49-904F-832C-CE471D635B23}"/>
              </a:ext>
            </a:extLst>
          </p:cNvPr>
          <p:cNvSpPr>
            <a:spLocks noGrp="1"/>
          </p:cNvSpPr>
          <p:nvPr>
            <p:ph type="pic" sz="quarter" idx="14"/>
          </p:nvPr>
        </p:nvSpPr>
        <p:spPr>
          <a:xfrm>
            <a:off x="2103120" y="3078480"/>
            <a:ext cx="1463040" cy="1463040"/>
          </a:xfrm>
          <a:custGeom>
            <a:avLst/>
            <a:gdLst>
              <a:gd name="connsiteX0" fmla="*/ 975360 w 1950720"/>
              <a:gd name="connsiteY0" fmla="*/ 0 h 1950720"/>
              <a:gd name="connsiteX1" fmla="*/ 1950720 w 1950720"/>
              <a:gd name="connsiteY1" fmla="*/ 975360 h 1950720"/>
              <a:gd name="connsiteX2" fmla="*/ 975360 w 1950720"/>
              <a:gd name="connsiteY2" fmla="*/ 1950720 h 1950720"/>
              <a:gd name="connsiteX3" fmla="*/ 0 w 1950720"/>
              <a:gd name="connsiteY3" fmla="*/ 975360 h 1950720"/>
              <a:gd name="connsiteX4" fmla="*/ 975360 w 1950720"/>
              <a:gd name="connsiteY4" fmla="*/ 0 h 195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1950720">
                <a:moveTo>
                  <a:pt x="975360" y="0"/>
                </a:moveTo>
                <a:cubicBezTo>
                  <a:pt x="1514036" y="0"/>
                  <a:pt x="1950720" y="436684"/>
                  <a:pt x="1950720" y="975360"/>
                </a:cubicBezTo>
                <a:cubicBezTo>
                  <a:pt x="1950720" y="1514036"/>
                  <a:pt x="1514036" y="1950720"/>
                  <a:pt x="975360" y="1950720"/>
                </a:cubicBezTo>
                <a:cubicBezTo>
                  <a:pt x="436684" y="1950720"/>
                  <a:pt x="0" y="1514036"/>
                  <a:pt x="0" y="975360"/>
                </a:cubicBezTo>
                <a:cubicBezTo>
                  <a:pt x="0" y="436684"/>
                  <a:pt x="436684" y="0"/>
                  <a:pt x="97536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2" name="Picture Placeholder 11">
            <a:extLst>
              <a:ext uri="{FF2B5EF4-FFF2-40B4-BE49-F238E27FC236}">
                <a16:creationId xmlns:a16="http://schemas.microsoft.com/office/drawing/2014/main" id="{87EE78AE-E9A2-4F4C-9AD9-2C3A1C5F2E4E}"/>
              </a:ext>
            </a:extLst>
          </p:cNvPr>
          <p:cNvSpPr>
            <a:spLocks noGrp="1"/>
          </p:cNvSpPr>
          <p:nvPr>
            <p:ph type="pic" sz="quarter" idx="15"/>
          </p:nvPr>
        </p:nvSpPr>
        <p:spPr>
          <a:xfrm>
            <a:off x="365760" y="3078480"/>
            <a:ext cx="1463040" cy="1463040"/>
          </a:xfrm>
          <a:custGeom>
            <a:avLst/>
            <a:gdLst>
              <a:gd name="connsiteX0" fmla="*/ 975360 w 1950720"/>
              <a:gd name="connsiteY0" fmla="*/ 0 h 1950720"/>
              <a:gd name="connsiteX1" fmla="*/ 1950720 w 1950720"/>
              <a:gd name="connsiteY1" fmla="*/ 975360 h 1950720"/>
              <a:gd name="connsiteX2" fmla="*/ 975360 w 1950720"/>
              <a:gd name="connsiteY2" fmla="*/ 1950720 h 1950720"/>
              <a:gd name="connsiteX3" fmla="*/ 0 w 1950720"/>
              <a:gd name="connsiteY3" fmla="*/ 975360 h 1950720"/>
              <a:gd name="connsiteX4" fmla="*/ 975360 w 1950720"/>
              <a:gd name="connsiteY4" fmla="*/ 0 h 195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1950720">
                <a:moveTo>
                  <a:pt x="975360" y="0"/>
                </a:moveTo>
                <a:cubicBezTo>
                  <a:pt x="1514036" y="0"/>
                  <a:pt x="1950720" y="436684"/>
                  <a:pt x="1950720" y="975360"/>
                </a:cubicBezTo>
                <a:cubicBezTo>
                  <a:pt x="1950720" y="1514036"/>
                  <a:pt x="1514036" y="1950720"/>
                  <a:pt x="975360" y="1950720"/>
                </a:cubicBezTo>
                <a:cubicBezTo>
                  <a:pt x="436684" y="1950720"/>
                  <a:pt x="0" y="1514036"/>
                  <a:pt x="0" y="975360"/>
                </a:cubicBezTo>
                <a:cubicBezTo>
                  <a:pt x="0" y="436684"/>
                  <a:pt x="436684" y="0"/>
                  <a:pt x="97536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54773990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D6A1557D-67EE-B341-A4BB-CEE4FE39E26A}"/>
              </a:ext>
            </a:extLst>
          </p:cNvPr>
          <p:cNvSpPr>
            <a:spLocks noGrp="1"/>
          </p:cNvSpPr>
          <p:nvPr>
            <p:ph type="pic" sz="quarter" idx="13"/>
          </p:nvPr>
        </p:nvSpPr>
        <p:spPr>
          <a:xfrm>
            <a:off x="6408420" y="2571750"/>
            <a:ext cx="1882140" cy="1863090"/>
          </a:xfrm>
          <a:custGeom>
            <a:avLst/>
            <a:gdLst>
              <a:gd name="connsiteX0" fmla="*/ 0 w 2509520"/>
              <a:gd name="connsiteY0" fmla="*/ 0 h 2484120"/>
              <a:gd name="connsiteX1" fmla="*/ 2509520 w 2509520"/>
              <a:gd name="connsiteY1" fmla="*/ 0 h 2484120"/>
              <a:gd name="connsiteX2" fmla="*/ 2509520 w 2509520"/>
              <a:gd name="connsiteY2" fmla="*/ 2484120 h 2484120"/>
              <a:gd name="connsiteX3" fmla="*/ 0 w 2509520"/>
              <a:gd name="connsiteY3" fmla="*/ 2484120 h 2484120"/>
            </a:gdLst>
            <a:ahLst/>
            <a:cxnLst>
              <a:cxn ang="0">
                <a:pos x="connsiteX0" y="connsiteY0"/>
              </a:cxn>
              <a:cxn ang="0">
                <a:pos x="connsiteX1" y="connsiteY1"/>
              </a:cxn>
              <a:cxn ang="0">
                <a:pos x="connsiteX2" y="connsiteY2"/>
              </a:cxn>
              <a:cxn ang="0">
                <a:pos x="connsiteX3" y="connsiteY3"/>
              </a:cxn>
            </a:cxnLst>
            <a:rect l="l" t="t" r="r" b="b"/>
            <a:pathLst>
              <a:path w="2509520" h="2484120">
                <a:moveTo>
                  <a:pt x="0" y="0"/>
                </a:moveTo>
                <a:lnTo>
                  <a:pt x="2509520" y="0"/>
                </a:lnTo>
                <a:lnTo>
                  <a:pt x="2509520" y="2484120"/>
                </a:lnTo>
                <a:lnTo>
                  <a:pt x="0" y="248412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7B1CB68B-55E8-7141-AE67-52DFDDBEA3C0}"/>
              </a:ext>
            </a:extLst>
          </p:cNvPr>
          <p:cNvSpPr>
            <a:spLocks noGrp="1"/>
          </p:cNvSpPr>
          <p:nvPr>
            <p:ph type="pic" sz="quarter" idx="14"/>
          </p:nvPr>
        </p:nvSpPr>
        <p:spPr>
          <a:xfrm>
            <a:off x="3630930" y="2571750"/>
            <a:ext cx="1882140" cy="1863090"/>
          </a:xfrm>
          <a:custGeom>
            <a:avLst/>
            <a:gdLst>
              <a:gd name="connsiteX0" fmla="*/ 0 w 2509520"/>
              <a:gd name="connsiteY0" fmla="*/ 0 h 2484120"/>
              <a:gd name="connsiteX1" fmla="*/ 2509520 w 2509520"/>
              <a:gd name="connsiteY1" fmla="*/ 0 h 2484120"/>
              <a:gd name="connsiteX2" fmla="*/ 2509520 w 2509520"/>
              <a:gd name="connsiteY2" fmla="*/ 2484120 h 2484120"/>
              <a:gd name="connsiteX3" fmla="*/ 0 w 2509520"/>
              <a:gd name="connsiteY3" fmla="*/ 2484120 h 2484120"/>
            </a:gdLst>
            <a:ahLst/>
            <a:cxnLst>
              <a:cxn ang="0">
                <a:pos x="connsiteX0" y="connsiteY0"/>
              </a:cxn>
              <a:cxn ang="0">
                <a:pos x="connsiteX1" y="connsiteY1"/>
              </a:cxn>
              <a:cxn ang="0">
                <a:pos x="connsiteX2" y="connsiteY2"/>
              </a:cxn>
              <a:cxn ang="0">
                <a:pos x="connsiteX3" y="connsiteY3"/>
              </a:cxn>
            </a:cxnLst>
            <a:rect l="l" t="t" r="r" b="b"/>
            <a:pathLst>
              <a:path w="2509520" h="2484120">
                <a:moveTo>
                  <a:pt x="0" y="0"/>
                </a:moveTo>
                <a:lnTo>
                  <a:pt x="2509520" y="0"/>
                </a:lnTo>
                <a:lnTo>
                  <a:pt x="2509520" y="2484120"/>
                </a:lnTo>
                <a:lnTo>
                  <a:pt x="0" y="248412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2" name="Picture Placeholder 11">
            <a:extLst>
              <a:ext uri="{FF2B5EF4-FFF2-40B4-BE49-F238E27FC236}">
                <a16:creationId xmlns:a16="http://schemas.microsoft.com/office/drawing/2014/main" id="{64DDAC90-07D1-F34D-8F63-36E3E2F152C3}"/>
              </a:ext>
            </a:extLst>
          </p:cNvPr>
          <p:cNvSpPr>
            <a:spLocks noGrp="1"/>
          </p:cNvSpPr>
          <p:nvPr>
            <p:ph type="pic" sz="quarter" idx="15"/>
          </p:nvPr>
        </p:nvSpPr>
        <p:spPr>
          <a:xfrm>
            <a:off x="853440" y="2571750"/>
            <a:ext cx="1882140" cy="1863090"/>
          </a:xfrm>
          <a:custGeom>
            <a:avLst/>
            <a:gdLst>
              <a:gd name="connsiteX0" fmla="*/ 0 w 2509520"/>
              <a:gd name="connsiteY0" fmla="*/ 0 h 2484120"/>
              <a:gd name="connsiteX1" fmla="*/ 2509520 w 2509520"/>
              <a:gd name="connsiteY1" fmla="*/ 0 h 2484120"/>
              <a:gd name="connsiteX2" fmla="*/ 2509520 w 2509520"/>
              <a:gd name="connsiteY2" fmla="*/ 2484120 h 2484120"/>
              <a:gd name="connsiteX3" fmla="*/ 0 w 2509520"/>
              <a:gd name="connsiteY3" fmla="*/ 2484120 h 2484120"/>
            </a:gdLst>
            <a:ahLst/>
            <a:cxnLst>
              <a:cxn ang="0">
                <a:pos x="connsiteX0" y="connsiteY0"/>
              </a:cxn>
              <a:cxn ang="0">
                <a:pos x="connsiteX1" y="connsiteY1"/>
              </a:cxn>
              <a:cxn ang="0">
                <a:pos x="connsiteX2" y="connsiteY2"/>
              </a:cxn>
              <a:cxn ang="0">
                <a:pos x="connsiteX3" y="connsiteY3"/>
              </a:cxn>
            </a:cxnLst>
            <a:rect l="l" t="t" r="r" b="b"/>
            <a:pathLst>
              <a:path w="2509520" h="2484120">
                <a:moveTo>
                  <a:pt x="0" y="0"/>
                </a:moveTo>
                <a:lnTo>
                  <a:pt x="2509520" y="0"/>
                </a:lnTo>
                <a:lnTo>
                  <a:pt x="2509520" y="2484120"/>
                </a:lnTo>
                <a:lnTo>
                  <a:pt x="0" y="248412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29730701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4750F0D-FD12-9D45-9801-FA110734077B}"/>
              </a:ext>
            </a:extLst>
          </p:cNvPr>
          <p:cNvSpPr>
            <a:spLocks noGrp="1"/>
          </p:cNvSpPr>
          <p:nvPr>
            <p:ph type="pic" sz="quarter" idx="14"/>
          </p:nvPr>
        </p:nvSpPr>
        <p:spPr>
          <a:xfrm>
            <a:off x="1150751" y="1"/>
            <a:ext cx="6842500" cy="2400299"/>
          </a:xfrm>
          <a:custGeom>
            <a:avLst/>
            <a:gdLst>
              <a:gd name="connsiteX0" fmla="*/ 0 w 9123333"/>
              <a:gd name="connsiteY0" fmla="*/ 0 h 3200399"/>
              <a:gd name="connsiteX1" fmla="*/ 9123333 w 9123333"/>
              <a:gd name="connsiteY1" fmla="*/ 0 h 3200399"/>
              <a:gd name="connsiteX2" fmla="*/ 9123333 w 9123333"/>
              <a:gd name="connsiteY2" fmla="*/ 3200399 h 3200399"/>
              <a:gd name="connsiteX3" fmla="*/ 0 w 9123333"/>
              <a:gd name="connsiteY3" fmla="*/ 3200399 h 3200399"/>
            </a:gdLst>
            <a:ahLst/>
            <a:cxnLst>
              <a:cxn ang="0">
                <a:pos x="connsiteX0" y="connsiteY0"/>
              </a:cxn>
              <a:cxn ang="0">
                <a:pos x="connsiteX1" y="connsiteY1"/>
              </a:cxn>
              <a:cxn ang="0">
                <a:pos x="connsiteX2" y="connsiteY2"/>
              </a:cxn>
              <a:cxn ang="0">
                <a:pos x="connsiteX3" y="connsiteY3"/>
              </a:cxn>
            </a:cxnLst>
            <a:rect l="l" t="t" r="r" b="b"/>
            <a:pathLst>
              <a:path w="9123333" h="3200399">
                <a:moveTo>
                  <a:pt x="0" y="0"/>
                </a:moveTo>
                <a:lnTo>
                  <a:pt x="9123333" y="0"/>
                </a:lnTo>
                <a:lnTo>
                  <a:pt x="9123333" y="3200399"/>
                </a:lnTo>
                <a:lnTo>
                  <a:pt x="0" y="320039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65306875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3AE44EA-E816-EE47-B4B0-E0449C30FE91}"/>
              </a:ext>
            </a:extLst>
          </p:cNvPr>
          <p:cNvSpPr>
            <a:spLocks noGrp="1"/>
          </p:cNvSpPr>
          <p:nvPr>
            <p:ph type="pic" sz="quarter" idx="14"/>
          </p:nvPr>
        </p:nvSpPr>
        <p:spPr>
          <a:xfrm>
            <a:off x="802447" y="3046750"/>
            <a:ext cx="7539107" cy="1652666"/>
          </a:xfrm>
          <a:custGeom>
            <a:avLst/>
            <a:gdLst>
              <a:gd name="connsiteX0" fmla="*/ 950941 w 10052142"/>
              <a:gd name="connsiteY0" fmla="*/ 0 h 2203554"/>
              <a:gd name="connsiteX1" fmla="*/ 1040609 w 10052142"/>
              <a:gd name="connsiteY1" fmla="*/ 0 h 2203554"/>
              <a:gd name="connsiteX2" fmla="*/ 9011533 w 10052142"/>
              <a:gd name="connsiteY2" fmla="*/ 0 h 2203554"/>
              <a:gd name="connsiteX3" fmla="*/ 9032769 w 10052142"/>
              <a:gd name="connsiteY3" fmla="*/ 0 h 2203554"/>
              <a:gd name="connsiteX4" fmla="*/ 9032769 w 10052142"/>
              <a:gd name="connsiteY4" fmla="*/ 1136 h 2203554"/>
              <a:gd name="connsiteX5" fmla="*/ 9117929 w 10052142"/>
              <a:gd name="connsiteY5" fmla="*/ 5689 h 2203554"/>
              <a:gd name="connsiteX6" fmla="*/ 10052142 w 10052142"/>
              <a:gd name="connsiteY6" fmla="*/ 1101777 h 2203554"/>
              <a:gd name="connsiteX7" fmla="*/ 9117929 w 10052142"/>
              <a:gd name="connsiteY7" fmla="*/ 2197866 h 2203554"/>
              <a:gd name="connsiteX8" fmla="*/ 9032769 w 10052142"/>
              <a:gd name="connsiteY8" fmla="*/ 2202419 h 2203554"/>
              <a:gd name="connsiteX9" fmla="*/ 9032769 w 10052142"/>
              <a:gd name="connsiteY9" fmla="*/ 2203554 h 2203554"/>
              <a:gd name="connsiteX10" fmla="*/ 9011533 w 10052142"/>
              <a:gd name="connsiteY10" fmla="*/ 2203554 h 2203554"/>
              <a:gd name="connsiteX11" fmla="*/ 1040609 w 10052142"/>
              <a:gd name="connsiteY11" fmla="*/ 2203554 h 2203554"/>
              <a:gd name="connsiteX12" fmla="*/ 950941 w 10052142"/>
              <a:gd name="connsiteY12" fmla="*/ 2203554 h 2203554"/>
              <a:gd name="connsiteX13" fmla="*/ 950941 w 10052142"/>
              <a:gd name="connsiteY13" fmla="*/ 2198760 h 2203554"/>
              <a:gd name="connsiteX14" fmla="*/ 934213 w 10052142"/>
              <a:gd name="connsiteY14" fmla="*/ 2197866 h 2203554"/>
              <a:gd name="connsiteX15" fmla="*/ 0 w 10052142"/>
              <a:gd name="connsiteY15" fmla="*/ 1101777 h 2203554"/>
              <a:gd name="connsiteX16" fmla="*/ 934213 w 10052142"/>
              <a:gd name="connsiteY16" fmla="*/ 5689 h 2203554"/>
              <a:gd name="connsiteX17" fmla="*/ 950941 w 10052142"/>
              <a:gd name="connsiteY17" fmla="*/ 4794 h 220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52142" h="2203554">
                <a:moveTo>
                  <a:pt x="950941" y="0"/>
                </a:moveTo>
                <a:lnTo>
                  <a:pt x="1040609" y="0"/>
                </a:lnTo>
                <a:lnTo>
                  <a:pt x="9011533" y="0"/>
                </a:lnTo>
                <a:lnTo>
                  <a:pt x="9032769" y="0"/>
                </a:lnTo>
                <a:lnTo>
                  <a:pt x="9032769" y="1136"/>
                </a:lnTo>
                <a:lnTo>
                  <a:pt x="9117929" y="5689"/>
                </a:lnTo>
                <a:cubicBezTo>
                  <a:pt x="9642663" y="62110"/>
                  <a:pt x="10052142" y="531313"/>
                  <a:pt x="10052142" y="1101777"/>
                </a:cubicBezTo>
                <a:cubicBezTo>
                  <a:pt x="10052142" y="1672241"/>
                  <a:pt x="9642663" y="2141444"/>
                  <a:pt x="9117929" y="2197866"/>
                </a:cubicBezTo>
                <a:lnTo>
                  <a:pt x="9032769" y="2202419"/>
                </a:lnTo>
                <a:lnTo>
                  <a:pt x="9032769" y="2203554"/>
                </a:lnTo>
                <a:lnTo>
                  <a:pt x="9011533" y="2203554"/>
                </a:lnTo>
                <a:lnTo>
                  <a:pt x="1040609" y="2203554"/>
                </a:lnTo>
                <a:lnTo>
                  <a:pt x="950941" y="2203554"/>
                </a:lnTo>
                <a:lnTo>
                  <a:pt x="950941" y="2198760"/>
                </a:lnTo>
                <a:lnTo>
                  <a:pt x="934213" y="2197866"/>
                </a:lnTo>
                <a:cubicBezTo>
                  <a:pt x="409480" y="2141444"/>
                  <a:pt x="0" y="1672241"/>
                  <a:pt x="0" y="1101777"/>
                </a:cubicBezTo>
                <a:cubicBezTo>
                  <a:pt x="0" y="531313"/>
                  <a:pt x="409480" y="62110"/>
                  <a:pt x="934213" y="5689"/>
                </a:cubicBezTo>
                <a:lnTo>
                  <a:pt x="950941" y="4794"/>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36227650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3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29674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22C557-F463-444D-8FAB-2A77E22FB39E}"/>
              </a:ext>
            </a:extLst>
          </p:cNvPr>
          <p:cNvSpPr/>
          <p:nvPr userDrawn="1"/>
        </p:nvSpPr>
        <p:spPr>
          <a:xfrm>
            <a:off x="1"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srgbClr val="FFFFFF"/>
              </a:solidFill>
            </a:endParaRPr>
          </a:p>
        </p:txBody>
      </p:sp>
    </p:spTree>
    <p:extLst>
      <p:ext uri="{BB962C8B-B14F-4D97-AF65-F5344CB8AC3E}">
        <p14:creationId xmlns:p14="http://schemas.microsoft.com/office/powerpoint/2010/main" val="151376816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33_Custom Layout">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371476" y="2000250"/>
            <a:ext cx="1867778" cy="1371600"/>
          </a:xfrm>
          <a:custGeom>
            <a:avLst/>
            <a:gdLst>
              <a:gd name="connsiteX0" fmla="*/ 0 w 2490371"/>
              <a:gd name="connsiteY0" fmla="*/ 0 h 1828800"/>
              <a:gd name="connsiteX1" fmla="*/ 2490371 w 2490371"/>
              <a:gd name="connsiteY1" fmla="*/ 0 h 1828800"/>
              <a:gd name="connsiteX2" fmla="*/ 2490371 w 2490371"/>
              <a:gd name="connsiteY2" fmla="*/ 1828800 h 1828800"/>
              <a:gd name="connsiteX3" fmla="*/ 0 w 2490371"/>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2490371" h="1828800">
                <a:moveTo>
                  <a:pt x="0" y="0"/>
                </a:moveTo>
                <a:lnTo>
                  <a:pt x="2490371" y="0"/>
                </a:lnTo>
                <a:lnTo>
                  <a:pt x="2490371" y="1828800"/>
                </a:lnTo>
                <a:lnTo>
                  <a:pt x="0" y="18288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9" name="Picture Placeholder 18"/>
          <p:cNvSpPr>
            <a:spLocks noGrp="1"/>
          </p:cNvSpPr>
          <p:nvPr>
            <p:ph type="pic" sz="quarter" idx="15"/>
          </p:nvPr>
        </p:nvSpPr>
        <p:spPr>
          <a:xfrm>
            <a:off x="2563521" y="2000250"/>
            <a:ext cx="1867778" cy="1371600"/>
          </a:xfrm>
          <a:custGeom>
            <a:avLst/>
            <a:gdLst>
              <a:gd name="connsiteX0" fmla="*/ 0 w 2490371"/>
              <a:gd name="connsiteY0" fmla="*/ 0 h 1828800"/>
              <a:gd name="connsiteX1" fmla="*/ 2490371 w 2490371"/>
              <a:gd name="connsiteY1" fmla="*/ 0 h 1828800"/>
              <a:gd name="connsiteX2" fmla="*/ 2490371 w 2490371"/>
              <a:gd name="connsiteY2" fmla="*/ 1828800 h 1828800"/>
              <a:gd name="connsiteX3" fmla="*/ 0 w 2490371"/>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2490371" h="1828800">
                <a:moveTo>
                  <a:pt x="0" y="0"/>
                </a:moveTo>
                <a:lnTo>
                  <a:pt x="2490371" y="0"/>
                </a:lnTo>
                <a:lnTo>
                  <a:pt x="2490371" y="1828800"/>
                </a:lnTo>
                <a:lnTo>
                  <a:pt x="0" y="18288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0" name="Picture Placeholder 19"/>
          <p:cNvSpPr>
            <a:spLocks noGrp="1"/>
          </p:cNvSpPr>
          <p:nvPr>
            <p:ph type="pic" sz="quarter" idx="16"/>
          </p:nvPr>
        </p:nvSpPr>
        <p:spPr>
          <a:xfrm>
            <a:off x="4755566" y="2000250"/>
            <a:ext cx="1867778" cy="1371600"/>
          </a:xfrm>
          <a:custGeom>
            <a:avLst/>
            <a:gdLst>
              <a:gd name="connsiteX0" fmla="*/ 0 w 2490371"/>
              <a:gd name="connsiteY0" fmla="*/ 0 h 1828800"/>
              <a:gd name="connsiteX1" fmla="*/ 2490371 w 2490371"/>
              <a:gd name="connsiteY1" fmla="*/ 0 h 1828800"/>
              <a:gd name="connsiteX2" fmla="*/ 2490371 w 2490371"/>
              <a:gd name="connsiteY2" fmla="*/ 1828800 h 1828800"/>
              <a:gd name="connsiteX3" fmla="*/ 0 w 2490371"/>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2490371" h="1828800">
                <a:moveTo>
                  <a:pt x="0" y="0"/>
                </a:moveTo>
                <a:lnTo>
                  <a:pt x="2490371" y="0"/>
                </a:lnTo>
                <a:lnTo>
                  <a:pt x="2490371" y="1828800"/>
                </a:lnTo>
                <a:lnTo>
                  <a:pt x="0" y="18288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1" name="Picture Placeholder 20"/>
          <p:cNvSpPr>
            <a:spLocks noGrp="1"/>
          </p:cNvSpPr>
          <p:nvPr>
            <p:ph type="pic" sz="quarter" idx="17"/>
          </p:nvPr>
        </p:nvSpPr>
        <p:spPr>
          <a:xfrm>
            <a:off x="6947611" y="2000250"/>
            <a:ext cx="1867778" cy="1371600"/>
          </a:xfrm>
          <a:custGeom>
            <a:avLst/>
            <a:gdLst>
              <a:gd name="connsiteX0" fmla="*/ 0 w 2490371"/>
              <a:gd name="connsiteY0" fmla="*/ 0 h 1828800"/>
              <a:gd name="connsiteX1" fmla="*/ 2490371 w 2490371"/>
              <a:gd name="connsiteY1" fmla="*/ 0 h 1828800"/>
              <a:gd name="connsiteX2" fmla="*/ 2490371 w 2490371"/>
              <a:gd name="connsiteY2" fmla="*/ 1828800 h 1828800"/>
              <a:gd name="connsiteX3" fmla="*/ 0 w 2490371"/>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2490371" h="1828800">
                <a:moveTo>
                  <a:pt x="0" y="0"/>
                </a:moveTo>
                <a:lnTo>
                  <a:pt x="2490371" y="0"/>
                </a:lnTo>
                <a:lnTo>
                  <a:pt x="2490371" y="1828800"/>
                </a:lnTo>
                <a:lnTo>
                  <a:pt x="0" y="18288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487995577"/>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
        <p:nvSpPr>
          <p:cNvPr id="26" name="Picture Placeholder 25"/>
          <p:cNvSpPr>
            <a:spLocks noGrp="1"/>
          </p:cNvSpPr>
          <p:nvPr>
            <p:ph type="pic" sz="quarter" idx="17"/>
          </p:nvPr>
        </p:nvSpPr>
        <p:spPr>
          <a:xfrm>
            <a:off x="819029" y="2321378"/>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7" name="Picture Placeholder 26"/>
          <p:cNvSpPr>
            <a:spLocks noGrp="1"/>
          </p:cNvSpPr>
          <p:nvPr>
            <p:ph type="pic" sz="quarter" idx="18"/>
          </p:nvPr>
        </p:nvSpPr>
        <p:spPr>
          <a:xfrm>
            <a:off x="2158400" y="2321378"/>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8" name="Picture Placeholder 27"/>
          <p:cNvSpPr>
            <a:spLocks noGrp="1"/>
          </p:cNvSpPr>
          <p:nvPr>
            <p:ph type="pic" sz="quarter" idx="19"/>
          </p:nvPr>
        </p:nvSpPr>
        <p:spPr>
          <a:xfrm>
            <a:off x="3497771" y="2321378"/>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9" name="Picture Placeholder 28"/>
          <p:cNvSpPr>
            <a:spLocks noGrp="1"/>
          </p:cNvSpPr>
          <p:nvPr>
            <p:ph type="pic" sz="quarter" idx="20"/>
          </p:nvPr>
        </p:nvSpPr>
        <p:spPr>
          <a:xfrm>
            <a:off x="4837142" y="2321378"/>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30" name="Picture Placeholder 29"/>
          <p:cNvSpPr>
            <a:spLocks noGrp="1"/>
          </p:cNvSpPr>
          <p:nvPr>
            <p:ph type="pic" sz="quarter" idx="21"/>
          </p:nvPr>
        </p:nvSpPr>
        <p:spPr>
          <a:xfrm>
            <a:off x="819029" y="3620739"/>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31" name="Picture Placeholder 30"/>
          <p:cNvSpPr>
            <a:spLocks noGrp="1"/>
          </p:cNvSpPr>
          <p:nvPr>
            <p:ph type="pic" sz="quarter" idx="22"/>
          </p:nvPr>
        </p:nvSpPr>
        <p:spPr>
          <a:xfrm>
            <a:off x="2158400" y="3620739"/>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32" name="Picture Placeholder 31"/>
          <p:cNvSpPr>
            <a:spLocks noGrp="1"/>
          </p:cNvSpPr>
          <p:nvPr>
            <p:ph type="pic" sz="quarter" idx="23"/>
          </p:nvPr>
        </p:nvSpPr>
        <p:spPr>
          <a:xfrm>
            <a:off x="3497771" y="3620739"/>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33" name="Picture Placeholder 32"/>
          <p:cNvSpPr>
            <a:spLocks noGrp="1"/>
          </p:cNvSpPr>
          <p:nvPr>
            <p:ph type="pic" sz="quarter" idx="24"/>
          </p:nvPr>
        </p:nvSpPr>
        <p:spPr>
          <a:xfrm>
            <a:off x="4837142" y="3620739"/>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290649131"/>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35_Custom Layout">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a:xfrm>
            <a:off x="6161316" y="674915"/>
            <a:ext cx="2340428" cy="3222171"/>
          </a:xfrm>
          <a:custGeom>
            <a:avLst/>
            <a:gdLst>
              <a:gd name="connsiteX0" fmla="*/ 0 w 3120571"/>
              <a:gd name="connsiteY0" fmla="*/ 0 h 4296228"/>
              <a:gd name="connsiteX1" fmla="*/ 3120571 w 3120571"/>
              <a:gd name="connsiteY1" fmla="*/ 0 h 4296228"/>
              <a:gd name="connsiteX2" fmla="*/ 3120571 w 3120571"/>
              <a:gd name="connsiteY2" fmla="*/ 4296228 h 4296228"/>
              <a:gd name="connsiteX3" fmla="*/ 0 w 3120571"/>
              <a:gd name="connsiteY3" fmla="*/ 4296228 h 4296228"/>
            </a:gdLst>
            <a:ahLst/>
            <a:cxnLst>
              <a:cxn ang="0">
                <a:pos x="connsiteX0" y="connsiteY0"/>
              </a:cxn>
              <a:cxn ang="0">
                <a:pos x="connsiteX1" y="connsiteY1"/>
              </a:cxn>
              <a:cxn ang="0">
                <a:pos x="connsiteX2" y="connsiteY2"/>
              </a:cxn>
              <a:cxn ang="0">
                <a:pos x="connsiteX3" y="connsiteY3"/>
              </a:cxn>
            </a:cxnLst>
            <a:rect l="l" t="t" r="r" b="b"/>
            <a:pathLst>
              <a:path w="3120571" h="4296228">
                <a:moveTo>
                  <a:pt x="0" y="0"/>
                </a:moveTo>
                <a:lnTo>
                  <a:pt x="3120571" y="0"/>
                </a:lnTo>
                <a:lnTo>
                  <a:pt x="3120571" y="4296228"/>
                </a:lnTo>
                <a:lnTo>
                  <a:pt x="0" y="4296228"/>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85478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1"/>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5" name="Picture Placeholder 14"/>
          <p:cNvSpPr>
            <a:spLocks noGrp="1"/>
          </p:cNvSpPr>
          <p:nvPr>
            <p:ph type="pic" sz="quarter" idx="11"/>
          </p:nvPr>
        </p:nvSpPr>
        <p:spPr>
          <a:xfrm>
            <a:off x="1457386" y="500062"/>
            <a:ext cx="6229229" cy="840773"/>
          </a:xfrm>
          <a:custGeom>
            <a:avLst/>
            <a:gdLst/>
            <a:ahLst/>
            <a:cxnLst/>
            <a:rect l="l" t="t" r="r" b="b"/>
            <a:pathLst>
              <a:path w="1224534" h="165278">
                <a:moveTo>
                  <a:pt x="418567" y="34290"/>
                </a:moveTo>
                <a:lnTo>
                  <a:pt x="418567" y="81610"/>
                </a:lnTo>
                <a:lnTo>
                  <a:pt x="444627" y="81610"/>
                </a:lnTo>
                <a:cubicBezTo>
                  <a:pt x="456819" y="81610"/>
                  <a:pt x="465125" y="79629"/>
                  <a:pt x="469544" y="75667"/>
                </a:cubicBezTo>
                <a:cubicBezTo>
                  <a:pt x="473964" y="71704"/>
                  <a:pt x="476174" y="65418"/>
                  <a:pt x="476174" y="56807"/>
                </a:cubicBezTo>
                <a:cubicBezTo>
                  <a:pt x="476174" y="48197"/>
                  <a:pt x="473888" y="42291"/>
                  <a:pt x="469316" y="39091"/>
                </a:cubicBezTo>
                <a:cubicBezTo>
                  <a:pt x="464744" y="35890"/>
                  <a:pt x="456743" y="34290"/>
                  <a:pt x="445313" y="34290"/>
                </a:cubicBezTo>
                <a:close/>
                <a:moveTo>
                  <a:pt x="1106805" y="3658"/>
                </a:moveTo>
                <a:lnTo>
                  <a:pt x="1222019" y="3658"/>
                </a:lnTo>
                <a:lnTo>
                  <a:pt x="1222019" y="35433"/>
                </a:lnTo>
                <a:lnTo>
                  <a:pt x="1142466" y="35433"/>
                </a:lnTo>
                <a:lnTo>
                  <a:pt x="1142466" y="68352"/>
                </a:lnTo>
                <a:lnTo>
                  <a:pt x="1214018" y="68352"/>
                </a:lnTo>
                <a:lnTo>
                  <a:pt x="1214018" y="98755"/>
                </a:lnTo>
                <a:lnTo>
                  <a:pt x="1142466" y="98755"/>
                </a:lnTo>
                <a:lnTo>
                  <a:pt x="1142466" y="131902"/>
                </a:lnTo>
                <a:lnTo>
                  <a:pt x="1224534" y="131902"/>
                </a:lnTo>
                <a:lnTo>
                  <a:pt x="1224534" y="163449"/>
                </a:lnTo>
                <a:lnTo>
                  <a:pt x="1106805" y="163449"/>
                </a:lnTo>
                <a:close/>
                <a:moveTo>
                  <a:pt x="782955" y="3658"/>
                </a:moveTo>
                <a:lnTo>
                  <a:pt x="818616" y="3658"/>
                </a:lnTo>
                <a:lnTo>
                  <a:pt x="818616" y="163449"/>
                </a:lnTo>
                <a:lnTo>
                  <a:pt x="782955" y="163449"/>
                </a:lnTo>
                <a:close/>
                <a:moveTo>
                  <a:pt x="562585" y="3658"/>
                </a:moveTo>
                <a:lnTo>
                  <a:pt x="601218" y="3658"/>
                </a:lnTo>
                <a:lnTo>
                  <a:pt x="641909" y="105385"/>
                </a:lnTo>
                <a:lnTo>
                  <a:pt x="682599" y="3658"/>
                </a:lnTo>
                <a:lnTo>
                  <a:pt x="721233" y="3658"/>
                </a:lnTo>
                <a:lnTo>
                  <a:pt x="656996" y="163449"/>
                </a:lnTo>
                <a:lnTo>
                  <a:pt x="626821" y="163449"/>
                </a:lnTo>
                <a:close/>
                <a:moveTo>
                  <a:pt x="382905" y="3658"/>
                </a:moveTo>
                <a:lnTo>
                  <a:pt x="443484" y="3658"/>
                </a:lnTo>
                <a:cubicBezTo>
                  <a:pt x="468325" y="3658"/>
                  <a:pt x="486041" y="7849"/>
                  <a:pt x="496633" y="16231"/>
                </a:cubicBezTo>
                <a:cubicBezTo>
                  <a:pt x="507225" y="24613"/>
                  <a:pt x="512521" y="38100"/>
                  <a:pt x="512521" y="56693"/>
                </a:cubicBezTo>
                <a:cubicBezTo>
                  <a:pt x="512521" y="82296"/>
                  <a:pt x="502386" y="98832"/>
                  <a:pt x="482117" y="106299"/>
                </a:cubicBezTo>
                <a:lnTo>
                  <a:pt x="522580" y="163449"/>
                </a:lnTo>
                <a:lnTo>
                  <a:pt x="478688" y="163449"/>
                </a:lnTo>
                <a:lnTo>
                  <a:pt x="443255" y="112471"/>
                </a:lnTo>
                <a:lnTo>
                  <a:pt x="418567" y="112471"/>
                </a:lnTo>
                <a:lnTo>
                  <a:pt x="418567" y="163449"/>
                </a:lnTo>
                <a:lnTo>
                  <a:pt x="382905" y="163449"/>
                </a:lnTo>
                <a:close/>
                <a:moveTo>
                  <a:pt x="192405" y="3658"/>
                </a:moveTo>
                <a:lnTo>
                  <a:pt x="307619" y="3658"/>
                </a:lnTo>
                <a:lnTo>
                  <a:pt x="307619" y="35433"/>
                </a:lnTo>
                <a:lnTo>
                  <a:pt x="228067" y="35433"/>
                </a:lnTo>
                <a:lnTo>
                  <a:pt x="228067" y="68352"/>
                </a:lnTo>
                <a:lnTo>
                  <a:pt x="299618" y="68352"/>
                </a:lnTo>
                <a:lnTo>
                  <a:pt x="299618" y="98755"/>
                </a:lnTo>
                <a:lnTo>
                  <a:pt x="228067" y="98755"/>
                </a:lnTo>
                <a:lnTo>
                  <a:pt x="228067" y="131902"/>
                </a:lnTo>
                <a:lnTo>
                  <a:pt x="310134" y="131902"/>
                </a:lnTo>
                <a:lnTo>
                  <a:pt x="310134" y="163449"/>
                </a:lnTo>
                <a:lnTo>
                  <a:pt x="192405" y="163449"/>
                </a:lnTo>
                <a:close/>
                <a:moveTo>
                  <a:pt x="971550" y="0"/>
                </a:moveTo>
                <a:cubicBezTo>
                  <a:pt x="997763" y="0"/>
                  <a:pt x="1019708" y="9982"/>
                  <a:pt x="1037387" y="29947"/>
                </a:cubicBezTo>
                <a:lnTo>
                  <a:pt x="1015212" y="55093"/>
                </a:lnTo>
                <a:cubicBezTo>
                  <a:pt x="1003935" y="41072"/>
                  <a:pt x="989914" y="34062"/>
                  <a:pt x="973150" y="34062"/>
                </a:cubicBezTo>
                <a:cubicBezTo>
                  <a:pt x="959739" y="34062"/>
                  <a:pt x="948271" y="38443"/>
                  <a:pt x="938746" y="47206"/>
                </a:cubicBezTo>
                <a:cubicBezTo>
                  <a:pt x="929221" y="55969"/>
                  <a:pt x="924458" y="67780"/>
                  <a:pt x="924458" y="82639"/>
                </a:cubicBezTo>
                <a:cubicBezTo>
                  <a:pt x="924458" y="97498"/>
                  <a:pt x="928954" y="109423"/>
                  <a:pt x="937946" y="118415"/>
                </a:cubicBezTo>
                <a:cubicBezTo>
                  <a:pt x="946937" y="127407"/>
                  <a:pt x="957834" y="131902"/>
                  <a:pt x="970635" y="131902"/>
                </a:cubicBezTo>
                <a:cubicBezTo>
                  <a:pt x="988161" y="131902"/>
                  <a:pt x="1002487" y="124968"/>
                  <a:pt x="1013612" y="111100"/>
                </a:cubicBezTo>
                <a:lnTo>
                  <a:pt x="1036472" y="134646"/>
                </a:lnTo>
                <a:cubicBezTo>
                  <a:pt x="1018337" y="155067"/>
                  <a:pt x="996963" y="165278"/>
                  <a:pt x="972350" y="165278"/>
                </a:cubicBezTo>
                <a:cubicBezTo>
                  <a:pt x="947737" y="165278"/>
                  <a:pt x="927468" y="157506"/>
                  <a:pt x="911542" y="141961"/>
                </a:cubicBezTo>
                <a:cubicBezTo>
                  <a:pt x="895616" y="126416"/>
                  <a:pt x="887654" y="106794"/>
                  <a:pt x="887654" y="83096"/>
                </a:cubicBezTo>
                <a:cubicBezTo>
                  <a:pt x="887654" y="59398"/>
                  <a:pt x="895769" y="39624"/>
                  <a:pt x="911999" y="23775"/>
                </a:cubicBezTo>
                <a:cubicBezTo>
                  <a:pt x="928230" y="7925"/>
                  <a:pt x="948080" y="0"/>
                  <a:pt x="971550" y="0"/>
                </a:cubicBezTo>
                <a:close/>
                <a:moveTo>
                  <a:pt x="64008" y="0"/>
                </a:moveTo>
                <a:cubicBezTo>
                  <a:pt x="74676" y="0"/>
                  <a:pt x="85344" y="1829"/>
                  <a:pt x="96012" y="5487"/>
                </a:cubicBezTo>
                <a:cubicBezTo>
                  <a:pt x="106680" y="9144"/>
                  <a:pt x="115976" y="14326"/>
                  <a:pt x="123901" y="21031"/>
                </a:cubicBezTo>
                <a:lnTo>
                  <a:pt x="105842" y="47092"/>
                </a:lnTo>
                <a:cubicBezTo>
                  <a:pt x="91973" y="36576"/>
                  <a:pt x="77648" y="31318"/>
                  <a:pt x="62865" y="31318"/>
                </a:cubicBezTo>
                <a:cubicBezTo>
                  <a:pt x="56921" y="31318"/>
                  <a:pt x="52235" y="32728"/>
                  <a:pt x="48806" y="35547"/>
                </a:cubicBezTo>
                <a:cubicBezTo>
                  <a:pt x="45377" y="38367"/>
                  <a:pt x="43663" y="42101"/>
                  <a:pt x="43663" y="46749"/>
                </a:cubicBezTo>
                <a:cubicBezTo>
                  <a:pt x="43663" y="51397"/>
                  <a:pt x="45758" y="55093"/>
                  <a:pt x="49949" y="57836"/>
                </a:cubicBezTo>
                <a:cubicBezTo>
                  <a:pt x="54140" y="60579"/>
                  <a:pt x="63817" y="63818"/>
                  <a:pt x="78981" y="67551"/>
                </a:cubicBezTo>
                <a:cubicBezTo>
                  <a:pt x="94145" y="71285"/>
                  <a:pt x="105918" y="76886"/>
                  <a:pt x="114300" y="84354"/>
                </a:cubicBezTo>
                <a:cubicBezTo>
                  <a:pt x="122682" y="91821"/>
                  <a:pt x="126873" y="102718"/>
                  <a:pt x="126873" y="117043"/>
                </a:cubicBezTo>
                <a:cubicBezTo>
                  <a:pt x="126873" y="131369"/>
                  <a:pt x="121501" y="142989"/>
                  <a:pt x="110757" y="151905"/>
                </a:cubicBezTo>
                <a:cubicBezTo>
                  <a:pt x="100012" y="160820"/>
                  <a:pt x="85877" y="165278"/>
                  <a:pt x="68351" y="165278"/>
                </a:cubicBezTo>
                <a:cubicBezTo>
                  <a:pt x="43053" y="165278"/>
                  <a:pt x="20269" y="155905"/>
                  <a:pt x="0" y="137160"/>
                </a:cubicBezTo>
                <a:lnTo>
                  <a:pt x="21260" y="111100"/>
                </a:lnTo>
                <a:cubicBezTo>
                  <a:pt x="38481" y="126187"/>
                  <a:pt x="54407" y="133731"/>
                  <a:pt x="69037" y="133731"/>
                </a:cubicBezTo>
                <a:cubicBezTo>
                  <a:pt x="75590" y="133731"/>
                  <a:pt x="80734" y="132321"/>
                  <a:pt x="84467" y="129502"/>
                </a:cubicBezTo>
                <a:cubicBezTo>
                  <a:pt x="88201" y="126683"/>
                  <a:pt x="90068" y="122873"/>
                  <a:pt x="90068" y="118072"/>
                </a:cubicBezTo>
                <a:cubicBezTo>
                  <a:pt x="90068" y="113271"/>
                  <a:pt x="88087" y="109461"/>
                  <a:pt x="84125" y="106642"/>
                </a:cubicBezTo>
                <a:cubicBezTo>
                  <a:pt x="80162" y="103823"/>
                  <a:pt x="72314" y="100965"/>
                  <a:pt x="60579" y="98070"/>
                </a:cubicBezTo>
                <a:cubicBezTo>
                  <a:pt x="41986" y="93650"/>
                  <a:pt x="28384" y="87897"/>
                  <a:pt x="19774" y="80810"/>
                </a:cubicBezTo>
                <a:cubicBezTo>
                  <a:pt x="11163" y="73724"/>
                  <a:pt x="6858" y="62598"/>
                  <a:pt x="6858" y="47435"/>
                </a:cubicBezTo>
                <a:cubicBezTo>
                  <a:pt x="6858" y="32271"/>
                  <a:pt x="12306" y="20574"/>
                  <a:pt x="23203" y="12345"/>
                </a:cubicBezTo>
                <a:cubicBezTo>
                  <a:pt x="34099" y="4115"/>
                  <a:pt x="47701" y="0"/>
                  <a:pt x="64008"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138986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2" name="Picture Placeholder 11"/>
          <p:cNvSpPr>
            <a:spLocks noGrp="1"/>
          </p:cNvSpPr>
          <p:nvPr>
            <p:ph type="pic" sz="quarter" idx="11"/>
          </p:nvPr>
        </p:nvSpPr>
        <p:spPr>
          <a:xfrm>
            <a:off x="0" y="2328862"/>
            <a:ext cx="9144000" cy="2814638"/>
          </a:xfrm>
          <a:custGeom>
            <a:avLst/>
            <a:gdLst>
              <a:gd name="connsiteX0" fmla="*/ 0 w 12192000"/>
              <a:gd name="connsiteY0" fmla="*/ 0 h 3752850"/>
              <a:gd name="connsiteX1" fmla="*/ 12192000 w 12192000"/>
              <a:gd name="connsiteY1" fmla="*/ 0 h 3752850"/>
              <a:gd name="connsiteX2" fmla="*/ 12192000 w 12192000"/>
              <a:gd name="connsiteY2" fmla="*/ 3752850 h 3752850"/>
              <a:gd name="connsiteX3" fmla="*/ 0 w 12192000"/>
              <a:gd name="connsiteY3" fmla="*/ 3752850 h 3752850"/>
            </a:gdLst>
            <a:ahLst/>
            <a:cxnLst>
              <a:cxn ang="0">
                <a:pos x="connsiteX0" y="connsiteY0"/>
              </a:cxn>
              <a:cxn ang="0">
                <a:pos x="connsiteX1" y="connsiteY1"/>
              </a:cxn>
              <a:cxn ang="0">
                <a:pos x="connsiteX2" y="connsiteY2"/>
              </a:cxn>
              <a:cxn ang="0">
                <a:pos x="connsiteX3" y="connsiteY3"/>
              </a:cxn>
            </a:cxnLst>
            <a:rect l="l" t="t" r="r" b="b"/>
            <a:pathLst>
              <a:path w="12192000" h="3752850">
                <a:moveTo>
                  <a:pt x="0" y="0"/>
                </a:moveTo>
                <a:lnTo>
                  <a:pt x="12192000" y="0"/>
                </a:lnTo>
                <a:lnTo>
                  <a:pt x="12192000" y="3752850"/>
                </a:lnTo>
                <a:lnTo>
                  <a:pt x="0" y="375285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56439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16"/>
          <p:cNvSpPr>
            <a:spLocks noGrp="1"/>
          </p:cNvSpPr>
          <p:nvPr>
            <p:ph type="pic" sz="quarter" idx="14"/>
          </p:nvPr>
        </p:nvSpPr>
        <p:spPr>
          <a:xfrm>
            <a:off x="1743075" y="2571750"/>
            <a:ext cx="3371850" cy="2571750"/>
          </a:xfrm>
          <a:custGeom>
            <a:avLst/>
            <a:gdLst>
              <a:gd name="connsiteX0" fmla="*/ 0 w 4495800"/>
              <a:gd name="connsiteY0" fmla="*/ 0 h 3429000"/>
              <a:gd name="connsiteX1" fmla="*/ 4495800 w 4495800"/>
              <a:gd name="connsiteY1" fmla="*/ 0 h 3429000"/>
              <a:gd name="connsiteX2" fmla="*/ 4495800 w 4495800"/>
              <a:gd name="connsiteY2" fmla="*/ 3429000 h 3429000"/>
              <a:gd name="connsiteX3" fmla="*/ 0 w 44958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4495800" h="3429000">
                <a:moveTo>
                  <a:pt x="0" y="0"/>
                </a:moveTo>
                <a:lnTo>
                  <a:pt x="4495800" y="0"/>
                </a:lnTo>
                <a:lnTo>
                  <a:pt x="449580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7" name="Picture Placeholder 15"/>
          <p:cNvSpPr>
            <a:spLocks noGrp="1"/>
          </p:cNvSpPr>
          <p:nvPr>
            <p:ph type="pic" sz="quarter" idx="15"/>
          </p:nvPr>
        </p:nvSpPr>
        <p:spPr>
          <a:xfrm>
            <a:off x="6843712" y="600075"/>
            <a:ext cx="2300288" cy="4543425"/>
          </a:xfrm>
          <a:custGeom>
            <a:avLst/>
            <a:gdLst>
              <a:gd name="connsiteX0" fmla="*/ 0 w 3067050"/>
              <a:gd name="connsiteY0" fmla="*/ 0 h 6057900"/>
              <a:gd name="connsiteX1" fmla="*/ 3067050 w 3067050"/>
              <a:gd name="connsiteY1" fmla="*/ 0 h 6057900"/>
              <a:gd name="connsiteX2" fmla="*/ 3067050 w 3067050"/>
              <a:gd name="connsiteY2" fmla="*/ 6057900 h 6057900"/>
              <a:gd name="connsiteX3" fmla="*/ 0 w 3067050"/>
              <a:gd name="connsiteY3" fmla="*/ 6057900 h 6057900"/>
            </a:gdLst>
            <a:ahLst/>
            <a:cxnLst>
              <a:cxn ang="0">
                <a:pos x="connsiteX0" y="connsiteY0"/>
              </a:cxn>
              <a:cxn ang="0">
                <a:pos x="connsiteX1" y="connsiteY1"/>
              </a:cxn>
              <a:cxn ang="0">
                <a:pos x="connsiteX2" y="connsiteY2"/>
              </a:cxn>
              <a:cxn ang="0">
                <a:pos x="connsiteX3" y="connsiteY3"/>
              </a:cxn>
            </a:cxnLst>
            <a:rect l="l" t="t" r="r" b="b"/>
            <a:pathLst>
              <a:path w="3067050" h="6057900">
                <a:moveTo>
                  <a:pt x="0" y="0"/>
                </a:moveTo>
                <a:lnTo>
                  <a:pt x="3067050" y="0"/>
                </a:lnTo>
                <a:lnTo>
                  <a:pt x="3067050" y="6057900"/>
                </a:lnTo>
                <a:lnTo>
                  <a:pt x="0" y="60579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83688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371476" y="2000250"/>
            <a:ext cx="1867778" cy="1371600"/>
          </a:xfrm>
          <a:custGeom>
            <a:avLst/>
            <a:gdLst>
              <a:gd name="connsiteX0" fmla="*/ 0 w 2490371"/>
              <a:gd name="connsiteY0" fmla="*/ 0 h 1828800"/>
              <a:gd name="connsiteX1" fmla="*/ 2490371 w 2490371"/>
              <a:gd name="connsiteY1" fmla="*/ 0 h 1828800"/>
              <a:gd name="connsiteX2" fmla="*/ 2490371 w 2490371"/>
              <a:gd name="connsiteY2" fmla="*/ 1828800 h 1828800"/>
              <a:gd name="connsiteX3" fmla="*/ 0 w 2490371"/>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2490371" h="1828800">
                <a:moveTo>
                  <a:pt x="0" y="0"/>
                </a:moveTo>
                <a:lnTo>
                  <a:pt x="2490371" y="0"/>
                </a:lnTo>
                <a:lnTo>
                  <a:pt x="2490371" y="1828800"/>
                </a:lnTo>
                <a:lnTo>
                  <a:pt x="0" y="18288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9" name="Picture Placeholder 18"/>
          <p:cNvSpPr>
            <a:spLocks noGrp="1"/>
          </p:cNvSpPr>
          <p:nvPr>
            <p:ph type="pic" sz="quarter" idx="15"/>
          </p:nvPr>
        </p:nvSpPr>
        <p:spPr>
          <a:xfrm>
            <a:off x="2563521" y="2000250"/>
            <a:ext cx="1867778" cy="1371600"/>
          </a:xfrm>
          <a:custGeom>
            <a:avLst/>
            <a:gdLst>
              <a:gd name="connsiteX0" fmla="*/ 0 w 2490371"/>
              <a:gd name="connsiteY0" fmla="*/ 0 h 1828800"/>
              <a:gd name="connsiteX1" fmla="*/ 2490371 w 2490371"/>
              <a:gd name="connsiteY1" fmla="*/ 0 h 1828800"/>
              <a:gd name="connsiteX2" fmla="*/ 2490371 w 2490371"/>
              <a:gd name="connsiteY2" fmla="*/ 1828800 h 1828800"/>
              <a:gd name="connsiteX3" fmla="*/ 0 w 2490371"/>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2490371" h="1828800">
                <a:moveTo>
                  <a:pt x="0" y="0"/>
                </a:moveTo>
                <a:lnTo>
                  <a:pt x="2490371" y="0"/>
                </a:lnTo>
                <a:lnTo>
                  <a:pt x="2490371" y="1828800"/>
                </a:lnTo>
                <a:lnTo>
                  <a:pt x="0" y="18288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0" name="Picture Placeholder 19"/>
          <p:cNvSpPr>
            <a:spLocks noGrp="1"/>
          </p:cNvSpPr>
          <p:nvPr>
            <p:ph type="pic" sz="quarter" idx="16"/>
          </p:nvPr>
        </p:nvSpPr>
        <p:spPr>
          <a:xfrm>
            <a:off x="4755566" y="2000250"/>
            <a:ext cx="1867778" cy="1371600"/>
          </a:xfrm>
          <a:custGeom>
            <a:avLst/>
            <a:gdLst>
              <a:gd name="connsiteX0" fmla="*/ 0 w 2490371"/>
              <a:gd name="connsiteY0" fmla="*/ 0 h 1828800"/>
              <a:gd name="connsiteX1" fmla="*/ 2490371 w 2490371"/>
              <a:gd name="connsiteY1" fmla="*/ 0 h 1828800"/>
              <a:gd name="connsiteX2" fmla="*/ 2490371 w 2490371"/>
              <a:gd name="connsiteY2" fmla="*/ 1828800 h 1828800"/>
              <a:gd name="connsiteX3" fmla="*/ 0 w 2490371"/>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2490371" h="1828800">
                <a:moveTo>
                  <a:pt x="0" y="0"/>
                </a:moveTo>
                <a:lnTo>
                  <a:pt x="2490371" y="0"/>
                </a:lnTo>
                <a:lnTo>
                  <a:pt x="2490371" y="1828800"/>
                </a:lnTo>
                <a:lnTo>
                  <a:pt x="0" y="18288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1" name="Picture Placeholder 20"/>
          <p:cNvSpPr>
            <a:spLocks noGrp="1"/>
          </p:cNvSpPr>
          <p:nvPr>
            <p:ph type="pic" sz="quarter" idx="17"/>
          </p:nvPr>
        </p:nvSpPr>
        <p:spPr>
          <a:xfrm>
            <a:off x="6947611" y="2000250"/>
            <a:ext cx="1867778" cy="1371600"/>
          </a:xfrm>
          <a:custGeom>
            <a:avLst/>
            <a:gdLst>
              <a:gd name="connsiteX0" fmla="*/ 0 w 2490371"/>
              <a:gd name="connsiteY0" fmla="*/ 0 h 1828800"/>
              <a:gd name="connsiteX1" fmla="*/ 2490371 w 2490371"/>
              <a:gd name="connsiteY1" fmla="*/ 0 h 1828800"/>
              <a:gd name="connsiteX2" fmla="*/ 2490371 w 2490371"/>
              <a:gd name="connsiteY2" fmla="*/ 1828800 h 1828800"/>
              <a:gd name="connsiteX3" fmla="*/ 0 w 2490371"/>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2490371" h="1828800">
                <a:moveTo>
                  <a:pt x="0" y="0"/>
                </a:moveTo>
                <a:lnTo>
                  <a:pt x="2490371" y="0"/>
                </a:lnTo>
                <a:lnTo>
                  <a:pt x="2490371" y="1828800"/>
                </a:lnTo>
                <a:lnTo>
                  <a:pt x="0" y="18288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0421287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6" name="Picture Placeholder 25"/>
          <p:cNvSpPr>
            <a:spLocks noGrp="1"/>
          </p:cNvSpPr>
          <p:nvPr>
            <p:ph type="pic" sz="quarter" idx="17"/>
          </p:nvPr>
        </p:nvSpPr>
        <p:spPr>
          <a:xfrm>
            <a:off x="819029" y="2321378"/>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7" name="Picture Placeholder 26"/>
          <p:cNvSpPr>
            <a:spLocks noGrp="1"/>
          </p:cNvSpPr>
          <p:nvPr>
            <p:ph type="pic" sz="quarter" idx="18"/>
          </p:nvPr>
        </p:nvSpPr>
        <p:spPr>
          <a:xfrm>
            <a:off x="2158400" y="2321378"/>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8" name="Picture Placeholder 27"/>
          <p:cNvSpPr>
            <a:spLocks noGrp="1"/>
          </p:cNvSpPr>
          <p:nvPr>
            <p:ph type="pic" sz="quarter" idx="19"/>
          </p:nvPr>
        </p:nvSpPr>
        <p:spPr>
          <a:xfrm>
            <a:off x="3497771" y="2321378"/>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9" name="Picture Placeholder 28"/>
          <p:cNvSpPr>
            <a:spLocks noGrp="1"/>
          </p:cNvSpPr>
          <p:nvPr>
            <p:ph type="pic" sz="quarter" idx="20"/>
          </p:nvPr>
        </p:nvSpPr>
        <p:spPr>
          <a:xfrm>
            <a:off x="4837142" y="2321378"/>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30" name="Picture Placeholder 29"/>
          <p:cNvSpPr>
            <a:spLocks noGrp="1"/>
          </p:cNvSpPr>
          <p:nvPr>
            <p:ph type="pic" sz="quarter" idx="21"/>
          </p:nvPr>
        </p:nvSpPr>
        <p:spPr>
          <a:xfrm>
            <a:off x="819029" y="3620739"/>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31" name="Picture Placeholder 30"/>
          <p:cNvSpPr>
            <a:spLocks noGrp="1"/>
          </p:cNvSpPr>
          <p:nvPr>
            <p:ph type="pic" sz="quarter" idx="22"/>
          </p:nvPr>
        </p:nvSpPr>
        <p:spPr>
          <a:xfrm>
            <a:off x="2158400" y="3620739"/>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32" name="Picture Placeholder 31"/>
          <p:cNvSpPr>
            <a:spLocks noGrp="1"/>
          </p:cNvSpPr>
          <p:nvPr>
            <p:ph type="pic" sz="quarter" idx="23"/>
          </p:nvPr>
        </p:nvSpPr>
        <p:spPr>
          <a:xfrm>
            <a:off x="3497771" y="3620739"/>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33" name="Picture Placeholder 32"/>
          <p:cNvSpPr>
            <a:spLocks noGrp="1"/>
          </p:cNvSpPr>
          <p:nvPr>
            <p:ph type="pic" sz="quarter" idx="24"/>
          </p:nvPr>
        </p:nvSpPr>
        <p:spPr>
          <a:xfrm>
            <a:off x="4837142" y="3620739"/>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9043127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6" name="Picture Placeholder 12"/>
          <p:cNvSpPr>
            <a:spLocks noGrp="1"/>
          </p:cNvSpPr>
          <p:nvPr>
            <p:ph type="pic" sz="quarter" idx="12"/>
          </p:nvPr>
        </p:nvSpPr>
        <p:spPr>
          <a:xfrm>
            <a:off x="400050" y="1014412"/>
            <a:ext cx="1785938" cy="2157413"/>
          </a:xfrm>
          <a:custGeom>
            <a:avLst/>
            <a:gdLst>
              <a:gd name="connsiteX0" fmla="*/ 0 w 2381250"/>
              <a:gd name="connsiteY0" fmla="*/ 0 h 2876550"/>
              <a:gd name="connsiteX1" fmla="*/ 2381250 w 2381250"/>
              <a:gd name="connsiteY1" fmla="*/ 0 h 2876550"/>
              <a:gd name="connsiteX2" fmla="*/ 2381250 w 2381250"/>
              <a:gd name="connsiteY2" fmla="*/ 2876550 h 2876550"/>
              <a:gd name="connsiteX3" fmla="*/ 0 w 2381250"/>
              <a:gd name="connsiteY3" fmla="*/ 2876550 h 2876550"/>
            </a:gdLst>
            <a:ahLst/>
            <a:cxnLst>
              <a:cxn ang="0">
                <a:pos x="connsiteX0" y="connsiteY0"/>
              </a:cxn>
              <a:cxn ang="0">
                <a:pos x="connsiteX1" y="connsiteY1"/>
              </a:cxn>
              <a:cxn ang="0">
                <a:pos x="connsiteX2" y="connsiteY2"/>
              </a:cxn>
              <a:cxn ang="0">
                <a:pos x="connsiteX3" y="connsiteY3"/>
              </a:cxn>
            </a:cxnLst>
            <a:rect l="l" t="t" r="r" b="b"/>
            <a:pathLst>
              <a:path w="2381250" h="2876550">
                <a:moveTo>
                  <a:pt x="0" y="0"/>
                </a:moveTo>
                <a:lnTo>
                  <a:pt x="2381250" y="0"/>
                </a:lnTo>
                <a:lnTo>
                  <a:pt x="2381250" y="2876550"/>
                </a:lnTo>
                <a:lnTo>
                  <a:pt x="0" y="287655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7" name="Picture Placeholder 11"/>
          <p:cNvSpPr>
            <a:spLocks noGrp="1"/>
          </p:cNvSpPr>
          <p:nvPr>
            <p:ph type="pic" sz="quarter" idx="13"/>
          </p:nvPr>
        </p:nvSpPr>
        <p:spPr>
          <a:xfrm>
            <a:off x="2550319" y="1014412"/>
            <a:ext cx="1785938" cy="2157413"/>
          </a:xfrm>
          <a:custGeom>
            <a:avLst/>
            <a:gdLst>
              <a:gd name="connsiteX0" fmla="*/ 0 w 2381250"/>
              <a:gd name="connsiteY0" fmla="*/ 0 h 2876550"/>
              <a:gd name="connsiteX1" fmla="*/ 2381250 w 2381250"/>
              <a:gd name="connsiteY1" fmla="*/ 0 h 2876550"/>
              <a:gd name="connsiteX2" fmla="*/ 2381250 w 2381250"/>
              <a:gd name="connsiteY2" fmla="*/ 2876550 h 2876550"/>
              <a:gd name="connsiteX3" fmla="*/ 0 w 2381250"/>
              <a:gd name="connsiteY3" fmla="*/ 2876550 h 2876550"/>
            </a:gdLst>
            <a:ahLst/>
            <a:cxnLst>
              <a:cxn ang="0">
                <a:pos x="connsiteX0" y="connsiteY0"/>
              </a:cxn>
              <a:cxn ang="0">
                <a:pos x="connsiteX1" y="connsiteY1"/>
              </a:cxn>
              <a:cxn ang="0">
                <a:pos x="connsiteX2" y="connsiteY2"/>
              </a:cxn>
              <a:cxn ang="0">
                <a:pos x="connsiteX3" y="connsiteY3"/>
              </a:cxn>
            </a:cxnLst>
            <a:rect l="l" t="t" r="r" b="b"/>
            <a:pathLst>
              <a:path w="2381250" h="2876550">
                <a:moveTo>
                  <a:pt x="0" y="0"/>
                </a:moveTo>
                <a:lnTo>
                  <a:pt x="2381250" y="0"/>
                </a:lnTo>
                <a:lnTo>
                  <a:pt x="2381250" y="2876550"/>
                </a:lnTo>
                <a:lnTo>
                  <a:pt x="0" y="287655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322256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3443287" y="1643062"/>
            <a:ext cx="5700713" cy="3500438"/>
          </a:xfrm>
          <a:custGeom>
            <a:avLst/>
            <a:gdLst>
              <a:gd name="connsiteX0" fmla="*/ 0 w 7600950"/>
              <a:gd name="connsiteY0" fmla="*/ 0 h 4667250"/>
              <a:gd name="connsiteX1" fmla="*/ 7600950 w 7600950"/>
              <a:gd name="connsiteY1" fmla="*/ 0 h 4667250"/>
              <a:gd name="connsiteX2" fmla="*/ 7600950 w 7600950"/>
              <a:gd name="connsiteY2" fmla="*/ 4667250 h 4667250"/>
              <a:gd name="connsiteX3" fmla="*/ 0 w 7600950"/>
              <a:gd name="connsiteY3" fmla="*/ 4667250 h 4667250"/>
            </a:gdLst>
            <a:ahLst/>
            <a:cxnLst>
              <a:cxn ang="0">
                <a:pos x="connsiteX0" y="connsiteY0"/>
              </a:cxn>
              <a:cxn ang="0">
                <a:pos x="connsiteX1" y="connsiteY1"/>
              </a:cxn>
              <a:cxn ang="0">
                <a:pos x="connsiteX2" y="connsiteY2"/>
              </a:cxn>
              <a:cxn ang="0">
                <a:pos x="connsiteX3" y="connsiteY3"/>
              </a:cxn>
            </a:cxnLst>
            <a:rect l="l" t="t" r="r" b="b"/>
            <a:pathLst>
              <a:path w="7600950" h="4667250">
                <a:moveTo>
                  <a:pt x="0" y="0"/>
                </a:moveTo>
                <a:lnTo>
                  <a:pt x="7600950" y="0"/>
                </a:lnTo>
                <a:lnTo>
                  <a:pt x="7600950" y="4667250"/>
                </a:lnTo>
                <a:lnTo>
                  <a:pt x="0" y="466725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4495714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18" name="Picture Placeholder 17"/>
          <p:cNvSpPr>
            <a:spLocks noGrp="1"/>
          </p:cNvSpPr>
          <p:nvPr>
            <p:ph type="pic" sz="quarter" idx="13"/>
          </p:nvPr>
        </p:nvSpPr>
        <p:spPr>
          <a:xfrm>
            <a:off x="746177" y="1649866"/>
            <a:ext cx="1602966" cy="1602966"/>
          </a:xfrm>
          <a:custGeom>
            <a:avLst/>
            <a:gdLst>
              <a:gd name="connsiteX0" fmla="*/ 1068644 w 2137288"/>
              <a:gd name="connsiteY0" fmla="*/ 0 h 2137288"/>
              <a:gd name="connsiteX1" fmla="*/ 2137288 w 2137288"/>
              <a:gd name="connsiteY1" fmla="*/ 1068644 h 2137288"/>
              <a:gd name="connsiteX2" fmla="*/ 1068644 w 2137288"/>
              <a:gd name="connsiteY2" fmla="*/ 2137288 h 2137288"/>
              <a:gd name="connsiteX3" fmla="*/ 0 w 2137288"/>
              <a:gd name="connsiteY3" fmla="*/ 1068644 h 2137288"/>
              <a:gd name="connsiteX4" fmla="*/ 1068644 w 2137288"/>
              <a:gd name="connsiteY4" fmla="*/ 0 h 2137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288" h="2137288">
                <a:moveTo>
                  <a:pt x="1068644" y="0"/>
                </a:moveTo>
                <a:cubicBezTo>
                  <a:pt x="1658840" y="0"/>
                  <a:pt x="2137288" y="478448"/>
                  <a:pt x="2137288" y="1068644"/>
                </a:cubicBezTo>
                <a:cubicBezTo>
                  <a:pt x="2137288" y="1658840"/>
                  <a:pt x="1658840" y="2137288"/>
                  <a:pt x="1068644" y="2137288"/>
                </a:cubicBezTo>
                <a:cubicBezTo>
                  <a:pt x="478448" y="2137288"/>
                  <a:pt x="0" y="1658840"/>
                  <a:pt x="0" y="1068644"/>
                </a:cubicBezTo>
                <a:cubicBezTo>
                  <a:pt x="0" y="478448"/>
                  <a:pt x="478448" y="0"/>
                  <a:pt x="106864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9" name="Picture Placeholder 18"/>
          <p:cNvSpPr>
            <a:spLocks noGrp="1"/>
          </p:cNvSpPr>
          <p:nvPr>
            <p:ph type="pic" sz="quarter" idx="14"/>
          </p:nvPr>
        </p:nvSpPr>
        <p:spPr>
          <a:xfrm>
            <a:off x="2762404" y="1649866"/>
            <a:ext cx="1602966" cy="1602966"/>
          </a:xfrm>
          <a:custGeom>
            <a:avLst/>
            <a:gdLst>
              <a:gd name="connsiteX0" fmla="*/ 1068644 w 2137288"/>
              <a:gd name="connsiteY0" fmla="*/ 0 h 2137288"/>
              <a:gd name="connsiteX1" fmla="*/ 2137288 w 2137288"/>
              <a:gd name="connsiteY1" fmla="*/ 1068644 h 2137288"/>
              <a:gd name="connsiteX2" fmla="*/ 1068644 w 2137288"/>
              <a:gd name="connsiteY2" fmla="*/ 2137288 h 2137288"/>
              <a:gd name="connsiteX3" fmla="*/ 0 w 2137288"/>
              <a:gd name="connsiteY3" fmla="*/ 1068644 h 2137288"/>
              <a:gd name="connsiteX4" fmla="*/ 1068644 w 2137288"/>
              <a:gd name="connsiteY4" fmla="*/ 0 h 2137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288" h="2137288">
                <a:moveTo>
                  <a:pt x="1068644" y="0"/>
                </a:moveTo>
                <a:cubicBezTo>
                  <a:pt x="1658840" y="0"/>
                  <a:pt x="2137288" y="478448"/>
                  <a:pt x="2137288" y="1068644"/>
                </a:cubicBezTo>
                <a:cubicBezTo>
                  <a:pt x="2137288" y="1658840"/>
                  <a:pt x="1658840" y="2137288"/>
                  <a:pt x="1068644" y="2137288"/>
                </a:cubicBezTo>
                <a:cubicBezTo>
                  <a:pt x="478448" y="2137288"/>
                  <a:pt x="0" y="1658840"/>
                  <a:pt x="0" y="1068644"/>
                </a:cubicBezTo>
                <a:cubicBezTo>
                  <a:pt x="0" y="478448"/>
                  <a:pt x="478448" y="0"/>
                  <a:pt x="106864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0" name="Picture Placeholder 19"/>
          <p:cNvSpPr>
            <a:spLocks noGrp="1"/>
          </p:cNvSpPr>
          <p:nvPr>
            <p:ph type="pic" sz="quarter" idx="15"/>
          </p:nvPr>
        </p:nvSpPr>
        <p:spPr>
          <a:xfrm>
            <a:off x="4778630" y="1649866"/>
            <a:ext cx="1602966" cy="1602966"/>
          </a:xfrm>
          <a:custGeom>
            <a:avLst/>
            <a:gdLst>
              <a:gd name="connsiteX0" fmla="*/ 1068644 w 2137288"/>
              <a:gd name="connsiteY0" fmla="*/ 0 h 2137288"/>
              <a:gd name="connsiteX1" fmla="*/ 2137288 w 2137288"/>
              <a:gd name="connsiteY1" fmla="*/ 1068644 h 2137288"/>
              <a:gd name="connsiteX2" fmla="*/ 1068644 w 2137288"/>
              <a:gd name="connsiteY2" fmla="*/ 2137288 h 2137288"/>
              <a:gd name="connsiteX3" fmla="*/ 0 w 2137288"/>
              <a:gd name="connsiteY3" fmla="*/ 1068644 h 2137288"/>
              <a:gd name="connsiteX4" fmla="*/ 1068644 w 2137288"/>
              <a:gd name="connsiteY4" fmla="*/ 0 h 2137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288" h="2137288">
                <a:moveTo>
                  <a:pt x="1068644" y="0"/>
                </a:moveTo>
                <a:cubicBezTo>
                  <a:pt x="1658840" y="0"/>
                  <a:pt x="2137288" y="478448"/>
                  <a:pt x="2137288" y="1068644"/>
                </a:cubicBezTo>
                <a:cubicBezTo>
                  <a:pt x="2137288" y="1658840"/>
                  <a:pt x="1658840" y="2137288"/>
                  <a:pt x="1068644" y="2137288"/>
                </a:cubicBezTo>
                <a:cubicBezTo>
                  <a:pt x="478448" y="2137288"/>
                  <a:pt x="0" y="1658840"/>
                  <a:pt x="0" y="1068644"/>
                </a:cubicBezTo>
                <a:cubicBezTo>
                  <a:pt x="0" y="478448"/>
                  <a:pt x="478448" y="0"/>
                  <a:pt x="106864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1" name="Picture Placeholder 20"/>
          <p:cNvSpPr>
            <a:spLocks noGrp="1"/>
          </p:cNvSpPr>
          <p:nvPr>
            <p:ph type="pic" sz="quarter" idx="16"/>
          </p:nvPr>
        </p:nvSpPr>
        <p:spPr>
          <a:xfrm>
            <a:off x="6794857" y="1649866"/>
            <a:ext cx="1602966" cy="1602966"/>
          </a:xfrm>
          <a:custGeom>
            <a:avLst/>
            <a:gdLst>
              <a:gd name="connsiteX0" fmla="*/ 1068644 w 2137288"/>
              <a:gd name="connsiteY0" fmla="*/ 0 h 2137288"/>
              <a:gd name="connsiteX1" fmla="*/ 2137288 w 2137288"/>
              <a:gd name="connsiteY1" fmla="*/ 1068644 h 2137288"/>
              <a:gd name="connsiteX2" fmla="*/ 1068644 w 2137288"/>
              <a:gd name="connsiteY2" fmla="*/ 2137288 h 2137288"/>
              <a:gd name="connsiteX3" fmla="*/ 0 w 2137288"/>
              <a:gd name="connsiteY3" fmla="*/ 1068644 h 2137288"/>
              <a:gd name="connsiteX4" fmla="*/ 1068644 w 2137288"/>
              <a:gd name="connsiteY4" fmla="*/ 0 h 2137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7288" h="2137288">
                <a:moveTo>
                  <a:pt x="1068644" y="0"/>
                </a:moveTo>
                <a:cubicBezTo>
                  <a:pt x="1658840" y="0"/>
                  <a:pt x="2137288" y="478448"/>
                  <a:pt x="2137288" y="1068644"/>
                </a:cubicBezTo>
                <a:cubicBezTo>
                  <a:pt x="2137288" y="1658840"/>
                  <a:pt x="1658840" y="2137288"/>
                  <a:pt x="1068644" y="2137288"/>
                </a:cubicBezTo>
                <a:cubicBezTo>
                  <a:pt x="478448" y="2137288"/>
                  <a:pt x="0" y="1658840"/>
                  <a:pt x="0" y="1068644"/>
                </a:cubicBezTo>
                <a:cubicBezTo>
                  <a:pt x="0" y="478448"/>
                  <a:pt x="478448" y="0"/>
                  <a:pt x="106864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602322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2" name="Picture Placeholder 11"/>
          <p:cNvSpPr>
            <a:spLocks noGrp="1"/>
          </p:cNvSpPr>
          <p:nvPr>
            <p:ph type="pic" sz="quarter" idx="16"/>
          </p:nvPr>
        </p:nvSpPr>
        <p:spPr>
          <a:xfrm>
            <a:off x="3986553" y="1654629"/>
            <a:ext cx="1170894" cy="1170894"/>
          </a:xfrm>
          <a:custGeom>
            <a:avLst/>
            <a:gdLst>
              <a:gd name="connsiteX0" fmla="*/ 780596 w 1561192"/>
              <a:gd name="connsiteY0" fmla="*/ 0 h 1561192"/>
              <a:gd name="connsiteX1" fmla="*/ 1561192 w 1561192"/>
              <a:gd name="connsiteY1" fmla="*/ 780596 h 1561192"/>
              <a:gd name="connsiteX2" fmla="*/ 780596 w 1561192"/>
              <a:gd name="connsiteY2" fmla="*/ 1561192 h 1561192"/>
              <a:gd name="connsiteX3" fmla="*/ 0 w 1561192"/>
              <a:gd name="connsiteY3" fmla="*/ 780596 h 1561192"/>
              <a:gd name="connsiteX4" fmla="*/ 780596 w 1561192"/>
              <a:gd name="connsiteY4" fmla="*/ 0 h 1561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1192" h="1561192">
                <a:moveTo>
                  <a:pt x="780596" y="0"/>
                </a:moveTo>
                <a:cubicBezTo>
                  <a:pt x="1211707" y="0"/>
                  <a:pt x="1561192" y="349485"/>
                  <a:pt x="1561192" y="780596"/>
                </a:cubicBezTo>
                <a:cubicBezTo>
                  <a:pt x="1561192" y="1211707"/>
                  <a:pt x="1211707" y="1561192"/>
                  <a:pt x="780596" y="1561192"/>
                </a:cubicBezTo>
                <a:cubicBezTo>
                  <a:pt x="349485" y="1561192"/>
                  <a:pt x="0" y="1211707"/>
                  <a:pt x="0" y="780596"/>
                </a:cubicBezTo>
                <a:cubicBezTo>
                  <a:pt x="0" y="349485"/>
                  <a:pt x="349485" y="0"/>
                  <a:pt x="780596"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7629110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4218129" y="390069"/>
            <a:ext cx="4401438" cy="4120926"/>
          </a:xfrm>
          <a:custGeom>
            <a:avLst/>
            <a:gdLst>
              <a:gd name="connsiteX0" fmla="*/ 1541747 w 5868584"/>
              <a:gd name="connsiteY0" fmla="*/ 5257282 h 5494568"/>
              <a:gd name="connsiteX1" fmla="*/ 1571794 w 5868584"/>
              <a:gd name="connsiteY1" fmla="*/ 5257282 h 5494568"/>
              <a:gd name="connsiteX2" fmla="*/ 1617383 w 5868584"/>
              <a:gd name="connsiteY2" fmla="*/ 5271262 h 5494568"/>
              <a:gd name="connsiteX3" fmla="*/ 1631889 w 5868584"/>
              <a:gd name="connsiteY3" fmla="*/ 5298291 h 5494568"/>
              <a:gd name="connsiteX4" fmla="*/ 1594589 w 5868584"/>
              <a:gd name="connsiteY4" fmla="*/ 5387765 h 5494568"/>
              <a:gd name="connsiteX5" fmla="*/ 1442279 w 5868584"/>
              <a:gd name="connsiteY5" fmla="*/ 5455803 h 5494568"/>
              <a:gd name="connsiteX6" fmla="*/ 1382184 w 5868584"/>
              <a:gd name="connsiteY6" fmla="*/ 5455803 h 5494568"/>
              <a:gd name="connsiteX7" fmla="*/ 1260958 w 5868584"/>
              <a:gd name="connsiteY7" fmla="*/ 5408270 h 5494568"/>
              <a:gd name="connsiteX8" fmla="*/ 1229874 w 5868584"/>
              <a:gd name="connsiteY8" fmla="*/ 5359805 h 5494568"/>
              <a:gd name="connsiteX9" fmla="*/ 1199827 w 5868584"/>
              <a:gd name="connsiteY9" fmla="*/ 5326252 h 5494568"/>
              <a:gd name="connsiteX10" fmla="*/ 1245416 w 5868584"/>
              <a:gd name="connsiteY10" fmla="*/ 5332776 h 5494568"/>
              <a:gd name="connsiteX11" fmla="*/ 1435026 w 5868584"/>
              <a:gd name="connsiteY11" fmla="*/ 5305747 h 5494568"/>
              <a:gd name="connsiteX12" fmla="*/ 1450568 w 5868584"/>
              <a:gd name="connsiteY12" fmla="*/ 5291767 h 5494568"/>
              <a:gd name="connsiteX13" fmla="*/ 1541747 w 5868584"/>
              <a:gd name="connsiteY13" fmla="*/ 5257282 h 5494568"/>
              <a:gd name="connsiteX14" fmla="*/ 2184918 w 5868584"/>
              <a:gd name="connsiteY14" fmla="*/ 5045129 h 5494568"/>
              <a:gd name="connsiteX15" fmla="*/ 2224550 w 5868584"/>
              <a:gd name="connsiteY15" fmla="*/ 5053168 h 5494568"/>
              <a:gd name="connsiteX16" fmla="*/ 2285681 w 5868584"/>
              <a:gd name="connsiteY16" fmla="*/ 5100701 h 5494568"/>
              <a:gd name="connsiteX17" fmla="*/ 2277392 w 5868584"/>
              <a:gd name="connsiteY17" fmla="*/ 5154759 h 5494568"/>
              <a:gd name="connsiteX18" fmla="*/ 2270139 w 5868584"/>
              <a:gd name="connsiteY18" fmla="*/ 5175263 h 5494568"/>
              <a:gd name="connsiteX19" fmla="*/ 2171708 w 5868584"/>
              <a:gd name="connsiteY19" fmla="*/ 5216273 h 5494568"/>
              <a:gd name="connsiteX20" fmla="*/ 2103324 w 5868584"/>
              <a:gd name="connsiteY20" fmla="*/ 5203224 h 5494568"/>
              <a:gd name="connsiteX21" fmla="*/ 2042193 w 5868584"/>
              <a:gd name="connsiteY21" fmla="*/ 5182720 h 5494568"/>
              <a:gd name="connsiteX22" fmla="*/ 2095035 w 5868584"/>
              <a:gd name="connsiteY22" fmla="*/ 5127730 h 5494568"/>
              <a:gd name="connsiteX23" fmla="*/ 2133371 w 5868584"/>
              <a:gd name="connsiteY23" fmla="*/ 5100701 h 5494568"/>
              <a:gd name="connsiteX24" fmla="*/ 2156166 w 5868584"/>
              <a:gd name="connsiteY24" fmla="*/ 5053168 h 5494568"/>
              <a:gd name="connsiteX25" fmla="*/ 2184918 w 5868584"/>
              <a:gd name="connsiteY25" fmla="*/ 5045129 h 5494568"/>
              <a:gd name="connsiteX26" fmla="*/ 1745862 w 5868584"/>
              <a:gd name="connsiteY26" fmla="*/ 4963693 h 5494568"/>
              <a:gd name="connsiteX27" fmla="*/ 1806993 w 5868584"/>
              <a:gd name="connsiteY27" fmla="*/ 5004702 h 5494568"/>
              <a:gd name="connsiteX28" fmla="*/ 1822535 w 5868584"/>
              <a:gd name="connsiteY28" fmla="*/ 5031731 h 5494568"/>
              <a:gd name="connsiteX29" fmla="*/ 1776946 w 5868584"/>
              <a:gd name="connsiteY29" fmla="*/ 5066216 h 5494568"/>
              <a:gd name="connsiteX30" fmla="*/ 1723068 w 5868584"/>
              <a:gd name="connsiteY30" fmla="*/ 5086721 h 5494568"/>
              <a:gd name="connsiteX31" fmla="*/ 1685767 w 5868584"/>
              <a:gd name="connsiteY31" fmla="*/ 5093245 h 5494568"/>
              <a:gd name="connsiteX32" fmla="*/ 1670225 w 5868584"/>
              <a:gd name="connsiteY32" fmla="*/ 5073672 h 5494568"/>
              <a:gd name="connsiteX33" fmla="*/ 1708562 w 5868584"/>
              <a:gd name="connsiteY33" fmla="*/ 4977674 h 5494568"/>
              <a:gd name="connsiteX34" fmla="*/ 1745862 w 5868584"/>
              <a:gd name="connsiteY34" fmla="*/ 4963693 h 5494568"/>
              <a:gd name="connsiteX35" fmla="*/ 1200475 w 5868584"/>
              <a:gd name="connsiteY35" fmla="*/ 4914878 h 5494568"/>
              <a:gd name="connsiteX36" fmla="*/ 1275464 w 5868584"/>
              <a:gd name="connsiteY36" fmla="*/ 4936664 h 5494568"/>
              <a:gd name="connsiteX37" fmla="*/ 1328306 w 5868584"/>
              <a:gd name="connsiteY37" fmla="*/ 4950645 h 5494568"/>
              <a:gd name="connsiteX38" fmla="*/ 1404979 w 5868584"/>
              <a:gd name="connsiteY38" fmla="*/ 5011227 h 5494568"/>
              <a:gd name="connsiteX39" fmla="*/ 1396690 w 5868584"/>
              <a:gd name="connsiteY39" fmla="*/ 5045712 h 5494568"/>
              <a:gd name="connsiteX40" fmla="*/ 1382184 w 5868584"/>
              <a:gd name="connsiteY40" fmla="*/ 5113750 h 5494568"/>
              <a:gd name="connsiteX41" fmla="*/ 1305511 w 5868584"/>
              <a:gd name="connsiteY41" fmla="*/ 5263806 h 5494568"/>
              <a:gd name="connsiteX42" fmla="*/ 1169779 w 5868584"/>
              <a:gd name="connsiteY42" fmla="*/ 5277786 h 5494568"/>
              <a:gd name="connsiteX43" fmla="*/ 1115901 w 5868584"/>
              <a:gd name="connsiteY43" fmla="*/ 5216273 h 5494568"/>
              <a:gd name="connsiteX44" fmla="*/ 1115901 w 5868584"/>
              <a:gd name="connsiteY44" fmla="*/ 5209748 h 5494568"/>
              <a:gd name="connsiteX45" fmla="*/ 1115901 w 5868584"/>
              <a:gd name="connsiteY45" fmla="*/ 5195768 h 5494568"/>
              <a:gd name="connsiteX46" fmla="*/ 1108648 w 5868584"/>
              <a:gd name="connsiteY46" fmla="*/ 5162215 h 5494568"/>
              <a:gd name="connsiteX47" fmla="*/ 1078601 w 5868584"/>
              <a:gd name="connsiteY47" fmla="*/ 5045712 h 5494568"/>
              <a:gd name="connsiteX48" fmla="*/ 1070312 w 5868584"/>
              <a:gd name="connsiteY48" fmla="*/ 5004702 h 5494568"/>
              <a:gd name="connsiteX49" fmla="*/ 1131443 w 5868584"/>
              <a:gd name="connsiteY49" fmla="*/ 4943189 h 5494568"/>
              <a:gd name="connsiteX50" fmla="*/ 1154238 w 5868584"/>
              <a:gd name="connsiteY50" fmla="*/ 4930140 h 5494568"/>
              <a:gd name="connsiteX51" fmla="*/ 1200475 w 5868584"/>
              <a:gd name="connsiteY51" fmla="*/ 4914878 h 5494568"/>
              <a:gd name="connsiteX52" fmla="*/ 1372697 w 5868584"/>
              <a:gd name="connsiteY52" fmla="*/ 4741449 h 5494568"/>
              <a:gd name="connsiteX53" fmla="*/ 1548999 w 5868584"/>
              <a:gd name="connsiteY53" fmla="*/ 4807113 h 5494568"/>
              <a:gd name="connsiteX54" fmla="*/ 1564541 w 5868584"/>
              <a:gd name="connsiteY54" fmla="*/ 4840666 h 5494568"/>
              <a:gd name="connsiteX55" fmla="*/ 1594589 w 5868584"/>
              <a:gd name="connsiteY55" fmla="*/ 4943189 h 5494568"/>
              <a:gd name="connsiteX56" fmla="*/ 1586300 w 5868584"/>
              <a:gd name="connsiteY56" fmla="*/ 4984198 h 5494568"/>
              <a:gd name="connsiteX57" fmla="*/ 1533458 w 5868584"/>
              <a:gd name="connsiteY57" fmla="*/ 5045712 h 5494568"/>
              <a:gd name="connsiteX58" fmla="*/ 1518952 w 5868584"/>
              <a:gd name="connsiteY58" fmla="*/ 5053168 h 5494568"/>
              <a:gd name="connsiteX59" fmla="*/ 1510663 w 5868584"/>
              <a:gd name="connsiteY59" fmla="*/ 5039187 h 5494568"/>
              <a:gd name="connsiteX60" fmla="*/ 1487868 w 5868584"/>
              <a:gd name="connsiteY60" fmla="*/ 4957169 h 5494568"/>
              <a:gd name="connsiteX61" fmla="*/ 1442279 w 5868584"/>
              <a:gd name="connsiteY61" fmla="*/ 4854646 h 5494568"/>
              <a:gd name="connsiteX62" fmla="*/ 1396690 w 5868584"/>
              <a:gd name="connsiteY62" fmla="*/ 4813637 h 5494568"/>
              <a:gd name="connsiteX63" fmla="*/ 1328306 w 5868584"/>
              <a:gd name="connsiteY63" fmla="*/ 4766104 h 5494568"/>
              <a:gd name="connsiteX64" fmla="*/ 1291005 w 5868584"/>
              <a:gd name="connsiteY64" fmla="*/ 4745599 h 5494568"/>
              <a:gd name="connsiteX65" fmla="*/ 1336595 w 5868584"/>
              <a:gd name="connsiteY65" fmla="*/ 4745599 h 5494568"/>
              <a:gd name="connsiteX66" fmla="*/ 1372697 w 5868584"/>
              <a:gd name="connsiteY66" fmla="*/ 4741449 h 5494568"/>
              <a:gd name="connsiteX67" fmla="*/ 1810750 w 5868584"/>
              <a:gd name="connsiteY67" fmla="*/ 4703425 h 5494568"/>
              <a:gd name="connsiteX68" fmla="*/ 1875377 w 5868584"/>
              <a:gd name="connsiteY68" fmla="*/ 4711114 h 5494568"/>
              <a:gd name="connsiteX69" fmla="*/ 1959303 w 5868584"/>
              <a:gd name="connsiteY69" fmla="*/ 4725094 h 5494568"/>
              <a:gd name="connsiteX70" fmla="*/ 2042193 w 5868584"/>
              <a:gd name="connsiteY70" fmla="*/ 4772628 h 5494568"/>
              <a:gd name="connsiteX71" fmla="*/ 2042193 w 5868584"/>
              <a:gd name="connsiteY71" fmla="*/ 4793132 h 5494568"/>
              <a:gd name="connsiteX72" fmla="*/ 2042193 w 5868584"/>
              <a:gd name="connsiteY72" fmla="*/ 4820161 h 5494568"/>
              <a:gd name="connsiteX73" fmla="*/ 2042193 w 5868584"/>
              <a:gd name="connsiteY73" fmla="*/ 4848122 h 5494568"/>
              <a:gd name="connsiteX74" fmla="*/ 2050482 w 5868584"/>
              <a:gd name="connsiteY74" fmla="*/ 4881675 h 5494568"/>
              <a:gd name="connsiteX75" fmla="*/ 1981062 w 5868584"/>
              <a:gd name="connsiteY75" fmla="*/ 4943189 h 5494568"/>
              <a:gd name="connsiteX76" fmla="*/ 1943761 w 5868584"/>
              <a:gd name="connsiteY76" fmla="*/ 4957169 h 5494568"/>
              <a:gd name="connsiteX77" fmla="*/ 1875377 w 5868584"/>
              <a:gd name="connsiteY77" fmla="*/ 4963693 h 5494568"/>
              <a:gd name="connsiteX78" fmla="*/ 1852583 w 5868584"/>
              <a:gd name="connsiteY78" fmla="*/ 4881675 h 5494568"/>
              <a:gd name="connsiteX79" fmla="*/ 1754151 w 5868584"/>
              <a:gd name="connsiteY79" fmla="*/ 4745599 h 5494568"/>
              <a:gd name="connsiteX80" fmla="*/ 1768657 w 5868584"/>
              <a:gd name="connsiteY80" fmla="*/ 4711114 h 5494568"/>
              <a:gd name="connsiteX81" fmla="*/ 1810750 w 5868584"/>
              <a:gd name="connsiteY81" fmla="*/ 4703425 h 5494568"/>
              <a:gd name="connsiteX82" fmla="*/ 2338523 w 5868584"/>
              <a:gd name="connsiteY82" fmla="*/ 2047382 h 5494568"/>
              <a:gd name="connsiteX83" fmla="*/ 2354065 w 5868584"/>
              <a:gd name="connsiteY83" fmla="*/ 2075342 h 5494568"/>
              <a:gd name="connsiteX84" fmla="*/ 2375823 w 5868584"/>
              <a:gd name="connsiteY84" fmla="*/ 2102371 h 5494568"/>
              <a:gd name="connsiteX85" fmla="*/ 2536422 w 5868584"/>
              <a:gd name="connsiteY85" fmla="*/ 2116352 h 5494568"/>
              <a:gd name="connsiteX86" fmla="*/ 2489796 w 5868584"/>
              <a:gd name="connsiteY86" fmla="*/ 2095847 h 5494568"/>
              <a:gd name="connsiteX87" fmla="*/ 2338523 w 5868584"/>
              <a:gd name="connsiteY87" fmla="*/ 2047382 h 5494568"/>
              <a:gd name="connsiteX88" fmla="*/ 2252428 w 5868584"/>
              <a:gd name="connsiteY88" fmla="*/ 258 h 5494568"/>
              <a:gd name="connsiteX89" fmla="*/ 2277392 w 5868584"/>
              <a:gd name="connsiteY89" fmla="*/ 6243 h 5494568"/>
              <a:gd name="connsiteX90" fmla="*/ 2308475 w 5868584"/>
              <a:gd name="connsiteY90" fmla="*/ 34204 h 5494568"/>
              <a:gd name="connsiteX91" fmla="*/ 2285681 w 5868584"/>
              <a:gd name="connsiteY91" fmla="*/ 67757 h 5494568"/>
              <a:gd name="connsiteX92" fmla="*/ 2254597 w 5868584"/>
              <a:gd name="connsiteY92" fmla="*/ 143251 h 5494568"/>
              <a:gd name="connsiteX93" fmla="*/ 2247344 w 5868584"/>
              <a:gd name="connsiteY93" fmla="*/ 177736 h 5494568"/>
              <a:gd name="connsiteX94" fmla="*/ 2217297 w 5868584"/>
              <a:gd name="connsiteY94" fmla="*/ 218745 h 5494568"/>
              <a:gd name="connsiteX95" fmla="*/ 2201755 w 5868584"/>
              <a:gd name="connsiteY95" fmla="*/ 238318 h 5494568"/>
              <a:gd name="connsiteX96" fmla="*/ 2217297 w 5868584"/>
              <a:gd name="connsiteY96" fmla="*/ 272803 h 5494568"/>
              <a:gd name="connsiteX97" fmla="*/ 2322981 w 5868584"/>
              <a:gd name="connsiteY97" fmla="*/ 313812 h 5494568"/>
              <a:gd name="connsiteX98" fmla="*/ 2399654 w 5868584"/>
              <a:gd name="connsiteY98" fmla="*/ 334317 h 5494568"/>
              <a:gd name="connsiteX99" fmla="*/ 2422449 w 5868584"/>
              <a:gd name="connsiteY99" fmla="*/ 368802 h 5494568"/>
              <a:gd name="connsiteX100" fmla="*/ 2406907 w 5868584"/>
              <a:gd name="connsiteY100" fmla="*/ 402355 h 5494568"/>
              <a:gd name="connsiteX101" fmla="*/ 2391365 w 5868584"/>
              <a:gd name="connsiteY101" fmla="*/ 416335 h 5494568"/>
              <a:gd name="connsiteX102" fmla="*/ 2445243 w 5868584"/>
              <a:gd name="connsiteY102" fmla="*/ 422859 h 5494568"/>
              <a:gd name="connsiteX103" fmla="*/ 2489796 w 5868584"/>
              <a:gd name="connsiteY103" fmla="*/ 422859 h 5494568"/>
              <a:gd name="connsiteX104" fmla="*/ 2740538 w 5868584"/>
              <a:gd name="connsiteY104" fmla="*/ 409811 h 5494568"/>
              <a:gd name="connsiteX105" fmla="*/ 2771621 w 5868584"/>
              <a:gd name="connsiteY105" fmla="*/ 402355 h 5494568"/>
              <a:gd name="connsiteX106" fmla="*/ 2968484 w 5868584"/>
              <a:gd name="connsiteY106" fmla="*/ 382782 h 5494568"/>
              <a:gd name="connsiteX107" fmla="*/ 3143588 w 5868584"/>
              <a:gd name="connsiteY107" fmla="*/ 566391 h 5494568"/>
              <a:gd name="connsiteX108" fmla="*/ 3150841 w 5868584"/>
              <a:gd name="connsiteY108" fmla="*/ 580372 h 5494568"/>
              <a:gd name="connsiteX109" fmla="*/ 3242020 w 5868584"/>
              <a:gd name="connsiteY109" fmla="*/ 668914 h 5494568"/>
              <a:gd name="connsiteX110" fmla="*/ 3363246 w 5868584"/>
              <a:gd name="connsiteY110" fmla="*/ 839475 h 5494568"/>
              <a:gd name="connsiteX111" fmla="*/ 3461677 w 5868584"/>
              <a:gd name="connsiteY111" fmla="*/ 976483 h 5494568"/>
              <a:gd name="connsiteX112" fmla="*/ 3545603 w 5868584"/>
              <a:gd name="connsiteY112" fmla="*/ 983007 h 5494568"/>
              <a:gd name="connsiteX113" fmla="*/ 3644034 w 5868584"/>
              <a:gd name="connsiteY113" fmla="*/ 908445 h 5494568"/>
              <a:gd name="connsiteX114" fmla="*/ 3666829 w 5868584"/>
              <a:gd name="connsiteY114" fmla="*/ 859980 h 5494568"/>
              <a:gd name="connsiteX115" fmla="*/ 3735213 w 5868584"/>
              <a:gd name="connsiteY115" fmla="*/ 744408 h 5494568"/>
              <a:gd name="connsiteX116" fmla="*/ 3773549 w 5868584"/>
              <a:gd name="connsiteY116" fmla="*/ 717380 h 5494568"/>
              <a:gd name="connsiteX117" fmla="*/ 3780802 w 5868584"/>
              <a:gd name="connsiteY117" fmla="*/ 709923 h 5494568"/>
              <a:gd name="connsiteX118" fmla="*/ 3789091 w 5868584"/>
              <a:gd name="connsiteY118" fmla="*/ 717380 h 5494568"/>
              <a:gd name="connsiteX119" fmla="*/ 3933112 w 5868584"/>
              <a:gd name="connsiteY119" fmla="*/ 771437 h 5494568"/>
              <a:gd name="connsiteX120" fmla="*/ 3978701 w 5868584"/>
              <a:gd name="connsiteY120" fmla="*/ 805922 h 5494568"/>
              <a:gd name="connsiteX121" fmla="*/ 4061591 w 5868584"/>
              <a:gd name="connsiteY121" fmla="*/ 887940 h 5494568"/>
              <a:gd name="connsiteX122" fmla="*/ 4198358 w 5868584"/>
              <a:gd name="connsiteY122" fmla="*/ 969959 h 5494568"/>
              <a:gd name="connsiteX123" fmla="*/ 4266742 w 5868584"/>
              <a:gd name="connsiteY123" fmla="*/ 949454 h 5494568"/>
              <a:gd name="connsiteX124" fmla="*/ 4387968 w 5868584"/>
              <a:gd name="connsiteY124" fmla="*/ 928950 h 5494568"/>
              <a:gd name="connsiteX125" fmla="*/ 4510231 w 5868584"/>
              <a:gd name="connsiteY125" fmla="*/ 928950 h 5494568"/>
              <a:gd name="connsiteX126" fmla="*/ 4578614 w 5868584"/>
              <a:gd name="connsiteY126" fmla="*/ 894465 h 5494568"/>
              <a:gd name="connsiteX127" fmla="*/ 4646998 w 5868584"/>
              <a:gd name="connsiteY127" fmla="*/ 846931 h 5494568"/>
              <a:gd name="connsiteX128" fmla="*/ 4699841 w 5868584"/>
              <a:gd name="connsiteY128" fmla="*/ 668914 h 5494568"/>
              <a:gd name="connsiteX129" fmla="*/ 4707094 w 5868584"/>
              <a:gd name="connsiteY129" fmla="*/ 648410 h 5494568"/>
              <a:gd name="connsiteX130" fmla="*/ 4737141 w 5868584"/>
              <a:gd name="connsiteY130" fmla="*/ 580372 h 5494568"/>
              <a:gd name="connsiteX131" fmla="*/ 4813814 w 5868584"/>
              <a:gd name="connsiteY131" fmla="*/ 594352 h 5494568"/>
              <a:gd name="connsiteX132" fmla="*/ 4942293 w 5868584"/>
              <a:gd name="connsiteY132" fmla="*/ 621381 h 5494568"/>
              <a:gd name="connsiteX133" fmla="*/ 5017930 w 5868584"/>
              <a:gd name="connsiteY133" fmla="*/ 627905 h 5494568"/>
              <a:gd name="connsiteX134" fmla="*/ 5155734 w 5868584"/>
              <a:gd name="connsiteY134" fmla="*/ 723904 h 5494568"/>
              <a:gd name="connsiteX135" fmla="*/ 5155734 w 5868584"/>
              <a:gd name="connsiteY135" fmla="*/ 750933 h 5494568"/>
              <a:gd name="connsiteX136" fmla="*/ 5131903 w 5868584"/>
              <a:gd name="connsiteY136" fmla="*/ 798466 h 5494568"/>
              <a:gd name="connsiteX137" fmla="*/ 5124650 w 5868584"/>
              <a:gd name="connsiteY137" fmla="*/ 826427 h 5494568"/>
              <a:gd name="connsiteX138" fmla="*/ 5147444 w 5868584"/>
              <a:gd name="connsiteY138" fmla="*/ 826427 h 5494568"/>
              <a:gd name="connsiteX139" fmla="*/ 5215828 w 5868584"/>
              <a:gd name="connsiteY139" fmla="*/ 818970 h 5494568"/>
              <a:gd name="connsiteX140" fmla="*/ 5337054 w 5868584"/>
              <a:gd name="connsiteY140" fmla="*/ 839475 h 5494568"/>
              <a:gd name="connsiteX141" fmla="*/ 5382644 w 5868584"/>
              <a:gd name="connsiteY141" fmla="*/ 873960 h 5494568"/>
              <a:gd name="connsiteX142" fmla="*/ 5466570 w 5868584"/>
              <a:gd name="connsiteY142" fmla="*/ 976483 h 5494568"/>
              <a:gd name="connsiteX143" fmla="*/ 5519412 w 5868584"/>
              <a:gd name="connsiteY143" fmla="*/ 1112559 h 5494568"/>
              <a:gd name="connsiteX144" fmla="*/ 5550496 w 5868584"/>
              <a:gd name="connsiteY144" fmla="*/ 1147044 h 5494568"/>
              <a:gd name="connsiteX145" fmla="*/ 5617844 w 5868584"/>
              <a:gd name="connsiteY145" fmla="*/ 1181529 h 5494568"/>
              <a:gd name="connsiteX146" fmla="*/ 5800200 w 5868584"/>
              <a:gd name="connsiteY146" fmla="*/ 1181529 h 5494568"/>
              <a:gd name="connsiteX147" fmla="*/ 5822995 w 5868584"/>
              <a:gd name="connsiteY147" fmla="*/ 1147044 h 5494568"/>
              <a:gd name="connsiteX148" fmla="*/ 5838537 w 5868584"/>
              <a:gd name="connsiteY148" fmla="*/ 1175005 h 5494568"/>
              <a:gd name="connsiteX149" fmla="*/ 5861332 w 5868584"/>
              <a:gd name="connsiteY149" fmla="*/ 1222538 h 5494568"/>
              <a:gd name="connsiteX150" fmla="*/ 5868584 w 5868584"/>
              <a:gd name="connsiteY150" fmla="*/ 1263547 h 5494568"/>
              <a:gd name="connsiteX151" fmla="*/ 5854078 w 5868584"/>
              <a:gd name="connsiteY151" fmla="*/ 1331585 h 5494568"/>
              <a:gd name="connsiteX152" fmla="*/ 5838537 w 5868584"/>
              <a:gd name="connsiteY152" fmla="*/ 1372594 h 5494568"/>
              <a:gd name="connsiteX153" fmla="*/ 5777406 w 5868584"/>
              <a:gd name="connsiteY153" fmla="*/ 1508670 h 5494568"/>
              <a:gd name="connsiteX154" fmla="*/ 5762900 w 5868584"/>
              <a:gd name="connsiteY154" fmla="*/ 1535699 h 5494568"/>
              <a:gd name="connsiteX155" fmla="*/ 5686227 w 5868584"/>
              <a:gd name="connsiteY155" fmla="*/ 1644746 h 5494568"/>
              <a:gd name="connsiteX156" fmla="*/ 5656180 w 5868584"/>
              <a:gd name="connsiteY156" fmla="*/ 1692279 h 5494568"/>
              <a:gd name="connsiteX157" fmla="*/ 5648927 w 5868584"/>
              <a:gd name="connsiteY157" fmla="*/ 1720240 h 5494568"/>
              <a:gd name="connsiteX158" fmla="*/ 5656180 w 5868584"/>
              <a:gd name="connsiteY158" fmla="*/ 1761249 h 5494568"/>
              <a:gd name="connsiteX159" fmla="*/ 5671722 w 5868584"/>
              <a:gd name="connsiteY159" fmla="*/ 1802259 h 5494568"/>
              <a:gd name="connsiteX160" fmla="*/ 5717311 w 5868584"/>
              <a:gd name="connsiteY160" fmla="*/ 1870297 h 5494568"/>
              <a:gd name="connsiteX161" fmla="*/ 5731816 w 5868584"/>
              <a:gd name="connsiteY161" fmla="*/ 1884277 h 5494568"/>
              <a:gd name="connsiteX162" fmla="*/ 5770153 w 5868584"/>
              <a:gd name="connsiteY162" fmla="*/ 1972819 h 5494568"/>
              <a:gd name="connsiteX163" fmla="*/ 5770153 w 5868584"/>
              <a:gd name="connsiteY163" fmla="*/ 2013829 h 5494568"/>
              <a:gd name="connsiteX164" fmla="*/ 5770153 w 5868584"/>
              <a:gd name="connsiteY164" fmla="*/ 2020353 h 5494568"/>
              <a:gd name="connsiteX165" fmla="*/ 5633385 w 5868584"/>
              <a:gd name="connsiteY165" fmla="*/ 2184390 h 5494568"/>
              <a:gd name="connsiteX166" fmla="*/ 5626132 w 5868584"/>
              <a:gd name="connsiteY166" fmla="*/ 2190914 h 5494568"/>
              <a:gd name="connsiteX167" fmla="*/ 5595048 w 5868584"/>
              <a:gd name="connsiteY167" fmla="*/ 2225399 h 5494568"/>
              <a:gd name="connsiteX168" fmla="*/ 5610590 w 5868584"/>
              <a:gd name="connsiteY168" fmla="*/ 2258952 h 5494568"/>
              <a:gd name="connsiteX169" fmla="*/ 5617844 w 5868584"/>
              <a:gd name="connsiteY169" fmla="*/ 2272932 h 5494568"/>
              <a:gd name="connsiteX170" fmla="*/ 5671722 w 5868584"/>
              <a:gd name="connsiteY170" fmla="*/ 2327922 h 5494568"/>
              <a:gd name="connsiteX171" fmla="*/ 5717311 w 5868584"/>
              <a:gd name="connsiteY171" fmla="*/ 2368931 h 5494568"/>
              <a:gd name="connsiteX172" fmla="*/ 5731816 w 5868584"/>
              <a:gd name="connsiteY172" fmla="*/ 2416464 h 5494568"/>
              <a:gd name="connsiteX173" fmla="*/ 5671722 w 5868584"/>
              <a:gd name="connsiteY173" fmla="*/ 2498482 h 5494568"/>
              <a:gd name="connsiteX174" fmla="*/ 5626132 w 5868584"/>
              <a:gd name="connsiteY174" fmla="*/ 2512463 h 5494568"/>
              <a:gd name="connsiteX175" fmla="*/ 5595048 w 5868584"/>
              <a:gd name="connsiteY175" fmla="*/ 2525511 h 5494568"/>
              <a:gd name="connsiteX176" fmla="*/ 5595048 w 5868584"/>
              <a:gd name="connsiteY176" fmla="*/ 2532968 h 5494568"/>
              <a:gd name="connsiteX177" fmla="*/ 5633385 w 5868584"/>
              <a:gd name="connsiteY177" fmla="*/ 2580501 h 5494568"/>
              <a:gd name="connsiteX178" fmla="*/ 5656180 w 5868584"/>
              <a:gd name="connsiteY178" fmla="*/ 2607530 h 5494568"/>
              <a:gd name="connsiteX179" fmla="*/ 5664468 w 5868584"/>
              <a:gd name="connsiteY179" fmla="*/ 2628034 h 5494568"/>
              <a:gd name="connsiteX180" fmla="*/ 5595048 w 5868584"/>
              <a:gd name="connsiteY180" fmla="*/ 2689548 h 5494568"/>
              <a:gd name="connsiteX181" fmla="*/ 5550496 w 5868584"/>
              <a:gd name="connsiteY181" fmla="*/ 2716577 h 5494568"/>
              <a:gd name="connsiteX182" fmla="*/ 5368138 w 5868584"/>
              <a:gd name="connsiteY182" fmla="*/ 2737082 h 5494568"/>
              <a:gd name="connsiteX183" fmla="*/ 5245876 w 5868584"/>
              <a:gd name="connsiteY183" fmla="*/ 2806052 h 5494568"/>
              <a:gd name="connsiteX184" fmla="*/ 5193034 w 5868584"/>
              <a:gd name="connsiteY184" fmla="*/ 2929079 h 5494568"/>
              <a:gd name="connsiteX185" fmla="*/ 5155734 w 5868584"/>
              <a:gd name="connsiteY185" fmla="*/ 3038126 h 5494568"/>
              <a:gd name="connsiteX186" fmla="*/ 4828320 w 5868584"/>
              <a:gd name="connsiteY186" fmla="*/ 3249696 h 5494568"/>
              <a:gd name="connsiteX187" fmla="*/ 4692588 w 5868584"/>
              <a:gd name="connsiteY187" fmla="*/ 3345695 h 5494568"/>
              <a:gd name="connsiteX188" fmla="*/ 4638710 w 5868584"/>
              <a:gd name="connsiteY188" fmla="*/ 3399752 h 5494568"/>
              <a:gd name="connsiteX189" fmla="*/ 4426305 w 5868584"/>
              <a:gd name="connsiteY189" fmla="*/ 3522780 h 5494568"/>
              <a:gd name="connsiteX190" fmla="*/ 4266742 w 5868584"/>
              <a:gd name="connsiteY190" fmla="*/ 3563789 h 5494568"/>
              <a:gd name="connsiteX191" fmla="*/ 4145516 w 5868584"/>
              <a:gd name="connsiteY191" fmla="*/ 3672836 h 5494568"/>
              <a:gd name="connsiteX192" fmla="*/ 4122722 w 5868584"/>
              <a:gd name="connsiteY192" fmla="*/ 3721302 h 5494568"/>
              <a:gd name="connsiteX193" fmla="*/ 4092674 w 5868584"/>
              <a:gd name="connsiteY193" fmla="*/ 3932872 h 5494568"/>
              <a:gd name="connsiteX194" fmla="*/ 4092674 w 5868584"/>
              <a:gd name="connsiteY194" fmla="*/ 3959900 h 5494568"/>
              <a:gd name="connsiteX195" fmla="*/ 4077132 w 5868584"/>
              <a:gd name="connsiteY195" fmla="*/ 4041919 h 5494568"/>
              <a:gd name="connsiteX196" fmla="*/ 4069880 w 5868584"/>
              <a:gd name="connsiteY196" fmla="*/ 4123937 h 5494568"/>
              <a:gd name="connsiteX197" fmla="*/ 4077132 w 5868584"/>
              <a:gd name="connsiteY197" fmla="*/ 4158422 h 5494568"/>
              <a:gd name="connsiteX198" fmla="*/ 4084386 w 5868584"/>
              <a:gd name="connsiteY198" fmla="*/ 4205955 h 5494568"/>
              <a:gd name="connsiteX199" fmla="*/ 4016002 w 5868584"/>
              <a:gd name="connsiteY199" fmla="*/ 4321527 h 5494568"/>
              <a:gd name="connsiteX200" fmla="*/ 3879234 w 5868584"/>
              <a:gd name="connsiteY200" fmla="*/ 4390497 h 5494568"/>
              <a:gd name="connsiteX201" fmla="*/ 3833644 w 5868584"/>
              <a:gd name="connsiteY201" fmla="*/ 4411001 h 5494568"/>
              <a:gd name="connsiteX202" fmla="*/ 3652323 w 5868584"/>
              <a:gd name="connsiteY202" fmla="*/ 4513524 h 5494568"/>
              <a:gd name="connsiteX203" fmla="*/ 3591192 w 5868584"/>
              <a:gd name="connsiteY203" fmla="*/ 4534029 h 5494568"/>
              <a:gd name="connsiteX204" fmla="*/ 3552856 w 5868584"/>
              <a:gd name="connsiteY204" fmla="*/ 4485564 h 5494568"/>
              <a:gd name="connsiteX205" fmla="*/ 3545603 w 5868584"/>
              <a:gd name="connsiteY205" fmla="*/ 4458535 h 5494568"/>
              <a:gd name="connsiteX206" fmla="*/ 3530061 w 5868584"/>
              <a:gd name="connsiteY206" fmla="*/ 4417526 h 5494568"/>
              <a:gd name="connsiteX207" fmla="*/ 3561145 w 5868584"/>
              <a:gd name="connsiteY207" fmla="*/ 4328983 h 5494568"/>
              <a:gd name="connsiteX208" fmla="*/ 3575650 w 5868584"/>
              <a:gd name="connsiteY208" fmla="*/ 4287974 h 5494568"/>
              <a:gd name="connsiteX209" fmla="*/ 3583939 w 5868584"/>
              <a:gd name="connsiteY209" fmla="*/ 4267469 h 5494568"/>
              <a:gd name="connsiteX210" fmla="*/ 3575650 w 5868584"/>
              <a:gd name="connsiteY210" fmla="*/ 4253489 h 5494568"/>
              <a:gd name="connsiteX211" fmla="*/ 3454424 w 5868584"/>
              <a:gd name="connsiteY211" fmla="*/ 4253489 h 5494568"/>
              <a:gd name="connsiteX212" fmla="*/ 3363246 w 5868584"/>
              <a:gd name="connsiteY212" fmla="*/ 4294498 h 5494568"/>
              <a:gd name="connsiteX213" fmla="*/ 3317656 w 5868584"/>
              <a:gd name="connsiteY213" fmla="*/ 4315003 h 5494568"/>
              <a:gd name="connsiteX214" fmla="*/ 3294862 w 5868584"/>
              <a:gd name="connsiteY214" fmla="*/ 4321527 h 5494568"/>
              <a:gd name="connsiteX215" fmla="*/ 3249272 w 5868584"/>
              <a:gd name="connsiteY215" fmla="*/ 4356012 h 5494568"/>
              <a:gd name="connsiteX216" fmla="*/ 3264814 w 5868584"/>
              <a:gd name="connsiteY216" fmla="*/ 4376516 h 5494568"/>
              <a:gd name="connsiteX217" fmla="*/ 3294862 w 5868584"/>
              <a:gd name="connsiteY217" fmla="*/ 4452011 h 5494568"/>
              <a:gd name="connsiteX218" fmla="*/ 3249272 w 5868584"/>
              <a:gd name="connsiteY218" fmla="*/ 4513524 h 5494568"/>
              <a:gd name="connsiteX219" fmla="*/ 3196430 w 5868584"/>
              <a:gd name="connsiteY219" fmla="*/ 4526573 h 5494568"/>
              <a:gd name="connsiteX220" fmla="*/ 3158094 w 5868584"/>
              <a:gd name="connsiteY220" fmla="*/ 4547077 h 5494568"/>
              <a:gd name="connsiteX221" fmla="*/ 2998532 w 5868584"/>
              <a:gd name="connsiteY221" fmla="*/ 4547077 h 5494568"/>
              <a:gd name="connsiteX222" fmla="*/ 2952942 w 5868584"/>
              <a:gd name="connsiteY222" fmla="*/ 4520049 h 5494568"/>
              <a:gd name="connsiteX223" fmla="*/ 2847258 w 5868584"/>
              <a:gd name="connsiteY223" fmla="*/ 4499544 h 5494568"/>
              <a:gd name="connsiteX224" fmla="*/ 2726032 w 5868584"/>
              <a:gd name="connsiteY224" fmla="*/ 4513524 h 5494568"/>
              <a:gd name="connsiteX225" fmla="*/ 2710490 w 5868584"/>
              <a:gd name="connsiteY225" fmla="*/ 4622571 h 5494568"/>
              <a:gd name="connsiteX226" fmla="*/ 2726032 w 5868584"/>
              <a:gd name="connsiteY226" fmla="*/ 4697134 h 5494568"/>
              <a:gd name="connsiteX227" fmla="*/ 2786127 w 5868584"/>
              <a:gd name="connsiteY227" fmla="*/ 4772628 h 5494568"/>
              <a:gd name="connsiteX228" fmla="*/ 2808922 w 5868584"/>
              <a:gd name="connsiteY228" fmla="*/ 4799657 h 5494568"/>
              <a:gd name="connsiteX229" fmla="*/ 2786127 w 5868584"/>
              <a:gd name="connsiteY229" fmla="*/ 4820161 h 5494568"/>
              <a:gd name="connsiteX230" fmla="*/ 2717743 w 5868584"/>
              <a:gd name="connsiteY230" fmla="*/ 4889131 h 5494568"/>
              <a:gd name="connsiteX231" fmla="*/ 2710490 w 5868584"/>
              <a:gd name="connsiteY231" fmla="*/ 4902179 h 5494568"/>
              <a:gd name="connsiteX232" fmla="*/ 2550928 w 5868584"/>
              <a:gd name="connsiteY232" fmla="*/ 4971149 h 5494568"/>
              <a:gd name="connsiteX233" fmla="*/ 2520880 w 5868584"/>
              <a:gd name="connsiteY233" fmla="*/ 4916160 h 5494568"/>
              <a:gd name="connsiteX234" fmla="*/ 2489796 w 5868584"/>
              <a:gd name="connsiteY234" fmla="*/ 4840666 h 5494568"/>
              <a:gd name="connsiteX235" fmla="*/ 2445243 w 5868584"/>
              <a:gd name="connsiteY235" fmla="*/ 4793132 h 5494568"/>
              <a:gd name="connsiteX236" fmla="*/ 2445243 w 5868584"/>
              <a:gd name="connsiteY236" fmla="*/ 4799657 h 5494568"/>
              <a:gd name="connsiteX237" fmla="*/ 2406907 w 5868584"/>
              <a:gd name="connsiteY237" fmla="*/ 4922684 h 5494568"/>
              <a:gd name="connsiteX238" fmla="*/ 2399654 w 5868584"/>
              <a:gd name="connsiteY238" fmla="*/ 4943189 h 5494568"/>
              <a:gd name="connsiteX239" fmla="*/ 2322981 w 5868584"/>
              <a:gd name="connsiteY239" fmla="*/ 4848122 h 5494568"/>
              <a:gd name="connsiteX240" fmla="*/ 2277392 w 5868584"/>
              <a:gd name="connsiteY240" fmla="*/ 4663581 h 5494568"/>
              <a:gd name="connsiteX241" fmla="*/ 2270139 w 5868584"/>
              <a:gd name="connsiteY241" fmla="*/ 4602067 h 5494568"/>
              <a:gd name="connsiteX242" fmla="*/ 2270139 w 5868584"/>
              <a:gd name="connsiteY242" fmla="*/ 4526573 h 5494568"/>
              <a:gd name="connsiteX243" fmla="*/ 2270139 w 5868584"/>
              <a:gd name="connsiteY243" fmla="*/ 4431506 h 5494568"/>
              <a:gd name="connsiteX244" fmla="*/ 2270139 w 5868584"/>
              <a:gd name="connsiteY244" fmla="*/ 4397021 h 5494568"/>
              <a:gd name="connsiteX245" fmla="*/ 2270139 w 5868584"/>
              <a:gd name="connsiteY245" fmla="*/ 4383041 h 5494568"/>
              <a:gd name="connsiteX246" fmla="*/ 2270139 w 5868584"/>
              <a:gd name="connsiteY246" fmla="*/ 4376516 h 5494568"/>
              <a:gd name="connsiteX247" fmla="*/ 2231803 w 5868584"/>
              <a:gd name="connsiteY247" fmla="*/ 4349488 h 5494568"/>
              <a:gd name="connsiteX248" fmla="*/ 2224550 w 5868584"/>
              <a:gd name="connsiteY248" fmla="*/ 4342031 h 5494568"/>
              <a:gd name="connsiteX249" fmla="*/ 2110576 w 5868584"/>
              <a:gd name="connsiteY249" fmla="*/ 4246965 h 5494568"/>
              <a:gd name="connsiteX250" fmla="*/ 1989350 w 5868584"/>
              <a:gd name="connsiteY250" fmla="*/ 4198499 h 5494568"/>
              <a:gd name="connsiteX251" fmla="*/ 1913714 w 5868584"/>
              <a:gd name="connsiteY251" fmla="*/ 4232984 h 5494568"/>
              <a:gd name="connsiteX252" fmla="*/ 1920967 w 5868584"/>
              <a:gd name="connsiteY252" fmla="*/ 4239508 h 5494568"/>
              <a:gd name="connsiteX253" fmla="*/ 2095035 w 5868584"/>
              <a:gd name="connsiteY253" fmla="*/ 4301022 h 5494568"/>
              <a:gd name="connsiteX254" fmla="*/ 2148913 w 5868584"/>
              <a:gd name="connsiteY254" fmla="*/ 4362536 h 5494568"/>
              <a:gd name="connsiteX255" fmla="*/ 2141660 w 5868584"/>
              <a:gd name="connsiteY255" fmla="*/ 4411001 h 5494568"/>
              <a:gd name="connsiteX256" fmla="*/ 2141660 w 5868584"/>
              <a:gd name="connsiteY256" fmla="*/ 4458535 h 5494568"/>
              <a:gd name="connsiteX257" fmla="*/ 2141660 w 5868584"/>
              <a:gd name="connsiteY257" fmla="*/ 4479039 h 5494568"/>
              <a:gd name="connsiteX258" fmla="*/ 2141660 w 5868584"/>
              <a:gd name="connsiteY258" fmla="*/ 4499544 h 5494568"/>
              <a:gd name="connsiteX259" fmla="*/ 2117829 w 5868584"/>
              <a:gd name="connsiteY259" fmla="*/ 4547077 h 5494568"/>
              <a:gd name="connsiteX260" fmla="*/ 1989350 w 5868584"/>
              <a:gd name="connsiteY260" fmla="*/ 4547077 h 5494568"/>
              <a:gd name="connsiteX261" fmla="*/ 1920967 w 5868584"/>
              <a:gd name="connsiteY261" fmla="*/ 4493020 h 5494568"/>
              <a:gd name="connsiteX262" fmla="*/ 1882630 w 5868584"/>
              <a:gd name="connsiteY262" fmla="*/ 4452011 h 5494568"/>
              <a:gd name="connsiteX263" fmla="*/ 1806993 w 5868584"/>
              <a:gd name="connsiteY263" fmla="*/ 4438030 h 5494568"/>
              <a:gd name="connsiteX264" fmla="*/ 1723068 w 5868584"/>
              <a:gd name="connsiteY264" fmla="*/ 4431506 h 5494568"/>
              <a:gd name="connsiteX265" fmla="*/ 1693020 w 5868584"/>
              <a:gd name="connsiteY265" fmla="*/ 4411001 h 5494568"/>
              <a:gd name="connsiteX266" fmla="*/ 1693020 w 5868584"/>
              <a:gd name="connsiteY266" fmla="*/ 4417526 h 5494568"/>
              <a:gd name="connsiteX267" fmla="*/ 1693020 w 5868584"/>
              <a:gd name="connsiteY267" fmla="*/ 4438030 h 5494568"/>
              <a:gd name="connsiteX268" fmla="*/ 1693020 w 5868584"/>
              <a:gd name="connsiteY268" fmla="*/ 4458535 h 5494568"/>
              <a:gd name="connsiteX269" fmla="*/ 1655720 w 5868584"/>
              <a:gd name="connsiteY269" fmla="*/ 4526573 h 5494568"/>
              <a:gd name="connsiteX270" fmla="*/ 1586300 w 5868584"/>
              <a:gd name="connsiteY270" fmla="*/ 4513524 h 5494568"/>
              <a:gd name="connsiteX271" fmla="*/ 1518952 w 5868584"/>
              <a:gd name="connsiteY271" fmla="*/ 4513524 h 5494568"/>
              <a:gd name="connsiteX272" fmla="*/ 1495121 w 5868584"/>
              <a:gd name="connsiteY272" fmla="*/ 4526573 h 5494568"/>
              <a:gd name="connsiteX273" fmla="*/ 1450568 w 5868584"/>
              <a:gd name="connsiteY273" fmla="*/ 4574106 h 5494568"/>
              <a:gd name="connsiteX274" fmla="*/ 1359389 w 5868584"/>
              <a:gd name="connsiteY274" fmla="*/ 4643076 h 5494568"/>
              <a:gd name="connsiteX275" fmla="*/ 1260958 w 5868584"/>
              <a:gd name="connsiteY275" fmla="*/ 4684085 h 5494568"/>
              <a:gd name="connsiteX276" fmla="*/ 1078601 w 5868584"/>
              <a:gd name="connsiteY276" fmla="*/ 4752123 h 5494568"/>
              <a:gd name="connsiteX277" fmla="*/ 1001928 w 5868584"/>
              <a:gd name="connsiteY277" fmla="*/ 4772628 h 5494568"/>
              <a:gd name="connsiteX278" fmla="*/ 971880 w 5868584"/>
              <a:gd name="connsiteY278" fmla="*/ 4807113 h 5494568"/>
              <a:gd name="connsiteX279" fmla="*/ 766729 w 5868584"/>
              <a:gd name="connsiteY279" fmla="*/ 4916160 h 5494568"/>
              <a:gd name="connsiteX280" fmla="*/ 698345 w 5868584"/>
              <a:gd name="connsiteY280" fmla="*/ 4916160 h 5494568"/>
              <a:gd name="connsiteX281" fmla="*/ 698345 w 5868584"/>
              <a:gd name="connsiteY281" fmla="*/ 4936664 h 5494568"/>
              <a:gd name="connsiteX282" fmla="*/ 691092 w 5868584"/>
              <a:gd name="connsiteY282" fmla="*/ 4977674 h 5494568"/>
              <a:gd name="connsiteX283" fmla="*/ 691092 w 5868584"/>
              <a:gd name="connsiteY283" fmla="*/ 5025207 h 5494568"/>
              <a:gd name="connsiteX284" fmla="*/ 705598 w 5868584"/>
              <a:gd name="connsiteY284" fmla="*/ 5086721 h 5494568"/>
              <a:gd name="connsiteX285" fmla="*/ 721139 w 5868584"/>
              <a:gd name="connsiteY285" fmla="*/ 5113750 h 5494568"/>
              <a:gd name="connsiteX286" fmla="*/ 775018 w 5868584"/>
              <a:gd name="connsiteY286" fmla="*/ 5216273 h 5494568"/>
              <a:gd name="connsiteX287" fmla="*/ 789523 w 5868584"/>
              <a:gd name="connsiteY287" fmla="*/ 5263806 h 5494568"/>
              <a:gd name="connsiteX288" fmla="*/ 713887 w 5868584"/>
              <a:gd name="connsiteY288" fmla="*/ 5332776 h 5494568"/>
              <a:gd name="connsiteX289" fmla="*/ 683839 w 5868584"/>
              <a:gd name="connsiteY289" fmla="*/ 5339300 h 5494568"/>
              <a:gd name="connsiteX290" fmla="*/ 668297 w 5868584"/>
              <a:gd name="connsiteY290" fmla="*/ 5345824 h 5494568"/>
              <a:gd name="connsiteX291" fmla="*/ 759476 w 5868584"/>
              <a:gd name="connsiteY291" fmla="*/ 5387765 h 5494568"/>
              <a:gd name="connsiteX292" fmla="*/ 782270 w 5868584"/>
              <a:gd name="connsiteY292" fmla="*/ 5394290 h 5494568"/>
              <a:gd name="connsiteX293" fmla="*/ 941833 w 5868584"/>
              <a:gd name="connsiteY293" fmla="*/ 5400814 h 5494568"/>
              <a:gd name="connsiteX294" fmla="*/ 956339 w 5868584"/>
              <a:gd name="connsiteY294" fmla="*/ 5400814 h 5494568"/>
              <a:gd name="connsiteX295" fmla="*/ 1093107 w 5868584"/>
              <a:gd name="connsiteY295" fmla="*/ 5400814 h 5494568"/>
              <a:gd name="connsiteX296" fmla="*/ 1108648 w 5868584"/>
              <a:gd name="connsiteY296" fmla="*/ 5435299 h 5494568"/>
              <a:gd name="connsiteX297" fmla="*/ 1108648 w 5868584"/>
              <a:gd name="connsiteY297" fmla="*/ 5455803 h 5494568"/>
              <a:gd name="connsiteX298" fmla="*/ 964628 w 5868584"/>
              <a:gd name="connsiteY298" fmla="*/ 5489356 h 5494568"/>
              <a:gd name="connsiteX299" fmla="*/ 903497 w 5868584"/>
              <a:gd name="connsiteY299" fmla="*/ 5489356 h 5494568"/>
              <a:gd name="connsiteX300" fmla="*/ 842365 w 5868584"/>
              <a:gd name="connsiteY300" fmla="*/ 5489356 h 5494568"/>
              <a:gd name="connsiteX301" fmla="*/ 584372 w 5868584"/>
              <a:gd name="connsiteY301" fmla="*/ 5476308 h 5494568"/>
              <a:gd name="connsiteX302" fmla="*/ 257994 w 5868584"/>
              <a:gd name="connsiteY302" fmla="*/ 5373785 h 5494568"/>
              <a:gd name="connsiteX303" fmla="*/ 182357 w 5868584"/>
              <a:gd name="connsiteY303" fmla="*/ 5353280 h 5494568"/>
              <a:gd name="connsiteX304" fmla="*/ 38336 w 5868584"/>
              <a:gd name="connsiteY304" fmla="*/ 5305747 h 5494568"/>
              <a:gd name="connsiteX305" fmla="*/ 0 w 5868584"/>
              <a:gd name="connsiteY305" fmla="*/ 5257282 h 5494568"/>
              <a:gd name="connsiteX306" fmla="*/ 38336 w 5868584"/>
              <a:gd name="connsiteY306" fmla="*/ 5189244 h 5494568"/>
              <a:gd name="connsiteX307" fmla="*/ 68384 w 5868584"/>
              <a:gd name="connsiteY307" fmla="*/ 5141710 h 5494568"/>
              <a:gd name="connsiteX308" fmla="*/ 98431 w 5868584"/>
              <a:gd name="connsiteY308" fmla="*/ 5113750 h 5494568"/>
              <a:gd name="connsiteX309" fmla="*/ 166815 w 5868584"/>
              <a:gd name="connsiteY309" fmla="*/ 5154759 h 5494568"/>
              <a:gd name="connsiteX310" fmla="*/ 219657 w 5868584"/>
              <a:gd name="connsiteY310" fmla="*/ 5195768 h 5494568"/>
              <a:gd name="connsiteX311" fmla="*/ 257994 w 5868584"/>
              <a:gd name="connsiteY311" fmla="*/ 5263806 h 5494568"/>
              <a:gd name="connsiteX312" fmla="*/ 257994 w 5868584"/>
              <a:gd name="connsiteY312" fmla="*/ 5285242 h 5494568"/>
              <a:gd name="connsiteX313" fmla="*/ 257994 w 5868584"/>
              <a:gd name="connsiteY313" fmla="*/ 5298291 h 5494568"/>
              <a:gd name="connsiteX314" fmla="*/ 257994 w 5868584"/>
              <a:gd name="connsiteY314" fmla="*/ 5312271 h 5494568"/>
              <a:gd name="connsiteX315" fmla="*/ 417556 w 5868584"/>
              <a:gd name="connsiteY315" fmla="*/ 5312271 h 5494568"/>
              <a:gd name="connsiteX316" fmla="*/ 531529 w 5868584"/>
              <a:gd name="connsiteY316" fmla="*/ 5305747 h 5494568"/>
              <a:gd name="connsiteX317" fmla="*/ 592660 w 5868584"/>
              <a:gd name="connsiteY317" fmla="*/ 5291767 h 5494568"/>
              <a:gd name="connsiteX318" fmla="*/ 629961 w 5868584"/>
              <a:gd name="connsiteY318" fmla="*/ 5209748 h 5494568"/>
              <a:gd name="connsiteX319" fmla="*/ 638250 w 5868584"/>
              <a:gd name="connsiteY319" fmla="*/ 4895655 h 5494568"/>
              <a:gd name="connsiteX320" fmla="*/ 577119 w 5868584"/>
              <a:gd name="connsiteY320" fmla="*/ 4861170 h 5494568"/>
              <a:gd name="connsiteX321" fmla="*/ 554324 w 5868584"/>
              <a:gd name="connsiteY321" fmla="*/ 4799657 h 5494568"/>
              <a:gd name="connsiteX322" fmla="*/ 584372 w 5868584"/>
              <a:gd name="connsiteY322" fmla="*/ 4738143 h 5494568"/>
              <a:gd name="connsiteX323" fmla="*/ 607166 w 5868584"/>
              <a:gd name="connsiteY323" fmla="*/ 4670105 h 5494568"/>
              <a:gd name="connsiteX324" fmla="*/ 599913 w 5868584"/>
              <a:gd name="connsiteY324" fmla="*/ 4595543 h 5494568"/>
              <a:gd name="connsiteX325" fmla="*/ 592660 w 5868584"/>
              <a:gd name="connsiteY325" fmla="*/ 4547077 h 5494568"/>
              <a:gd name="connsiteX326" fmla="*/ 592660 w 5868584"/>
              <a:gd name="connsiteY326" fmla="*/ 4280518 h 5494568"/>
              <a:gd name="connsiteX327" fmla="*/ 638250 w 5868584"/>
              <a:gd name="connsiteY327" fmla="*/ 4158422 h 5494568"/>
              <a:gd name="connsiteX328" fmla="*/ 652755 w 5868584"/>
              <a:gd name="connsiteY328" fmla="*/ 4137918 h 5494568"/>
              <a:gd name="connsiteX329" fmla="*/ 683839 w 5868584"/>
              <a:gd name="connsiteY329" fmla="*/ 3918891 h 5494568"/>
              <a:gd name="connsiteX330" fmla="*/ 759476 w 5868584"/>
              <a:gd name="connsiteY330" fmla="*/ 3754855 h 5494568"/>
              <a:gd name="connsiteX331" fmla="*/ 827860 w 5868584"/>
              <a:gd name="connsiteY331" fmla="*/ 3734350 h 5494568"/>
              <a:gd name="connsiteX332" fmla="*/ 919038 w 5868584"/>
              <a:gd name="connsiteY332" fmla="*/ 3721302 h 5494568"/>
              <a:gd name="connsiteX333" fmla="*/ 949086 w 5868584"/>
              <a:gd name="connsiteY333" fmla="*/ 3672836 h 5494568"/>
              <a:gd name="connsiteX334" fmla="*/ 880702 w 5868584"/>
              <a:gd name="connsiteY334" fmla="*/ 3570313 h 5494568"/>
              <a:gd name="connsiteX335" fmla="*/ 805065 w 5868584"/>
              <a:gd name="connsiteY335" fmla="*/ 3448218 h 5494568"/>
              <a:gd name="connsiteX336" fmla="*/ 805065 w 5868584"/>
              <a:gd name="connsiteY336" fmla="*/ 3434237 h 5494568"/>
              <a:gd name="connsiteX337" fmla="*/ 819571 w 5868584"/>
              <a:gd name="connsiteY337" fmla="*/ 3434237 h 5494568"/>
              <a:gd name="connsiteX338" fmla="*/ 941833 w 5868584"/>
              <a:gd name="connsiteY338" fmla="*/ 3399752 h 5494568"/>
              <a:gd name="connsiteX339" fmla="*/ 910749 w 5868584"/>
              <a:gd name="connsiteY339" fmla="*/ 3386704 h 5494568"/>
              <a:gd name="connsiteX340" fmla="*/ 842365 w 5868584"/>
              <a:gd name="connsiteY340" fmla="*/ 3331714 h 5494568"/>
              <a:gd name="connsiteX341" fmla="*/ 713887 w 5868584"/>
              <a:gd name="connsiteY341" fmla="*/ 3147173 h 5494568"/>
              <a:gd name="connsiteX342" fmla="*/ 698345 w 5868584"/>
              <a:gd name="connsiteY342" fmla="*/ 3126668 h 5494568"/>
              <a:gd name="connsiteX343" fmla="*/ 796776 w 5868584"/>
              <a:gd name="connsiteY343" fmla="*/ 3126668 h 5494568"/>
              <a:gd name="connsiteX344" fmla="*/ 896244 w 5868584"/>
              <a:gd name="connsiteY344" fmla="*/ 2935603 h 5494568"/>
              <a:gd name="connsiteX345" fmla="*/ 903497 w 5868584"/>
              <a:gd name="connsiteY345" fmla="*/ 2929079 h 5494568"/>
              <a:gd name="connsiteX346" fmla="*/ 987422 w 5868584"/>
              <a:gd name="connsiteY346" fmla="*/ 2771567 h 5494568"/>
              <a:gd name="connsiteX347" fmla="*/ 1047517 w 5868584"/>
              <a:gd name="connsiteY347" fmla="*/ 2621510 h 5494568"/>
              <a:gd name="connsiteX348" fmla="*/ 949086 w 5868584"/>
              <a:gd name="connsiteY348" fmla="*/ 2573977 h 5494568"/>
              <a:gd name="connsiteX349" fmla="*/ 919038 w 5868584"/>
              <a:gd name="connsiteY349" fmla="*/ 2573977 h 5494568"/>
              <a:gd name="connsiteX350" fmla="*/ 933544 w 5868584"/>
              <a:gd name="connsiteY350" fmla="*/ 2553472 h 5494568"/>
              <a:gd name="connsiteX351" fmla="*/ 1047517 w 5868584"/>
              <a:gd name="connsiteY351" fmla="*/ 2450949 h 5494568"/>
              <a:gd name="connsiteX352" fmla="*/ 1260958 w 5868584"/>
              <a:gd name="connsiteY352" fmla="*/ 2416464 h 5494568"/>
              <a:gd name="connsiteX353" fmla="*/ 1359389 w 5868584"/>
              <a:gd name="connsiteY353" fmla="*/ 2463997 h 5494568"/>
              <a:gd name="connsiteX354" fmla="*/ 1382184 w 5868584"/>
              <a:gd name="connsiteY354" fmla="*/ 2395960 h 5494568"/>
              <a:gd name="connsiteX355" fmla="*/ 1382184 w 5868584"/>
              <a:gd name="connsiteY355" fmla="*/ 2375455 h 5494568"/>
              <a:gd name="connsiteX356" fmla="*/ 1404979 w 5868584"/>
              <a:gd name="connsiteY356" fmla="*/ 2334446 h 5494568"/>
              <a:gd name="connsiteX357" fmla="*/ 1465074 w 5868584"/>
              <a:gd name="connsiteY357" fmla="*/ 2321397 h 5494568"/>
              <a:gd name="connsiteX358" fmla="*/ 1526205 w 5868584"/>
              <a:gd name="connsiteY358" fmla="*/ 2334446 h 5494568"/>
              <a:gd name="connsiteX359" fmla="*/ 1662973 w 5868584"/>
              <a:gd name="connsiteY359" fmla="*/ 2340970 h 5494568"/>
              <a:gd name="connsiteX360" fmla="*/ 1928219 w 5868584"/>
              <a:gd name="connsiteY360" fmla="*/ 2395960 h 5494568"/>
              <a:gd name="connsiteX361" fmla="*/ 2042193 w 5868584"/>
              <a:gd name="connsiteY361" fmla="*/ 2573977 h 5494568"/>
              <a:gd name="connsiteX362" fmla="*/ 2042193 w 5868584"/>
              <a:gd name="connsiteY362" fmla="*/ 2587025 h 5494568"/>
              <a:gd name="connsiteX363" fmla="*/ 2103324 w 5868584"/>
              <a:gd name="connsiteY363" fmla="*/ 2655995 h 5494568"/>
              <a:gd name="connsiteX364" fmla="*/ 2133371 w 5868584"/>
              <a:gd name="connsiteY364" fmla="*/ 2634558 h 5494568"/>
              <a:gd name="connsiteX365" fmla="*/ 2141660 w 5868584"/>
              <a:gd name="connsiteY365" fmla="*/ 2601005 h 5494568"/>
              <a:gd name="connsiteX366" fmla="*/ 2057734 w 5868584"/>
              <a:gd name="connsiteY366" fmla="*/ 2430445 h 5494568"/>
              <a:gd name="connsiteX367" fmla="*/ 2003856 w 5868584"/>
              <a:gd name="connsiteY367" fmla="*/ 2258952 h 5494568"/>
              <a:gd name="connsiteX368" fmla="*/ 1989350 w 5868584"/>
              <a:gd name="connsiteY368" fmla="*/ 2204894 h 5494568"/>
              <a:gd name="connsiteX369" fmla="*/ 2012145 w 5868584"/>
              <a:gd name="connsiteY369" fmla="*/ 2129400 h 5494568"/>
              <a:gd name="connsiteX370" fmla="*/ 2027687 w 5868584"/>
              <a:gd name="connsiteY370" fmla="*/ 2102371 h 5494568"/>
              <a:gd name="connsiteX371" fmla="*/ 2117829 w 5868584"/>
              <a:gd name="connsiteY371" fmla="*/ 2013829 h 5494568"/>
              <a:gd name="connsiteX372" fmla="*/ 2148913 w 5868584"/>
              <a:gd name="connsiteY372" fmla="*/ 2034333 h 5494568"/>
              <a:gd name="connsiteX373" fmla="*/ 2163419 w 5868584"/>
              <a:gd name="connsiteY373" fmla="*/ 2054838 h 5494568"/>
              <a:gd name="connsiteX374" fmla="*/ 2247344 w 5868584"/>
              <a:gd name="connsiteY374" fmla="*/ 2026877 h 5494568"/>
              <a:gd name="connsiteX375" fmla="*/ 2270139 w 5868584"/>
              <a:gd name="connsiteY375" fmla="*/ 2020353 h 5494568"/>
              <a:gd name="connsiteX376" fmla="*/ 2231803 w 5868584"/>
              <a:gd name="connsiteY376" fmla="*/ 1952315 h 5494568"/>
              <a:gd name="connsiteX377" fmla="*/ 2186213 w 5868584"/>
              <a:gd name="connsiteY377" fmla="*/ 1884277 h 5494568"/>
              <a:gd name="connsiteX378" fmla="*/ 2163419 w 5868584"/>
              <a:gd name="connsiteY378" fmla="*/ 1829287 h 5494568"/>
              <a:gd name="connsiteX379" fmla="*/ 2224550 w 5868584"/>
              <a:gd name="connsiteY379" fmla="*/ 1665251 h 5494568"/>
              <a:gd name="connsiteX380" fmla="*/ 2262886 w 5868584"/>
              <a:gd name="connsiteY380" fmla="*/ 1617717 h 5494568"/>
              <a:gd name="connsiteX381" fmla="*/ 2331270 w 5868584"/>
              <a:gd name="connsiteY381" fmla="*/ 1487233 h 5494568"/>
              <a:gd name="connsiteX382" fmla="*/ 2452496 w 5868584"/>
              <a:gd name="connsiteY382" fmla="*/ 1222538 h 5494568"/>
              <a:gd name="connsiteX383" fmla="*/ 2475291 w 5868584"/>
              <a:gd name="connsiteY383" fmla="*/ 1202033 h 5494568"/>
              <a:gd name="connsiteX384" fmla="*/ 2589264 w 5868584"/>
              <a:gd name="connsiteY384" fmla="*/ 1024016 h 5494568"/>
              <a:gd name="connsiteX385" fmla="*/ 2589264 w 5868584"/>
              <a:gd name="connsiteY385" fmla="*/ 1017492 h 5494568"/>
              <a:gd name="connsiteX386" fmla="*/ 2467002 w 5868584"/>
              <a:gd name="connsiteY386" fmla="*/ 867436 h 5494568"/>
              <a:gd name="connsiteX387" fmla="*/ 2406907 w 5868584"/>
              <a:gd name="connsiteY387" fmla="*/ 812446 h 5494568"/>
              <a:gd name="connsiteX388" fmla="*/ 2322981 w 5868584"/>
              <a:gd name="connsiteY388" fmla="*/ 621381 h 5494568"/>
              <a:gd name="connsiteX389" fmla="*/ 2315728 w 5868584"/>
              <a:gd name="connsiteY389" fmla="*/ 559867 h 5494568"/>
              <a:gd name="connsiteX390" fmla="*/ 2315728 w 5868584"/>
              <a:gd name="connsiteY390" fmla="*/ 518858 h 5494568"/>
              <a:gd name="connsiteX391" fmla="*/ 2315728 w 5868584"/>
              <a:gd name="connsiteY391" fmla="*/ 471324 h 5494568"/>
              <a:gd name="connsiteX392" fmla="*/ 2322981 w 5868584"/>
              <a:gd name="connsiteY392" fmla="*/ 457344 h 5494568"/>
              <a:gd name="connsiteX393" fmla="*/ 2277392 w 5868584"/>
              <a:gd name="connsiteY393" fmla="*/ 450820 h 5494568"/>
              <a:gd name="connsiteX394" fmla="*/ 2262886 w 5868584"/>
              <a:gd name="connsiteY394" fmla="*/ 436839 h 5494568"/>
              <a:gd name="connsiteX395" fmla="*/ 2148913 w 5868584"/>
              <a:gd name="connsiteY395" fmla="*/ 402355 h 5494568"/>
              <a:gd name="connsiteX396" fmla="*/ 2110576 w 5868584"/>
              <a:gd name="connsiteY396" fmla="*/ 422859 h 5494568"/>
              <a:gd name="connsiteX397" fmla="*/ 2095035 w 5868584"/>
              <a:gd name="connsiteY397" fmla="*/ 436839 h 5494568"/>
              <a:gd name="connsiteX398" fmla="*/ 2110576 w 5868584"/>
              <a:gd name="connsiteY398" fmla="*/ 457344 h 5494568"/>
              <a:gd name="connsiteX399" fmla="*/ 2156166 w 5868584"/>
              <a:gd name="connsiteY399" fmla="*/ 566391 h 5494568"/>
              <a:gd name="connsiteX400" fmla="*/ 2148913 w 5868584"/>
              <a:gd name="connsiteY400" fmla="*/ 586896 h 5494568"/>
              <a:gd name="connsiteX401" fmla="*/ 2148913 w 5868584"/>
              <a:gd name="connsiteY401" fmla="*/ 600876 h 5494568"/>
              <a:gd name="connsiteX402" fmla="*/ 2133371 w 5868584"/>
              <a:gd name="connsiteY402" fmla="*/ 600876 h 5494568"/>
              <a:gd name="connsiteX403" fmla="*/ 2095035 w 5868584"/>
              <a:gd name="connsiteY403" fmla="*/ 607400 h 5494568"/>
              <a:gd name="connsiteX404" fmla="*/ 1996603 w 5868584"/>
              <a:gd name="connsiteY404" fmla="*/ 594352 h 5494568"/>
              <a:gd name="connsiteX405" fmla="*/ 1951014 w 5868584"/>
              <a:gd name="connsiteY405" fmla="*/ 586896 h 5494568"/>
              <a:gd name="connsiteX406" fmla="*/ 1852583 w 5868584"/>
              <a:gd name="connsiteY406" fmla="*/ 539362 h 5494568"/>
              <a:gd name="connsiteX407" fmla="*/ 1768657 w 5868584"/>
              <a:gd name="connsiteY407" fmla="*/ 450820 h 5494568"/>
              <a:gd name="connsiteX408" fmla="*/ 1791452 w 5868584"/>
              <a:gd name="connsiteY408" fmla="*/ 395830 h 5494568"/>
              <a:gd name="connsiteX409" fmla="*/ 1859835 w 5868584"/>
              <a:gd name="connsiteY409" fmla="*/ 231794 h 5494568"/>
              <a:gd name="connsiteX410" fmla="*/ 1966556 w 5868584"/>
              <a:gd name="connsiteY410" fmla="*/ 136727 h 5494568"/>
              <a:gd name="connsiteX411" fmla="*/ 2012145 w 5868584"/>
              <a:gd name="connsiteY411" fmla="*/ 116222 h 5494568"/>
              <a:gd name="connsiteX412" fmla="*/ 2072240 w 5868584"/>
              <a:gd name="connsiteY412" fmla="*/ 88262 h 5494568"/>
              <a:gd name="connsiteX413" fmla="*/ 2171708 w 5868584"/>
              <a:gd name="connsiteY413" fmla="*/ 34204 h 5494568"/>
              <a:gd name="connsiteX414" fmla="*/ 2252428 w 5868584"/>
              <a:gd name="connsiteY414" fmla="*/ 258 h 549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Lst>
            <a:rect l="l" t="t" r="r" b="b"/>
            <a:pathLst>
              <a:path w="5868584" h="5494568">
                <a:moveTo>
                  <a:pt x="1541747" y="5257282"/>
                </a:moveTo>
                <a:cubicBezTo>
                  <a:pt x="1548999" y="5257282"/>
                  <a:pt x="1556252" y="5257282"/>
                  <a:pt x="1571794" y="5257282"/>
                </a:cubicBezTo>
                <a:cubicBezTo>
                  <a:pt x="1594589" y="5257282"/>
                  <a:pt x="1601842" y="5263806"/>
                  <a:pt x="1617383" y="5271262"/>
                </a:cubicBezTo>
                <a:cubicBezTo>
                  <a:pt x="1624636" y="5271262"/>
                  <a:pt x="1631889" y="5285242"/>
                  <a:pt x="1631889" y="5298291"/>
                </a:cubicBezTo>
                <a:cubicBezTo>
                  <a:pt x="1631889" y="5326252"/>
                  <a:pt x="1617383" y="5353280"/>
                  <a:pt x="1594589" y="5387765"/>
                </a:cubicBezTo>
                <a:cubicBezTo>
                  <a:pt x="1564541" y="5448347"/>
                  <a:pt x="1518952" y="5448347"/>
                  <a:pt x="1442279" y="5455803"/>
                </a:cubicBezTo>
                <a:cubicBezTo>
                  <a:pt x="1427773" y="5455803"/>
                  <a:pt x="1404979" y="5455803"/>
                  <a:pt x="1382184" y="5455803"/>
                </a:cubicBezTo>
                <a:cubicBezTo>
                  <a:pt x="1298258" y="5462328"/>
                  <a:pt x="1282717" y="5441823"/>
                  <a:pt x="1260958" y="5408270"/>
                </a:cubicBezTo>
                <a:cubicBezTo>
                  <a:pt x="1252669" y="5394290"/>
                  <a:pt x="1245416" y="5373785"/>
                  <a:pt x="1229874" y="5359805"/>
                </a:cubicBezTo>
                <a:cubicBezTo>
                  <a:pt x="1199827" y="5326252"/>
                  <a:pt x="1199827" y="5326252"/>
                  <a:pt x="1199827" y="5326252"/>
                </a:cubicBezTo>
                <a:cubicBezTo>
                  <a:pt x="1245416" y="5332776"/>
                  <a:pt x="1245416" y="5332776"/>
                  <a:pt x="1245416" y="5332776"/>
                </a:cubicBezTo>
                <a:cubicBezTo>
                  <a:pt x="1245416" y="5332776"/>
                  <a:pt x="1359389" y="5353280"/>
                  <a:pt x="1435026" y="5305747"/>
                </a:cubicBezTo>
                <a:cubicBezTo>
                  <a:pt x="1450568" y="5291767"/>
                  <a:pt x="1450568" y="5291767"/>
                  <a:pt x="1450568" y="5291767"/>
                </a:cubicBezTo>
                <a:cubicBezTo>
                  <a:pt x="1503410" y="5263806"/>
                  <a:pt x="1503410" y="5257282"/>
                  <a:pt x="1541747" y="5257282"/>
                </a:cubicBezTo>
                <a:close/>
                <a:moveTo>
                  <a:pt x="2184918" y="5045129"/>
                </a:moveTo>
                <a:cubicBezTo>
                  <a:pt x="2196316" y="5044314"/>
                  <a:pt x="2209526" y="5046177"/>
                  <a:pt x="2224550" y="5053168"/>
                </a:cubicBezTo>
                <a:cubicBezTo>
                  <a:pt x="2254597" y="5059692"/>
                  <a:pt x="2285681" y="5073672"/>
                  <a:pt x="2285681" y="5100701"/>
                </a:cubicBezTo>
                <a:cubicBezTo>
                  <a:pt x="2285681" y="5113750"/>
                  <a:pt x="2285681" y="5127730"/>
                  <a:pt x="2277392" y="5154759"/>
                </a:cubicBezTo>
                <a:cubicBezTo>
                  <a:pt x="2270139" y="5175263"/>
                  <a:pt x="2270139" y="5175263"/>
                  <a:pt x="2270139" y="5175263"/>
                </a:cubicBezTo>
                <a:cubicBezTo>
                  <a:pt x="2247344" y="5236777"/>
                  <a:pt x="2201755" y="5223729"/>
                  <a:pt x="2171708" y="5216273"/>
                </a:cubicBezTo>
                <a:cubicBezTo>
                  <a:pt x="2148913" y="5209748"/>
                  <a:pt x="2126118" y="5203224"/>
                  <a:pt x="2103324" y="5203224"/>
                </a:cubicBezTo>
                <a:cubicBezTo>
                  <a:pt x="2080529" y="5203224"/>
                  <a:pt x="2042193" y="5203224"/>
                  <a:pt x="2042193" y="5182720"/>
                </a:cubicBezTo>
                <a:cubicBezTo>
                  <a:pt x="2042193" y="5168739"/>
                  <a:pt x="2057734" y="5154759"/>
                  <a:pt x="2095035" y="5127730"/>
                </a:cubicBezTo>
                <a:cubicBezTo>
                  <a:pt x="2110576" y="5113750"/>
                  <a:pt x="2117829" y="5107225"/>
                  <a:pt x="2133371" y="5100701"/>
                </a:cubicBezTo>
                <a:cubicBezTo>
                  <a:pt x="2133371" y="5086721"/>
                  <a:pt x="2141660" y="5066216"/>
                  <a:pt x="2156166" y="5053168"/>
                </a:cubicBezTo>
                <a:cubicBezTo>
                  <a:pt x="2163937" y="5049440"/>
                  <a:pt x="2173521" y="5045945"/>
                  <a:pt x="2184918" y="5045129"/>
                </a:cubicBezTo>
                <a:close/>
                <a:moveTo>
                  <a:pt x="1745862" y="4963693"/>
                </a:moveTo>
                <a:cubicBezTo>
                  <a:pt x="1761404" y="4963693"/>
                  <a:pt x="1784199" y="4977674"/>
                  <a:pt x="1806993" y="5004702"/>
                </a:cubicBezTo>
                <a:cubicBezTo>
                  <a:pt x="1822535" y="5018683"/>
                  <a:pt x="1822535" y="5025207"/>
                  <a:pt x="1822535" y="5031731"/>
                </a:cubicBezTo>
                <a:cubicBezTo>
                  <a:pt x="1822535" y="5059692"/>
                  <a:pt x="1799740" y="5066216"/>
                  <a:pt x="1776946" y="5066216"/>
                </a:cubicBezTo>
                <a:cubicBezTo>
                  <a:pt x="1754151" y="5073672"/>
                  <a:pt x="1738609" y="5073672"/>
                  <a:pt x="1723068" y="5086721"/>
                </a:cubicBezTo>
                <a:cubicBezTo>
                  <a:pt x="1715815" y="5086721"/>
                  <a:pt x="1700273" y="5100701"/>
                  <a:pt x="1685767" y="5093245"/>
                </a:cubicBezTo>
                <a:cubicBezTo>
                  <a:pt x="1677478" y="5093245"/>
                  <a:pt x="1670225" y="5086721"/>
                  <a:pt x="1670225" y="5073672"/>
                </a:cubicBezTo>
                <a:cubicBezTo>
                  <a:pt x="1670225" y="5045712"/>
                  <a:pt x="1685767" y="5011227"/>
                  <a:pt x="1708562" y="4977674"/>
                </a:cubicBezTo>
                <a:cubicBezTo>
                  <a:pt x="1715815" y="4977674"/>
                  <a:pt x="1723068" y="4963693"/>
                  <a:pt x="1745862" y="4963693"/>
                </a:cubicBezTo>
                <a:close/>
                <a:moveTo>
                  <a:pt x="1200475" y="4914878"/>
                </a:moveTo>
                <a:cubicBezTo>
                  <a:pt x="1216664" y="4915694"/>
                  <a:pt x="1237646" y="4922684"/>
                  <a:pt x="1275464" y="4936664"/>
                </a:cubicBezTo>
                <a:cubicBezTo>
                  <a:pt x="1291005" y="4943189"/>
                  <a:pt x="1313800" y="4950645"/>
                  <a:pt x="1328306" y="4950645"/>
                </a:cubicBezTo>
                <a:cubicBezTo>
                  <a:pt x="1366642" y="4957169"/>
                  <a:pt x="1404979" y="4971149"/>
                  <a:pt x="1404979" y="5011227"/>
                </a:cubicBezTo>
                <a:cubicBezTo>
                  <a:pt x="1404979" y="5018683"/>
                  <a:pt x="1404979" y="5031731"/>
                  <a:pt x="1396690" y="5045712"/>
                </a:cubicBezTo>
                <a:cubicBezTo>
                  <a:pt x="1389437" y="5066216"/>
                  <a:pt x="1389437" y="5093245"/>
                  <a:pt x="1382184" y="5113750"/>
                </a:cubicBezTo>
                <a:cubicBezTo>
                  <a:pt x="1373895" y="5182720"/>
                  <a:pt x="1366642" y="5236777"/>
                  <a:pt x="1305511" y="5263806"/>
                </a:cubicBezTo>
                <a:cubicBezTo>
                  <a:pt x="1229874" y="5298291"/>
                  <a:pt x="1169779" y="5277786"/>
                  <a:pt x="1169779" y="5277786"/>
                </a:cubicBezTo>
                <a:cubicBezTo>
                  <a:pt x="1131443" y="5257282"/>
                  <a:pt x="1115901" y="5236777"/>
                  <a:pt x="1115901" y="5216273"/>
                </a:cubicBezTo>
                <a:lnTo>
                  <a:pt x="1115901" y="5209748"/>
                </a:lnTo>
                <a:cubicBezTo>
                  <a:pt x="1115901" y="5203224"/>
                  <a:pt x="1115901" y="5203224"/>
                  <a:pt x="1115901" y="5195768"/>
                </a:cubicBezTo>
                <a:cubicBezTo>
                  <a:pt x="1115901" y="5182720"/>
                  <a:pt x="1115901" y="5175263"/>
                  <a:pt x="1108648" y="5162215"/>
                </a:cubicBezTo>
                <a:cubicBezTo>
                  <a:pt x="1085854" y="5100701"/>
                  <a:pt x="1085854" y="5100701"/>
                  <a:pt x="1078601" y="5045712"/>
                </a:cubicBezTo>
                <a:cubicBezTo>
                  <a:pt x="1070312" y="5025207"/>
                  <a:pt x="1070312" y="5018683"/>
                  <a:pt x="1070312" y="5004702"/>
                </a:cubicBezTo>
                <a:cubicBezTo>
                  <a:pt x="1070312" y="4977674"/>
                  <a:pt x="1085854" y="4971149"/>
                  <a:pt x="1131443" y="4943189"/>
                </a:cubicBezTo>
                <a:cubicBezTo>
                  <a:pt x="1138696" y="4943189"/>
                  <a:pt x="1146985" y="4936664"/>
                  <a:pt x="1154238" y="4930140"/>
                </a:cubicBezTo>
                <a:cubicBezTo>
                  <a:pt x="1172888" y="4919422"/>
                  <a:pt x="1184285" y="4914063"/>
                  <a:pt x="1200475" y="4914878"/>
                </a:cubicBezTo>
                <a:close/>
                <a:moveTo>
                  <a:pt x="1372697" y="4741449"/>
                </a:moveTo>
                <a:cubicBezTo>
                  <a:pt x="1429133" y="4740007"/>
                  <a:pt x="1531903" y="4750492"/>
                  <a:pt x="1548999" y="4807113"/>
                </a:cubicBezTo>
                <a:cubicBezTo>
                  <a:pt x="1556252" y="4820161"/>
                  <a:pt x="1564541" y="4827617"/>
                  <a:pt x="1564541" y="4840666"/>
                </a:cubicBezTo>
                <a:cubicBezTo>
                  <a:pt x="1579047" y="4875151"/>
                  <a:pt x="1594589" y="4916160"/>
                  <a:pt x="1594589" y="4943189"/>
                </a:cubicBezTo>
                <a:cubicBezTo>
                  <a:pt x="1594589" y="4963693"/>
                  <a:pt x="1594589" y="4971149"/>
                  <a:pt x="1586300" y="4984198"/>
                </a:cubicBezTo>
                <a:cubicBezTo>
                  <a:pt x="1564541" y="5031731"/>
                  <a:pt x="1533458" y="5045712"/>
                  <a:pt x="1533458" y="5045712"/>
                </a:cubicBezTo>
                <a:cubicBezTo>
                  <a:pt x="1518952" y="5053168"/>
                  <a:pt x="1518952" y="5053168"/>
                  <a:pt x="1518952" y="5053168"/>
                </a:cubicBezTo>
                <a:cubicBezTo>
                  <a:pt x="1510663" y="5039187"/>
                  <a:pt x="1510663" y="5039187"/>
                  <a:pt x="1510663" y="5039187"/>
                </a:cubicBezTo>
                <a:cubicBezTo>
                  <a:pt x="1495121" y="5011227"/>
                  <a:pt x="1495121" y="4984198"/>
                  <a:pt x="1487868" y="4957169"/>
                </a:cubicBezTo>
                <a:cubicBezTo>
                  <a:pt x="1487868" y="4916160"/>
                  <a:pt x="1480615" y="4881675"/>
                  <a:pt x="1442279" y="4854646"/>
                </a:cubicBezTo>
                <a:cubicBezTo>
                  <a:pt x="1419484" y="4834142"/>
                  <a:pt x="1404979" y="4820161"/>
                  <a:pt x="1396690" y="4813637"/>
                </a:cubicBezTo>
                <a:cubicBezTo>
                  <a:pt x="1382184" y="4799657"/>
                  <a:pt x="1373895" y="4793132"/>
                  <a:pt x="1328306" y="4766104"/>
                </a:cubicBezTo>
                <a:cubicBezTo>
                  <a:pt x="1291005" y="4745599"/>
                  <a:pt x="1291005" y="4745599"/>
                  <a:pt x="1291005" y="4745599"/>
                </a:cubicBezTo>
                <a:cubicBezTo>
                  <a:pt x="1336595" y="4745599"/>
                  <a:pt x="1336595" y="4745599"/>
                  <a:pt x="1336595" y="4745599"/>
                </a:cubicBezTo>
                <a:cubicBezTo>
                  <a:pt x="1340221" y="4743735"/>
                  <a:pt x="1353885" y="4741929"/>
                  <a:pt x="1372697" y="4741449"/>
                </a:cubicBezTo>
                <a:close/>
                <a:moveTo>
                  <a:pt x="1810750" y="4703425"/>
                </a:moveTo>
                <a:cubicBezTo>
                  <a:pt x="1827975" y="4704357"/>
                  <a:pt x="1848956" y="4707852"/>
                  <a:pt x="1875377" y="4711114"/>
                </a:cubicBezTo>
                <a:cubicBezTo>
                  <a:pt x="1898172" y="4711114"/>
                  <a:pt x="1928219" y="4717638"/>
                  <a:pt x="1959303" y="4725094"/>
                </a:cubicBezTo>
                <a:cubicBezTo>
                  <a:pt x="2003856" y="4725094"/>
                  <a:pt x="2042193" y="4731619"/>
                  <a:pt x="2042193" y="4772628"/>
                </a:cubicBezTo>
                <a:cubicBezTo>
                  <a:pt x="2042193" y="4779152"/>
                  <a:pt x="2042193" y="4786608"/>
                  <a:pt x="2042193" y="4793132"/>
                </a:cubicBezTo>
                <a:cubicBezTo>
                  <a:pt x="2042193" y="4807113"/>
                  <a:pt x="2042193" y="4813637"/>
                  <a:pt x="2042193" y="4820161"/>
                </a:cubicBezTo>
                <a:cubicBezTo>
                  <a:pt x="2042193" y="4834142"/>
                  <a:pt x="2042193" y="4840666"/>
                  <a:pt x="2042193" y="4848122"/>
                </a:cubicBezTo>
                <a:cubicBezTo>
                  <a:pt x="2050482" y="4861170"/>
                  <a:pt x="2050482" y="4868627"/>
                  <a:pt x="2050482" y="4881675"/>
                </a:cubicBezTo>
                <a:cubicBezTo>
                  <a:pt x="2050482" y="4916160"/>
                  <a:pt x="2019398" y="4930140"/>
                  <a:pt x="1981062" y="4943189"/>
                </a:cubicBezTo>
                <a:cubicBezTo>
                  <a:pt x="1966556" y="4950645"/>
                  <a:pt x="1959303" y="4950645"/>
                  <a:pt x="1943761" y="4957169"/>
                </a:cubicBezTo>
                <a:cubicBezTo>
                  <a:pt x="1913714" y="4971149"/>
                  <a:pt x="1890919" y="4977674"/>
                  <a:pt x="1875377" y="4963693"/>
                </a:cubicBezTo>
                <a:cubicBezTo>
                  <a:pt x="1852583" y="4950645"/>
                  <a:pt x="1852583" y="4916160"/>
                  <a:pt x="1852583" y="4881675"/>
                </a:cubicBezTo>
                <a:cubicBezTo>
                  <a:pt x="1829788" y="4861170"/>
                  <a:pt x="1754151" y="4799657"/>
                  <a:pt x="1754151" y="4745599"/>
                </a:cubicBezTo>
                <a:cubicBezTo>
                  <a:pt x="1754151" y="4731619"/>
                  <a:pt x="1761404" y="4717638"/>
                  <a:pt x="1768657" y="4711114"/>
                </a:cubicBezTo>
                <a:cubicBezTo>
                  <a:pt x="1780055" y="4704124"/>
                  <a:pt x="1793524" y="4702493"/>
                  <a:pt x="1810750" y="4703425"/>
                </a:cubicBezTo>
                <a:close/>
                <a:moveTo>
                  <a:pt x="2338523" y="2047382"/>
                </a:moveTo>
                <a:cubicBezTo>
                  <a:pt x="2345776" y="2054838"/>
                  <a:pt x="2345776" y="2067886"/>
                  <a:pt x="2354065" y="2075342"/>
                </a:cubicBezTo>
                <a:cubicBezTo>
                  <a:pt x="2361318" y="2081867"/>
                  <a:pt x="2368570" y="2102371"/>
                  <a:pt x="2375823" y="2102371"/>
                </a:cubicBezTo>
                <a:cubicBezTo>
                  <a:pt x="2391365" y="2108896"/>
                  <a:pt x="2467002" y="2116352"/>
                  <a:pt x="2536422" y="2116352"/>
                </a:cubicBezTo>
                <a:cubicBezTo>
                  <a:pt x="2489796" y="2095847"/>
                  <a:pt x="2489796" y="2095847"/>
                  <a:pt x="2489796" y="2095847"/>
                </a:cubicBezTo>
                <a:cubicBezTo>
                  <a:pt x="2489796" y="2095847"/>
                  <a:pt x="2399654" y="2067886"/>
                  <a:pt x="2338523" y="2047382"/>
                </a:cubicBezTo>
                <a:close/>
                <a:moveTo>
                  <a:pt x="2252428" y="258"/>
                </a:moveTo>
                <a:cubicBezTo>
                  <a:pt x="2261397" y="942"/>
                  <a:pt x="2269880" y="2981"/>
                  <a:pt x="2277392" y="6243"/>
                </a:cubicBezTo>
                <a:cubicBezTo>
                  <a:pt x="2292934" y="6243"/>
                  <a:pt x="2308475" y="20224"/>
                  <a:pt x="2308475" y="34204"/>
                </a:cubicBezTo>
                <a:cubicBezTo>
                  <a:pt x="2308475" y="47252"/>
                  <a:pt x="2300186" y="54709"/>
                  <a:pt x="2285681" y="67757"/>
                </a:cubicBezTo>
                <a:cubicBezTo>
                  <a:pt x="2254597" y="95718"/>
                  <a:pt x="2254597" y="116222"/>
                  <a:pt x="2254597" y="143251"/>
                </a:cubicBezTo>
                <a:cubicBezTo>
                  <a:pt x="2247344" y="149775"/>
                  <a:pt x="2247344" y="163756"/>
                  <a:pt x="2247344" y="177736"/>
                </a:cubicBezTo>
                <a:cubicBezTo>
                  <a:pt x="2240092" y="190784"/>
                  <a:pt x="2224550" y="204765"/>
                  <a:pt x="2217297" y="218745"/>
                </a:cubicBezTo>
                <a:cubicBezTo>
                  <a:pt x="2209008" y="225269"/>
                  <a:pt x="2201755" y="231794"/>
                  <a:pt x="2201755" y="238318"/>
                </a:cubicBezTo>
                <a:cubicBezTo>
                  <a:pt x="2201755" y="245774"/>
                  <a:pt x="2209008" y="259754"/>
                  <a:pt x="2217297" y="272803"/>
                </a:cubicBezTo>
                <a:cubicBezTo>
                  <a:pt x="2262886" y="327792"/>
                  <a:pt x="2270139" y="327792"/>
                  <a:pt x="2322981" y="313812"/>
                </a:cubicBezTo>
                <a:cubicBezTo>
                  <a:pt x="2345776" y="313812"/>
                  <a:pt x="2375823" y="320336"/>
                  <a:pt x="2399654" y="334317"/>
                </a:cubicBezTo>
                <a:cubicBezTo>
                  <a:pt x="2414160" y="340841"/>
                  <a:pt x="2422449" y="354821"/>
                  <a:pt x="2422449" y="368802"/>
                </a:cubicBezTo>
                <a:cubicBezTo>
                  <a:pt x="2422449" y="382782"/>
                  <a:pt x="2414160" y="395830"/>
                  <a:pt x="2406907" y="402355"/>
                </a:cubicBezTo>
                <a:cubicBezTo>
                  <a:pt x="2399654" y="409811"/>
                  <a:pt x="2391365" y="416335"/>
                  <a:pt x="2391365" y="416335"/>
                </a:cubicBezTo>
                <a:cubicBezTo>
                  <a:pt x="2406907" y="416335"/>
                  <a:pt x="2429702" y="416335"/>
                  <a:pt x="2445243" y="422859"/>
                </a:cubicBezTo>
                <a:cubicBezTo>
                  <a:pt x="2459749" y="422859"/>
                  <a:pt x="2475291" y="422859"/>
                  <a:pt x="2489796" y="422859"/>
                </a:cubicBezTo>
                <a:cubicBezTo>
                  <a:pt x="2543675" y="422859"/>
                  <a:pt x="2694948" y="422859"/>
                  <a:pt x="2740538" y="409811"/>
                </a:cubicBezTo>
                <a:cubicBezTo>
                  <a:pt x="2748827" y="409811"/>
                  <a:pt x="2763332" y="409811"/>
                  <a:pt x="2771621" y="402355"/>
                </a:cubicBezTo>
                <a:cubicBezTo>
                  <a:pt x="2824463" y="389306"/>
                  <a:pt x="2908389" y="368802"/>
                  <a:pt x="2968484" y="382782"/>
                </a:cubicBezTo>
                <a:cubicBezTo>
                  <a:pt x="3036868" y="389306"/>
                  <a:pt x="3097999" y="477849"/>
                  <a:pt x="3143588" y="566391"/>
                </a:cubicBezTo>
                <a:cubicBezTo>
                  <a:pt x="3150841" y="580372"/>
                  <a:pt x="3150841" y="580372"/>
                  <a:pt x="3150841" y="580372"/>
                </a:cubicBezTo>
                <a:cubicBezTo>
                  <a:pt x="3173636" y="621381"/>
                  <a:pt x="3189178" y="655866"/>
                  <a:pt x="3242020" y="668914"/>
                </a:cubicBezTo>
                <a:cubicBezTo>
                  <a:pt x="3310404" y="675438"/>
                  <a:pt x="3363246" y="771437"/>
                  <a:pt x="3363246" y="839475"/>
                </a:cubicBezTo>
                <a:cubicBezTo>
                  <a:pt x="3363246" y="894465"/>
                  <a:pt x="3386040" y="935474"/>
                  <a:pt x="3461677" y="976483"/>
                </a:cubicBezTo>
                <a:cubicBezTo>
                  <a:pt x="3484472" y="990463"/>
                  <a:pt x="3522808" y="983007"/>
                  <a:pt x="3545603" y="983007"/>
                </a:cubicBezTo>
                <a:cubicBezTo>
                  <a:pt x="3591192" y="969959"/>
                  <a:pt x="3636782" y="935474"/>
                  <a:pt x="3644034" y="908445"/>
                </a:cubicBezTo>
                <a:cubicBezTo>
                  <a:pt x="3652323" y="894465"/>
                  <a:pt x="3659576" y="873960"/>
                  <a:pt x="3666829" y="859980"/>
                </a:cubicBezTo>
                <a:cubicBezTo>
                  <a:pt x="3675118" y="812446"/>
                  <a:pt x="3689624" y="764913"/>
                  <a:pt x="3735213" y="744408"/>
                </a:cubicBezTo>
                <a:cubicBezTo>
                  <a:pt x="3758008" y="730428"/>
                  <a:pt x="3773549" y="723904"/>
                  <a:pt x="3773549" y="717380"/>
                </a:cubicBezTo>
                <a:cubicBezTo>
                  <a:pt x="3780802" y="709923"/>
                  <a:pt x="3780802" y="709923"/>
                  <a:pt x="3780802" y="709923"/>
                </a:cubicBezTo>
                <a:cubicBezTo>
                  <a:pt x="3789091" y="717380"/>
                  <a:pt x="3789091" y="717380"/>
                  <a:pt x="3789091" y="717380"/>
                </a:cubicBezTo>
                <a:cubicBezTo>
                  <a:pt x="3849186" y="723904"/>
                  <a:pt x="3903064" y="737884"/>
                  <a:pt x="3933112" y="771437"/>
                </a:cubicBezTo>
                <a:cubicBezTo>
                  <a:pt x="3955906" y="785417"/>
                  <a:pt x="3963159" y="798466"/>
                  <a:pt x="3978701" y="805922"/>
                </a:cubicBezTo>
                <a:cubicBezTo>
                  <a:pt x="4001496" y="818970"/>
                  <a:pt x="4024290" y="839475"/>
                  <a:pt x="4061591" y="887940"/>
                </a:cubicBezTo>
                <a:cubicBezTo>
                  <a:pt x="4122722" y="962503"/>
                  <a:pt x="4129975" y="976483"/>
                  <a:pt x="4198358" y="969959"/>
                </a:cubicBezTo>
                <a:cubicBezTo>
                  <a:pt x="4221153" y="969959"/>
                  <a:pt x="4243948" y="955978"/>
                  <a:pt x="4266742" y="949454"/>
                </a:cubicBezTo>
                <a:cubicBezTo>
                  <a:pt x="4305079" y="928950"/>
                  <a:pt x="4342380" y="914969"/>
                  <a:pt x="4387968" y="928950"/>
                </a:cubicBezTo>
                <a:cubicBezTo>
                  <a:pt x="4471894" y="962503"/>
                  <a:pt x="4494689" y="949454"/>
                  <a:pt x="4510231" y="928950"/>
                </a:cubicBezTo>
                <a:cubicBezTo>
                  <a:pt x="4524736" y="908445"/>
                  <a:pt x="4547531" y="900989"/>
                  <a:pt x="4578614" y="894465"/>
                </a:cubicBezTo>
                <a:cubicBezTo>
                  <a:pt x="4608662" y="880484"/>
                  <a:pt x="4638710" y="873960"/>
                  <a:pt x="4646998" y="846931"/>
                </a:cubicBezTo>
                <a:cubicBezTo>
                  <a:pt x="4669794" y="785417"/>
                  <a:pt x="4692588" y="723904"/>
                  <a:pt x="4699841" y="668914"/>
                </a:cubicBezTo>
                <a:cubicBezTo>
                  <a:pt x="4699841" y="662390"/>
                  <a:pt x="4699841" y="655866"/>
                  <a:pt x="4707094" y="648410"/>
                </a:cubicBezTo>
                <a:cubicBezTo>
                  <a:pt x="4707094" y="621381"/>
                  <a:pt x="4714346" y="594352"/>
                  <a:pt x="4737141" y="580372"/>
                </a:cubicBezTo>
                <a:cubicBezTo>
                  <a:pt x="4752683" y="573847"/>
                  <a:pt x="4775478" y="573847"/>
                  <a:pt x="4813814" y="594352"/>
                </a:cubicBezTo>
                <a:cubicBezTo>
                  <a:pt x="4866656" y="614857"/>
                  <a:pt x="4904992" y="614857"/>
                  <a:pt x="4942293" y="621381"/>
                </a:cubicBezTo>
                <a:cubicBezTo>
                  <a:pt x="4965088" y="621381"/>
                  <a:pt x="4996171" y="621381"/>
                  <a:pt x="5017930" y="627905"/>
                </a:cubicBezTo>
                <a:cubicBezTo>
                  <a:pt x="5064555" y="641885"/>
                  <a:pt x="5155734" y="662390"/>
                  <a:pt x="5155734" y="723904"/>
                </a:cubicBezTo>
                <a:cubicBezTo>
                  <a:pt x="5155734" y="737884"/>
                  <a:pt x="5155734" y="744408"/>
                  <a:pt x="5155734" y="750933"/>
                </a:cubicBezTo>
                <a:cubicBezTo>
                  <a:pt x="5147444" y="771437"/>
                  <a:pt x="5140192" y="785417"/>
                  <a:pt x="5131903" y="798466"/>
                </a:cubicBezTo>
                <a:cubicBezTo>
                  <a:pt x="5124650" y="812446"/>
                  <a:pt x="5124650" y="818970"/>
                  <a:pt x="5124650" y="826427"/>
                </a:cubicBezTo>
                <a:cubicBezTo>
                  <a:pt x="5124650" y="826427"/>
                  <a:pt x="5124650" y="826427"/>
                  <a:pt x="5147444" y="826427"/>
                </a:cubicBezTo>
                <a:cubicBezTo>
                  <a:pt x="5170240" y="826427"/>
                  <a:pt x="5193034" y="818970"/>
                  <a:pt x="5215828" y="818970"/>
                </a:cubicBezTo>
                <a:cubicBezTo>
                  <a:pt x="5254165" y="812446"/>
                  <a:pt x="5291466" y="798466"/>
                  <a:pt x="5337054" y="839475"/>
                </a:cubicBezTo>
                <a:cubicBezTo>
                  <a:pt x="5352596" y="853455"/>
                  <a:pt x="5368138" y="867436"/>
                  <a:pt x="5382644" y="873960"/>
                </a:cubicBezTo>
                <a:cubicBezTo>
                  <a:pt x="5420980" y="900989"/>
                  <a:pt x="5459317" y="921493"/>
                  <a:pt x="5466570" y="976483"/>
                </a:cubicBezTo>
                <a:cubicBezTo>
                  <a:pt x="5473822" y="1030541"/>
                  <a:pt x="5482112" y="1058501"/>
                  <a:pt x="5519412" y="1112559"/>
                </a:cubicBezTo>
                <a:cubicBezTo>
                  <a:pt x="5534954" y="1126539"/>
                  <a:pt x="5542206" y="1140520"/>
                  <a:pt x="5550496" y="1147044"/>
                </a:cubicBezTo>
                <a:cubicBezTo>
                  <a:pt x="5565001" y="1181529"/>
                  <a:pt x="5573290" y="1188053"/>
                  <a:pt x="5617844" y="1181529"/>
                </a:cubicBezTo>
                <a:cubicBezTo>
                  <a:pt x="5686227" y="1175005"/>
                  <a:pt x="5770153" y="1181529"/>
                  <a:pt x="5800200" y="1181529"/>
                </a:cubicBezTo>
                <a:lnTo>
                  <a:pt x="5822995" y="1147044"/>
                </a:lnTo>
                <a:cubicBezTo>
                  <a:pt x="5838537" y="1175005"/>
                  <a:pt x="5838537" y="1175005"/>
                  <a:pt x="5838537" y="1175005"/>
                </a:cubicBezTo>
                <a:cubicBezTo>
                  <a:pt x="5845790" y="1194577"/>
                  <a:pt x="5854078" y="1215082"/>
                  <a:pt x="5861332" y="1222538"/>
                </a:cubicBezTo>
                <a:cubicBezTo>
                  <a:pt x="5868584" y="1235586"/>
                  <a:pt x="5868584" y="1249567"/>
                  <a:pt x="5868584" y="1263547"/>
                </a:cubicBezTo>
                <a:cubicBezTo>
                  <a:pt x="5868584" y="1284052"/>
                  <a:pt x="5861332" y="1311080"/>
                  <a:pt x="5854078" y="1331585"/>
                </a:cubicBezTo>
                <a:cubicBezTo>
                  <a:pt x="5845790" y="1345565"/>
                  <a:pt x="5845790" y="1358614"/>
                  <a:pt x="5838537" y="1372594"/>
                </a:cubicBezTo>
                <a:cubicBezTo>
                  <a:pt x="5831284" y="1412671"/>
                  <a:pt x="5800200" y="1474185"/>
                  <a:pt x="5777406" y="1508670"/>
                </a:cubicBezTo>
                <a:cubicBezTo>
                  <a:pt x="5770153" y="1521718"/>
                  <a:pt x="5762900" y="1529175"/>
                  <a:pt x="5762900" y="1535699"/>
                </a:cubicBezTo>
                <a:cubicBezTo>
                  <a:pt x="5747358" y="1556203"/>
                  <a:pt x="5717311" y="1603737"/>
                  <a:pt x="5686227" y="1644746"/>
                </a:cubicBezTo>
                <a:cubicBezTo>
                  <a:pt x="5671722" y="1665251"/>
                  <a:pt x="5664468" y="1685755"/>
                  <a:pt x="5656180" y="1692279"/>
                </a:cubicBezTo>
                <a:cubicBezTo>
                  <a:pt x="5648927" y="1699736"/>
                  <a:pt x="5648927" y="1712784"/>
                  <a:pt x="5648927" y="1720240"/>
                </a:cubicBezTo>
                <a:cubicBezTo>
                  <a:pt x="5648927" y="1726764"/>
                  <a:pt x="5656180" y="1740745"/>
                  <a:pt x="5656180" y="1761249"/>
                </a:cubicBezTo>
                <a:cubicBezTo>
                  <a:pt x="5664468" y="1774298"/>
                  <a:pt x="5671722" y="1788278"/>
                  <a:pt x="5671722" y="1802259"/>
                </a:cubicBezTo>
                <a:cubicBezTo>
                  <a:pt x="5678974" y="1842336"/>
                  <a:pt x="5694516" y="1849792"/>
                  <a:pt x="5717311" y="1870297"/>
                </a:cubicBezTo>
                <a:cubicBezTo>
                  <a:pt x="5731816" y="1884277"/>
                  <a:pt x="5731816" y="1884277"/>
                  <a:pt x="5731816" y="1884277"/>
                </a:cubicBezTo>
                <a:cubicBezTo>
                  <a:pt x="5762900" y="1911306"/>
                  <a:pt x="5762900" y="1938334"/>
                  <a:pt x="5770153" y="1972819"/>
                </a:cubicBezTo>
                <a:cubicBezTo>
                  <a:pt x="5770153" y="1985868"/>
                  <a:pt x="5770153" y="1999848"/>
                  <a:pt x="5770153" y="2013829"/>
                </a:cubicBezTo>
                <a:lnTo>
                  <a:pt x="5770153" y="2020353"/>
                </a:lnTo>
                <a:cubicBezTo>
                  <a:pt x="5770153" y="2081867"/>
                  <a:pt x="5686227" y="2143381"/>
                  <a:pt x="5633385" y="2184390"/>
                </a:cubicBezTo>
                <a:cubicBezTo>
                  <a:pt x="5626132" y="2190914"/>
                  <a:pt x="5626132" y="2190914"/>
                  <a:pt x="5626132" y="2190914"/>
                </a:cubicBezTo>
                <a:cubicBezTo>
                  <a:pt x="5603338" y="2211418"/>
                  <a:pt x="5595048" y="2218875"/>
                  <a:pt x="5595048" y="2225399"/>
                </a:cubicBezTo>
                <a:cubicBezTo>
                  <a:pt x="5595048" y="2231923"/>
                  <a:pt x="5603338" y="2245903"/>
                  <a:pt x="5610590" y="2258952"/>
                </a:cubicBezTo>
                <a:cubicBezTo>
                  <a:pt x="5617844" y="2272932"/>
                  <a:pt x="5617844" y="2272932"/>
                  <a:pt x="5617844" y="2272932"/>
                </a:cubicBezTo>
                <a:cubicBezTo>
                  <a:pt x="5633385" y="2299961"/>
                  <a:pt x="5648927" y="2313941"/>
                  <a:pt x="5671722" y="2327922"/>
                </a:cubicBezTo>
                <a:cubicBezTo>
                  <a:pt x="5686227" y="2340970"/>
                  <a:pt x="5701769" y="2348426"/>
                  <a:pt x="5717311" y="2368931"/>
                </a:cubicBezTo>
                <a:cubicBezTo>
                  <a:pt x="5724564" y="2381979"/>
                  <a:pt x="5731816" y="2395960"/>
                  <a:pt x="5731816" y="2416464"/>
                </a:cubicBezTo>
                <a:cubicBezTo>
                  <a:pt x="5731816" y="2450949"/>
                  <a:pt x="5701769" y="2484502"/>
                  <a:pt x="5671722" y="2498482"/>
                </a:cubicBezTo>
                <a:cubicBezTo>
                  <a:pt x="5656180" y="2505007"/>
                  <a:pt x="5640638" y="2512463"/>
                  <a:pt x="5626132" y="2512463"/>
                </a:cubicBezTo>
                <a:cubicBezTo>
                  <a:pt x="5603338" y="2512463"/>
                  <a:pt x="5595048" y="2512463"/>
                  <a:pt x="5595048" y="2525511"/>
                </a:cubicBezTo>
                <a:cubicBezTo>
                  <a:pt x="5595048" y="2525511"/>
                  <a:pt x="5595048" y="2525511"/>
                  <a:pt x="5595048" y="2532968"/>
                </a:cubicBezTo>
                <a:cubicBezTo>
                  <a:pt x="5595048" y="2546016"/>
                  <a:pt x="5610590" y="2559996"/>
                  <a:pt x="5633385" y="2580501"/>
                </a:cubicBezTo>
                <a:cubicBezTo>
                  <a:pt x="5640638" y="2587025"/>
                  <a:pt x="5648927" y="2594481"/>
                  <a:pt x="5656180" y="2607530"/>
                </a:cubicBezTo>
                <a:cubicBezTo>
                  <a:pt x="5664468" y="2614054"/>
                  <a:pt x="5664468" y="2621510"/>
                  <a:pt x="5664468" y="2628034"/>
                </a:cubicBezTo>
                <a:cubicBezTo>
                  <a:pt x="5664468" y="2655995"/>
                  <a:pt x="5633385" y="2676500"/>
                  <a:pt x="5595048" y="2689548"/>
                </a:cubicBezTo>
                <a:cubicBezTo>
                  <a:pt x="5573290" y="2703528"/>
                  <a:pt x="5557748" y="2710053"/>
                  <a:pt x="5550496" y="2716577"/>
                </a:cubicBezTo>
                <a:cubicBezTo>
                  <a:pt x="5503870" y="2757586"/>
                  <a:pt x="5420980" y="2751062"/>
                  <a:pt x="5368138" y="2737082"/>
                </a:cubicBezTo>
                <a:cubicBezTo>
                  <a:pt x="5322549" y="2730557"/>
                  <a:pt x="5276960" y="2771567"/>
                  <a:pt x="5245876" y="2806052"/>
                </a:cubicBezTo>
                <a:cubicBezTo>
                  <a:pt x="5231370" y="2826556"/>
                  <a:pt x="5215828" y="2880613"/>
                  <a:pt x="5193034" y="2929079"/>
                </a:cubicBezTo>
                <a:cubicBezTo>
                  <a:pt x="5185781" y="2969156"/>
                  <a:pt x="5170240" y="3011097"/>
                  <a:pt x="5155734" y="3038126"/>
                </a:cubicBezTo>
                <a:cubicBezTo>
                  <a:pt x="5117397" y="3120144"/>
                  <a:pt x="4927787" y="3222667"/>
                  <a:pt x="4828320" y="3249696"/>
                </a:cubicBezTo>
                <a:cubicBezTo>
                  <a:pt x="4768224" y="3263676"/>
                  <a:pt x="4729888" y="3304686"/>
                  <a:pt x="4692588" y="3345695"/>
                </a:cubicBezTo>
                <a:cubicBezTo>
                  <a:pt x="4677046" y="3366199"/>
                  <a:pt x="4654252" y="3386704"/>
                  <a:pt x="4638710" y="3399752"/>
                </a:cubicBezTo>
                <a:cubicBezTo>
                  <a:pt x="4615915" y="3420257"/>
                  <a:pt x="4547531" y="3454742"/>
                  <a:pt x="4426305" y="3522780"/>
                </a:cubicBezTo>
                <a:cubicBezTo>
                  <a:pt x="4387968" y="3529304"/>
                  <a:pt x="4335126" y="3543284"/>
                  <a:pt x="4266742" y="3563789"/>
                </a:cubicBezTo>
                <a:cubicBezTo>
                  <a:pt x="4183853" y="3590818"/>
                  <a:pt x="4168311" y="3631827"/>
                  <a:pt x="4145516" y="3672836"/>
                </a:cubicBezTo>
                <a:cubicBezTo>
                  <a:pt x="4137228" y="3686817"/>
                  <a:pt x="4129975" y="3707321"/>
                  <a:pt x="4122722" y="3721302"/>
                </a:cubicBezTo>
                <a:cubicBezTo>
                  <a:pt x="4092674" y="3762311"/>
                  <a:pt x="4092674" y="3884406"/>
                  <a:pt x="4092674" y="3932872"/>
                </a:cubicBezTo>
                <a:cubicBezTo>
                  <a:pt x="4092674" y="3939396"/>
                  <a:pt x="4092674" y="3945920"/>
                  <a:pt x="4092674" y="3959900"/>
                </a:cubicBezTo>
                <a:cubicBezTo>
                  <a:pt x="4092674" y="3986929"/>
                  <a:pt x="4084386" y="4014890"/>
                  <a:pt x="4077132" y="4041919"/>
                </a:cubicBezTo>
                <a:cubicBezTo>
                  <a:pt x="4077132" y="4076404"/>
                  <a:pt x="4069880" y="4096908"/>
                  <a:pt x="4069880" y="4123937"/>
                </a:cubicBezTo>
                <a:cubicBezTo>
                  <a:pt x="4069880" y="4137918"/>
                  <a:pt x="4069880" y="4150966"/>
                  <a:pt x="4077132" y="4158422"/>
                </a:cubicBezTo>
                <a:cubicBezTo>
                  <a:pt x="4084386" y="4178927"/>
                  <a:pt x="4084386" y="4191975"/>
                  <a:pt x="4084386" y="4205955"/>
                </a:cubicBezTo>
                <a:cubicBezTo>
                  <a:pt x="4084386" y="4253489"/>
                  <a:pt x="4047085" y="4294498"/>
                  <a:pt x="4016002" y="4321527"/>
                </a:cubicBezTo>
                <a:cubicBezTo>
                  <a:pt x="3978701" y="4356012"/>
                  <a:pt x="3933112" y="4369992"/>
                  <a:pt x="3879234" y="4390497"/>
                </a:cubicBezTo>
                <a:cubicBezTo>
                  <a:pt x="3864728" y="4397021"/>
                  <a:pt x="3849186" y="4403545"/>
                  <a:pt x="3833644" y="4411001"/>
                </a:cubicBezTo>
                <a:cubicBezTo>
                  <a:pt x="3750755" y="4444554"/>
                  <a:pt x="3705166" y="4472515"/>
                  <a:pt x="3652323" y="4513524"/>
                </a:cubicBezTo>
                <a:cubicBezTo>
                  <a:pt x="3636782" y="4526573"/>
                  <a:pt x="3613987" y="4534029"/>
                  <a:pt x="3591192" y="4534029"/>
                </a:cubicBezTo>
                <a:cubicBezTo>
                  <a:pt x="3575650" y="4526573"/>
                  <a:pt x="3561145" y="4506068"/>
                  <a:pt x="3552856" y="4485564"/>
                </a:cubicBezTo>
                <a:cubicBezTo>
                  <a:pt x="3552856" y="4472515"/>
                  <a:pt x="3545603" y="4465059"/>
                  <a:pt x="3545603" y="4458535"/>
                </a:cubicBezTo>
                <a:cubicBezTo>
                  <a:pt x="3538350" y="4444554"/>
                  <a:pt x="3530061" y="4431506"/>
                  <a:pt x="3530061" y="4417526"/>
                </a:cubicBezTo>
                <a:cubicBezTo>
                  <a:pt x="3530061" y="4390497"/>
                  <a:pt x="3545603" y="4369992"/>
                  <a:pt x="3561145" y="4328983"/>
                </a:cubicBezTo>
                <a:cubicBezTo>
                  <a:pt x="3561145" y="4315003"/>
                  <a:pt x="3568398" y="4301022"/>
                  <a:pt x="3575650" y="4287974"/>
                </a:cubicBezTo>
                <a:cubicBezTo>
                  <a:pt x="3583939" y="4280518"/>
                  <a:pt x="3583939" y="4273993"/>
                  <a:pt x="3583939" y="4267469"/>
                </a:cubicBezTo>
                <a:cubicBezTo>
                  <a:pt x="3583939" y="4260945"/>
                  <a:pt x="3583939" y="4253489"/>
                  <a:pt x="3575650" y="4253489"/>
                </a:cubicBezTo>
                <a:cubicBezTo>
                  <a:pt x="3561145" y="4239508"/>
                  <a:pt x="3507266" y="4239508"/>
                  <a:pt x="3454424" y="4253489"/>
                </a:cubicBezTo>
                <a:cubicBezTo>
                  <a:pt x="3424377" y="4260945"/>
                  <a:pt x="3394329" y="4273993"/>
                  <a:pt x="3363246" y="4294498"/>
                </a:cubicBezTo>
                <a:cubicBezTo>
                  <a:pt x="3347704" y="4301022"/>
                  <a:pt x="3333198" y="4308478"/>
                  <a:pt x="3317656" y="4315003"/>
                </a:cubicBezTo>
                <a:cubicBezTo>
                  <a:pt x="3310404" y="4321527"/>
                  <a:pt x="3303151" y="4321527"/>
                  <a:pt x="3294862" y="4321527"/>
                </a:cubicBezTo>
                <a:cubicBezTo>
                  <a:pt x="3272067" y="4335507"/>
                  <a:pt x="3249272" y="4342031"/>
                  <a:pt x="3249272" y="4356012"/>
                </a:cubicBezTo>
                <a:cubicBezTo>
                  <a:pt x="3249272" y="4356012"/>
                  <a:pt x="3249272" y="4362536"/>
                  <a:pt x="3264814" y="4376516"/>
                </a:cubicBezTo>
                <a:cubicBezTo>
                  <a:pt x="3287609" y="4403545"/>
                  <a:pt x="3294862" y="4424050"/>
                  <a:pt x="3294862" y="4452011"/>
                </a:cubicBezTo>
                <a:cubicBezTo>
                  <a:pt x="3294862" y="4479039"/>
                  <a:pt x="3280356" y="4499544"/>
                  <a:pt x="3249272" y="4513524"/>
                </a:cubicBezTo>
                <a:cubicBezTo>
                  <a:pt x="3226478" y="4526573"/>
                  <a:pt x="3211972" y="4526573"/>
                  <a:pt x="3196430" y="4526573"/>
                </a:cubicBezTo>
                <a:cubicBezTo>
                  <a:pt x="3189178" y="4526573"/>
                  <a:pt x="3180888" y="4534029"/>
                  <a:pt x="3158094" y="4547077"/>
                </a:cubicBezTo>
                <a:cubicBezTo>
                  <a:pt x="3105252" y="4581562"/>
                  <a:pt x="3075204" y="4581562"/>
                  <a:pt x="2998532" y="4547077"/>
                </a:cubicBezTo>
                <a:cubicBezTo>
                  <a:pt x="2975737" y="4540553"/>
                  <a:pt x="2961231" y="4526573"/>
                  <a:pt x="2952942" y="4520049"/>
                </a:cubicBezTo>
                <a:cubicBezTo>
                  <a:pt x="2931184" y="4506068"/>
                  <a:pt x="2915642" y="4506068"/>
                  <a:pt x="2847258" y="4499544"/>
                </a:cubicBezTo>
                <a:cubicBezTo>
                  <a:pt x="2771621" y="4485564"/>
                  <a:pt x="2733285" y="4506068"/>
                  <a:pt x="2726032" y="4513524"/>
                </a:cubicBezTo>
                <a:cubicBezTo>
                  <a:pt x="2717743" y="4526573"/>
                  <a:pt x="2710490" y="4574106"/>
                  <a:pt x="2710490" y="4622571"/>
                </a:cubicBezTo>
                <a:cubicBezTo>
                  <a:pt x="2710490" y="4649600"/>
                  <a:pt x="2717743" y="4676629"/>
                  <a:pt x="2726032" y="4697134"/>
                </a:cubicBezTo>
                <a:cubicBezTo>
                  <a:pt x="2740538" y="4731619"/>
                  <a:pt x="2763332" y="4758647"/>
                  <a:pt x="2786127" y="4772628"/>
                </a:cubicBezTo>
                <a:cubicBezTo>
                  <a:pt x="2794416" y="4786608"/>
                  <a:pt x="2808922" y="4793132"/>
                  <a:pt x="2808922" y="4799657"/>
                </a:cubicBezTo>
                <a:cubicBezTo>
                  <a:pt x="2808922" y="4807113"/>
                  <a:pt x="2801668" y="4820161"/>
                  <a:pt x="2786127" y="4820161"/>
                </a:cubicBezTo>
                <a:cubicBezTo>
                  <a:pt x="2763332" y="4834142"/>
                  <a:pt x="2748827" y="4840666"/>
                  <a:pt x="2717743" y="4889131"/>
                </a:cubicBezTo>
                <a:cubicBezTo>
                  <a:pt x="2710490" y="4902179"/>
                  <a:pt x="2710490" y="4902179"/>
                  <a:pt x="2710490" y="4902179"/>
                </a:cubicBezTo>
                <a:cubicBezTo>
                  <a:pt x="2703237" y="4916160"/>
                  <a:pt x="2603770" y="5004702"/>
                  <a:pt x="2550928" y="4971149"/>
                </a:cubicBezTo>
                <a:cubicBezTo>
                  <a:pt x="2520880" y="4950645"/>
                  <a:pt x="2520880" y="4930140"/>
                  <a:pt x="2520880" y="4916160"/>
                </a:cubicBezTo>
                <a:cubicBezTo>
                  <a:pt x="2512591" y="4895655"/>
                  <a:pt x="2512591" y="4875151"/>
                  <a:pt x="2489796" y="4840666"/>
                </a:cubicBezTo>
                <a:cubicBezTo>
                  <a:pt x="2467002" y="4813637"/>
                  <a:pt x="2452496" y="4799657"/>
                  <a:pt x="2445243" y="4793132"/>
                </a:cubicBezTo>
                <a:cubicBezTo>
                  <a:pt x="2445243" y="4793132"/>
                  <a:pt x="2445243" y="4793132"/>
                  <a:pt x="2445243" y="4799657"/>
                </a:cubicBezTo>
                <a:cubicBezTo>
                  <a:pt x="2445243" y="4840666"/>
                  <a:pt x="2406907" y="4916160"/>
                  <a:pt x="2406907" y="4922684"/>
                </a:cubicBezTo>
                <a:cubicBezTo>
                  <a:pt x="2399654" y="4943189"/>
                  <a:pt x="2399654" y="4943189"/>
                  <a:pt x="2399654" y="4943189"/>
                </a:cubicBezTo>
                <a:cubicBezTo>
                  <a:pt x="2322981" y="4848122"/>
                  <a:pt x="2322981" y="4848122"/>
                  <a:pt x="2322981" y="4848122"/>
                </a:cubicBezTo>
                <a:cubicBezTo>
                  <a:pt x="2277392" y="4793132"/>
                  <a:pt x="2277392" y="4725094"/>
                  <a:pt x="2277392" y="4663581"/>
                </a:cubicBezTo>
                <a:cubicBezTo>
                  <a:pt x="2277392" y="4643076"/>
                  <a:pt x="2277392" y="4616047"/>
                  <a:pt x="2270139" y="4602067"/>
                </a:cubicBezTo>
                <a:cubicBezTo>
                  <a:pt x="2270139" y="4581562"/>
                  <a:pt x="2270139" y="4553601"/>
                  <a:pt x="2270139" y="4526573"/>
                </a:cubicBezTo>
                <a:cubicBezTo>
                  <a:pt x="2270139" y="4493020"/>
                  <a:pt x="2270139" y="4458535"/>
                  <a:pt x="2270139" y="4431506"/>
                </a:cubicBezTo>
                <a:cubicBezTo>
                  <a:pt x="2270139" y="4417526"/>
                  <a:pt x="2270139" y="4403545"/>
                  <a:pt x="2270139" y="4397021"/>
                </a:cubicBezTo>
                <a:cubicBezTo>
                  <a:pt x="2270139" y="4390497"/>
                  <a:pt x="2270139" y="4390497"/>
                  <a:pt x="2270139" y="4383041"/>
                </a:cubicBezTo>
                <a:cubicBezTo>
                  <a:pt x="2270139" y="4376516"/>
                  <a:pt x="2270139" y="4376516"/>
                  <a:pt x="2270139" y="4376516"/>
                </a:cubicBezTo>
                <a:cubicBezTo>
                  <a:pt x="2270139" y="4369992"/>
                  <a:pt x="2270139" y="4369992"/>
                  <a:pt x="2231803" y="4349488"/>
                </a:cubicBezTo>
                <a:cubicBezTo>
                  <a:pt x="2224550" y="4342031"/>
                  <a:pt x="2224550" y="4342031"/>
                  <a:pt x="2224550" y="4342031"/>
                </a:cubicBezTo>
                <a:cubicBezTo>
                  <a:pt x="2171708" y="4315003"/>
                  <a:pt x="2148913" y="4301022"/>
                  <a:pt x="2110576" y="4246965"/>
                </a:cubicBezTo>
                <a:cubicBezTo>
                  <a:pt x="2080529" y="4198499"/>
                  <a:pt x="2034940" y="4178927"/>
                  <a:pt x="1989350" y="4198499"/>
                </a:cubicBezTo>
                <a:cubicBezTo>
                  <a:pt x="1928219" y="4219004"/>
                  <a:pt x="1920967" y="4232984"/>
                  <a:pt x="1913714" y="4232984"/>
                </a:cubicBezTo>
                <a:cubicBezTo>
                  <a:pt x="1913714" y="4232984"/>
                  <a:pt x="1920967" y="4232984"/>
                  <a:pt x="1920967" y="4239508"/>
                </a:cubicBezTo>
                <a:cubicBezTo>
                  <a:pt x="1951014" y="4260945"/>
                  <a:pt x="2012145" y="4280518"/>
                  <a:pt x="2095035" y="4301022"/>
                </a:cubicBezTo>
                <a:cubicBezTo>
                  <a:pt x="2133371" y="4308478"/>
                  <a:pt x="2148913" y="4328983"/>
                  <a:pt x="2148913" y="4362536"/>
                </a:cubicBezTo>
                <a:cubicBezTo>
                  <a:pt x="2148913" y="4376516"/>
                  <a:pt x="2148913" y="4397021"/>
                  <a:pt x="2141660" y="4411001"/>
                </a:cubicBezTo>
                <a:cubicBezTo>
                  <a:pt x="2141660" y="4424050"/>
                  <a:pt x="2141660" y="4444554"/>
                  <a:pt x="2141660" y="4458535"/>
                </a:cubicBezTo>
                <a:cubicBezTo>
                  <a:pt x="2141660" y="4465059"/>
                  <a:pt x="2141660" y="4472515"/>
                  <a:pt x="2141660" y="4479039"/>
                </a:cubicBezTo>
                <a:cubicBezTo>
                  <a:pt x="2141660" y="4485564"/>
                  <a:pt x="2141660" y="4493020"/>
                  <a:pt x="2141660" y="4499544"/>
                </a:cubicBezTo>
                <a:cubicBezTo>
                  <a:pt x="2141660" y="4526573"/>
                  <a:pt x="2126118" y="4540553"/>
                  <a:pt x="2117829" y="4547077"/>
                </a:cubicBezTo>
                <a:cubicBezTo>
                  <a:pt x="2080529" y="4567582"/>
                  <a:pt x="2027687" y="4561058"/>
                  <a:pt x="1989350" y="4547077"/>
                </a:cubicBezTo>
                <a:cubicBezTo>
                  <a:pt x="1943761" y="4534029"/>
                  <a:pt x="1928219" y="4513524"/>
                  <a:pt x="1920967" y="4493020"/>
                </a:cubicBezTo>
                <a:cubicBezTo>
                  <a:pt x="1913714" y="4479039"/>
                  <a:pt x="1898172" y="4465059"/>
                  <a:pt x="1882630" y="4452011"/>
                </a:cubicBezTo>
                <a:cubicBezTo>
                  <a:pt x="1852583" y="4431506"/>
                  <a:pt x="1829788" y="4438030"/>
                  <a:pt x="1806993" y="4438030"/>
                </a:cubicBezTo>
                <a:cubicBezTo>
                  <a:pt x="1784199" y="4444554"/>
                  <a:pt x="1754151" y="4452011"/>
                  <a:pt x="1723068" y="4431506"/>
                </a:cubicBezTo>
                <a:cubicBezTo>
                  <a:pt x="1700273" y="4417526"/>
                  <a:pt x="1693020" y="4411001"/>
                  <a:pt x="1693020" y="4411001"/>
                </a:cubicBezTo>
                <a:lnTo>
                  <a:pt x="1693020" y="4417526"/>
                </a:lnTo>
                <a:cubicBezTo>
                  <a:pt x="1693020" y="4424050"/>
                  <a:pt x="1693020" y="4431506"/>
                  <a:pt x="1693020" y="4438030"/>
                </a:cubicBezTo>
                <a:cubicBezTo>
                  <a:pt x="1693020" y="4444554"/>
                  <a:pt x="1693020" y="4452011"/>
                  <a:pt x="1693020" y="4458535"/>
                </a:cubicBezTo>
                <a:cubicBezTo>
                  <a:pt x="1693020" y="4493020"/>
                  <a:pt x="1677478" y="4520049"/>
                  <a:pt x="1655720" y="4526573"/>
                </a:cubicBezTo>
                <a:cubicBezTo>
                  <a:pt x="1647431" y="4534029"/>
                  <a:pt x="1617383" y="4540553"/>
                  <a:pt x="1586300" y="4513524"/>
                </a:cubicBezTo>
                <a:cubicBezTo>
                  <a:pt x="1548999" y="4485564"/>
                  <a:pt x="1541747" y="4493020"/>
                  <a:pt x="1518952" y="4513524"/>
                </a:cubicBezTo>
                <a:cubicBezTo>
                  <a:pt x="1510663" y="4513524"/>
                  <a:pt x="1503410" y="4520049"/>
                  <a:pt x="1495121" y="4526573"/>
                </a:cubicBezTo>
                <a:cubicBezTo>
                  <a:pt x="1487868" y="4534029"/>
                  <a:pt x="1465074" y="4553601"/>
                  <a:pt x="1450568" y="4574106"/>
                </a:cubicBezTo>
                <a:cubicBezTo>
                  <a:pt x="1419484" y="4608591"/>
                  <a:pt x="1389437" y="4643076"/>
                  <a:pt x="1359389" y="4643076"/>
                </a:cubicBezTo>
                <a:cubicBezTo>
                  <a:pt x="1321053" y="4643076"/>
                  <a:pt x="1268211" y="4656124"/>
                  <a:pt x="1260958" y="4684085"/>
                </a:cubicBezTo>
                <a:cubicBezTo>
                  <a:pt x="1245416" y="4738143"/>
                  <a:pt x="1169779" y="4758647"/>
                  <a:pt x="1078601" y="4752123"/>
                </a:cubicBezTo>
                <a:cubicBezTo>
                  <a:pt x="1024723" y="4745599"/>
                  <a:pt x="1017470" y="4745599"/>
                  <a:pt x="1001928" y="4772628"/>
                </a:cubicBezTo>
                <a:cubicBezTo>
                  <a:pt x="994675" y="4786608"/>
                  <a:pt x="987422" y="4793132"/>
                  <a:pt x="971880" y="4807113"/>
                </a:cubicBezTo>
                <a:cubicBezTo>
                  <a:pt x="919038" y="4868627"/>
                  <a:pt x="827860" y="4902179"/>
                  <a:pt x="766729" y="4916160"/>
                </a:cubicBezTo>
                <a:cubicBezTo>
                  <a:pt x="743934" y="4922684"/>
                  <a:pt x="721139" y="4922684"/>
                  <a:pt x="698345" y="4916160"/>
                </a:cubicBezTo>
                <a:cubicBezTo>
                  <a:pt x="698345" y="4922684"/>
                  <a:pt x="698345" y="4930140"/>
                  <a:pt x="698345" y="4936664"/>
                </a:cubicBezTo>
                <a:cubicBezTo>
                  <a:pt x="698345" y="4950645"/>
                  <a:pt x="691092" y="4963693"/>
                  <a:pt x="691092" y="4977674"/>
                </a:cubicBezTo>
                <a:cubicBezTo>
                  <a:pt x="691092" y="4990722"/>
                  <a:pt x="691092" y="5004702"/>
                  <a:pt x="691092" y="5025207"/>
                </a:cubicBezTo>
                <a:cubicBezTo>
                  <a:pt x="691092" y="5053168"/>
                  <a:pt x="691092" y="5073672"/>
                  <a:pt x="705598" y="5086721"/>
                </a:cubicBezTo>
                <a:cubicBezTo>
                  <a:pt x="713887" y="5100701"/>
                  <a:pt x="721139" y="5107225"/>
                  <a:pt x="721139" y="5113750"/>
                </a:cubicBezTo>
                <a:cubicBezTo>
                  <a:pt x="743934" y="5141710"/>
                  <a:pt x="751187" y="5148235"/>
                  <a:pt x="775018" y="5216273"/>
                </a:cubicBezTo>
                <a:cubicBezTo>
                  <a:pt x="782270" y="5236777"/>
                  <a:pt x="789523" y="5250758"/>
                  <a:pt x="789523" y="5263806"/>
                </a:cubicBezTo>
                <a:cubicBezTo>
                  <a:pt x="789523" y="5312271"/>
                  <a:pt x="743934" y="5318795"/>
                  <a:pt x="713887" y="5332776"/>
                </a:cubicBezTo>
                <a:cubicBezTo>
                  <a:pt x="705598" y="5332776"/>
                  <a:pt x="691092" y="5339300"/>
                  <a:pt x="683839" y="5339300"/>
                </a:cubicBezTo>
                <a:cubicBezTo>
                  <a:pt x="675550" y="5345824"/>
                  <a:pt x="668297" y="5345824"/>
                  <a:pt x="668297" y="5345824"/>
                </a:cubicBezTo>
                <a:cubicBezTo>
                  <a:pt x="675550" y="5353280"/>
                  <a:pt x="721139" y="5373785"/>
                  <a:pt x="759476" y="5387765"/>
                </a:cubicBezTo>
                <a:cubicBezTo>
                  <a:pt x="782270" y="5394290"/>
                  <a:pt x="782270" y="5394290"/>
                  <a:pt x="782270" y="5394290"/>
                </a:cubicBezTo>
                <a:cubicBezTo>
                  <a:pt x="842365" y="5414794"/>
                  <a:pt x="842365" y="5414794"/>
                  <a:pt x="941833" y="5400814"/>
                </a:cubicBezTo>
                <a:cubicBezTo>
                  <a:pt x="956339" y="5400814"/>
                  <a:pt x="956339" y="5400814"/>
                  <a:pt x="956339" y="5400814"/>
                </a:cubicBezTo>
                <a:cubicBezTo>
                  <a:pt x="1033012" y="5387765"/>
                  <a:pt x="1070312" y="5387765"/>
                  <a:pt x="1093107" y="5400814"/>
                </a:cubicBezTo>
                <a:cubicBezTo>
                  <a:pt x="1100359" y="5408270"/>
                  <a:pt x="1108648" y="5421318"/>
                  <a:pt x="1108648" y="5435299"/>
                </a:cubicBezTo>
                <a:cubicBezTo>
                  <a:pt x="1108648" y="5441823"/>
                  <a:pt x="1108648" y="5448347"/>
                  <a:pt x="1108648" y="5455803"/>
                </a:cubicBezTo>
                <a:cubicBezTo>
                  <a:pt x="1093107" y="5503337"/>
                  <a:pt x="1033012" y="5496813"/>
                  <a:pt x="964628" y="5489356"/>
                </a:cubicBezTo>
                <a:cubicBezTo>
                  <a:pt x="941833" y="5489356"/>
                  <a:pt x="926291" y="5489356"/>
                  <a:pt x="903497" y="5489356"/>
                </a:cubicBezTo>
                <a:cubicBezTo>
                  <a:pt x="880702" y="5489356"/>
                  <a:pt x="865160" y="5489356"/>
                  <a:pt x="842365" y="5489356"/>
                </a:cubicBezTo>
                <a:cubicBezTo>
                  <a:pt x="775018" y="5489356"/>
                  <a:pt x="683839" y="5496813"/>
                  <a:pt x="584372" y="5476308"/>
                </a:cubicBezTo>
                <a:cubicBezTo>
                  <a:pt x="447604" y="5455803"/>
                  <a:pt x="364714" y="5421318"/>
                  <a:pt x="257994" y="5373785"/>
                </a:cubicBezTo>
                <a:cubicBezTo>
                  <a:pt x="182357" y="5353280"/>
                  <a:pt x="182357" y="5353280"/>
                  <a:pt x="182357" y="5353280"/>
                </a:cubicBezTo>
                <a:cubicBezTo>
                  <a:pt x="182357" y="5353280"/>
                  <a:pt x="106720" y="5353280"/>
                  <a:pt x="38336" y="5305747"/>
                </a:cubicBezTo>
                <a:cubicBezTo>
                  <a:pt x="7253" y="5291767"/>
                  <a:pt x="0" y="5277786"/>
                  <a:pt x="0" y="5257282"/>
                </a:cubicBezTo>
                <a:cubicBezTo>
                  <a:pt x="0" y="5230253"/>
                  <a:pt x="15542" y="5209748"/>
                  <a:pt x="38336" y="5189244"/>
                </a:cubicBezTo>
                <a:cubicBezTo>
                  <a:pt x="45589" y="5175263"/>
                  <a:pt x="52842" y="5154759"/>
                  <a:pt x="68384" y="5141710"/>
                </a:cubicBezTo>
                <a:cubicBezTo>
                  <a:pt x="68384" y="5134254"/>
                  <a:pt x="83925" y="5113750"/>
                  <a:pt x="98431" y="5113750"/>
                </a:cubicBezTo>
                <a:cubicBezTo>
                  <a:pt x="129515" y="5107225"/>
                  <a:pt x="144020" y="5127730"/>
                  <a:pt x="166815" y="5154759"/>
                </a:cubicBezTo>
                <a:cubicBezTo>
                  <a:pt x="182357" y="5168739"/>
                  <a:pt x="197899" y="5189244"/>
                  <a:pt x="219657" y="5195768"/>
                </a:cubicBezTo>
                <a:cubicBezTo>
                  <a:pt x="257994" y="5216273"/>
                  <a:pt x="257994" y="5244233"/>
                  <a:pt x="257994" y="5263806"/>
                </a:cubicBezTo>
                <a:cubicBezTo>
                  <a:pt x="257994" y="5271262"/>
                  <a:pt x="257994" y="5277786"/>
                  <a:pt x="257994" y="5285242"/>
                </a:cubicBezTo>
                <a:cubicBezTo>
                  <a:pt x="257994" y="5291767"/>
                  <a:pt x="257994" y="5291767"/>
                  <a:pt x="257994" y="5298291"/>
                </a:cubicBezTo>
                <a:cubicBezTo>
                  <a:pt x="257994" y="5305747"/>
                  <a:pt x="257994" y="5312271"/>
                  <a:pt x="257994" y="5312271"/>
                </a:cubicBezTo>
                <a:cubicBezTo>
                  <a:pt x="266283" y="5332776"/>
                  <a:pt x="319125" y="5332776"/>
                  <a:pt x="417556" y="5312271"/>
                </a:cubicBezTo>
                <a:cubicBezTo>
                  <a:pt x="470398" y="5305747"/>
                  <a:pt x="508735" y="5305747"/>
                  <a:pt x="531529" y="5305747"/>
                </a:cubicBezTo>
                <a:cubicBezTo>
                  <a:pt x="554324" y="5305747"/>
                  <a:pt x="569866" y="5305747"/>
                  <a:pt x="592660" y="5291767"/>
                </a:cubicBezTo>
                <a:cubicBezTo>
                  <a:pt x="622708" y="5277786"/>
                  <a:pt x="629961" y="5230253"/>
                  <a:pt x="629961" y="5209748"/>
                </a:cubicBezTo>
                <a:cubicBezTo>
                  <a:pt x="638250" y="4895655"/>
                  <a:pt x="638250" y="4895655"/>
                  <a:pt x="638250" y="4895655"/>
                </a:cubicBezTo>
                <a:cubicBezTo>
                  <a:pt x="599913" y="4881675"/>
                  <a:pt x="577119" y="4861170"/>
                  <a:pt x="577119" y="4861170"/>
                </a:cubicBezTo>
                <a:cubicBezTo>
                  <a:pt x="569866" y="4861170"/>
                  <a:pt x="554324" y="4834142"/>
                  <a:pt x="554324" y="4799657"/>
                </a:cubicBezTo>
                <a:cubicBezTo>
                  <a:pt x="554324" y="4772628"/>
                  <a:pt x="561577" y="4752123"/>
                  <a:pt x="584372" y="4738143"/>
                </a:cubicBezTo>
                <a:cubicBezTo>
                  <a:pt x="599913" y="4725094"/>
                  <a:pt x="607166" y="4704590"/>
                  <a:pt x="607166" y="4670105"/>
                </a:cubicBezTo>
                <a:cubicBezTo>
                  <a:pt x="607166" y="4649600"/>
                  <a:pt x="607166" y="4616047"/>
                  <a:pt x="599913" y="4595543"/>
                </a:cubicBezTo>
                <a:cubicBezTo>
                  <a:pt x="599913" y="4574106"/>
                  <a:pt x="592660" y="4561058"/>
                  <a:pt x="592660" y="4547077"/>
                </a:cubicBezTo>
                <a:cubicBezTo>
                  <a:pt x="592660" y="4280518"/>
                  <a:pt x="592660" y="4280518"/>
                  <a:pt x="592660" y="4280518"/>
                </a:cubicBezTo>
                <a:cubicBezTo>
                  <a:pt x="592660" y="4226460"/>
                  <a:pt x="614419" y="4198499"/>
                  <a:pt x="638250" y="4158422"/>
                </a:cubicBezTo>
                <a:cubicBezTo>
                  <a:pt x="652755" y="4137918"/>
                  <a:pt x="652755" y="4137918"/>
                  <a:pt x="652755" y="4137918"/>
                </a:cubicBezTo>
                <a:cubicBezTo>
                  <a:pt x="683839" y="4089452"/>
                  <a:pt x="683839" y="3986929"/>
                  <a:pt x="683839" y="3918891"/>
                </a:cubicBezTo>
                <a:cubicBezTo>
                  <a:pt x="683839" y="3850853"/>
                  <a:pt x="728392" y="3789340"/>
                  <a:pt x="759476" y="3754855"/>
                </a:cubicBezTo>
                <a:cubicBezTo>
                  <a:pt x="782270" y="3734350"/>
                  <a:pt x="805065" y="3734350"/>
                  <a:pt x="827860" y="3734350"/>
                </a:cubicBezTo>
                <a:cubicBezTo>
                  <a:pt x="857907" y="3741806"/>
                  <a:pt x="880702" y="3741806"/>
                  <a:pt x="919038" y="3721302"/>
                </a:cubicBezTo>
                <a:cubicBezTo>
                  <a:pt x="941833" y="3707321"/>
                  <a:pt x="949086" y="3693341"/>
                  <a:pt x="949086" y="3672836"/>
                </a:cubicBezTo>
                <a:cubicBezTo>
                  <a:pt x="949086" y="3645807"/>
                  <a:pt x="926291" y="3604798"/>
                  <a:pt x="880702" y="3570313"/>
                </a:cubicBezTo>
                <a:cubicBezTo>
                  <a:pt x="805065" y="3516256"/>
                  <a:pt x="805065" y="3448218"/>
                  <a:pt x="805065" y="3448218"/>
                </a:cubicBezTo>
                <a:cubicBezTo>
                  <a:pt x="805065" y="3434237"/>
                  <a:pt x="805065" y="3434237"/>
                  <a:pt x="805065" y="3434237"/>
                </a:cubicBezTo>
                <a:cubicBezTo>
                  <a:pt x="819571" y="3434237"/>
                  <a:pt x="819571" y="3434237"/>
                  <a:pt x="819571" y="3434237"/>
                </a:cubicBezTo>
                <a:cubicBezTo>
                  <a:pt x="842365" y="3426781"/>
                  <a:pt x="910749" y="3420257"/>
                  <a:pt x="941833" y="3399752"/>
                </a:cubicBezTo>
                <a:cubicBezTo>
                  <a:pt x="941833" y="3399752"/>
                  <a:pt x="926291" y="3393228"/>
                  <a:pt x="910749" y="3386704"/>
                </a:cubicBezTo>
                <a:cubicBezTo>
                  <a:pt x="887955" y="3372724"/>
                  <a:pt x="865160" y="3352219"/>
                  <a:pt x="842365" y="3331714"/>
                </a:cubicBezTo>
                <a:cubicBezTo>
                  <a:pt x="796776" y="3276725"/>
                  <a:pt x="713887" y="3153697"/>
                  <a:pt x="713887" y="3147173"/>
                </a:cubicBezTo>
                <a:cubicBezTo>
                  <a:pt x="698345" y="3126668"/>
                  <a:pt x="698345" y="3126668"/>
                  <a:pt x="698345" y="3126668"/>
                </a:cubicBezTo>
                <a:cubicBezTo>
                  <a:pt x="796776" y="3126668"/>
                  <a:pt x="796776" y="3126668"/>
                  <a:pt x="796776" y="3126668"/>
                </a:cubicBezTo>
                <a:cubicBezTo>
                  <a:pt x="819571" y="3099640"/>
                  <a:pt x="880702" y="2997117"/>
                  <a:pt x="896244" y="2935603"/>
                </a:cubicBezTo>
                <a:cubicBezTo>
                  <a:pt x="903497" y="2929079"/>
                  <a:pt x="903497" y="2929079"/>
                  <a:pt x="903497" y="2929079"/>
                </a:cubicBezTo>
                <a:cubicBezTo>
                  <a:pt x="926291" y="2853585"/>
                  <a:pt x="933544" y="2812575"/>
                  <a:pt x="987422" y="2771567"/>
                </a:cubicBezTo>
                <a:cubicBezTo>
                  <a:pt x="1033012" y="2730557"/>
                  <a:pt x="1047517" y="2683024"/>
                  <a:pt x="1047517" y="2621510"/>
                </a:cubicBezTo>
                <a:cubicBezTo>
                  <a:pt x="1047517" y="2573977"/>
                  <a:pt x="949086" y="2573977"/>
                  <a:pt x="949086" y="2573977"/>
                </a:cubicBezTo>
                <a:cubicBezTo>
                  <a:pt x="919038" y="2573977"/>
                  <a:pt x="919038" y="2573977"/>
                  <a:pt x="919038" y="2573977"/>
                </a:cubicBezTo>
                <a:cubicBezTo>
                  <a:pt x="933544" y="2553472"/>
                  <a:pt x="933544" y="2553472"/>
                  <a:pt x="933544" y="2553472"/>
                </a:cubicBezTo>
                <a:cubicBezTo>
                  <a:pt x="941833" y="2546016"/>
                  <a:pt x="987422" y="2484502"/>
                  <a:pt x="1047517" y="2450949"/>
                </a:cubicBezTo>
                <a:cubicBezTo>
                  <a:pt x="1108648" y="2416464"/>
                  <a:pt x="1177032" y="2409940"/>
                  <a:pt x="1260958" y="2416464"/>
                </a:cubicBezTo>
                <a:cubicBezTo>
                  <a:pt x="1305511" y="2422989"/>
                  <a:pt x="1343848" y="2443493"/>
                  <a:pt x="1359389" y="2463997"/>
                </a:cubicBezTo>
                <a:cubicBezTo>
                  <a:pt x="1366642" y="2443493"/>
                  <a:pt x="1373895" y="2416464"/>
                  <a:pt x="1382184" y="2395960"/>
                </a:cubicBezTo>
                <a:cubicBezTo>
                  <a:pt x="1382184" y="2389435"/>
                  <a:pt x="1382184" y="2381979"/>
                  <a:pt x="1382184" y="2375455"/>
                </a:cubicBezTo>
                <a:cubicBezTo>
                  <a:pt x="1382184" y="2361475"/>
                  <a:pt x="1389437" y="2340970"/>
                  <a:pt x="1404979" y="2334446"/>
                </a:cubicBezTo>
                <a:cubicBezTo>
                  <a:pt x="1419484" y="2321397"/>
                  <a:pt x="1435026" y="2321397"/>
                  <a:pt x="1465074" y="2321397"/>
                </a:cubicBezTo>
                <a:cubicBezTo>
                  <a:pt x="1487868" y="2327922"/>
                  <a:pt x="1510663" y="2327922"/>
                  <a:pt x="1526205" y="2334446"/>
                </a:cubicBezTo>
                <a:cubicBezTo>
                  <a:pt x="1571794" y="2340970"/>
                  <a:pt x="1609094" y="2340970"/>
                  <a:pt x="1662973" y="2340970"/>
                </a:cubicBezTo>
                <a:cubicBezTo>
                  <a:pt x="1776946" y="2340970"/>
                  <a:pt x="1859835" y="2361475"/>
                  <a:pt x="1928219" y="2395960"/>
                </a:cubicBezTo>
                <a:cubicBezTo>
                  <a:pt x="2012145" y="2443493"/>
                  <a:pt x="2034940" y="2518987"/>
                  <a:pt x="2042193" y="2573977"/>
                </a:cubicBezTo>
                <a:cubicBezTo>
                  <a:pt x="2042193" y="2587025"/>
                  <a:pt x="2042193" y="2587025"/>
                  <a:pt x="2042193" y="2587025"/>
                </a:cubicBezTo>
                <a:cubicBezTo>
                  <a:pt x="2050482" y="2621510"/>
                  <a:pt x="2080529" y="2655995"/>
                  <a:pt x="2103324" y="2655995"/>
                </a:cubicBezTo>
                <a:cubicBezTo>
                  <a:pt x="2110576" y="2655995"/>
                  <a:pt x="2117829" y="2655995"/>
                  <a:pt x="2133371" y="2634558"/>
                </a:cubicBezTo>
                <a:cubicBezTo>
                  <a:pt x="2141660" y="2628034"/>
                  <a:pt x="2141660" y="2614054"/>
                  <a:pt x="2141660" y="2601005"/>
                </a:cubicBezTo>
                <a:cubicBezTo>
                  <a:pt x="2141660" y="2546016"/>
                  <a:pt x="2087782" y="2463997"/>
                  <a:pt x="2057734" y="2430445"/>
                </a:cubicBezTo>
                <a:cubicBezTo>
                  <a:pt x="2003856" y="2389435"/>
                  <a:pt x="2003856" y="2279456"/>
                  <a:pt x="2003856" y="2258952"/>
                </a:cubicBezTo>
                <a:cubicBezTo>
                  <a:pt x="1989350" y="2239379"/>
                  <a:pt x="1989350" y="2225399"/>
                  <a:pt x="1989350" y="2204894"/>
                </a:cubicBezTo>
                <a:cubicBezTo>
                  <a:pt x="1989350" y="2176933"/>
                  <a:pt x="1996603" y="2157361"/>
                  <a:pt x="2012145" y="2129400"/>
                </a:cubicBezTo>
                <a:cubicBezTo>
                  <a:pt x="2019398" y="2116352"/>
                  <a:pt x="2019398" y="2108896"/>
                  <a:pt x="2027687" y="2102371"/>
                </a:cubicBezTo>
                <a:cubicBezTo>
                  <a:pt x="2042193" y="2061362"/>
                  <a:pt x="2087782" y="2013829"/>
                  <a:pt x="2117829" y="2013829"/>
                </a:cubicBezTo>
                <a:cubicBezTo>
                  <a:pt x="2133371" y="2013829"/>
                  <a:pt x="2148913" y="2026877"/>
                  <a:pt x="2148913" y="2034333"/>
                </a:cubicBezTo>
                <a:cubicBezTo>
                  <a:pt x="2156166" y="2047382"/>
                  <a:pt x="2156166" y="2054838"/>
                  <a:pt x="2163419" y="2054838"/>
                </a:cubicBezTo>
                <a:cubicBezTo>
                  <a:pt x="2178960" y="2054838"/>
                  <a:pt x="2201755" y="2054838"/>
                  <a:pt x="2247344" y="2026877"/>
                </a:cubicBezTo>
                <a:cubicBezTo>
                  <a:pt x="2254597" y="2026877"/>
                  <a:pt x="2262886" y="2020353"/>
                  <a:pt x="2270139" y="2020353"/>
                </a:cubicBezTo>
                <a:cubicBezTo>
                  <a:pt x="2254597" y="1999848"/>
                  <a:pt x="2240092" y="1979344"/>
                  <a:pt x="2231803" y="1952315"/>
                </a:cubicBezTo>
                <a:cubicBezTo>
                  <a:pt x="2217297" y="1924354"/>
                  <a:pt x="2201755" y="1897325"/>
                  <a:pt x="2186213" y="1884277"/>
                </a:cubicBezTo>
                <a:cubicBezTo>
                  <a:pt x="2171708" y="1870297"/>
                  <a:pt x="2163419" y="1856316"/>
                  <a:pt x="2163419" y="1829287"/>
                </a:cubicBezTo>
                <a:cubicBezTo>
                  <a:pt x="2163419" y="1781754"/>
                  <a:pt x="2201755" y="1699736"/>
                  <a:pt x="2224550" y="1665251"/>
                </a:cubicBezTo>
                <a:cubicBezTo>
                  <a:pt x="2240092" y="1651270"/>
                  <a:pt x="2247344" y="1638222"/>
                  <a:pt x="2262886" y="1617717"/>
                </a:cubicBezTo>
                <a:cubicBezTo>
                  <a:pt x="2292934" y="1583232"/>
                  <a:pt x="2322981" y="1542223"/>
                  <a:pt x="2331270" y="1487233"/>
                </a:cubicBezTo>
                <a:cubicBezTo>
                  <a:pt x="2345776" y="1419196"/>
                  <a:pt x="2414160" y="1256091"/>
                  <a:pt x="2452496" y="1222538"/>
                </a:cubicBezTo>
                <a:cubicBezTo>
                  <a:pt x="2459749" y="1215082"/>
                  <a:pt x="2467002" y="1208558"/>
                  <a:pt x="2475291" y="1202033"/>
                </a:cubicBezTo>
                <a:cubicBezTo>
                  <a:pt x="2520880" y="1167548"/>
                  <a:pt x="2580975" y="1120015"/>
                  <a:pt x="2589264" y="1024016"/>
                </a:cubicBezTo>
                <a:lnTo>
                  <a:pt x="2589264" y="1017492"/>
                </a:lnTo>
                <a:cubicBezTo>
                  <a:pt x="2589264" y="949454"/>
                  <a:pt x="2528133" y="900989"/>
                  <a:pt x="2467002" y="867436"/>
                </a:cubicBezTo>
                <a:cubicBezTo>
                  <a:pt x="2445243" y="846931"/>
                  <a:pt x="2422449" y="832951"/>
                  <a:pt x="2406907" y="812446"/>
                </a:cubicBezTo>
                <a:cubicBezTo>
                  <a:pt x="2361318" y="771437"/>
                  <a:pt x="2338523" y="703399"/>
                  <a:pt x="2322981" y="621381"/>
                </a:cubicBezTo>
                <a:cubicBezTo>
                  <a:pt x="2315728" y="600876"/>
                  <a:pt x="2315728" y="580372"/>
                  <a:pt x="2315728" y="559867"/>
                </a:cubicBezTo>
                <a:cubicBezTo>
                  <a:pt x="2315728" y="545887"/>
                  <a:pt x="2315728" y="532838"/>
                  <a:pt x="2315728" y="518858"/>
                </a:cubicBezTo>
                <a:cubicBezTo>
                  <a:pt x="2315728" y="498353"/>
                  <a:pt x="2315728" y="484373"/>
                  <a:pt x="2315728" y="471324"/>
                </a:cubicBezTo>
                <a:cubicBezTo>
                  <a:pt x="2315728" y="463868"/>
                  <a:pt x="2322981" y="463868"/>
                  <a:pt x="2322981" y="457344"/>
                </a:cubicBezTo>
                <a:cubicBezTo>
                  <a:pt x="2308475" y="457344"/>
                  <a:pt x="2292934" y="457344"/>
                  <a:pt x="2277392" y="450820"/>
                </a:cubicBezTo>
                <a:cubicBezTo>
                  <a:pt x="2262886" y="436839"/>
                  <a:pt x="2262886" y="436839"/>
                  <a:pt x="2262886" y="436839"/>
                </a:cubicBezTo>
                <a:cubicBezTo>
                  <a:pt x="2231803" y="416335"/>
                  <a:pt x="2178960" y="382782"/>
                  <a:pt x="2148913" y="402355"/>
                </a:cubicBezTo>
                <a:cubicBezTo>
                  <a:pt x="2133371" y="416335"/>
                  <a:pt x="2117829" y="422859"/>
                  <a:pt x="2110576" y="422859"/>
                </a:cubicBezTo>
                <a:cubicBezTo>
                  <a:pt x="2103324" y="430315"/>
                  <a:pt x="2095035" y="430315"/>
                  <a:pt x="2095035" y="436839"/>
                </a:cubicBezTo>
                <a:cubicBezTo>
                  <a:pt x="2095035" y="436839"/>
                  <a:pt x="2095035" y="436839"/>
                  <a:pt x="2110576" y="457344"/>
                </a:cubicBezTo>
                <a:cubicBezTo>
                  <a:pt x="2148913" y="498353"/>
                  <a:pt x="2156166" y="545887"/>
                  <a:pt x="2156166" y="566391"/>
                </a:cubicBezTo>
                <a:cubicBezTo>
                  <a:pt x="2156166" y="580372"/>
                  <a:pt x="2148913" y="586896"/>
                  <a:pt x="2148913" y="586896"/>
                </a:cubicBezTo>
                <a:cubicBezTo>
                  <a:pt x="2148913" y="600876"/>
                  <a:pt x="2148913" y="600876"/>
                  <a:pt x="2148913" y="600876"/>
                </a:cubicBezTo>
                <a:cubicBezTo>
                  <a:pt x="2133371" y="600876"/>
                  <a:pt x="2133371" y="600876"/>
                  <a:pt x="2133371" y="600876"/>
                </a:cubicBezTo>
                <a:cubicBezTo>
                  <a:pt x="2117829" y="600876"/>
                  <a:pt x="2103324" y="600876"/>
                  <a:pt x="2095035" y="607400"/>
                </a:cubicBezTo>
                <a:cubicBezTo>
                  <a:pt x="2064987" y="614857"/>
                  <a:pt x="2050482" y="621381"/>
                  <a:pt x="1996603" y="594352"/>
                </a:cubicBezTo>
                <a:cubicBezTo>
                  <a:pt x="1973809" y="586896"/>
                  <a:pt x="1959303" y="586896"/>
                  <a:pt x="1951014" y="586896"/>
                </a:cubicBezTo>
                <a:cubicBezTo>
                  <a:pt x="1920967" y="580372"/>
                  <a:pt x="1905425" y="580372"/>
                  <a:pt x="1852583" y="539362"/>
                </a:cubicBezTo>
                <a:cubicBezTo>
                  <a:pt x="1799740" y="498353"/>
                  <a:pt x="1768657" y="477849"/>
                  <a:pt x="1768657" y="450820"/>
                </a:cubicBezTo>
                <a:cubicBezTo>
                  <a:pt x="1768657" y="430315"/>
                  <a:pt x="1784199" y="416335"/>
                  <a:pt x="1791452" y="395830"/>
                </a:cubicBezTo>
                <a:cubicBezTo>
                  <a:pt x="1829788" y="348297"/>
                  <a:pt x="1837041" y="313812"/>
                  <a:pt x="1859835" y="231794"/>
                </a:cubicBezTo>
                <a:cubicBezTo>
                  <a:pt x="1882630" y="170280"/>
                  <a:pt x="1928219" y="149775"/>
                  <a:pt x="1966556" y="136727"/>
                </a:cubicBezTo>
                <a:cubicBezTo>
                  <a:pt x="1981062" y="129271"/>
                  <a:pt x="1996603" y="129271"/>
                  <a:pt x="2012145" y="116222"/>
                </a:cubicBezTo>
                <a:cubicBezTo>
                  <a:pt x="2027687" y="102242"/>
                  <a:pt x="2050482" y="95718"/>
                  <a:pt x="2072240" y="88262"/>
                </a:cubicBezTo>
                <a:cubicBezTo>
                  <a:pt x="2110576" y="75213"/>
                  <a:pt x="2141660" y="67757"/>
                  <a:pt x="2171708" y="34204"/>
                </a:cubicBezTo>
                <a:cubicBezTo>
                  <a:pt x="2194243" y="8340"/>
                  <a:pt x="2225521" y="-1796"/>
                  <a:pt x="2252428" y="258"/>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295894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4" name="Flowchart: Off-page Connector 13"/>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12" name="Picture Placeholder 11"/>
          <p:cNvSpPr>
            <a:spLocks noGrp="1"/>
          </p:cNvSpPr>
          <p:nvPr>
            <p:ph type="pic" sz="quarter" idx="13"/>
          </p:nvPr>
        </p:nvSpPr>
        <p:spPr>
          <a:xfrm>
            <a:off x="0" y="-7923"/>
            <a:ext cx="9144000" cy="5151423"/>
          </a:xfrm>
          <a:custGeom>
            <a:avLst/>
            <a:gdLst>
              <a:gd name="connsiteX0" fmla="*/ 0 w 12192000"/>
              <a:gd name="connsiteY0" fmla="*/ 0 h 6868564"/>
              <a:gd name="connsiteX1" fmla="*/ 12192000 w 12192000"/>
              <a:gd name="connsiteY1" fmla="*/ 0 h 6868564"/>
              <a:gd name="connsiteX2" fmla="*/ 12192000 w 12192000"/>
              <a:gd name="connsiteY2" fmla="*/ 6868564 h 6868564"/>
              <a:gd name="connsiteX3" fmla="*/ 0 w 12192000"/>
              <a:gd name="connsiteY3" fmla="*/ 6868564 h 6868564"/>
            </a:gdLst>
            <a:ahLst/>
            <a:cxnLst>
              <a:cxn ang="0">
                <a:pos x="connsiteX0" y="connsiteY0"/>
              </a:cxn>
              <a:cxn ang="0">
                <a:pos x="connsiteX1" y="connsiteY1"/>
              </a:cxn>
              <a:cxn ang="0">
                <a:pos x="connsiteX2" y="connsiteY2"/>
              </a:cxn>
              <a:cxn ang="0">
                <a:pos x="connsiteX3" y="connsiteY3"/>
              </a:cxn>
            </a:cxnLst>
            <a:rect l="l" t="t" r="r" b="b"/>
            <a:pathLst>
              <a:path w="12192000" h="6868564">
                <a:moveTo>
                  <a:pt x="0" y="0"/>
                </a:moveTo>
                <a:lnTo>
                  <a:pt x="12192000" y="0"/>
                </a:lnTo>
                <a:lnTo>
                  <a:pt x="12192000" y="6868564"/>
                </a:lnTo>
                <a:lnTo>
                  <a:pt x="0" y="6868564"/>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7" name="Picture Placeholder 16"/>
          <p:cNvSpPr>
            <a:spLocks noGrp="1"/>
          </p:cNvSpPr>
          <p:nvPr>
            <p:ph type="pic" sz="quarter" idx="14"/>
          </p:nvPr>
        </p:nvSpPr>
        <p:spPr>
          <a:xfrm>
            <a:off x="644276" y="2804310"/>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tx1">
                <a:lumMod val="50000"/>
                <a:lumOff val="50000"/>
              </a:schemeClr>
            </a:fgClr>
            <a:bgClr>
              <a:schemeClr val="bg1"/>
            </a:bgClr>
          </a:pattFill>
        </p:spPr>
        <p:txBody>
          <a:bodyPr wrap="square" anchor="ctr">
            <a:noAutofit/>
          </a:bodyPr>
          <a:lstStyle>
            <a:lvl1pPr algn="ctr">
              <a:defRPr sz="1200"/>
            </a:lvl1pPr>
          </a:lstStyle>
          <a:p>
            <a:endParaRPr lang="en-US"/>
          </a:p>
        </p:txBody>
      </p:sp>
      <p:sp>
        <p:nvSpPr>
          <p:cNvPr id="18" name="Picture Placeholder 17"/>
          <p:cNvSpPr>
            <a:spLocks noGrp="1"/>
          </p:cNvSpPr>
          <p:nvPr>
            <p:ph type="pic" sz="quarter" idx="15"/>
          </p:nvPr>
        </p:nvSpPr>
        <p:spPr>
          <a:xfrm>
            <a:off x="2245112" y="2804310"/>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tx1">
                <a:lumMod val="50000"/>
                <a:lumOff val="50000"/>
              </a:schemeClr>
            </a:fgClr>
            <a:bgClr>
              <a:schemeClr val="bg1"/>
            </a:bgClr>
          </a:pattFill>
        </p:spPr>
        <p:txBody>
          <a:bodyPr wrap="square" anchor="ctr">
            <a:noAutofit/>
          </a:bodyPr>
          <a:lstStyle>
            <a:lvl1pPr algn="ctr">
              <a:defRPr sz="1200"/>
            </a:lvl1pPr>
          </a:lstStyle>
          <a:p>
            <a:endParaRPr lang="en-US"/>
          </a:p>
        </p:txBody>
      </p:sp>
      <p:sp>
        <p:nvSpPr>
          <p:cNvPr id="19" name="Picture Placeholder 18"/>
          <p:cNvSpPr>
            <a:spLocks noGrp="1"/>
          </p:cNvSpPr>
          <p:nvPr>
            <p:ph type="pic" sz="quarter" idx="16"/>
          </p:nvPr>
        </p:nvSpPr>
        <p:spPr>
          <a:xfrm>
            <a:off x="3845949" y="2804310"/>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tx1">
                <a:lumMod val="50000"/>
                <a:lumOff val="50000"/>
              </a:schemeClr>
            </a:fgClr>
            <a:bgClr>
              <a:schemeClr val="bg1"/>
            </a:bgClr>
          </a:pattFill>
        </p:spPr>
        <p:txBody>
          <a:bodyPr wrap="square" anchor="ctr">
            <a:noAutofit/>
          </a:bodyPr>
          <a:lstStyle>
            <a:lvl1pPr algn="ctr">
              <a:defRPr sz="1200"/>
            </a:lvl1pPr>
          </a:lstStyle>
          <a:p>
            <a:endParaRPr lang="en-US"/>
          </a:p>
        </p:txBody>
      </p:sp>
      <p:sp>
        <p:nvSpPr>
          <p:cNvPr id="20" name="Picture Placeholder 19"/>
          <p:cNvSpPr>
            <a:spLocks noGrp="1"/>
          </p:cNvSpPr>
          <p:nvPr>
            <p:ph type="pic" sz="quarter" idx="17"/>
          </p:nvPr>
        </p:nvSpPr>
        <p:spPr>
          <a:xfrm>
            <a:off x="7514434" y="2804310"/>
            <a:ext cx="987518" cy="988532"/>
          </a:xfrm>
          <a:custGeom>
            <a:avLst/>
            <a:gdLst>
              <a:gd name="connsiteX0" fmla="*/ 72026 w 1316691"/>
              <a:gd name="connsiteY0" fmla="*/ 0 h 1318042"/>
              <a:gd name="connsiteX1" fmla="*/ 1244665 w 1316691"/>
              <a:gd name="connsiteY1" fmla="*/ 0 h 1318042"/>
              <a:gd name="connsiteX2" fmla="*/ 1316691 w 1316691"/>
              <a:gd name="connsiteY2" fmla="*/ 72026 h 1318042"/>
              <a:gd name="connsiteX3" fmla="*/ 1316691 w 1316691"/>
              <a:gd name="connsiteY3" fmla="*/ 81027 h 1318042"/>
              <a:gd name="connsiteX4" fmla="*/ 1316691 w 1316691"/>
              <a:gd name="connsiteY4" fmla="*/ 360119 h 1318042"/>
              <a:gd name="connsiteX5" fmla="*/ 1316691 w 1316691"/>
              <a:gd name="connsiteY5" fmla="*/ 957923 h 1318042"/>
              <a:gd name="connsiteX6" fmla="*/ 1316691 w 1316691"/>
              <a:gd name="connsiteY6" fmla="*/ 1053353 h 1318042"/>
              <a:gd name="connsiteX7" fmla="*/ 1316691 w 1316691"/>
              <a:gd name="connsiteY7" fmla="*/ 1246016 h 1318042"/>
              <a:gd name="connsiteX8" fmla="*/ 1244665 w 1316691"/>
              <a:gd name="connsiteY8" fmla="*/ 1318042 h 1318042"/>
              <a:gd name="connsiteX9" fmla="*/ 72026 w 1316691"/>
              <a:gd name="connsiteY9" fmla="*/ 1318042 h 1318042"/>
              <a:gd name="connsiteX10" fmla="*/ 0 w 1316691"/>
              <a:gd name="connsiteY10" fmla="*/ 1246016 h 1318042"/>
              <a:gd name="connsiteX11" fmla="*/ 0 w 1316691"/>
              <a:gd name="connsiteY11" fmla="*/ 1053353 h 1318042"/>
              <a:gd name="connsiteX12" fmla="*/ 0 w 1316691"/>
              <a:gd name="connsiteY12" fmla="*/ 957923 h 1318042"/>
              <a:gd name="connsiteX13" fmla="*/ 0 w 1316691"/>
              <a:gd name="connsiteY13" fmla="*/ 360119 h 1318042"/>
              <a:gd name="connsiteX14" fmla="*/ 0 w 1316691"/>
              <a:gd name="connsiteY14" fmla="*/ 81027 h 1318042"/>
              <a:gd name="connsiteX15" fmla="*/ 0 w 1316691"/>
              <a:gd name="connsiteY15" fmla="*/ 72026 h 1318042"/>
              <a:gd name="connsiteX16" fmla="*/ 72026 w 1316691"/>
              <a:gd name="connsiteY16" fmla="*/ 0 h 131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16691" h="1318042">
                <a:moveTo>
                  <a:pt x="72026" y="0"/>
                </a:moveTo>
                <a:lnTo>
                  <a:pt x="1244665" y="0"/>
                </a:lnTo>
                <a:cubicBezTo>
                  <a:pt x="1284444" y="0"/>
                  <a:pt x="1316691" y="32247"/>
                  <a:pt x="1316691" y="72026"/>
                </a:cubicBezTo>
                <a:lnTo>
                  <a:pt x="1316691" y="81027"/>
                </a:lnTo>
                <a:lnTo>
                  <a:pt x="1316691" y="360119"/>
                </a:lnTo>
                <a:lnTo>
                  <a:pt x="1316691" y="957923"/>
                </a:lnTo>
                <a:lnTo>
                  <a:pt x="1316691" y="1053353"/>
                </a:lnTo>
                <a:lnTo>
                  <a:pt x="1316691" y="1246016"/>
                </a:lnTo>
                <a:cubicBezTo>
                  <a:pt x="1316691" y="1285795"/>
                  <a:pt x="1284444" y="1318042"/>
                  <a:pt x="1244665" y="1318042"/>
                </a:cubicBezTo>
                <a:lnTo>
                  <a:pt x="72026" y="1318042"/>
                </a:lnTo>
                <a:cubicBezTo>
                  <a:pt x="32247" y="1318042"/>
                  <a:pt x="0" y="1285795"/>
                  <a:pt x="0" y="1246016"/>
                </a:cubicBezTo>
                <a:lnTo>
                  <a:pt x="0" y="1053353"/>
                </a:lnTo>
                <a:lnTo>
                  <a:pt x="0" y="957923"/>
                </a:lnTo>
                <a:lnTo>
                  <a:pt x="0" y="360119"/>
                </a:lnTo>
                <a:lnTo>
                  <a:pt x="0" y="81027"/>
                </a:lnTo>
                <a:lnTo>
                  <a:pt x="0" y="72026"/>
                </a:lnTo>
                <a:cubicBezTo>
                  <a:pt x="0" y="32247"/>
                  <a:pt x="32247" y="0"/>
                  <a:pt x="72026" y="0"/>
                </a:cubicBezTo>
                <a:close/>
              </a:path>
            </a:pathLst>
          </a:custGeom>
          <a:pattFill prst="solidDmnd">
            <a:fgClr>
              <a:schemeClr val="tx1">
                <a:lumMod val="50000"/>
                <a:lumOff val="50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8950449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1" y="1"/>
            <a:ext cx="6136481" cy="1959428"/>
          </a:xfrm>
          <a:custGeom>
            <a:avLst/>
            <a:gdLst>
              <a:gd name="connsiteX0" fmla="*/ 0 w 8181975"/>
              <a:gd name="connsiteY0" fmla="*/ 0 h 2612571"/>
              <a:gd name="connsiteX1" fmla="*/ 8181975 w 8181975"/>
              <a:gd name="connsiteY1" fmla="*/ 0 h 2612571"/>
              <a:gd name="connsiteX2" fmla="*/ 8181975 w 8181975"/>
              <a:gd name="connsiteY2" fmla="*/ 2612571 h 2612571"/>
              <a:gd name="connsiteX3" fmla="*/ 0 w 8181975"/>
              <a:gd name="connsiteY3" fmla="*/ 2612571 h 2612571"/>
            </a:gdLst>
            <a:ahLst/>
            <a:cxnLst>
              <a:cxn ang="0">
                <a:pos x="connsiteX0" y="connsiteY0"/>
              </a:cxn>
              <a:cxn ang="0">
                <a:pos x="connsiteX1" y="connsiteY1"/>
              </a:cxn>
              <a:cxn ang="0">
                <a:pos x="connsiteX2" y="connsiteY2"/>
              </a:cxn>
              <a:cxn ang="0">
                <a:pos x="connsiteX3" y="connsiteY3"/>
              </a:cxn>
            </a:cxnLst>
            <a:rect l="l" t="t" r="r" b="b"/>
            <a:pathLst>
              <a:path w="8181975" h="2612571">
                <a:moveTo>
                  <a:pt x="0" y="0"/>
                </a:moveTo>
                <a:lnTo>
                  <a:pt x="8181975" y="0"/>
                </a:lnTo>
                <a:lnTo>
                  <a:pt x="8181975" y="2612571"/>
                </a:lnTo>
                <a:lnTo>
                  <a:pt x="0" y="2612571"/>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4" name="Picture Placeholder 13"/>
          <p:cNvSpPr>
            <a:spLocks noGrp="1"/>
          </p:cNvSpPr>
          <p:nvPr>
            <p:ph type="pic" sz="quarter" idx="14"/>
          </p:nvPr>
        </p:nvSpPr>
        <p:spPr>
          <a:xfrm>
            <a:off x="5000625" y="2571750"/>
            <a:ext cx="2271713" cy="2571750"/>
          </a:xfrm>
          <a:custGeom>
            <a:avLst/>
            <a:gdLst>
              <a:gd name="connsiteX0" fmla="*/ 0 w 3028950"/>
              <a:gd name="connsiteY0" fmla="*/ 0 h 3429000"/>
              <a:gd name="connsiteX1" fmla="*/ 3028950 w 3028950"/>
              <a:gd name="connsiteY1" fmla="*/ 0 h 3429000"/>
              <a:gd name="connsiteX2" fmla="*/ 3028950 w 3028950"/>
              <a:gd name="connsiteY2" fmla="*/ 3429000 h 3429000"/>
              <a:gd name="connsiteX3" fmla="*/ 0 w 302895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28950" h="3429000">
                <a:moveTo>
                  <a:pt x="0" y="0"/>
                </a:moveTo>
                <a:lnTo>
                  <a:pt x="3028950" y="0"/>
                </a:lnTo>
                <a:lnTo>
                  <a:pt x="302895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410271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16" name="Picture Placeholder 15"/>
          <p:cNvSpPr>
            <a:spLocks noGrp="1"/>
          </p:cNvSpPr>
          <p:nvPr>
            <p:ph type="pic" sz="quarter" idx="14"/>
          </p:nvPr>
        </p:nvSpPr>
        <p:spPr>
          <a:xfrm>
            <a:off x="300039" y="957262"/>
            <a:ext cx="2603138" cy="1614488"/>
          </a:xfrm>
          <a:custGeom>
            <a:avLst/>
            <a:gdLst>
              <a:gd name="connsiteX0" fmla="*/ 0 w 3470851"/>
              <a:gd name="connsiteY0" fmla="*/ 0 h 2152650"/>
              <a:gd name="connsiteX1" fmla="*/ 3470851 w 3470851"/>
              <a:gd name="connsiteY1" fmla="*/ 0 h 2152650"/>
              <a:gd name="connsiteX2" fmla="*/ 3470851 w 3470851"/>
              <a:gd name="connsiteY2" fmla="*/ 2152650 h 2152650"/>
              <a:gd name="connsiteX3" fmla="*/ 0 w 3470851"/>
              <a:gd name="connsiteY3" fmla="*/ 2152650 h 2152650"/>
            </a:gdLst>
            <a:ahLst/>
            <a:cxnLst>
              <a:cxn ang="0">
                <a:pos x="connsiteX0" y="connsiteY0"/>
              </a:cxn>
              <a:cxn ang="0">
                <a:pos x="connsiteX1" y="connsiteY1"/>
              </a:cxn>
              <a:cxn ang="0">
                <a:pos x="connsiteX2" y="connsiteY2"/>
              </a:cxn>
              <a:cxn ang="0">
                <a:pos x="connsiteX3" y="connsiteY3"/>
              </a:cxn>
            </a:cxnLst>
            <a:rect l="l" t="t" r="r" b="b"/>
            <a:pathLst>
              <a:path w="3470851" h="2152650">
                <a:moveTo>
                  <a:pt x="0" y="0"/>
                </a:moveTo>
                <a:lnTo>
                  <a:pt x="3470851" y="0"/>
                </a:lnTo>
                <a:lnTo>
                  <a:pt x="3470851" y="2152650"/>
                </a:lnTo>
                <a:lnTo>
                  <a:pt x="0" y="215265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7" name="Picture Placeholder 16"/>
          <p:cNvSpPr>
            <a:spLocks noGrp="1"/>
          </p:cNvSpPr>
          <p:nvPr>
            <p:ph type="pic" sz="quarter" idx="15"/>
          </p:nvPr>
        </p:nvSpPr>
        <p:spPr>
          <a:xfrm>
            <a:off x="3256145" y="957262"/>
            <a:ext cx="2603138" cy="1614488"/>
          </a:xfrm>
          <a:custGeom>
            <a:avLst/>
            <a:gdLst>
              <a:gd name="connsiteX0" fmla="*/ 0 w 3470851"/>
              <a:gd name="connsiteY0" fmla="*/ 0 h 2152650"/>
              <a:gd name="connsiteX1" fmla="*/ 3470851 w 3470851"/>
              <a:gd name="connsiteY1" fmla="*/ 0 h 2152650"/>
              <a:gd name="connsiteX2" fmla="*/ 3470851 w 3470851"/>
              <a:gd name="connsiteY2" fmla="*/ 2152650 h 2152650"/>
              <a:gd name="connsiteX3" fmla="*/ 0 w 3470851"/>
              <a:gd name="connsiteY3" fmla="*/ 2152650 h 2152650"/>
            </a:gdLst>
            <a:ahLst/>
            <a:cxnLst>
              <a:cxn ang="0">
                <a:pos x="connsiteX0" y="connsiteY0"/>
              </a:cxn>
              <a:cxn ang="0">
                <a:pos x="connsiteX1" y="connsiteY1"/>
              </a:cxn>
              <a:cxn ang="0">
                <a:pos x="connsiteX2" y="connsiteY2"/>
              </a:cxn>
              <a:cxn ang="0">
                <a:pos x="connsiteX3" y="connsiteY3"/>
              </a:cxn>
            </a:cxnLst>
            <a:rect l="l" t="t" r="r" b="b"/>
            <a:pathLst>
              <a:path w="3470851" h="2152650">
                <a:moveTo>
                  <a:pt x="0" y="0"/>
                </a:moveTo>
                <a:lnTo>
                  <a:pt x="3470851" y="0"/>
                </a:lnTo>
                <a:lnTo>
                  <a:pt x="3470851" y="2152650"/>
                </a:lnTo>
                <a:lnTo>
                  <a:pt x="0" y="215265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8" name="Picture Placeholder 17"/>
          <p:cNvSpPr>
            <a:spLocks noGrp="1"/>
          </p:cNvSpPr>
          <p:nvPr>
            <p:ph type="pic" sz="quarter" idx="16"/>
          </p:nvPr>
        </p:nvSpPr>
        <p:spPr>
          <a:xfrm>
            <a:off x="6212251" y="957262"/>
            <a:ext cx="2603138" cy="1614488"/>
          </a:xfrm>
          <a:custGeom>
            <a:avLst/>
            <a:gdLst>
              <a:gd name="connsiteX0" fmla="*/ 0 w 3470851"/>
              <a:gd name="connsiteY0" fmla="*/ 0 h 2152650"/>
              <a:gd name="connsiteX1" fmla="*/ 3470851 w 3470851"/>
              <a:gd name="connsiteY1" fmla="*/ 0 h 2152650"/>
              <a:gd name="connsiteX2" fmla="*/ 3470851 w 3470851"/>
              <a:gd name="connsiteY2" fmla="*/ 2152650 h 2152650"/>
              <a:gd name="connsiteX3" fmla="*/ 0 w 3470851"/>
              <a:gd name="connsiteY3" fmla="*/ 2152650 h 2152650"/>
            </a:gdLst>
            <a:ahLst/>
            <a:cxnLst>
              <a:cxn ang="0">
                <a:pos x="connsiteX0" y="connsiteY0"/>
              </a:cxn>
              <a:cxn ang="0">
                <a:pos x="connsiteX1" y="connsiteY1"/>
              </a:cxn>
              <a:cxn ang="0">
                <a:pos x="connsiteX2" y="connsiteY2"/>
              </a:cxn>
              <a:cxn ang="0">
                <a:pos x="connsiteX3" y="connsiteY3"/>
              </a:cxn>
            </a:cxnLst>
            <a:rect l="l" t="t" r="r" b="b"/>
            <a:pathLst>
              <a:path w="3470851" h="2152650">
                <a:moveTo>
                  <a:pt x="0" y="0"/>
                </a:moveTo>
                <a:lnTo>
                  <a:pt x="3470851" y="0"/>
                </a:lnTo>
                <a:lnTo>
                  <a:pt x="3470851" y="2152650"/>
                </a:lnTo>
                <a:lnTo>
                  <a:pt x="0" y="215265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7019517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12" name="Picture Placeholder 11"/>
          <p:cNvSpPr>
            <a:spLocks noGrp="1"/>
          </p:cNvSpPr>
          <p:nvPr>
            <p:ph type="pic" sz="quarter" idx="16"/>
          </p:nvPr>
        </p:nvSpPr>
        <p:spPr>
          <a:xfrm>
            <a:off x="4572000" y="742950"/>
            <a:ext cx="4572000" cy="2714625"/>
          </a:xfrm>
          <a:custGeom>
            <a:avLst/>
            <a:gdLst>
              <a:gd name="connsiteX0" fmla="*/ 0 w 6096000"/>
              <a:gd name="connsiteY0" fmla="*/ 0 h 3619500"/>
              <a:gd name="connsiteX1" fmla="*/ 6096000 w 6096000"/>
              <a:gd name="connsiteY1" fmla="*/ 0 h 3619500"/>
              <a:gd name="connsiteX2" fmla="*/ 6096000 w 6096000"/>
              <a:gd name="connsiteY2" fmla="*/ 3619500 h 3619500"/>
              <a:gd name="connsiteX3" fmla="*/ 0 w 6096000"/>
              <a:gd name="connsiteY3" fmla="*/ 3619500 h 3619500"/>
            </a:gdLst>
            <a:ahLst/>
            <a:cxnLst>
              <a:cxn ang="0">
                <a:pos x="connsiteX0" y="connsiteY0"/>
              </a:cxn>
              <a:cxn ang="0">
                <a:pos x="connsiteX1" y="connsiteY1"/>
              </a:cxn>
              <a:cxn ang="0">
                <a:pos x="connsiteX2" y="connsiteY2"/>
              </a:cxn>
              <a:cxn ang="0">
                <a:pos x="connsiteX3" y="connsiteY3"/>
              </a:cxn>
            </a:cxnLst>
            <a:rect l="l" t="t" r="r" b="b"/>
            <a:pathLst>
              <a:path w="6096000" h="3619500">
                <a:moveTo>
                  <a:pt x="0" y="0"/>
                </a:moveTo>
                <a:lnTo>
                  <a:pt x="6096000" y="0"/>
                </a:lnTo>
                <a:lnTo>
                  <a:pt x="6096000" y="3619500"/>
                </a:lnTo>
                <a:lnTo>
                  <a:pt x="0" y="36195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8414653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11" name="Picture Placeholder 10"/>
          <p:cNvSpPr>
            <a:spLocks noGrp="1"/>
          </p:cNvSpPr>
          <p:nvPr>
            <p:ph type="pic" sz="quarter" idx="16"/>
          </p:nvPr>
        </p:nvSpPr>
        <p:spPr>
          <a:xfrm>
            <a:off x="7286625" y="0"/>
            <a:ext cx="1857375" cy="2571750"/>
          </a:xfrm>
          <a:custGeom>
            <a:avLst/>
            <a:gdLst>
              <a:gd name="connsiteX0" fmla="*/ 0 w 2476500"/>
              <a:gd name="connsiteY0" fmla="*/ 0 h 3429000"/>
              <a:gd name="connsiteX1" fmla="*/ 2476500 w 2476500"/>
              <a:gd name="connsiteY1" fmla="*/ 0 h 3429000"/>
              <a:gd name="connsiteX2" fmla="*/ 2476500 w 2476500"/>
              <a:gd name="connsiteY2" fmla="*/ 3429000 h 3429000"/>
              <a:gd name="connsiteX3" fmla="*/ 0 w 24765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76500" h="3429000">
                <a:moveTo>
                  <a:pt x="0" y="0"/>
                </a:moveTo>
                <a:lnTo>
                  <a:pt x="2476500" y="0"/>
                </a:lnTo>
                <a:lnTo>
                  <a:pt x="247650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0" name="Picture Placeholder 9"/>
          <p:cNvSpPr>
            <a:spLocks noGrp="1"/>
          </p:cNvSpPr>
          <p:nvPr>
            <p:ph type="pic" sz="quarter" idx="17"/>
          </p:nvPr>
        </p:nvSpPr>
        <p:spPr>
          <a:xfrm>
            <a:off x="0" y="2571750"/>
            <a:ext cx="4572000" cy="257175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757983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20" name="Picture Placeholder 19"/>
          <p:cNvSpPr>
            <a:spLocks noGrp="1"/>
          </p:cNvSpPr>
          <p:nvPr>
            <p:ph type="pic" sz="quarter" idx="16"/>
          </p:nvPr>
        </p:nvSpPr>
        <p:spPr>
          <a:xfrm>
            <a:off x="4572000" y="0"/>
            <a:ext cx="2286000" cy="2571750"/>
          </a:xfrm>
          <a:custGeom>
            <a:avLst/>
            <a:gdLst>
              <a:gd name="connsiteX0" fmla="*/ 0 w 3048000"/>
              <a:gd name="connsiteY0" fmla="*/ 0 h 3429000"/>
              <a:gd name="connsiteX1" fmla="*/ 3048000 w 3048000"/>
              <a:gd name="connsiteY1" fmla="*/ 0 h 3429000"/>
              <a:gd name="connsiteX2" fmla="*/ 3048000 w 3048000"/>
              <a:gd name="connsiteY2" fmla="*/ 3429000 h 3429000"/>
              <a:gd name="connsiteX3" fmla="*/ 0 w 3048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48000" h="3429000">
                <a:moveTo>
                  <a:pt x="0" y="0"/>
                </a:moveTo>
                <a:lnTo>
                  <a:pt x="3048000" y="0"/>
                </a:lnTo>
                <a:lnTo>
                  <a:pt x="304800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1" name="Picture Placeholder 20"/>
          <p:cNvSpPr>
            <a:spLocks noGrp="1"/>
          </p:cNvSpPr>
          <p:nvPr>
            <p:ph type="pic" sz="quarter" idx="17"/>
          </p:nvPr>
        </p:nvSpPr>
        <p:spPr>
          <a:xfrm>
            <a:off x="6858000" y="2571750"/>
            <a:ext cx="2286000" cy="2571750"/>
          </a:xfrm>
          <a:custGeom>
            <a:avLst/>
            <a:gdLst>
              <a:gd name="connsiteX0" fmla="*/ 2841802 w 3048000"/>
              <a:gd name="connsiteY0" fmla="*/ 2308603 h 3429000"/>
              <a:gd name="connsiteX1" fmla="*/ 3021400 w 3048000"/>
              <a:gd name="connsiteY1" fmla="*/ 2326708 h 3429000"/>
              <a:gd name="connsiteX2" fmla="*/ 3048000 w 3048000"/>
              <a:gd name="connsiteY2" fmla="*/ 2333548 h 3429000"/>
              <a:gd name="connsiteX3" fmla="*/ 3048000 w 3048000"/>
              <a:gd name="connsiteY3" fmla="*/ 3429000 h 3429000"/>
              <a:gd name="connsiteX4" fmla="*/ 1981521 w 3048000"/>
              <a:gd name="connsiteY4" fmla="*/ 3429000 h 3429000"/>
              <a:gd name="connsiteX5" fmla="*/ 1968755 w 3048000"/>
              <a:gd name="connsiteY5" fmla="*/ 3379353 h 3429000"/>
              <a:gd name="connsiteX6" fmla="*/ 1950650 w 3048000"/>
              <a:gd name="connsiteY6" fmla="*/ 3199755 h 3429000"/>
              <a:gd name="connsiteX7" fmla="*/ 2841802 w 3048000"/>
              <a:gd name="connsiteY7" fmla="*/ 2308603 h 3429000"/>
              <a:gd name="connsiteX8" fmla="*/ 0 w 3048000"/>
              <a:gd name="connsiteY8" fmla="*/ 0 h 3429000"/>
              <a:gd name="connsiteX9" fmla="*/ 3048000 w 3048000"/>
              <a:gd name="connsiteY9" fmla="*/ 0 h 3429000"/>
              <a:gd name="connsiteX10" fmla="*/ 3048000 w 3048000"/>
              <a:gd name="connsiteY10" fmla="*/ 1730462 h 3429000"/>
              <a:gd name="connsiteX11" fmla="*/ 2993661 w 3048000"/>
              <a:gd name="connsiteY11" fmla="*/ 1722169 h 3429000"/>
              <a:gd name="connsiteX12" fmla="*/ 2841802 w 3048000"/>
              <a:gd name="connsiteY12" fmla="*/ 1714500 h 3429000"/>
              <a:gd name="connsiteX13" fmla="*/ 1356547 w 3048000"/>
              <a:gd name="connsiteY13" fmla="*/ 3199755 h 3429000"/>
              <a:gd name="connsiteX14" fmla="*/ 1364215 w 3048000"/>
              <a:gd name="connsiteY14" fmla="*/ 3351614 h 3429000"/>
              <a:gd name="connsiteX15" fmla="*/ 1376026 w 3048000"/>
              <a:gd name="connsiteY15" fmla="*/ 3429000 h 3429000"/>
              <a:gd name="connsiteX16" fmla="*/ 0 w 3048000"/>
              <a:gd name="connsiteY16"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8000" h="3429000">
                <a:moveTo>
                  <a:pt x="2841802" y="2308603"/>
                </a:moveTo>
                <a:cubicBezTo>
                  <a:pt x="2903323" y="2308603"/>
                  <a:pt x="2963388" y="2314837"/>
                  <a:pt x="3021400" y="2326708"/>
                </a:cubicBezTo>
                <a:lnTo>
                  <a:pt x="3048000" y="2333548"/>
                </a:lnTo>
                <a:lnTo>
                  <a:pt x="3048000" y="3429000"/>
                </a:lnTo>
                <a:lnTo>
                  <a:pt x="1981521" y="3429000"/>
                </a:lnTo>
                <a:lnTo>
                  <a:pt x="1968755" y="3379353"/>
                </a:lnTo>
                <a:cubicBezTo>
                  <a:pt x="1956884" y="3321342"/>
                  <a:pt x="1950650" y="3261276"/>
                  <a:pt x="1950650" y="3199755"/>
                </a:cubicBezTo>
                <a:cubicBezTo>
                  <a:pt x="1950650" y="2707586"/>
                  <a:pt x="2349633" y="2308603"/>
                  <a:pt x="2841802" y="2308603"/>
                </a:cubicBezTo>
                <a:close/>
                <a:moveTo>
                  <a:pt x="0" y="0"/>
                </a:moveTo>
                <a:lnTo>
                  <a:pt x="3048000" y="0"/>
                </a:lnTo>
                <a:lnTo>
                  <a:pt x="3048000" y="1730462"/>
                </a:lnTo>
                <a:lnTo>
                  <a:pt x="2993661" y="1722169"/>
                </a:lnTo>
                <a:cubicBezTo>
                  <a:pt x="2943731" y="1717098"/>
                  <a:pt x="2893070" y="1714500"/>
                  <a:pt x="2841802" y="1714500"/>
                </a:cubicBezTo>
                <a:cubicBezTo>
                  <a:pt x="2021518" y="1714500"/>
                  <a:pt x="1356547" y="2379471"/>
                  <a:pt x="1356547" y="3199755"/>
                </a:cubicBezTo>
                <a:cubicBezTo>
                  <a:pt x="1356547" y="3251023"/>
                  <a:pt x="1359145" y="3301684"/>
                  <a:pt x="1364215" y="3351614"/>
                </a:cubicBezTo>
                <a:lnTo>
                  <a:pt x="1376026"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9" name="Picture Placeholder 18"/>
          <p:cNvSpPr>
            <a:spLocks noGrp="1"/>
          </p:cNvSpPr>
          <p:nvPr>
            <p:ph type="pic" sz="quarter" idx="18"/>
          </p:nvPr>
        </p:nvSpPr>
        <p:spPr>
          <a:xfrm>
            <a:off x="2286000" y="2571750"/>
            <a:ext cx="2286000" cy="2571750"/>
          </a:xfrm>
          <a:custGeom>
            <a:avLst/>
            <a:gdLst>
              <a:gd name="connsiteX0" fmla="*/ 0 w 3048000"/>
              <a:gd name="connsiteY0" fmla="*/ 0 h 3429000"/>
              <a:gd name="connsiteX1" fmla="*/ 3048000 w 3048000"/>
              <a:gd name="connsiteY1" fmla="*/ 0 h 3429000"/>
              <a:gd name="connsiteX2" fmla="*/ 3048000 w 3048000"/>
              <a:gd name="connsiteY2" fmla="*/ 3429000 h 3429000"/>
              <a:gd name="connsiteX3" fmla="*/ 0 w 3048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048000" h="3429000">
                <a:moveTo>
                  <a:pt x="0" y="0"/>
                </a:moveTo>
                <a:lnTo>
                  <a:pt x="3048000" y="0"/>
                </a:lnTo>
                <a:lnTo>
                  <a:pt x="304800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8" name="Picture Placeholder 17"/>
          <p:cNvSpPr>
            <a:spLocks noGrp="1"/>
          </p:cNvSpPr>
          <p:nvPr>
            <p:ph type="pic" sz="quarter" idx="19"/>
          </p:nvPr>
        </p:nvSpPr>
        <p:spPr>
          <a:xfrm>
            <a:off x="0" y="0"/>
            <a:ext cx="2286000" cy="2571750"/>
          </a:xfrm>
          <a:custGeom>
            <a:avLst/>
            <a:gdLst>
              <a:gd name="connsiteX0" fmla="*/ 1704111 w 3048000"/>
              <a:gd name="connsiteY0" fmla="*/ 0 h 3429000"/>
              <a:gd name="connsiteX1" fmla="*/ 3048000 w 3048000"/>
              <a:gd name="connsiteY1" fmla="*/ 0 h 3429000"/>
              <a:gd name="connsiteX2" fmla="*/ 3048000 w 3048000"/>
              <a:gd name="connsiteY2" fmla="*/ 3429000 h 3429000"/>
              <a:gd name="connsiteX3" fmla="*/ 0 w 3048000"/>
              <a:gd name="connsiteY3" fmla="*/ 3429000 h 3429000"/>
              <a:gd name="connsiteX4" fmla="*/ 0 w 3048000"/>
              <a:gd name="connsiteY4" fmla="*/ 1715796 h 3429000"/>
              <a:gd name="connsiteX5" fmla="*/ 166839 w 3048000"/>
              <a:gd name="connsiteY5" fmla="*/ 1707371 h 3429000"/>
              <a:gd name="connsiteX6" fmla="*/ 1704296 w 3048000"/>
              <a:gd name="connsiteY6" fmla="*/ 3658 h 3429000"/>
              <a:gd name="connsiteX7" fmla="*/ 0 w 3048000"/>
              <a:gd name="connsiteY7" fmla="*/ 0 h 3429000"/>
              <a:gd name="connsiteX8" fmla="*/ 1019088 w 3048000"/>
              <a:gd name="connsiteY8" fmla="*/ 0 h 3429000"/>
              <a:gd name="connsiteX9" fmla="*/ 1019273 w 3048000"/>
              <a:gd name="connsiteY9" fmla="*/ 3658 h 3429000"/>
              <a:gd name="connsiteX10" fmla="*/ 96800 w 3048000"/>
              <a:gd name="connsiteY10" fmla="*/ 1025885 h 3429000"/>
              <a:gd name="connsiteX11" fmla="*/ 0 w 3048000"/>
              <a:gd name="connsiteY11" fmla="*/ 1030772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8000" h="3429000">
                <a:moveTo>
                  <a:pt x="1704111" y="0"/>
                </a:moveTo>
                <a:lnTo>
                  <a:pt x="3048000" y="0"/>
                </a:lnTo>
                <a:lnTo>
                  <a:pt x="3048000" y="3429000"/>
                </a:lnTo>
                <a:lnTo>
                  <a:pt x="0" y="3429000"/>
                </a:lnTo>
                <a:lnTo>
                  <a:pt x="0" y="1715796"/>
                </a:lnTo>
                <a:lnTo>
                  <a:pt x="166839" y="1707371"/>
                </a:lnTo>
                <a:cubicBezTo>
                  <a:pt x="1030406" y="1619671"/>
                  <a:pt x="1704296" y="890362"/>
                  <a:pt x="1704296" y="3658"/>
                </a:cubicBezTo>
                <a:close/>
                <a:moveTo>
                  <a:pt x="0" y="0"/>
                </a:moveTo>
                <a:lnTo>
                  <a:pt x="1019088" y="0"/>
                </a:lnTo>
                <a:lnTo>
                  <a:pt x="1019273" y="3658"/>
                </a:lnTo>
                <a:cubicBezTo>
                  <a:pt x="1019273" y="535679"/>
                  <a:pt x="614939" y="973265"/>
                  <a:pt x="96800" y="1025885"/>
                </a:cubicBezTo>
                <a:lnTo>
                  <a:pt x="0" y="1030772"/>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6172848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18" name="Picture Placeholder 17"/>
          <p:cNvSpPr>
            <a:spLocks noGrp="1"/>
          </p:cNvSpPr>
          <p:nvPr>
            <p:ph type="pic" sz="quarter" idx="16"/>
          </p:nvPr>
        </p:nvSpPr>
        <p:spPr>
          <a:xfrm>
            <a:off x="450056" y="1543050"/>
            <a:ext cx="1771650" cy="1771650"/>
          </a:xfrm>
          <a:custGeom>
            <a:avLst/>
            <a:gdLst>
              <a:gd name="connsiteX0" fmla="*/ 1181100 w 2362200"/>
              <a:gd name="connsiteY0" fmla="*/ 0 h 2362200"/>
              <a:gd name="connsiteX1" fmla="*/ 2362200 w 2362200"/>
              <a:gd name="connsiteY1" fmla="*/ 1181100 h 2362200"/>
              <a:gd name="connsiteX2" fmla="*/ 1181100 w 2362200"/>
              <a:gd name="connsiteY2" fmla="*/ 2362200 h 2362200"/>
              <a:gd name="connsiteX3" fmla="*/ 0 w 2362200"/>
              <a:gd name="connsiteY3" fmla="*/ 1181100 h 2362200"/>
              <a:gd name="connsiteX4" fmla="*/ 1181100 w 2362200"/>
              <a:gd name="connsiteY4" fmla="*/ 0 h 236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00" h="2362200">
                <a:moveTo>
                  <a:pt x="1181100" y="0"/>
                </a:moveTo>
                <a:cubicBezTo>
                  <a:pt x="1833404" y="0"/>
                  <a:pt x="2362200" y="528796"/>
                  <a:pt x="2362200" y="1181100"/>
                </a:cubicBezTo>
                <a:cubicBezTo>
                  <a:pt x="2362200" y="1833404"/>
                  <a:pt x="1833404" y="2362200"/>
                  <a:pt x="1181100" y="2362200"/>
                </a:cubicBezTo>
                <a:cubicBezTo>
                  <a:pt x="528796" y="2362200"/>
                  <a:pt x="0" y="1833404"/>
                  <a:pt x="0" y="1181100"/>
                </a:cubicBezTo>
                <a:cubicBezTo>
                  <a:pt x="0" y="528796"/>
                  <a:pt x="528796" y="0"/>
                  <a:pt x="118110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9" name="Picture Placeholder 18"/>
          <p:cNvSpPr>
            <a:spLocks noGrp="1"/>
          </p:cNvSpPr>
          <p:nvPr>
            <p:ph type="pic" sz="quarter" idx="17"/>
          </p:nvPr>
        </p:nvSpPr>
        <p:spPr>
          <a:xfrm>
            <a:off x="2607469" y="2686050"/>
            <a:ext cx="1771650" cy="1771650"/>
          </a:xfrm>
          <a:custGeom>
            <a:avLst/>
            <a:gdLst>
              <a:gd name="connsiteX0" fmla="*/ 1181100 w 2362200"/>
              <a:gd name="connsiteY0" fmla="*/ 0 h 2362200"/>
              <a:gd name="connsiteX1" fmla="*/ 2362200 w 2362200"/>
              <a:gd name="connsiteY1" fmla="*/ 1181100 h 2362200"/>
              <a:gd name="connsiteX2" fmla="*/ 1181100 w 2362200"/>
              <a:gd name="connsiteY2" fmla="*/ 2362200 h 2362200"/>
              <a:gd name="connsiteX3" fmla="*/ 0 w 2362200"/>
              <a:gd name="connsiteY3" fmla="*/ 1181100 h 2362200"/>
              <a:gd name="connsiteX4" fmla="*/ 1181100 w 2362200"/>
              <a:gd name="connsiteY4" fmla="*/ 0 h 236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00" h="2362200">
                <a:moveTo>
                  <a:pt x="1181100" y="0"/>
                </a:moveTo>
                <a:cubicBezTo>
                  <a:pt x="1833404" y="0"/>
                  <a:pt x="2362200" y="528796"/>
                  <a:pt x="2362200" y="1181100"/>
                </a:cubicBezTo>
                <a:cubicBezTo>
                  <a:pt x="2362200" y="1833404"/>
                  <a:pt x="1833404" y="2362200"/>
                  <a:pt x="1181100" y="2362200"/>
                </a:cubicBezTo>
                <a:cubicBezTo>
                  <a:pt x="528796" y="2362200"/>
                  <a:pt x="0" y="1833404"/>
                  <a:pt x="0" y="1181100"/>
                </a:cubicBezTo>
                <a:cubicBezTo>
                  <a:pt x="0" y="528796"/>
                  <a:pt x="528796" y="0"/>
                  <a:pt x="118110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0" name="Picture Placeholder 19"/>
          <p:cNvSpPr>
            <a:spLocks noGrp="1"/>
          </p:cNvSpPr>
          <p:nvPr>
            <p:ph type="pic" sz="quarter" idx="18"/>
          </p:nvPr>
        </p:nvSpPr>
        <p:spPr>
          <a:xfrm>
            <a:off x="4764881" y="2057400"/>
            <a:ext cx="1771650" cy="1771650"/>
          </a:xfrm>
          <a:custGeom>
            <a:avLst/>
            <a:gdLst>
              <a:gd name="connsiteX0" fmla="*/ 1181100 w 2362200"/>
              <a:gd name="connsiteY0" fmla="*/ 0 h 2362200"/>
              <a:gd name="connsiteX1" fmla="*/ 2362200 w 2362200"/>
              <a:gd name="connsiteY1" fmla="*/ 1181100 h 2362200"/>
              <a:gd name="connsiteX2" fmla="*/ 1181100 w 2362200"/>
              <a:gd name="connsiteY2" fmla="*/ 2362200 h 2362200"/>
              <a:gd name="connsiteX3" fmla="*/ 0 w 2362200"/>
              <a:gd name="connsiteY3" fmla="*/ 1181100 h 2362200"/>
              <a:gd name="connsiteX4" fmla="*/ 1181100 w 2362200"/>
              <a:gd name="connsiteY4" fmla="*/ 0 h 236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00" h="2362200">
                <a:moveTo>
                  <a:pt x="1181100" y="0"/>
                </a:moveTo>
                <a:cubicBezTo>
                  <a:pt x="1833404" y="0"/>
                  <a:pt x="2362200" y="528796"/>
                  <a:pt x="2362200" y="1181100"/>
                </a:cubicBezTo>
                <a:cubicBezTo>
                  <a:pt x="2362200" y="1833404"/>
                  <a:pt x="1833404" y="2362200"/>
                  <a:pt x="1181100" y="2362200"/>
                </a:cubicBezTo>
                <a:cubicBezTo>
                  <a:pt x="528796" y="2362200"/>
                  <a:pt x="0" y="1833404"/>
                  <a:pt x="0" y="1181100"/>
                </a:cubicBezTo>
                <a:cubicBezTo>
                  <a:pt x="0" y="528796"/>
                  <a:pt x="528796" y="0"/>
                  <a:pt x="118110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21" name="Picture Placeholder 20"/>
          <p:cNvSpPr>
            <a:spLocks noGrp="1"/>
          </p:cNvSpPr>
          <p:nvPr>
            <p:ph type="pic" sz="quarter" idx="19"/>
          </p:nvPr>
        </p:nvSpPr>
        <p:spPr>
          <a:xfrm>
            <a:off x="6922294" y="2943225"/>
            <a:ext cx="1771650" cy="1771650"/>
          </a:xfrm>
          <a:custGeom>
            <a:avLst/>
            <a:gdLst>
              <a:gd name="connsiteX0" fmla="*/ 1181100 w 2362200"/>
              <a:gd name="connsiteY0" fmla="*/ 0 h 2362200"/>
              <a:gd name="connsiteX1" fmla="*/ 2362200 w 2362200"/>
              <a:gd name="connsiteY1" fmla="*/ 1181100 h 2362200"/>
              <a:gd name="connsiteX2" fmla="*/ 1181100 w 2362200"/>
              <a:gd name="connsiteY2" fmla="*/ 2362200 h 2362200"/>
              <a:gd name="connsiteX3" fmla="*/ 0 w 2362200"/>
              <a:gd name="connsiteY3" fmla="*/ 1181100 h 2362200"/>
              <a:gd name="connsiteX4" fmla="*/ 1181100 w 2362200"/>
              <a:gd name="connsiteY4" fmla="*/ 0 h 236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2200" h="2362200">
                <a:moveTo>
                  <a:pt x="1181100" y="0"/>
                </a:moveTo>
                <a:cubicBezTo>
                  <a:pt x="1833404" y="0"/>
                  <a:pt x="2362200" y="528796"/>
                  <a:pt x="2362200" y="1181100"/>
                </a:cubicBezTo>
                <a:cubicBezTo>
                  <a:pt x="2362200" y="1833404"/>
                  <a:pt x="1833404" y="2362200"/>
                  <a:pt x="1181100" y="2362200"/>
                </a:cubicBezTo>
                <a:cubicBezTo>
                  <a:pt x="528796" y="2362200"/>
                  <a:pt x="0" y="1833404"/>
                  <a:pt x="0" y="1181100"/>
                </a:cubicBezTo>
                <a:cubicBezTo>
                  <a:pt x="0" y="528796"/>
                  <a:pt x="528796" y="0"/>
                  <a:pt x="118110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2518850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15" name="Picture Placeholder 14"/>
          <p:cNvSpPr>
            <a:spLocks noGrp="1"/>
          </p:cNvSpPr>
          <p:nvPr>
            <p:ph type="pic" sz="quarter" idx="16"/>
          </p:nvPr>
        </p:nvSpPr>
        <p:spPr>
          <a:xfrm>
            <a:off x="3600450" y="300038"/>
            <a:ext cx="2185988" cy="2543175"/>
          </a:xfrm>
          <a:custGeom>
            <a:avLst/>
            <a:gdLst>
              <a:gd name="connsiteX0" fmla="*/ 0 w 2914650"/>
              <a:gd name="connsiteY0" fmla="*/ 0 h 3390900"/>
              <a:gd name="connsiteX1" fmla="*/ 2914650 w 2914650"/>
              <a:gd name="connsiteY1" fmla="*/ 0 h 3390900"/>
              <a:gd name="connsiteX2" fmla="*/ 2914650 w 2914650"/>
              <a:gd name="connsiteY2" fmla="*/ 3390900 h 3390900"/>
              <a:gd name="connsiteX3" fmla="*/ 0 w 2914650"/>
              <a:gd name="connsiteY3" fmla="*/ 3390900 h 3390900"/>
            </a:gdLst>
            <a:ahLst/>
            <a:cxnLst>
              <a:cxn ang="0">
                <a:pos x="connsiteX0" y="connsiteY0"/>
              </a:cxn>
              <a:cxn ang="0">
                <a:pos x="connsiteX1" y="connsiteY1"/>
              </a:cxn>
              <a:cxn ang="0">
                <a:pos x="connsiteX2" y="connsiteY2"/>
              </a:cxn>
              <a:cxn ang="0">
                <a:pos x="connsiteX3" y="connsiteY3"/>
              </a:cxn>
            </a:cxnLst>
            <a:rect l="l" t="t" r="r" b="b"/>
            <a:pathLst>
              <a:path w="2914650" h="3390900">
                <a:moveTo>
                  <a:pt x="0" y="0"/>
                </a:moveTo>
                <a:lnTo>
                  <a:pt x="2914650" y="0"/>
                </a:lnTo>
                <a:lnTo>
                  <a:pt x="2914650" y="3390900"/>
                </a:lnTo>
                <a:lnTo>
                  <a:pt x="0" y="33909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4" name="Picture Placeholder 13"/>
          <p:cNvSpPr>
            <a:spLocks noGrp="1"/>
          </p:cNvSpPr>
          <p:nvPr>
            <p:ph type="pic" sz="quarter" idx="17"/>
          </p:nvPr>
        </p:nvSpPr>
        <p:spPr>
          <a:xfrm>
            <a:off x="6100763" y="900113"/>
            <a:ext cx="2530972" cy="3914775"/>
          </a:xfrm>
          <a:custGeom>
            <a:avLst/>
            <a:gdLst>
              <a:gd name="connsiteX0" fmla="*/ 0 w 3619500"/>
              <a:gd name="connsiteY0" fmla="*/ 0 h 5219700"/>
              <a:gd name="connsiteX1" fmla="*/ 3619500 w 3619500"/>
              <a:gd name="connsiteY1" fmla="*/ 0 h 5219700"/>
              <a:gd name="connsiteX2" fmla="*/ 3619500 w 3619500"/>
              <a:gd name="connsiteY2" fmla="*/ 5219700 h 5219700"/>
              <a:gd name="connsiteX3" fmla="*/ 0 w 3619500"/>
              <a:gd name="connsiteY3" fmla="*/ 5219700 h 5219700"/>
            </a:gdLst>
            <a:ahLst/>
            <a:cxnLst>
              <a:cxn ang="0">
                <a:pos x="connsiteX0" y="connsiteY0"/>
              </a:cxn>
              <a:cxn ang="0">
                <a:pos x="connsiteX1" y="connsiteY1"/>
              </a:cxn>
              <a:cxn ang="0">
                <a:pos x="connsiteX2" y="connsiteY2"/>
              </a:cxn>
              <a:cxn ang="0">
                <a:pos x="connsiteX3" y="connsiteY3"/>
              </a:cxn>
            </a:cxnLst>
            <a:rect l="l" t="t" r="r" b="b"/>
            <a:pathLst>
              <a:path w="3619500" h="5219700">
                <a:moveTo>
                  <a:pt x="0" y="0"/>
                </a:moveTo>
                <a:lnTo>
                  <a:pt x="3619500" y="0"/>
                </a:lnTo>
                <a:lnTo>
                  <a:pt x="3619500" y="5219700"/>
                </a:lnTo>
                <a:lnTo>
                  <a:pt x="0" y="52197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6596154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8" name="Picture Placeholder 7"/>
          <p:cNvSpPr>
            <a:spLocks noGrp="1"/>
          </p:cNvSpPr>
          <p:nvPr>
            <p:ph type="pic" sz="quarter" idx="16"/>
          </p:nvPr>
        </p:nvSpPr>
        <p:spPr>
          <a:xfrm>
            <a:off x="6161316" y="674915"/>
            <a:ext cx="2340428" cy="3222171"/>
          </a:xfrm>
          <a:custGeom>
            <a:avLst/>
            <a:gdLst>
              <a:gd name="connsiteX0" fmla="*/ 0 w 3120571"/>
              <a:gd name="connsiteY0" fmla="*/ 0 h 4296228"/>
              <a:gd name="connsiteX1" fmla="*/ 3120571 w 3120571"/>
              <a:gd name="connsiteY1" fmla="*/ 0 h 4296228"/>
              <a:gd name="connsiteX2" fmla="*/ 3120571 w 3120571"/>
              <a:gd name="connsiteY2" fmla="*/ 4296228 h 4296228"/>
              <a:gd name="connsiteX3" fmla="*/ 0 w 3120571"/>
              <a:gd name="connsiteY3" fmla="*/ 4296228 h 4296228"/>
            </a:gdLst>
            <a:ahLst/>
            <a:cxnLst>
              <a:cxn ang="0">
                <a:pos x="connsiteX0" y="connsiteY0"/>
              </a:cxn>
              <a:cxn ang="0">
                <a:pos x="connsiteX1" y="connsiteY1"/>
              </a:cxn>
              <a:cxn ang="0">
                <a:pos x="connsiteX2" y="connsiteY2"/>
              </a:cxn>
              <a:cxn ang="0">
                <a:pos x="connsiteX3" y="connsiteY3"/>
              </a:cxn>
            </a:cxnLst>
            <a:rect l="l" t="t" r="r" b="b"/>
            <a:pathLst>
              <a:path w="3120571" h="4296228">
                <a:moveTo>
                  <a:pt x="0" y="0"/>
                </a:moveTo>
                <a:lnTo>
                  <a:pt x="3120571" y="0"/>
                </a:lnTo>
                <a:lnTo>
                  <a:pt x="3120571" y="4296228"/>
                </a:lnTo>
                <a:lnTo>
                  <a:pt x="0" y="4296228"/>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4080719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6" name="Picture Placeholder 12"/>
          <p:cNvSpPr>
            <a:spLocks noGrp="1"/>
          </p:cNvSpPr>
          <p:nvPr>
            <p:ph type="pic" sz="quarter" idx="10"/>
          </p:nvPr>
        </p:nvSpPr>
        <p:spPr>
          <a:xfrm>
            <a:off x="342900" y="2571750"/>
            <a:ext cx="1857375" cy="2225346"/>
          </a:xfrm>
          <a:custGeom>
            <a:avLst/>
            <a:gdLst>
              <a:gd name="connsiteX0" fmla="*/ 0 w 2476500"/>
              <a:gd name="connsiteY0" fmla="*/ 0 h 2967128"/>
              <a:gd name="connsiteX1" fmla="*/ 2476500 w 2476500"/>
              <a:gd name="connsiteY1" fmla="*/ 0 h 2967128"/>
              <a:gd name="connsiteX2" fmla="*/ 2476500 w 2476500"/>
              <a:gd name="connsiteY2" fmla="*/ 2967128 h 2967128"/>
              <a:gd name="connsiteX3" fmla="*/ 0 w 2476500"/>
              <a:gd name="connsiteY3" fmla="*/ 2967128 h 2967128"/>
            </a:gdLst>
            <a:ahLst/>
            <a:cxnLst>
              <a:cxn ang="0">
                <a:pos x="connsiteX0" y="connsiteY0"/>
              </a:cxn>
              <a:cxn ang="0">
                <a:pos x="connsiteX1" y="connsiteY1"/>
              </a:cxn>
              <a:cxn ang="0">
                <a:pos x="connsiteX2" y="connsiteY2"/>
              </a:cxn>
              <a:cxn ang="0">
                <a:pos x="connsiteX3" y="connsiteY3"/>
              </a:cxn>
            </a:cxnLst>
            <a:rect l="l" t="t" r="r" b="b"/>
            <a:pathLst>
              <a:path w="2476500" h="2967128">
                <a:moveTo>
                  <a:pt x="0" y="0"/>
                </a:moveTo>
                <a:lnTo>
                  <a:pt x="2476500" y="0"/>
                </a:lnTo>
                <a:lnTo>
                  <a:pt x="2476500" y="2967128"/>
                </a:lnTo>
                <a:lnTo>
                  <a:pt x="0" y="2967128"/>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7" name="Picture Placeholder 11"/>
          <p:cNvSpPr>
            <a:spLocks noGrp="1"/>
          </p:cNvSpPr>
          <p:nvPr>
            <p:ph type="pic" sz="quarter" idx="11"/>
          </p:nvPr>
        </p:nvSpPr>
        <p:spPr>
          <a:xfrm>
            <a:off x="4057650" y="346405"/>
            <a:ext cx="1857375" cy="2994101"/>
          </a:xfrm>
          <a:custGeom>
            <a:avLst/>
            <a:gdLst>
              <a:gd name="connsiteX0" fmla="*/ 0 w 2476500"/>
              <a:gd name="connsiteY0" fmla="*/ 0 h 3992135"/>
              <a:gd name="connsiteX1" fmla="*/ 2476500 w 2476500"/>
              <a:gd name="connsiteY1" fmla="*/ 0 h 3992135"/>
              <a:gd name="connsiteX2" fmla="*/ 2476500 w 2476500"/>
              <a:gd name="connsiteY2" fmla="*/ 3992135 h 3992135"/>
              <a:gd name="connsiteX3" fmla="*/ 0 w 2476500"/>
              <a:gd name="connsiteY3" fmla="*/ 3992135 h 3992135"/>
            </a:gdLst>
            <a:ahLst/>
            <a:cxnLst>
              <a:cxn ang="0">
                <a:pos x="connsiteX0" y="connsiteY0"/>
              </a:cxn>
              <a:cxn ang="0">
                <a:pos x="connsiteX1" y="connsiteY1"/>
              </a:cxn>
              <a:cxn ang="0">
                <a:pos x="connsiteX2" y="connsiteY2"/>
              </a:cxn>
              <a:cxn ang="0">
                <a:pos x="connsiteX3" y="connsiteY3"/>
              </a:cxn>
            </a:cxnLst>
            <a:rect l="l" t="t" r="r" b="b"/>
            <a:pathLst>
              <a:path w="2476500" h="3992135">
                <a:moveTo>
                  <a:pt x="0" y="0"/>
                </a:moveTo>
                <a:lnTo>
                  <a:pt x="2476500" y="0"/>
                </a:lnTo>
                <a:lnTo>
                  <a:pt x="2476500" y="3992135"/>
                </a:lnTo>
                <a:lnTo>
                  <a:pt x="0" y="3992135"/>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18082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9_Custom Layout">
    <p:spTree>
      <p:nvGrpSpPr>
        <p:cNvPr id="1" name=""/>
        <p:cNvGrpSpPr/>
        <p:nvPr/>
      </p:nvGrpSpPr>
      <p:grpSpPr>
        <a:xfrm>
          <a:off x="0" y="0"/>
          <a:ext cx="0" cy="0"/>
          <a:chOff x="0" y="0"/>
          <a:chExt cx="0" cy="0"/>
        </a:xfrm>
      </p:grpSpPr>
      <p:sp>
        <p:nvSpPr>
          <p:cNvPr id="11" name="Picture Placeholder 10"/>
          <p:cNvSpPr>
            <a:spLocks noGrp="1"/>
          </p:cNvSpPr>
          <p:nvPr>
            <p:ph type="pic" sz="quarter" idx="16"/>
          </p:nvPr>
        </p:nvSpPr>
        <p:spPr>
          <a:xfrm>
            <a:off x="4572000" y="0"/>
            <a:ext cx="4572000" cy="257175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0" name="Picture Placeholder 9"/>
          <p:cNvSpPr>
            <a:spLocks noGrp="1"/>
          </p:cNvSpPr>
          <p:nvPr>
            <p:ph type="pic" sz="quarter" idx="17"/>
          </p:nvPr>
        </p:nvSpPr>
        <p:spPr>
          <a:xfrm>
            <a:off x="0" y="2571750"/>
            <a:ext cx="4572000" cy="257175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4473264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3" y="2389642"/>
            <a:ext cx="5156848" cy="2753858"/>
          </a:xfrm>
          <a:custGeom>
            <a:avLst/>
            <a:gdLst>
              <a:gd name="connsiteX0" fmla="*/ 4169203 w 6875797"/>
              <a:gd name="connsiteY0" fmla="*/ 411 h 3671810"/>
              <a:gd name="connsiteX1" fmla="*/ 5640126 w 6875797"/>
              <a:gd name="connsiteY1" fmla="*/ 927474 h 3671810"/>
              <a:gd name="connsiteX2" fmla="*/ 6875797 w 6875797"/>
              <a:gd name="connsiteY2" fmla="*/ 3671810 h 3671810"/>
              <a:gd name="connsiteX3" fmla="*/ 0 w 6875797"/>
              <a:gd name="connsiteY3" fmla="*/ 3671810 h 3671810"/>
              <a:gd name="connsiteX4" fmla="*/ 0 w 6875797"/>
              <a:gd name="connsiteY4" fmla="*/ 1742093 h 3671810"/>
              <a:gd name="connsiteX5" fmla="*/ 3560217 w 6875797"/>
              <a:gd name="connsiteY5" fmla="*/ 139062 h 3671810"/>
              <a:gd name="connsiteX6" fmla="*/ 4169203 w 6875797"/>
              <a:gd name="connsiteY6" fmla="*/ 411 h 367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5797" h="3671810">
                <a:moveTo>
                  <a:pt x="4169203" y="411"/>
                </a:moveTo>
                <a:cubicBezTo>
                  <a:pt x="4781975" y="-13641"/>
                  <a:pt x="5372649" y="333425"/>
                  <a:pt x="5640126" y="927474"/>
                </a:cubicBezTo>
                <a:lnTo>
                  <a:pt x="6875797" y="3671810"/>
                </a:lnTo>
                <a:lnTo>
                  <a:pt x="0" y="3671810"/>
                </a:lnTo>
                <a:lnTo>
                  <a:pt x="0" y="1742093"/>
                </a:lnTo>
                <a:lnTo>
                  <a:pt x="3560217" y="139062"/>
                </a:lnTo>
                <a:cubicBezTo>
                  <a:pt x="3758234" y="49902"/>
                  <a:pt x="3964946" y="5094"/>
                  <a:pt x="4169203" y="411"/>
                </a:cubicBez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6236918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2" name="Picture Placeholder 11"/>
          <p:cNvSpPr>
            <a:spLocks noGrp="1"/>
          </p:cNvSpPr>
          <p:nvPr>
            <p:ph type="pic" sz="quarter" idx="21" hasCustomPrompt="1"/>
          </p:nvPr>
        </p:nvSpPr>
        <p:spPr>
          <a:xfrm>
            <a:off x="830359" y="311494"/>
            <a:ext cx="3537321" cy="4485148"/>
          </a:xfrm>
          <a:custGeom>
            <a:avLst/>
            <a:gdLst>
              <a:gd name="connsiteX0" fmla="*/ 3453905 w 4716428"/>
              <a:gd name="connsiteY0" fmla="*/ 1412337 h 5980197"/>
              <a:gd name="connsiteX1" fmla="*/ 3413534 w 4716428"/>
              <a:gd name="connsiteY1" fmla="*/ 1417566 h 5980197"/>
              <a:gd name="connsiteX2" fmla="*/ 3410185 w 4716428"/>
              <a:gd name="connsiteY2" fmla="*/ 1413299 h 5980197"/>
              <a:gd name="connsiteX3" fmla="*/ 1185874 w 4716428"/>
              <a:gd name="connsiteY3" fmla="*/ 0 h 5980197"/>
              <a:gd name="connsiteX4" fmla="*/ 1194039 w 4716428"/>
              <a:gd name="connsiteY4" fmla="*/ 89297 h 5980197"/>
              <a:gd name="connsiteX5" fmla="*/ 1229323 w 4716428"/>
              <a:gd name="connsiteY5" fmla="*/ 162938 h 5980197"/>
              <a:gd name="connsiteX6" fmla="*/ 1326098 w 4716428"/>
              <a:gd name="connsiteY6" fmla="*/ 220962 h 5980197"/>
              <a:gd name="connsiteX7" fmla="*/ 1337596 w 4716428"/>
              <a:gd name="connsiteY7" fmla="*/ 207996 h 5980197"/>
              <a:gd name="connsiteX8" fmla="*/ 1315139 w 4716428"/>
              <a:gd name="connsiteY8" fmla="*/ 201978 h 5980197"/>
              <a:gd name="connsiteX9" fmla="*/ 1319150 w 4716428"/>
              <a:gd name="connsiteY9" fmla="*/ 187007 h 5980197"/>
              <a:gd name="connsiteX10" fmla="*/ 1352567 w 4716428"/>
              <a:gd name="connsiteY10" fmla="*/ 212007 h 5980197"/>
              <a:gd name="connsiteX11" fmla="*/ 1484912 w 4716428"/>
              <a:gd name="connsiteY11" fmla="*/ 342603 h 5980197"/>
              <a:gd name="connsiteX12" fmla="*/ 1613497 w 4716428"/>
              <a:gd name="connsiteY12" fmla="*/ 457289 h 5980197"/>
              <a:gd name="connsiteX13" fmla="*/ 1635416 w 4716428"/>
              <a:gd name="connsiteY13" fmla="*/ 495256 h 5980197"/>
              <a:gd name="connsiteX14" fmla="*/ 1656266 w 4716428"/>
              <a:gd name="connsiteY14" fmla="*/ 532936 h 5980197"/>
              <a:gd name="connsiteX15" fmla="*/ 1721380 w 4716428"/>
              <a:gd name="connsiteY15" fmla="*/ 589353 h 5980197"/>
              <a:gd name="connsiteX16" fmla="*/ 1745305 w 4716428"/>
              <a:gd name="connsiteY16" fmla="*/ 619834 h 5980197"/>
              <a:gd name="connsiteX17" fmla="*/ 1782195 w 4716428"/>
              <a:gd name="connsiteY17" fmla="*/ 661811 h 5980197"/>
              <a:gd name="connsiteX18" fmla="*/ 1793155 w 4716428"/>
              <a:gd name="connsiteY18" fmla="*/ 680794 h 5980197"/>
              <a:gd name="connsiteX19" fmla="*/ 1841941 w 4716428"/>
              <a:gd name="connsiteY19" fmla="*/ 733983 h 5980197"/>
              <a:gd name="connsiteX20" fmla="*/ 1881124 w 4716428"/>
              <a:gd name="connsiteY20" fmla="*/ 767406 h 5980197"/>
              <a:gd name="connsiteX21" fmla="*/ 1897564 w 4716428"/>
              <a:gd name="connsiteY21" fmla="*/ 795881 h 5980197"/>
              <a:gd name="connsiteX22" fmla="*/ 1947818 w 4716428"/>
              <a:gd name="connsiteY22" fmla="*/ 873532 h 5980197"/>
              <a:gd name="connsiteX23" fmla="*/ 1960783 w 4716428"/>
              <a:gd name="connsiteY23" fmla="*/ 885030 h 5980197"/>
              <a:gd name="connsiteX24" fmla="*/ 1992732 w 4716428"/>
              <a:gd name="connsiteY24" fmla="*/ 885567 h 5980197"/>
              <a:gd name="connsiteX25" fmla="*/ 2013183 w 4716428"/>
              <a:gd name="connsiteY25" fmla="*/ 899070 h 5980197"/>
              <a:gd name="connsiteX26" fmla="*/ 2012645 w 4716428"/>
              <a:gd name="connsiteY26" fmla="*/ 931019 h 5980197"/>
              <a:gd name="connsiteX27" fmla="*/ 2020131 w 4716428"/>
              <a:gd name="connsiteY27" fmla="*/ 933025 h 5980197"/>
              <a:gd name="connsiteX28" fmla="*/ 2055553 w 4716428"/>
              <a:gd name="connsiteY28" fmla="*/ 950540 h 5980197"/>
              <a:gd name="connsiteX29" fmla="*/ 2084958 w 4716428"/>
              <a:gd name="connsiteY29" fmla="*/ 990512 h 5980197"/>
              <a:gd name="connsiteX30" fmla="*/ 2119060 w 4716428"/>
              <a:gd name="connsiteY30" fmla="*/ 1038620 h 5980197"/>
              <a:gd name="connsiteX31" fmla="*/ 2159962 w 4716428"/>
              <a:gd name="connsiteY31" fmla="*/ 1065626 h 5980197"/>
              <a:gd name="connsiteX32" fmla="*/ 2224789 w 4716428"/>
              <a:gd name="connsiteY32" fmla="*/ 1123112 h 5980197"/>
              <a:gd name="connsiteX33" fmla="*/ 2297107 w 4716428"/>
              <a:gd name="connsiteY33" fmla="*/ 1118421 h 5980197"/>
              <a:gd name="connsiteX34" fmla="*/ 2369420 w 4716428"/>
              <a:gd name="connsiteY34" fmla="*/ 1177913 h 5980197"/>
              <a:gd name="connsiteX35" fmla="*/ 2405779 w 4716428"/>
              <a:gd name="connsiteY35" fmla="*/ 1187655 h 5980197"/>
              <a:gd name="connsiteX36" fmla="*/ 2448149 w 4716428"/>
              <a:gd name="connsiteY36" fmla="*/ 1239124 h 5980197"/>
              <a:gd name="connsiteX37" fmla="*/ 2566850 w 4716428"/>
              <a:gd name="connsiteY37" fmla="*/ 1270930 h 5980197"/>
              <a:gd name="connsiteX38" fmla="*/ 2587301 w 4716428"/>
              <a:gd name="connsiteY38" fmla="*/ 1284433 h 5980197"/>
              <a:gd name="connsiteX39" fmla="*/ 2629671 w 4716428"/>
              <a:gd name="connsiteY39" fmla="*/ 1335903 h 5980197"/>
              <a:gd name="connsiteX40" fmla="*/ 2655351 w 4716428"/>
              <a:gd name="connsiteY40" fmla="*/ 1389778 h 5980197"/>
              <a:gd name="connsiteX41" fmla="*/ 2673796 w 4716428"/>
              <a:gd name="connsiteY41" fmla="*/ 1410766 h 5980197"/>
              <a:gd name="connsiteX42" fmla="*/ 2728062 w 4716428"/>
              <a:gd name="connsiteY42" fmla="*/ 1473447 h 5980197"/>
              <a:gd name="connsiteX43" fmla="*/ 2743033 w 4716428"/>
              <a:gd name="connsiteY43" fmla="*/ 1477458 h 5980197"/>
              <a:gd name="connsiteX44" fmla="*/ 2838341 w 4716428"/>
              <a:gd name="connsiteY44" fmla="*/ 1511019 h 5980197"/>
              <a:gd name="connsiteX45" fmla="*/ 3055291 w 4716428"/>
              <a:gd name="connsiteY45" fmla="*/ 1561127 h 5980197"/>
              <a:gd name="connsiteX46" fmla="*/ 3092719 w 4716428"/>
              <a:gd name="connsiteY46" fmla="*/ 1571156 h 5980197"/>
              <a:gd name="connsiteX47" fmla="*/ 3183084 w 4716428"/>
              <a:gd name="connsiteY47" fmla="*/ 1563276 h 5980197"/>
              <a:gd name="connsiteX48" fmla="*/ 3216107 w 4716428"/>
              <a:gd name="connsiteY48" fmla="*/ 1499916 h 5980197"/>
              <a:gd name="connsiteX49" fmla="*/ 3254723 w 4716428"/>
              <a:gd name="connsiteY49" fmla="*/ 1471292 h 5980197"/>
              <a:gd name="connsiteX50" fmla="*/ 3258735 w 4716428"/>
              <a:gd name="connsiteY50" fmla="*/ 1456320 h 5980197"/>
              <a:gd name="connsiteX51" fmla="*/ 3274244 w 4716428"/>
              <a:gd name="connsiteY51" fmla="*/ 1428383 h 5980197"/>
              <a:gd name="connsiteX52" fmla="*/ 3261278 w 4716428"/>
              <a:gd name="connsiteY52" fmla="*/ 1416886 h 5980197"/>
              <a:gd name="connsiteX53" fmla="*/ 3274782 w 4716428"/>
              <a:gd name="connsiteY53" fmla="*/ 1396434 h 5980197"/>
              <a:gd name="connsiteX54" fmla="*/ 3354187 w 4716428"/>
              <a:gd name="connsiteY54" fmla="*/ 1369571 h 5980197"/>
              <a:gd name="connsiteX55" fmla="*/ 3401358 w 4716428"/>
              <a:gd name="connsiteY55" fmla="*/ 1343240 h 5980197"/>
              <a:gd name="connsiteX56" fmla="*/ 3427288 w 4716428"/>
              <a:gd name="connsiteY56" fmla="*/ 1366235 h 5980197"/>
              <a:gd name="connsiteX57" fmla="*/ 3389609 w 4716428"/>
              <a:gd name="connsiteY57" fmla="*/ 1387085 h 5980197"/>
              <a:gd name="connsiteX58" fmla="*/ 3410185 w 4716428"/>
              <a:gd name="connsiteY58" fmla="*/ 1413299 h 5980197"/>
              <a:gd name="connsiteX59" fmla="*/ 3398563 w 4716428"/>
              <a:gd name="connsiteY59" fmla="*/ 1413555 h 5980197"/>
              <a:gd name="connsiteX60" fmla="*/ 3381586 w 4716428"/>
              <a:gd name="connsiteY60" fmla="*/ 1417029 h 5980197"/>
              <a:gd name="connsiteX61" fmla="*/ 3384522 w 4716428"/>
              <a:gd name="connsiteY61" fmla="*/ 1465955 h 5980197"/>
              <a:gd name="connsiteX62" fmla="*/ 3423956 w 4716428"/>
              <a:gd name="connsiteY62" fmla="*/ 1468498 h 5980197"/>
              <a:gd name="connsiteX63" fmla="*/ 3433846 w 4716428"/>
              <a:gd name="connsiteY63" fmla="*/ 1487195 h 5980197"/>
              <a:gd name="connsiteX64" fmla="*/ 3441332 w 4716428"/>
              <a:gd name="connsiteY64" fmla="*/ 1489201 h 5980197"/>
              <a:gd name="connsiteX65" fmla="*/ 3503223 w 4716428"/>
              <a:gd name="connsiteY65" fmla="*/ 1497761 h 5980197"/>
              <a:gd name="connsiteX66" fmla="*/ 3529691 w 4716428"/>
              <a:gd name="connsiteY66" fmla="*/ 1488807 h 5980197"/>
              <a:gd name="connsiteX67" fmla="*/ 3593588 w 4716428"/>
              <a:gd name="connsiteY67" fmla="*/ 1489881 h 5980197"/>
              <a:gd name="connsiteX68" fmla="*/ 3603617 w 4716428"/>
              <a:gd name="connsiteY68" fmla="*/ 1452452 h 5980197"/>
              <a:gd name="connsiteX69" fmla="*/ 3600143 w 4716428"/>
              <a:gd name="connsiteY69" fmla="*/ 1435475 h 5980197"/>
              <a:gd name="connsiteX70" fmla="*/ 3630735 w 4716428"/>
              <a:gd name="connsiteY70" fmla="*/ 1436795 h 5980197"/>
              <a:gd name="connsiteX71" fmla="*/ 3610033 w 4716428"/>
              <a:gd name="connsiteY71" fmla="*/ 1454171 h 5980197"/>
              <a:gd name="connsiteX72" fmla="*/ 3658421 w 4716428"/>
              <a:gd name="connsiteY72" fmla="*/ 1483183 h 5980197"/>
              <a:gd name="connsiteX73" fmla="*/ 3703872 w 4716428"/>
              <a:gd name="connsiteY73" fmla="*/ 1463269 h 5980197"/>
              <a:gd name="connsiteX74" fmla="*/ 3719095 w 4716428"/>
              <a:gd name="connsiteY74" fmla="*/ 1436401 h 5980197"/>
              <a:gd name="connsiteX75" fmla="*/ 3737147 w 4716428"/>
              <a:gd name="connsiteY75" fmla="*/ 1369029 h 5980197"/>
              <a:gd name="connsiteX76" fmla="*/ 3786072 w 4716428"/>
              <a:gd name="connsiteY76" fmla="*/ 1366091 h 5980197"/>
              <a:gd name="connsiteX77" fmla="*/ 3842882 w 4716428"/>
              <a:gd name="connsiteY77" fmla="*/ 1389337 h 5980197"/>
              <a:gd name="connsiteX78" fmla="*/ 3872824 w 4716428"/>
              <a:gd name="connsiteY78" fmla="*/ 1397360 h 5980197"/>
              <a:gd name="connsiteX79" fmla="*/ 3838870 w 4716428"/>
              <a:gd name="connsiteY79" fmla="*/ 1404308 h 5980197"/>
              <a:gd name="connsiteX80" fmla="*/ 3845818 w 4716428"/>
              <a:gd name="connsiteY80" fmla="*/ 1438263 h 5980197"/>
              <a:gd name="connsiteX81" fmla="*/ 3909715 w 4716428"/>
              <a:gd name="connsiteY81" fmla="*/ 1439338 h 5980197"/>
              <a:gd name="connsiteX82" fmla="*/ 3908247 w 4716428"/>
              <a:gd name="connsiteY82" fmla="*/ 1414875 h 5980197"/>
              <a:gd name="connsiteX83" fmla="*/ 3908784 w 4716428"/>
              <a:gd name="connsiteY83" fmla="*/ 1382925 h 5980197"/>
              <a:gd name="connsiteX84" fmla="*/ 4005167 w 4716428"/>
              <a:gd name="connsiteY84" fmla="*/ 1352588 h 5980197"/>
              <a:gd name="connsiteX85" fmla="*/ 3995138 w 4716428"/>
              <a:gd name="connsiteY85" fmla="*/ 1390017 h 5980197"/>
              <a:gd name="connsiteX86" fmla="*/ 3957172 w 4716428"/>
              <a:gd name="connsiteY86" fmla="*/ 1411937 h 5980197"/>
              <a:gd name="connsiteX87" fmla="*/ 3977484 w 4716428"/>
              <a:gd name="connsiteY87" fmla="*/ 1481566 h 5980197"/>
              <a:gd name="connsiteX88" fmla="*/ 4001947 w 4716428"/>
              <a:gd name="connsiteY88" fmla="*/ 1480098 h 5980197"/>
              <a:gd name="connsiteX89" fmla="*/ 3999941 w 4716428"/>
              <a:gd name="connsiteY89" fmla="*/ 1487583 h 5980197"/>
              <a:gd name="connsiteX90" fmla="*/ 4009433 w 4716428"/>
              <a:gd name="connsiteY90" fmla="*/ 1482104 h 5980197"/>
              <a:gd name="connsiteX91" fmla="*/ 4010901 w 4716428"/>
              <a:gd name="connsiteY91" fmla="*/ 1506567 h 5980197"/>
              <a:gd name="connsiteX92" fmla="*/ 4037369 w 4716428"/>
              <a:gd name="connsiteY92" fmla="*/ 1497612 h 5980197"/>
              <a:gd name="connsiteX93" fmla="*/ 4036832 w 4716428"/>
              <a:gd name="connsiteY93" fmla="*/ 1529561 h 5980197"/>
              <a:gd name="connsiteX94" fmla="*/ 4034575 w 4716428"/>
              <a:gd name="connsiteY94" fmla="*/ 1567927 h 5980197"/>
              <a:gd name="connsiteX95" fmla="*/ 4039517 w 4716428"/>
              <a:gd name="connsiteY95" fmla="*/ 1609368 h 5980197"/>
              <a:gd name="connsiteX96" fmla="*/ 4056494 w 4716428"/>
              <a:gd name="connsiteY96" fmla="*/ 1605893 h 5980197"/>
              <a:gd name="connsiteX97" fmla="*/ 4068922 w 4716428"/>
              <a:gd name="connsiteY97" fmla="*/ 1649340 h 5980197"/>
              <a:gd name="connsiteX98" fmla="*/ 4104743 w 4716428"/>
              <a:gd name="connsiteY98" fmla="*/ 1691031 h 5980197"/>
              <a:gd name="connsiteX99" fmla="*/ 4126662 w 4716428"/>
              <a:gd name="connsiteY99" fmla="*/ 1728997 h 5980197"/>
              <a:gd name="connsiteX100" fmla="*/ 4215952 w 4716428"/>
              <a:gd name="connsiteY100" fmla="*/ 1785016 h 5980197"/>
              <a:gd name="connsiteX101" fmla="*/ 4249117 w 4716428"/>
              <a:gd name="connsiteY101" fmla="*/ 1840896 h 5980197"/>
              <a:gd name="connsiteX102" fmla="*/ 4350840 w 4716428"/>
              <a:gd name="connsiteY102" fmla="*/ 1876176 h 5980197"/>
              <a:gd name="connsiteX103" fmla="*/ 4359794 w 4716428"/>
              <a:gd name="connsiteY103" fmla="*/ 1902644 h 5980197"/>
              <a:gd name="connsiteX104" fmla="*/ 4403639 w 4716428"/>
              <a:gd name="connsiteY104" fmla="*/ 1914392 h 5980197"/>
              <a:gd name="connsiteX105" fmla="*/ 4448552 w 4716428"/>
              <a:gd name="connsiteY105" fmla="*/ 1926427 h 5980197"/>
              <a:gd name="connsiteX106" fmla="*/ 4503495 w 4716428"/>
              <a:gd name="connsiteY106" fmla="*/ 1901032 h 5980197"/>
              <a:gd name="connsiteX107" fmla="*/ 4618722 w 4716428"/>
              <a:gd name="connsiteY107" fmla="*/ 1915861 h 5980197"/>
              <a:gd name="connsiteX108" fmla="*/ 4645190 w 4716428"/>
              <a:gd name="connsiteY108" fmla="*/ 1906907 h 5980197"/>
              <a:gd name="connsiteX109" fmla="*/ 4654395 w 4716428"/>
              <a:gd name="connsiteY109" fmla="*/ 1902496 h 5980197"/>
              <a:gd name="connsiteX110" fmla="*/ 4690104 w 4716428"/>
              <a:gd name="connsiteY110" fmla="*/ 1918941 h 5980197"/>
              <a:gd name="connsiteX111" fmla="*/ 4671121 w 4716428"/>
              <a:gd name="connsiteY111" fmla="*/ 1929901 h 5980197"/>
              <a:gd name="connsiteX112" fmla="*/ 4716428 w 4716428"/>
              <a:gd name="connsiteY112" fmla="*/ 2030297 h 5980197"/>
              <a:gd name="connsiteX113" fmla="*/ 4689959 w 4716428"/>
              <a:gd name="connsiteY113" fmla="*/ 2039252 h 5980197"/>
              <a:gd name="connsiteX114" fmla="*/ 4676456 w 4716428"/>
              <a:gd name="connsiteY114" fmla="*/ 2059703 h 5980197"/>
              <a:gd name="connsiteX115" fmla="*/ 4601349 w 4716428"/>
              <a:gd name="connsiteY115" fmla="*/ 2070525 h 5980197"/>
              <a:gd name="connsiteX116" fmla="*/ 4543862 w 4716428"/>
              <a:gd name="connsiteY116" fmla="*/ 2135355 h 5980197"/>
              <a:gd name="connsiteX117" fmla="*/ 4554822 w 4716428"/>
              <a:gd name="connsiteY117" fmla="*/ 2154338 h 5980197"/>
              <a:gd name="connsiteX118" fmla="*/ 4554033 w 4716428"/>
              <a:gd name="connsiteY118" fmla="*/ 2217166 h 5980197"/>
              <a:gd name="connsiteX119" fmla="*/ 4435188 w 4716428"/>
              <a:gd name="connsiteY119" fmla="*/ 2305671 h 5980197"/>
              <a:gd name="connsiteX120" fmla="*/ 4415130 w 4716428"/>
              <a:gd name="connsiteY120" fmla="*/ 2380530 h 5980197"/>
              <a:gd name="connsiteX121" fmla="*/ 4430249 w 4716428"/>
              <a:gd name="connsiteY121" fmla="*/ 2439597 h 5980197"/>
              <a:gd name="connsiteX122" fmla="*/ 4440133 w 4716428"/>
              <a:gd name="connsiteY122" fmla="*/ 2522478 h 5980197"/>
              <a:gd name="connsiteX123" fmla="*/ 4424624 w 4716428"/>
              <a:gd name="connsiteY123" fmla="*/ 2550416 h 5980197"/>
              <a:gd name="connsiteX124" fmla="*/ 4406997 w 4716428"/>
              <a:gd name="connsiteY124" fmla="*/ 2560593 h 5980197"/>
              <a:gd name="connsiteX125" fmla="*/ 4378384 w 4716428"/>
              <a:gd name="connsiteY125" fmla="*/ 2633159 h 5980197"/>
              <a:gd name="connsiteX126" fmla="*/ 4357927 w 4716428"/>
              <a:gd name="connsiteY126" fmla="*/ 2683841 h 5980197"/>
              <a:gd name="connsiteX127" fmla="*/ 4240842 w 4716428"/>
              <a:gd name="connsiteY127" fmla="*/ 2731555 h 5980197"/>
              <a:gd name="connsiteX128" fmla="*/ 4203807 w 4716428"/>
              <a:gd name="connsiteY128" fmla="*/ 2809887 h 5980197"/>
              <a:gd name="connsiteX129" fmla="*/ 4144064 w 4716428"/>
              <a:gd name="connsiteY129" fmla="*/ 2913082 h 5980197"/>
              <a:gd name="connsiteX130" fmla="*/ 4122537 w 4716428"/>
              <a:gd name="connsiteY130" fmla="*/ 2963477 h 5980197"/>
              <a:gd name="connsiteX131" fmla="*/ 4038184 w 4716428"/>
              <a:gd name="connsiteY131" fmla="*/ 3013084 h 5980197"/>
              <a:gd name="connsiteX132" fmla="*/ 3885278 w 4716428"/>
              <a:gd name="connsiteY132" fmla="*/ 3019106 h 5980197"/>
              <a:gd name="connsiteX133" fmla="*/ 3684628 w 4716428"/>
              <a:gd name="connsiteY133" fmla="*/ 3053598 h 5980197"/>
              <a:gd name="connsiteX134" fmla="*/ 3532653 w 4716428"/>
              <a:gd name="connsiteY134" fmla="*/ 3116033 h 5980197"/>
              <a:gd name="connsiteX135" fmla="*/ 3409265 w 4716428"/>
              <a:gd name="connsiteY135" fmla="*/ 3187274 h 5980197"/>
              <a:gd name="connsiteX136" fmla="*/ 3292174 w 4716428"/>
              <a:gd name="connsiteY136" fmla="*/ 3299172 h 5980197"/>
              <a:gd name="connsiteX137" fmla="*/ 3190453 w 4716428"/>
              <a:gd name="connsiteY137" fmla="*/ 3439259 h 5980197"/>
              <a:gd name="connsiteX138" fmla="*/ 3172939 w 4716428"/>
              <a:gd name="connsiteY138" fmla="*/ 3474682 h 5980197"/>
              <a:gd name="connsiteX139" fmla="*/ 3152629 w 4716428"/>
              <a:gd name="connsiteY139" fmla="*/ 3580420 h 5980197"/>
              <a:gd name="connsiteX140" fmla="*/ 3111331 w 4716428"/>
              <a:gd name="connsiteY140" fmla="*/ 3704604 h 5980197"/>
              <a:gd name="connsiteX141" fmla="*/ 3140736 w 4716428"/>
              <a:gd name="connsiteY141" fmla="*/ 3744576 h 5980197"/>
              <a:gd name="connsiteX142" fmla="*/ 3136724 w 4716428"/>
              <a:gd name="connsiteY142" fmla="*/ 3759548 h 5980197"/>
              <a:gd name="connsiteX143" fmla="*/ 3093958 w 4716428"/>
              <a:gd name="connsiteY143" fmla="*/ 3859269 h 5980197"/>
              <a:gd name="connsiteX144" fmla="*/ 3039015 w 4716428"/>
              <a:gd name="connsiteY144" fmla="*/ 3884663 h 5980197"/>
              <a:gd name="connsiteX145" fmla="*/ 2982067 w 4716428"/>
              <a:gd name="connsiteY145" fmla="*/ 3917543 h 5980197"/>
              <a:gd name="connsiteX146" fmla="*/ 2970569 w 4716428"/>
              <a:gd name="connsiteY146" fmla="*/ 3930509 h 5980197"/>
              <a:gd name="connsiteX147" fmla="*/ 2933283 w 4716428"/>
              <a:gd name="connsiteY147" fmla="*/ 4039721 h 5980197"/>
              <a:gd name="connsiteX148" fmla="*/ 2877404 w 4716428"/>
              <a:gd name="connsiteY148" fmla="*/ 4072888 h 5980197"/>
              <a:gd name="connsiteX149" fmla="*/ 2768735 w 4716428"/>
              <a:gd name="connsiteY149" fmla="*/ 4179020 h 5980197"/>
              <a:gd name="connsiteX150" fmla="*/ 2727295 w 4716428"/>
              <a:gd name="connsiteY150" fmla="*/ 4183963 h 5980197"/>
              <a:gd name="connsiteX151" fmla="*/ 2659919 w 4716428"/>
              <a:gd name="connsiteY151" fmla="*/ 4230096 h 5980197"/>
              <a:gd name="connsiteX152" fmla="*/ 2576788 w 4716428"/>
              <a:gd name="connsiteY152" fmla="*/ 4270861 h 5980197"/>
              <a:gd name="connsiteX153" fmla="*/ 2500857 w 4716428"/>
              <a:gd name="connsiteY153" fmla="*/ 4314701 h 5980197"/>
              <a:gd name="connsiteX154" fmla="*/ 2487354 w 4716428"/>
              <a:gd name="connsiteY154" fmla="*/ 4335153 h 5980197"/>
              <a:gd name="connsiteX155" fmla="*/ 2496308 w 4716428"/>
              <a:gd name="connsiteY155" fmla="*/ 4361622 h 5980197"/>
              <a:gd name="connsiteX156" fmla="*/ 2475319 w 4716428"/>
              <a:gd name="connsiteY156" fmla="*/ 4380068 h 5980197"/>
              <a:gd name="connsiteX157" fmla="*/ 2461565 w 4716428"/>
              <a:gd name="connsiteY157" fmla="*/ 4431399 h 5980197"/>
              <a:gd name="connsiteX158" fmla="*/ 2442044 w 4716428"/>
              <a:gd name="connsiteY158" fmla="*/ 4474309 h 5980197"/>
              <a:gd name="connsiteX159" fmla="*/ 2408622 w 4716428"/>
              <a:gd name="connsiteY159" fmla="*/ 4513493 h 5980197"/>
              <a:gd name="connsiteX160" fmla="*/ 2353679 w 4716428"/>
              <a:gd name="connsiteY160" fmla="*/ 4538887 h 5980197"/>
              <a:gd name="connsiteX161" fmla="*/ 2260519 w 4716428"/>
              <a:gd name="connsiteY161" fmla="*/ 4617082 h 5980197"/>
              <a:gd name="connsiteX162" fmla="*/ 2216536 w 4716428"/>
              <a:gd name="connsiteY162" fmla="*/ 4661459 h 5980197"/>
              <a:gd name="connsiteX163" fmla="*/ 2170148 w 4716428"/>
              <a:gd name="connsiteY163" fmla="*/ 4689146 h 5980197"/>
              <a:gd name="connsiteX164" fmla="*/ 2130463 w 4716428"/>
              <a:gd name="connsiteY164" fmla="*/ 4717483 h 5980197"/>
              <a:gd name="connsiteX165" fmla="*/ 2126452 w 4716428"/>
              <a:gd name="connsiteY165" fmla="*/ 4732454 h 5980197"/>
              <a:gd name="connsiteX166" fmla="*/ 2112948 w 4716428"/>
              <a:gd name="connsiteY166" fmla="*/ 4752906 h 5980197"/>
              <a:gd name="connsiteX167" fmla="*/ 2090492 w 4716428"/>
              <a:gd name="connsiteY167" fmla="*/ 4746889 h 5980197"/>
              <a:gd name="connsiteX168" fmla="*/ 1966704 w 4716428"/>
              <a:gd name="connsiteY168" fmla="*/ 4793953 h 5980197"/>
              <a:gd name="connsiteX169" fmla="*/ 1917528 w 4716428"/>
              <a:gd name="connsiteY169" fmla="*/ 4827770 h 5980197"/>
              <a:gd name="connsiteX170" fmla="*/ 1855099 w 4716428"/>
              <a:gd name="connsiteY170" fmla="*/ 4851158 h 5980197"/>
              <a:gd name="connsiteX171" fmla="*/ 1814590 w 4716428"/>
              <a:gd name="connsiteY171" fmla="*/ 4912513 h 5980197"/>
              <a:gd name="connsiteX172" fmla="*/ 1789339 w 4716428"/>
              <a:gd name="connsiteY172" fmla="*/ 4976811 h 5980197"/>
              <a:gd name="connsiteX173" fmla="*/ 1763263 w 4716428"/>
              <a:gd name="connsiteY173" fmla="*/ 5074126 h 5980197"/>
              <a:gd name="connsiteX174" fmla="*/ 1760719 w 4716428"/>
              <a:gd name="connsiteY174" fmla="*/ 5113561 h 5980197"/>
              <a:gd name="connsiteX175" fmla="*/ 1745211 w 4716428"/>
              <a:gd name="connsiteY175" fmla="*/ 5141499 h 5980197"/>
              <a:gd name="connsiteX176" fmla="*/ 1639224 w 4716428"/>
              <a:gd name="connsiteY176" fmla="*/ 5152070 h 5980197"/>
              <a:gd name="connsiteX177" fmla="*/ 1582276 w 4716428"/>
              <a:gd name="connsiteY177" fmla="*/ 5184950 h 5980197"/>
              <a:gd name="connsiteX178" fmla="*/ 1518772 w 4716428"/>
              <a:gd name="connsiteY178" fmla="*/ 5272237 h 5980197"/>
              <a:gd name="connsiteX179" fmla="*/ 1515047 w 4716428"/>
              <a:gd name="connsiteY179" fmla="*/ 5286139 h 5980197"/>
              <a:gd name="connsiteX180" fmla="*/ 1499538 w 4716428"/>
              <a:gd name="connsiteY180" fmla="*/ 5314077 h 5980197"/>
              <a:gd name="connsiteX181" fmla="*/ 1443662 w 4716428"/>
              <a:gd name="connsiteY181" fmla="*/ 5522610 h 5980197"/>
              <a:gd name="connsiteX182" fmla="*/ 1448745 w 4716428"/>
              <a:gd name="connsiteY182" fmla="*/ 5683292 h 5980197"/>
              <a:gd name="connsiteX183" fmla="*/ 1397277 w 4716428"/>
              <a:gd name="connsiteY183" fmla="*/ 5725664 h 5980197"/>
              <a:gd name="connsiteX184" fmla="*/ 1372814 w 4716428"/>
              <a:gd name="connsiteY184" fmla="*/ 5727132 h 5980197"/>
              <a:gd name="connsiteX185" fmla="*/ 1238353 w 4716428"/>
              <a:gd name="connsiteY185" fmla="*/ 5754144 h 5980197"/>
              <a:gd name="connsiteX186" fmla="*/ 1156691 w 4716428"/>
              <a:gd name="connsiteY186" fmla="*/ 5819372 h 5980197"/>
              <a:gd name="connsiteX187" fmla="*/ 1136919 w 4716428"/>
              <a:gd name="connsiteY187" fmla="*/ 5893161 h 5980197"/>
              <a:gd name="connsiteX188" fmla="*/ 990137 w 4716428"/>
              <a:gd name="connsiteY188" fmla="*/ 5966157 h 5980197"/>
              <a:gd name="connsiteX189" fmla="*/ 952709 w 4716428"/>
              <a:gd name="connsiteY189" fmla="*/ 5956128 h 5980197"/>
              <a:gd name="connsiteX190" fmla="*/ 893894 w 4716428"/>
              <a:gd name="connsiteY190" fmla="*/ 5940369 h 5980197"/>
              <a:gd name="connsiteX191" fmla="*/ 809008 w 4716428"/>
              <a:gd name="connsiteY191" fmla="*/ 5957740 h 5980197"/>
              <a:gd name="connsiteX192" fmla="*/ 795505 w 4716428"/>
              <a:gd name="connsiteY192" fmla="*/ 5978192 h 5980197"/>
              <a:gd name="connsiteX193" fmla="*/ 802991 w 4716428"/>
              <a:gd name="connsiteY193" fmla="*/ 5980197 h 5980197"/>
              <a:gd name="connsiteX194" fmla="*/ 763557 w 4716428"/>
              <a:gd name="connsiteY194" fmla="*/ 5977654 h 5980197"/>
              <a:gd name="connsiteX195" fmla="*/ 735222 w 4716428"/>
              <a:gd name="connsiteY195" fmla="*/ 5937969 h 5980197"/>
              <a:gd name="connsiteX196" fmla="*/ 753667 w 4716428"/>
              <a:gd name="connsiteY196" fmla="*/ 5958958 h 5980197"/>
              <a:gd name="connsiteX197" fmla="*/ 715308 w 4716428"/>
              <a:gd name="connsiteY197" fmla="*/ 5892517 h 5980197"/>
              <a:gd name="connsiteX198" fmla="*/ 662909 w 4716428"/>
              <a:gd name="connsiteY198" fmla="*/ 5878476 h 5980197"/>
              <a:gd name="connsiteX199" fmla="*/ 620539 w 4716428"/>
              <a:gd name="connsiteY199" fmla="*/ 5827007 h 5980197"/>
              <a:gd name="connsiteX200" fmla="*/ 551694 w 4716428"/>
              <a:gd name="connsiteY200" fmla="*/ 5848676 h 5980197"/>
              <a:gd name="connsiteX201" fmla="*/ 546214 w 4716428"/>
              <a:gd name="connsiteY201" fmla="*/ 5839185 h 5980197"/>
              <a:gd name="connsiteX202" fmla="*/ 519746 w 4716428"/>
              <a:gd name="connsiteY202" fmla="*/ 5848139 h 5980197"/>
              <a:gd name="connsiteX203" fmla="*/ 484861 w 4716428"/>
              <a:gd name="connsiteY203" fmla="*/ 5798675 h 5980197"/>
              <a:gd name="connsiteX204" fmla="*/ 452514 w 4716428"/>
              <a:gd name="connsiteY204" fmla="*/ 5773962 h 5980197"/>
              <a:gd name="connsiteX205" fmla="*/ 387149 w 4716428"/>
              <a:gd name="connsiteY205" fmla="*/ 5748424 h 5980197"/>
              <a:gd name="connsiteX206" fmla="*/ 372178 w 4716428"/>
              <a:gd name="connsiteY206" fmla="*/ 5744412 h 5980197"/>
              <a:gd name="connsiteX207" fmla="*/ 348253 w 4716428"/>
              <a:gd name="connsiteY207" fmla="*/ 5713932 h 5980197"/>
              <a:gd name="connsiteX208" fmla="*/ 340767 w 4716428"/>
              <a:gd name="connsiteY208" fmla="*/ 5711926 h 5980197"/>
              <a:gd name="connsiteX209" fmla="*/ 310825 w 4716428"/>
              <a:gd name="connsiteY209" fmla="*/ 5703903 h 5980197"/>
              <a:gd name="connsiteX210" fmla="*/ 303877 w 4716428"/>
              <a:gd name="connsiteY210" fmla="*/ 5669948 h 5980197"/>
              <a:gd name="connsiteX211" fmla="*/ 289836 w 4716428"/>
              <a:gd name="connsiteY211" fmla="*/ 5722349 h 5980197"/>
              <a:gd name="connsiteX212" fmla="*/ 282350 w 4716428"/>
              <a:gd name="connsiteY212" fmla="*/ 5720343 h 5980197"/>
              <a:gd name="connsiteX213" fmla="*/ 289975 w 4716428"/>
              <a:gd name="connsiteY213" fmla="*/ 5666223 h 5980197"/>
              <a:gd name="connsiteX214" fmla="*/ 283139 w 4716428"/>
              <a:gd name="connsiteY214" fmla="*/ 5657514 h 5980197"/>
              <a:gd name="connsiteX215" fmla="*/ 263758 w 4716428"/>
              <a:gd name="connsiteY215" fmla="*/ 5644298 h 5980197"/>
              <a:gd name="connsiteX216" fmla="*/ 199468 w 4716428"/>
              <a:gd name="connsiteY216" fmla="*/ 5554862 h 5980197"/>
              <a:gd name="connsiteX217" fmla="*/ 214690 w 4716428"/>
              <a:gd name="connsiteY217" fmla="*/ 5527994 h 5980197"/>
              <a:gd name="connsiteX218" fmla="*/ 214011 w 4716428"/>
              <a:gd name="connsiteY218" fmla="*/ 5440702 h 5980197"/>
              <a:gd name="connsiteX219" fmla="*/ 212543 w 4716428"/>
              <a:gd name="connsiteY219" fmla="*/ 5416239 h 5980197"/>
              <a:gd name="connsiteX220" fmla="*/ 176722 w 4716428"/>
              <a:gd name="connsiteY220" fmla="*/ 5374547 h 5980197"/>
              <a:gd name="connsiteX221" fmla="*/ 144774 w 4716428"/>
              <a:gd name="connsiteY221" fmla="*/ 5374010 h 5980197"/>
              <a:gd name="connsiteX222" fmla="*/ 154803 w 4716428"/>
              <a:gd name="connsiteY222" fmla="*/ 5336581 h 5980197"/>
              <a:gd name="connsiteX223" fmla="*/ 186219 w 4716428"/>
              <a:gd name="connsiteY223" fmla="*/ 5304883 h 5980197"/>
              <a:gd name="connsiteX224" fmla="*/ 176329 w 4716428"/>
              <a:gd name="connsiteY224" fmla="*/ 5286186 h 5980197"/>
              <a:gd name="connsiteX225" fmla="*/ 107741 w 4716428"/>
              <a:gd name="connsiteY225" fmla="*/ 5212791 h 5980197"/>
              <a:gd name="connsiteX226" fmla="*/ 22206 w 4716428"/>
              <a:gd name="connsiteY226" fmla="*/ 5236866 h 5980197"/>
              <a:gd name="connsiteX227" fmla="*/ 0 w 4716428"/>
              <a:gd name="connsiteY227" fmla="*/ 5199969 h 5980197"/>
              <a:gd name="connsiteX228" fmla="*/ 33955 w 4716428"/>
              <a:gd name="connsiteY228" fmla="*/ 5193020 h 5980197"/>
              <a:gd name="connsiteX229" fmla="*/ 47995 w 4716428"/>
              <a:gd name="connsiteY229" fmla="*/ 5140619 h 5980197"/>
              <a:gd name="connsiteX230" fmla="*/ 101331 w 4716428"/>
              <a:gd name="connsiteY230" fmla="*/ 5146887 h 5980197"/>
              <a:gd name="connsiteX231" fmla="*/ 129805 w 4716428"/>
              <a:gd name="connsiteY231" fmla="*/ 5130447 h 5980197"/>
              <a:gd name="connsiteX232" fmla="*/ 167234 w 4716428"/>
              <a:gd name="connsiteY232" fmla="*/ 5140476 h 5980197"/>
              <a:gd name="connsiteX233" fmla="*/ 240622 w 4716428"/>
              <a:gd name="connsiteY233" fmla="*/ 5136071 h 5980197"/>
              <a:gd name="connsiteX234" fmla="*/ 282998 w 4716428"/>
              <a:gd name="connsiteY234" fmla="*/ 5123355 h 5980197"/>
              <a:gd name="connsiteX235" fmla="*/ 368134 w 4716428"/>
              <a:gd name="connsiteY235" fmla="*/ 5075104 h 5980197"/>
              <a:gd name="connsiteX236" fmla="*/ 389123 w 4716428"/>
              <a:gd name="connsiteY236" fmla="*/ 5056658 h 5980197"/>
              <a:gd name="connsiteX237" fmla="*/ 385649 w 4716428"/>
              <a:gd name="connsiteY237" fmla="*/ 5039681 h 5980197"/>
              <a:gd name="connsiteX238" fmla="*/ 436580 w 4716428"/>
              <a:gd name="connsiteY238" fmla="*/ 5029258 h 5980197"/>
              <a:gd name="connsiteX239" fmla="*/ 462230 w 4716428"/>
              <a:gd name="connsiteY239" fmla="*/ 4989138 h 5980197"/>
              <a:gd name="connsiteX240" fmla="*/ 467456 w 4716428"/>
              <a:gd name="connsiteY240" fmla="*/ 4854142 h 5980197"/>
              <a:gd name="connsiteX241" fmla="*/ 436834 w 4716428"/>
              <a:gd name="connsiteY241" fmla="*/ 4758827 h 5980197"/>
              <a:gd name="connsiteX242" fmla="*/ 408505 w 4716428"/>
              <a:gd name="connsiteY242" fmla="*/ 4654957 h 5980197"/>
              <a:gd name="connsiteX243" fmla="*/ 372146 w 4716428"/>
              <a:gd name="connsiteY243" fmla="*/ 4645215 h 5980197"/>
              <a:gd name="connsiteX244" fmla="*/ 262798 w 4716428"/>
              <a:gd name="connsiteY244" fmla="*/ 4664055 h 5980197"/>
              <a:gd name="connsiteX245" fmla="*/ 263336 w 4716428"/>
              <a:gd name="connsiteY245" fmla="*/ 4632106 h 5980197"/>
              <a:gd name="connsiteX246" fmla="*/ 239411 w 4716428"/>
              <a:gd name="connsiteY246" fmla="*/ 4601625 h 5980197"/>
              <a:gd name="connsiteX247" fmla="*/ 203052 w 4716428"/>
              <a:gd name="connsiteY247" fmla="*/ 4591883 h 5980197"/>
              <a:gd name="connsiteX248" fmla="*/ 183390 w 4716428"/>
              <a:gd name="connsiteY248" fmla="*/ 4515551 h 5980197"/>
              <a:gd name="connsiteX249" fmla="*/ 210396 w 4716428"/>
              <a:gd name="connsiteY249" fmla="*/ 4474648 h 5980197"/>
              <a:gd name="connsiteX250" fmla="*/ 218419 w 4716428"/>
              <a:gd name="connsiteY250" fmla="*/ 4444704 h 5980197"/>
              <a:gd name="connsiteX251" fmla="*/ 249298 w 4716428"/>
              <a:gd name="connsiteY251" fmla="*/ 4444955 h 5980197"/>
              <a:gd name="connsiteX252" fmla="*/ 268671 w 4716428"/>
              <a:gd name="connsiteY252" fmla="*/ 4346989 h 5980197"/>
              <a:gd name="connsiteX253" fmla="*/ 263191 w 4716428"/>
              <a:gd name="connsiteY253" fmla="*/ 4337498 h 5980197"/>
              <a:gd name="connsiteX254" fmla="*/ 246752 w 4716428"/>
              <a:gd name="connsiteY254" fmla="*/ 4309023 h 5980197"/>
              <a:gd name="connsiteX255" fmla="*/ 213335 w 4716428"/>
              <a:gd name="connsiteY255" fmla="*/ 4284023 h 5980197"/>
              <a:gd name="connsiteX256" fmla="*/ 226838 w 4716428"/>
              <a:gd name="connsiteY256" fmla="*/ 4263571 h 5980197"/>
              <a:gd name="connsiteX257" fmla="*/ 223364 w 4716428"/>
              <a:gd name="connsiteY257" fmla="*/ 4246594 h 5980197"/>
              <a:gd name="connsiteX258" fmla="*/ 234862 w 4716428"/>
              <a:gd name="connsiteY258" fmla="*/ 4233628 h 5980197"/>
              <a:gd name="connsiteX259" fmla="*/ 216416 w 4716428"/>
              <a:gd name="connsiteY259" fmla="*/ 4212639 h 5980197"/>
              <a:gd name="connsiteX260" fmla="*/ 201983 w 4716428"/>
              <a:gd name="connsiteY260" fmla="*/ 4176678 h 5980197"/>
              <a:gd name="connsiteX261" fmla="*/ 187263 w 4716428"/>
              <a:gd name="connsiteY261" fmla="*/ 4141787 h 5980197"/>
              <a:gd name="connsiteX262" fmla="*/ 221217 w 4716428"/>
              <a:gd name="connsiteY262" fmla="*/ 4134838 h 5980197"/>
              <a:gd name="connsiteX263" fmla="*/ 238194 w 4716428"/>
              <a:gd name="connsiteY263" fmla="*/ 4131364 h 5980197"/>
              <a:gd name="connsiteX264" fmla="*/ 251159 w 4716428"/>
              <a:gd name="connsiteY264" fmla="*/ 4142861 h 5980197"/>
              <a:gd name="connsiteX265" fmla="*/ 260651 w 4716428"/>
              <a:gd name="connsiteY265" fmla="*/ 4137381 h 5980197"/>
              <a:gd name="connsiteX266" fmla="*/ 291131 w 4716428"/>
              <a:gd name="connsiteY266" fmla="*/ 4113455 h 5980197"/>
              <a:gd name="connsiteX267" fmla="*/ 289663 w 4716428"/>
              <a:gd name="connsiteY267" fmla="*/ 4088992 h 5980197"/>
              <a:gd name="connsiteX268" fmla="*/ 304634 w 4716428"/>
              <a:gd name="connsiteY268" fmla="*/ 4093004 h 5980197"/>
              <a:gd name="connsiteX269" fmla="*/ 336582 w 4716428"/>
              <a:gd name="connsiteY269" fmla="*/ 4093541 h 5980197"/>
              <a:gd name="connsiteX270" fmla="*/ 386444 w 4716428"/>
              <a:gd name="connsiteY270" fmla="*/ 4082832 h 5980197"/>
              <a:gd name="connsiteX271" fmla="*/ 404889 w 4716428"/>
              <a:gd name="connsiteY271" fmla="*/ 4103821 h 5980197"/>
              <a:gd name="connsiteX272" fmla="*/ 419860 w 4716428"/>
              <a:gd name="connsiteY272" fmla="*/ 4107832 h 5980197"/>
              <a:gd name="connsiteX273" fmla="*/ 442317 w 4716428"/>
              <a:gd name="connsiteY273" fmla="*/ 4113849 h 5980197"/>
              <a:gd name="connsiteX274" fmla="*/ 432826 w 4716428"/>
              <a:gd name="connsiteY274" fmla="*/ 4119329 h 5980197"/>
              <a:gd name="connsiteX275" fmla="*/ 438306 w 4716428"/>
              <a:gd name="connsiteY275" fmla="*/ 4128821 h 5980197"/>
              <a:gd name="connsiteX276" fmla="*/ 440312 w 4716428"/>
              <a:gd name="connsiteY276" fmla="*/ 4121335 h 5980197"/>
              <a:gd name="connsiteX277" fmla="*/ 447797 w 4716428"/>
              <a:gd name="connsiteY277" fmla="*/ 4123341 h 5980197"/>
              <a:gd name="connsiteX278" fmla="*/ 457289 w 4716428"/>
              <a:gd name="connsiteY278" fmla="*/ 4117861 h 5980197"/>
              <a:gd name="connsiteX279" fmla="*/ 476271 w 4716428"/>
              <a:gd name="connsiteY279" fmla="*/ 4106901 h 5980197"/>
              <a:gd name="connsiteX280" fmla="*/ 495254 w 4716428"/>
              <a:gd name="connsiteY280" fmla="*/ 4095941 h 5980197"/>
              <a:gd name="connsiteX281" fmla="*/ 527454 w 4716428"/>
              <a:gd name="connsiteY281" fmla="*/ 4065598 h 5980197"/>
              <a:gd name="connsiteX282" fmla="*/ 554998 w 4716428"/>
              <a:gd name="connsiteY282" fmla="*/ 3992746 h 5980197"/>
              <a:gd name="connsiteX283" fmla="*/ 576385 w 4716428"/>
              <a:gd name="connsiteY283" fmla="*/ 3998477 h 5980197"/>
              <a:gd name="connsiteX284" fmla="*/ 561015 w 4716428"/>
              <a:gd name="connsiteY284" fmla="*/ 3970288 h 5980197"/>
              <a:gd name="connsiteX285" fmla="*/ 563558 w 4716428"/>
              <a:gd name="connsiteY285" fmla="*/ 3930853 h 5980197"/>
              <a:gd name="connsiteX286" fmla="*/ 543359 w 4716428"/>
              <a:gd name="connsiteY286" fmla="*/ 3886471 h 5980197"/>
              <a:gd name="connsiteX287" fmla="*/ 537879 w 4716428"/>
              <a:gd name="connsiteY287" fmla="*/ 3876979 h 5980197"/>
              <a:gd name="connsiteX288" fmla="*/ 555393 w 4716428"/>
              <a:gd name="connsiteY288" fmla="*/ 3841556 h 5980197"/>
              <a:gd name="connsiteX289" fmla="*/ 580793 w 4716428"/>
              <a:gd name="connsiteY289" fmla="*/ 3832315 h 5980197"/>
              <a:gd name="connsiteX290" fmla="*/ 657655 w 4716428"/>
              <a:gd name="connsiteY290" fmla="*/ 3844887 h 5980197"/>
              <a:gd name="connsiteX291" fmla="*/ 670620 w 4716428"/>
              <a:gd name="connsiteY291" fmla="*/ 3856384 h 5980197"/>
              <a:gd name="connsiteX292" fmla="*/ 708586 w 4716428"/>
              <a:gd name="connsiteY292" fmla="*/ 3834464 h 5980197"/>
              <a:gd name="connsiteX293" fmla="*/ 789179 w 4716428"/>
              <a:gd name="connsiteY293" fmla="*/ 3768949 h 5980197"/>
              <a:gd name="connsiteX294" fmla="*/ 799740 w 4716428"/>
              <a:gd name="connsiteY294" fmla="*/ 3763755 h 5980197"/>
              <a:gd name="connsiteX295" fmla="*/ 894122 w 4716428"/>
              <a:gd name="connsiteY295" fmla="*/ 3676719 h 5980197"/>
              <a:gd name="connsiteX296" fmla="*/ 900140 w 4716428"/>
              <a:gd name="connsiteY296" fmla="*/ 3654262 h 5980197"/>
              <a:gd name="connsiteX297" fmla="*/ 932877 w 4716428"/>
              <a:gd name="connsiteY297" fmla="*/ 3591970 h 5980197"/>
              <a:gd name="connsiteX298" fmla="*/ 941831 w 4716428"/>
              <a:gd name="connsiteY298" fmla="*/ 3618439 h 5980197"/>
              <a:gd name="connsiteX299" fmla="*/ 964825 w 4716428"/>
              <a:gd name="connsiteY299" fmla="*/ 3592507 h 5980197"/>
              <a:gd name="connsiteX300" fmla="*/ 1000392 w 4716428"/>
              <a:gd name="connsiteY300" fmla="*/ 3489712 h 5980197"/>
              <a:gd name="connsiteX301" fmla="*/ 999713 w 4716428"/>
              <a:gd name="connsiteY301" fmla="*/ 3402420 h 5980197"/>
              <a:gd name="connsiteX302" fmla="*/ 974178 w 4716428"/>
              <a:gd name="connsiteY302" fmla="*/ 3228235 h 5980197"/>
              <a:gd name="connsiteX303" fmla="*/ 955334 w 4716428"/>
              <a:gd name="connsiteY303" fmla="*/ 3183069 h 5980197"/>
              <a:gd name="connsiteX304" fmla="*/ 942906 w 4716428"/>
              <a:gd name="connsiteY304" fmla="*/ 3139623 h 5980197"/>
              <a:gd name="connsiteX305" fmla="*/ 952935 w 4716428"/>
              <a:gd name="connsiteY305" fmla="*/ 3102194 h 5980197"/>
              <a:gd name="connsiteX306" fmla="*/ 957736 w 4716428"/>
              <a:gd name="connsiteY306" fmla="*/ 3024394 h 5980197"/>
              <a:gd name="connsiteX307" fmla="*/ 965759 w 4716428"/>
              <a:gd name="connsiteY307" fmla="*/ 2994450 h 5980197"/>
              <a:gd name="connsiteX308" fmla="*/ 1023644 w 4716428"/>
              <a:gd name="connsiteY308" fmla="*/ 2953798 h 5980197"/>
              <a:gd name="connsiteX309" fmla="*/ 1048895 w 4716428"/>
              <a:gd name="connsiteY309" fmla="*/ 2889500 h 5980197"/>
              <a:gd name="connsiteX310" fmla="*/ 1046497 w 4716428"/>
              <a:gd name="connsiteY310" fmla="*/ 2808625 h 5980197"/>
              <a:gd name="connsiteX311" fmla="*/ 1075222 w 4716428"/>
              <a:gd name="connsiteY311" fmla="*/ 2761305 h 5980197"/>
              <a:gd name="connsiteX312" fmla="*/ 1071098 w 4716428"/>
              <a:gd name="connsiteY312" fmla="*/ 2751031 h 5980197"/>
              <a:gd name="connsiteX313" fmla="*/ 1077515 w 4716428"/>
              <a:gd name="connsiteY313" fmla="*/ 2752750 h 5980197"/>
              <a:gd name="connsiteX314" fmla="*/ 1139801 w 4716428"/>
              <a:gd name="connsiteY314" fmla="*/ 2610120 h 5980197"/>
              <a:gd name="connsiteX315" fmla="*/ 1128555 w 4716428"/>
              <a:gd name="connsiteY315" fmla="*/ 2592206 h 5980197"/>
              <a:gd name="connsiteX316" fmla="*/ 1163585 w 4716428"/>
              <a:gd name="connsiteY316" fmla="*/ 2521360 h 5980197"/>
              <a:gd name="connsiteX317" fmla="*/ 1167596 w 4716428"/>
              <a:gd name="connsiteY317" fmla="*/ 2506388 h 5980197"/>
              <a:gd name="connsiteX318" fmla="*/ 1151157 w 4716428"/>
              <a:gd name="connsiteY318" fmla="*/ 2477913 h 5980197"/>
              <a:gd name="connsiteX319" fmla="*/ 1170928 w 4716428"/>
              <a:gd name="connsiteY319" fmla="*/ 2404124 h 5980197"/>
              <a:gd name="connsiteX320" fmla="*/ 1166518 w 4716428"/>
              <a:gd name="connsiteY320" fmla="*/ 2394919 h 5980197"/>
              <a:gd name="connsiteX321" fmla="*/ 1155166 w 4716428"/>
              <a:gd name="connsiteY321" fmla="*/ 2287575 h 5980197"/>
              <a:gd name="connsiteX322" fmla="*/ 1180166 w 4716428"/>
              <a:gd name="connsiteY322" fmla="*/ 2254157 h 5980197"/>
              <a:gd name="connsiteX323" fmla="*/ 1178556 w 4716428"/>
              <a:gd name="connsiteY323" fmla="*/ 2110453 h 5980197"/>
              <a:gd name="connsiteX324" fmla="*/ 1158643 w 4716428"/>
              <a:gd name="connsiteY324" fmla="*/ 2065001 h 5980197"/>
              <a:gd name="connsiteX325" fmla="*/ 1170929 w 4716428"/>
              <a:gd name="connsiteY325" fmla="*/ 1989207 h 5980197"/>
              <a:gd name="connsiteX326" fmla="*/ 1161975 w 4716428"/>
              <a:gd name="connsiteY326" fmla="*/ 1962738 h 5980197"/>
              <a:gd name="connsiteX327" fmla="*/ 1174010 w 4716428"/>
              <a:gd name="connsiteY327" fmla="*/ 1917822 h 5980197"/>
              <a:gd name="connsiteX328" fmla="*/ 1146611 w 4716428"/>
              <a:gd name="connsiteY328" fmla="*/ 1870365 h 5980197"/>
              <a:gd name="connsiteX329" fmla="*/ 1103555 w 4716428"/>
              <a:gd name="connsiteY329" fmla="*/ 1795788 h 5980197"/>
              <a:gd name="connsiteX330" fmla="*/ 1074150 w 4716428"/>
              <a:gd name="connsiteY330" fmla="*/ 1755816 h 5980197"/>
              <a:gd name="connsiteX331" fmla="*/ 1004095 w 4716428"/>
              <a:gd name="connsiteY331" fmla="*/ 1657958 h 5980197"/>
              <a:gd name="connsiteX332" fmla="*/ 1044066 w 4716428"/>
              <a:gd name="connsiteY332" fmla="*/ 1628552 h 5980197"/>
              <a:gd name="connsiteX333" fmla="*/ 1054096 w 4716428"/>
              <a:gd name="connsiteY333" fmla="*/ 1591123 h 5980197"/>
              <a:gd name="connsiteX334" fmla="*/ 1049153 w 4716428"/>
              <a:gd name="connsiteY334" fmla="*/ 1549682 h 5980197"/>
              <a:gd name="connsiteX335" fmla="*/ 1044211 w 4716428"/>
              <a:gd name="connsiteY335" fmla="*/ 1508242 h 5980197"/>
              <a:gd name="connsiteX336" fmla="*/ 1056099 w 4716428"/>
              <a:gd name="connsiteY336" fmla="*/ 1408270 h 5980197"/>
              <a:gd name="connsiteX337" fmla="*/ 1032711 w 4716428"/>
              <a:gd name="connsiteY337" fmla="*/ 1345841 h 5980197"/>
              <a:gd name="connsiteX338" fmla="*/ 1118784 w 4716428"/>
              <a:gd name="connsiteY338" fmla="*/ 1289817 h 5980197"/>
              <a:gd name="connsiteX339" fmla="*/ 1145790 w 4716428"/>
              <a:gd name="connsiteY339" fmla="*/ 1248914 h 5980197"/>
              <a:gd name="connsiteX340" fmla="*/ 1190562 w 4716428"/>
              <a:gd name="connsiteY340" fmla="*/ 1141707 h 5980197"/>
              <a:gd name="connsiteX341" fmla="*/ 1229996 w 4716428"/>
              <a:gd name="connsiteY341" fmla="*/ 1144250 h 5980197"/>
              <a:gd name="connsiteX342" fmla="*/ 1245505 w 4716428"/>
              <a:gd name="connsiteY342" fmla="*/ 1116313 h 5980197"/>
              <a:gd name="connsiteX343" fmla="*/ 1268499 w 4716428"/>
              <a:gd name="connsiteY343" fmla="*/ 1090381 h 5980197"/>
              <a:gd name="connsiteX344" fmla="*/ 1260083 w 4716428"/>
              <a:gd name="connsiteY344" fmla="*/ 1031963 h 5980197"/>
              <a:gd name="connsiteX345" fmla="*/ 1233473 w 4716428"/>
              <a:gd name="connsiteY345" fmla="*/ 921676 h 5980197"/>
              <a:gd name="connsiteX346" fmla="*/ 1177738 w 4716428"/>
              <a:gd name="connsiteY346" fmla="*/ 834533 h 5980197"/>
              <a:gd name="connsiteX347" fmla="*/ 1049266 w 4716428"/>
              <a:gd name="connsiteY347" fmla="*/ 745092 h 5980197"/>
              <a:gd name="connsiteX348" fmla="*/ 1018673 w 4716428"/>
              <a:gd name="connsiteY348" fmla="*/ 743772 h 5980197"/>
              <a:gd name="connsiteX349" fmla="*/ 999691 w 4716428"/>
              <a:gd name="connsiteY349" fmla="*/ 754732 h 5980197"/>
              <a:gd name="connsiteX350" fmla="*/ 990451 w 4716428"/>
              <a:gd name="connsiteY350" fmla="*/ 729332 h 5980197"/>
              <a:gd name="connsiteX351" fmla="*/ 1041382 w 4716428"/>
              <a:gd name="connsiteY351" fmla="*/ 718910 h 5980197"/>
              <a:gd name="connsiteX352" fmla="*/ 1116636 w 4716428"/>
              <a:gd name="connsiteY352" fmla="*/ 763144 h 5980197"/>
              <a:gd name="connsiteX353" fmla="*/ 1155140 w 4716428"/>
              <a:gd name="connsiteY353" fmla="*/ 709275 h 5980197"/>
              <a:gd name="connsiteX354" fmla="*/ 1165169 w 4716428"/>
              <a:gd name="connsiteY354" fmla="*/ 671846 h 5980197"/>
              <a:gd name="connsiteX355" fmla="*/ 1160227 w 4716428"/>
              <a:gd name="connsiteY355" fmla="*/ 630405 h 5980197"/>
              <a:gd name="connsiteX356" fmla="*/ 1160764 w 4716428"/>
              <a:gd name="connsiteY356" fmla="*/ 598456 h 5980197"/>
              <a:gd name="connsiteX357" fmla="*/ 1162771 w 4716428"/>
              <a:gd name="connsiteY357" fmla="*/ 590970 h 5980197"/>
              <a:gd name="connsiteX358" fmla="*/ 1170507 w 4716428"/>
              <a:gd name="connsiteY358" fmla="*/ 562096 h 5980197"/>
              <a:gd name="connsiteX359" fmla="*/ 1163021 w 4716428"/>
              <a:gd name="connsiteY359" fmla="*/ 560090 h 5980197"/>
              <a:gd name="connsiteX360" fmla="*/ 1156074 w 4716428"/>
              <a:gd name="connsiteY360" fmla="*/ 526136 h 5980197"/>
              <a:gd name="connsiteX361" fmla="*/ 1158617 w 4716428"/>
              <a:gd name="connsiteY361" fmla="*/ 486701 h 5980197"/>
              <a:gd name="connsiteX362" fmla="*/ 1140709 w 4716428"/>
              <a:gd name="connsiteY362" fmla="*/ 433763 h 5980197"/>
              <a:gd name="connsiteX363" fmla="*/ 1144721 w 4716428"/>
              <a:gd name="connsiteY363" fmla="*/ 418791 h 5980197"/>
              <a:gd name="connsiteX364" fmla="*/ 1140562 w 4716428"/>
              <a:gd name="connsiteY364" fmla="*/ 378706 h 5980197"/>
              <a:gd name="connsiteX365" fmla="*/ 1060370 w 4716428"/>
              <a:gd name="connsiteY365" fmla="*/ 228847 h 5980197"/>
              <a:gd name="connsiteX366" fmla="*/ 1059154 w 4716428"/>
              <a:gd name="connsiteY366" fmla="*/ 173504 h 5980197"/>
              <a:gd name="connsiteX367" fmla="*/ 1135623 w 4716428"/>
              <a:gd name="connsiteY367" fmla="*/ 97714 h 5980197"/>
              <a:gd name="connsiteX368" fmla="*/ 1166354 w 4716428"/>
              <a:gd name="connsiteY368" fmla="*/ 42909 h 5980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Lst>
            <a:rect l="l" t="t" r="r" b="b"/>
            <a:pathLst>
              <a:path w="4716428" h="5980197">
                <a:moveTo>
                  <a:pt x="3453905" y="1412337"/>
                </a:moveTo>
                <a:lnTo>
                  <a:pt x="3413534" y="1417566"/>
                </a:lnTo>
                <a:lnTo>
                  <a:pt x="3410185" y="1413299"/>
                </a:lnTo>
                <a:close/>
                <a:moveTo>
                  <a:pt x="1185874" y="0"/>
                </a:moveTo>
                <a:lnTo>
                  <a:pt x="1194039" y="89297"/>
                </a:lnTo>
                <a:lnTo>
                  <a:pt x="1229323" y="162938"/>
                </a:lnTo>
                <a:lnTo>
                  <a:pt x="1326098" y="220962"/>
                </a:lnTo>
                <a:lnTo>
                  <a:pt x="1337596" y="207996"/>
                </a:lnTo>
                <a:lnTo>
                  <a:pt x="1315139" y="201978"/>
                </a:lnTo>
                <a:lnTo>
                  <a:pt x="1319150" y="187007"/>
                </a:lnTo>
                <a:lnTo>
                  <a:pt x="1352567" y="212007"/>
                </a:lnTo>
                <a:lnTo>
                  <a:pt x="1484912" y="342603"/>
                </a:lnTo>
                <a:lnTo>
                  <a:pt x="1613497" y="457289"/>
                </a:lnTo>
                <a:lnTo>
                  <a:pt x="1635416" y="495256"/>
                </a:lnTo>
                <a:lnTo>
                  <a:pt x="1656266" y="532936"/>
                </a:lnTo>
                <a:lnTo>
                  <a:pt x="1721380" y="589353"/>
                </a:lnTo>
                <a:lnTo>
                  <a:pt x="1745305" y="619834"/>
                </a:lnTo>
                <a:lnTo>
                  <a:pt x="1782195" y="661811"/>
                </a:lnTo>
                <a:lnTo>
                  <a:pt x="1793155" y="680794"/>
                </a:lnTo>
                <a:lnTo>
                  <a:pt x="1841941" y="733983"/>
                </a:lnTo>
                <a:lnTo>
                  <a:pt x="1881124" y="767406"/>
                </a:lnTo>
                <a:lnTo>
                  <a:pt x="1897564" y="795881"/>
                </a:lnTo>
                <a:lnTo>
                  <a:pt x="1947818" y="873532"/>
                </a:lnTo>
                <a:lnTo>
                  <a:pt x="1960783" y="885030"/>
                </a:lnTo>
                <a:lnTo>
                  <a:pt x="1992732" y="885567"/>
                </a:lnTo>
                <a:lnTo>
                  <a:pt x="2013183" y="899070"/>
                </a:lnTo>
                <a:lnTo>
                  <a:pt x="2012645" y="931019"/>
                </a:lnTo>
                <a:lnTo>
                  <a:pt x="2020131" y="933025"/>
                </a:lnTo>
                <a:lnTo>
                  <a:pt x="2055553" y="950540"/>
                </a:lnTo>
                <a:lnTo>
                  <a:pt x="2084958" y="990512"/>
                </a:lnTo>
                <a:lnTo>
                  <a:pt x="2119060" y="1038620"/>
                </a:lnTo>
                <a:lnTo>
                  <a:pt x="2159962" y="1065626"/>
                </a:lnTo>
                <a:lnTo>
                  <a:pt x="2224789" y="1123112"/>
                </a:lnTo>
                <a:lnTo>
                  <a:pt x="2297107" y="1118421"/>
                </a:lnTo>
                <a:lnTo>
                  <a:pt x="2369420" y="1177913"/>
                </a:lnTo>
                <a:lnTo>
                  <a:pt x="2405779" y="1187655"/>
                </a:lnTo>
                <a:lnTo>
                  <a:pt x="2448149" y="1239124"/>
                </a:lnTo>
                <a:lnTo>
                  <a:pt x="2566850" y="1270930"/>
                </a:lnTo>
                <a:lnTo>
                  <a:pt x="2587301" y="1284433"/>
                </a:lnTo>
                <a:lnTo>
                  <a:pt x="2629671" y="1335903"/>
                </a:lnTo>
                <a:lnTo>
                  <a:pt x="2655351" y="1389778"/>
                </a:lnTo>
                <a:lnTo>
                  <a:pt x="2673796" y="1410766"/>
                </a:lnTo>
                <a:lnTo>
                  <a:pt x="2728062" y="1473447"/>
                </a:lnTo>
                <a:lnTo>
                  <a:pt x="2743033" y="1477458"/>
                </a:lnTo>
                <a:lnTo>
                  <a:pt x="2838341" y="1511019"/>
                </a:lnTo>
                <a:lnTo>
                  <a:pt x="3055291" y="1561127"/>
                </a:lnTo>
                <a:lnTo>
                  <a:pt x="3092719" y="1571156"/>
                </a:lnTo>
                <a:lnTo>
                  <a:pt x="3183084" y="1563276"/>
                </a:lnTo>
                <a:lnTo>
                  <a:pt x="3216107" y="1499916"/>
                </a:lnTo>
                <a:lnTo>
                  <a:pt x="3254723" y="1471292"/>
                </a:lnTo>
                <a:lnTo>
                  <a:pt x="3258735" y="1456320"/>
                </a:lnTo>
                <a:lnTo>
                  <a:pt x="3274244" y="1428383"/>
                </a:lnTo>
                <a:lnTo>
                  <a:pt x="3261278" y="1416886"/>
                </a:lnTo>
                <a:lnTo>
                  <a:pt x="3274782" y="1396434"/>
                </a:lnTo>
                <a:lnTo>
                  <a:pt x="3354187" y="1369571"/>
                </a:lnTo>
                <a:lnTo>
                  <a:pt x="3401358" y="1343240"/>
                </a:lnTo>
                <a:lnTo>
                  <a:pt x="3427288" y="1366235"/>
                </a:lnTo>
                <a:lnTo>
                  <a:pt x="3389609" y="1387085"/>
                </a:lnTo>
                <a:lnTo>
                  <a:pt x="3410185" y="1413299"/>
                </a:lnTo>
                <a:lnTo>
                  <a:pt x="3398563" y="1413555"/>
                </a:lnTo>
                <a:lnTo>
                  <a:pt x="3381586" y="1417029"/>
                </a:lnTo>
                <a:lnTo>
                  <a:pt x="3384522" y="1465955"/>
                </a:lnTo>
                <a:lnTo>
                  <a:pt x="3423956" y="1468498"/>
                </a:lnTo>
                <a:lnTo>
                  <a:pt x="3433846" y="1487195"/>
                </a:lnTo>
                <a:lnTo>
                  <a:pt x="3441332" y="1489201"/>
                </a:lnTo>
                <a:lnTo>
                  <a:pt x="3503223" y="1497761"/>
                </a:lnTo>
                <a:lnTo>
                  <a:pt x="3529691" y="1488807"/>
                </a:lnTo>
                <a:lnTo>
                  <a:pt x="3593588" y="1489881"/>
                </a:lnTo>
                <a:lnTo>
                  <a:pt x="3603617" y="1452452"/>
                </a:lnTo>
                <a:lnTo>
                  <a:pt x="3600143" y="1435475"/>
                </a:lnTo>
                <a:lnTo>
                  <a:pt x="3630735" y="1436795"/>
                </a:lnTo>
                <a:lnTo>
                  <a:pt x="3610033" y="1454171"/>
                </a:lnTo>
                <a:lnTo>
                  <a:pt x="3658421" y="1483183"/>
                </a:lnTo>
                <a:lnTo>
                  <a:pt x="3703872" y="1463269"/>
                </a:lnTo>
                <a:lnTo>
                  <a:pt x="3719095" y="1436401"/>
                </a:lnTo>
                <a:lnTo>
                  <a:pt x="3737147" y="1369029"/>
                </a:lnTo>
                <a:lnTo>
                  <a:pt x="3786072" y="1366091"/>
                </a:lnTo>
                <a:lnTo>
                  <a:pt x="3842882" y="1389337"/>
                </a:lnTo>
                <a:lnTo>
                  <a:pt x="3872824" y="1397360"/>
                </a:lnTo>
                <a:lnTo>
                  <a:pt x="3838870" y="1404308"/>
                </a:lnTo>
                <a:lnTo>
                  <a:pt x="3845818" y="1438263"/>
                </a:lnTo>
                <a:lnTo>
                  <a:pt x="3909715" y="1439338"/>
                </a:lnTo>
                <a:lnTo>
                  <a:pt x="3908247" y="1414875"/>
                </a:lnTo>
                <a:lnTo>
                  <a:pt x="3908784" y="1382925"/>
                </a:lnTo>
                <a:lnTo>
                  <a:pt x="4005167" y="1352588"/>
                </a:lnTo>
                <a:lnTo>
                  <a:pt x="3995138" y="1390017"/>
                </a:lnTo>
                <a:lnTo>
                  <a:pt x="3957172" y="1411937"/>
                </a:lnTo>
                <a:lnTo>
                  <a:pt x="3977484" y="1481566"/>
                </a:lnTo>
                <a:lnTo>
                  <a:pt x="4001947" y="1480098"/>
                </a:lnTo>
                <a:lnTo>
                  <a:pt x="3999941" y="1487583"/>
                </a:lnTo>
                <a:lnTo>
                  <a:pt x="4009433" y="1482104"/>
                </a:lnTo>
                <a:lnTo>
                  <a:pt x="4010901" y="1506567"/>
                </a:lnTo>
                <a:lnTo>
                  <a:pt x="4037369" y="1497612"/>
                </a:lnTo>
                <a:lnTo>
                  <a:pt x="4036832" y="1529561"/>
                </a:lnTo>
                <a:lnTo>
                  <a:pt x="4034575" y="1567927"/>
                </a:lnTo>
                <a:lnTo>
                  <a:pt x="4039517" y="1609368"/>
                </a:lnTo>
                <a:lnTo>
                  <a:pt x="4056494" y="1605893"/>
                </a:lnTo>
                <a:lnTo>
                  <a:pt x="4068922" y="1649340"/>
                </a:lnTo>
                <a:lnTo>
                  <a:pt x="4104743" y="1691031"/>
                </a:lnTo>
                <a:lnTo>
                  <a:pt x="4126662" y="1728997"/>
                </a:lnTo>
                <a:lnTo>
                  <a:pt x="4215952" y="1785016"/>
                </a:lnTo>
                <a:lnTo>
                  <a:pt x="4249117" y="1840896"/>
                </a:lnTo>
                <a:lnTo>
                  <a:pt x="4350840" y="1876176"/>
                </a:lnTo>
                <a:lnTo>
                  <a:pt x="4359794" y="1902644"/>
                </a:lnTo>
                <a:lnTo>
                  <a:pt x="4403639" y="1914392"/>
                </a:lnTo>
                <a:lnTo>
                  <a:pt x="4448552" y="1926427"/>
                </a:lnTo>
                <a:lnTo>
                  <a:pt x="4503495" y="1901032"/>
                </a:lnTo>
                <a:lnTo>
                  <a:pt x="4618722" y="1915861"/>
                </a:lnTo>
                <a:lnTo>
                  <a:pt x="4645190" y="1906907"/>
                </a:lnTo>
                <a:lnTo>
                  <a:pt x="4654395" y="1902496"/>
                </a:lnTo>
                <a:lnTo>
                  <a:pt x="4690104" y="1918941"/>
                </a:lnTo>
                <a:lnTo>
                  <a:pt x="4671121" y="1929901"/>
                </a:lnTo>
                <a:lnTo>
                  <a:pt x="4716428" y="2030297"/>
                </a:lnTo>
                <a:lnTo>
                  <a:pt x="4689959" y="2039252"/>
                </a:lnTo>
                <a:lnTo>
                  <a:pt x="4676456" y="2059703"/>
                </a:lnTo>
                <a:lnTo>
                  <a:pt x="4601349" y="2070525"/>
                </a:lnTo>
                <a:lnTo>
                  <a:pt x="4543862" y="2135355"/>
                </a:lnTo>
                <a:lnTo>
                  <a:pt x="4554822" y="2154338"/>
                </a:lnTo>
                <a:lnTo>
                  <a:pt x="4554033" y="2217166"/>
                </a:lnTo>
                <a:lnTo>
                  <a:pt x="4435188" y="2305671"/>
                </a:lnTo>
                <a:lnTo>
                  <a:pt x="4415130" y="2380530"/>
                </a:lnTo>
                <a:lnTo>
                  <a:pt x="4430249" y="2439597"/>
                </a:lnTo>
                <a:lnTo>
                  <a:pt x="4440133" y="2522478"/>
                </a:lnTo>
                <a:lnTo>
                  <a:pt x="4424624" y="2550416"/>
                </a:lnTo>
                <a:lnTo>
                  <a:pt x="4406997" y="2560593"/>
                </a:lnTo>
                <a:lnTo>
                  <a:pt x="4378384" y="2633159"/>
                </a:lnTo>
                <a:lnTo>
                  <a:pt x="4357927" y="2683841"/>
                </a:lnTo>
                <a:lnTo>
                  <a:pt x="4240842" y="2731555"/>
                </a:lnTo>
                <a:lnTo>
                  <a:pt x="4203807" y="2809887"/>
                </a:lnTo>
                <a:lnTo>
                  <a:pt x="4144064" y="2913082"/>
                </a:lnTo>
                <a:lnTo>
                  <a:pt x="4122537" y="2963477"/>
                </a:lnTo>
                <a:lnTo>
                  <a:pt x="4038184" y="3013084"/>
                </a:lnTo>
                <a:lnTo>
                  <a:pt x="3885278" y="3019106"/>
                </a:lnTo>
                <a:lnTo>
                  <a:pt x="3684628" y="3053598"/>
                </a:lnTo>
                <a:lnTo>
                  <a:pt x="3532653" y="3116033"/>
                </a:lnTo>
                <a:lnTo>
                  <a:pt x="3409265" y="3187274"/>
                </a:lnTo>
                <a:lnTo>
                  <a:pt x="3292174" y="3299172"/>
                </a:lnTo>
                <a:lnTo>
                  <a:pt x="3190453" y="3439259"/>
                </a:lnTo>
                <a:lnTo>
                  <a:pt x="3172939" y="3474682"/>
                </a:lnTo>
                <a:lnTo>
                  <a:pt x="3152629" y="3580420"/>
                </a:lnTo>
                <a:lnTo>
                  <a:pt x="3111331" y="3704604"/>
                </a:lnTo>
                <a:lnTo>
                  <a:pt x="3140736" y="3744576"/>
                </a:lnTo>
                <a:lnTo>
                  <a:pt x="3136724" y="3759548"/>
                </a:lnTo>
                <a:lnTo>
                  <a:pt x="3093958" y="3859269"/>
                </a:lnTo>
                <a:lnTo>
                  <a:pt x="3039015" y="3884663"/>
                </a:lnTo>
                <a:lnTo>
                  <a:pt x="2982067" y="3917543"/>
                </a:lnTo>
                <a:lnTo>
                  <a:pt x="2970569" y="3930509"/>
                </a:lnTo>
                <a:lnTo>
                  <a:pt x="2933283" y="4039721"/>
                </a:lnTo>
                <a:lnTo>
                  <a:pt x="2877404" y="4072888"/>
                </a:lnTo>
                <a:lnTo>
                  <a:pt x="2768735" y="4179020"/>
                </a:lnTo>
                <a:lnTo>
                  <a:pt x="2727295" y="4183963"/>
                </a:lnTo>
                <a:lnTo>
                  <a:pt x="2659919" y="4230096"/>
                </a:lnTo>
                <a:lnTo>
                  <a:pt x="2576788" y="4270861"/>
                </a:lnTo>
                <a:lnTo>
                  <a:pt x="2500857" y="4314701"/>
                </a:lnTo>
                <a:lnTo>
                  <a:pt x="2487354" y="4335153"/>
                </a:lnTo>
                <a:lnTo>
                  <a:pt x="2496308" y="4361622"/>
                </a:lnTo>
                <a:lnTo>
                  <a:pt x="2475319" y="4380068"/>
                </a:lnTo>
                <a:lnTo>
                  <a:pt x="2461565" y="4431399"/>
                </a:lnTo>
                <a:lnTo>
                  <a:pt x="2442044" y="4474309"/>
                </a:lnTo>
                <a:lnTo>
                  <a:pt x="2408622" y="4513493"/>
                </a:lnTo>
                <a:lnTo>
                  <a:pt x="2353679" y="4538887"/>
                </a:lnTo>
                <a:lnTo>
                  <a:pt x="2260519" y="4617082"/>
                </a:lnTo>
                <a:lnTo>
                  <a:pt x="2216536" y="4661459"/>
                </a:lnTo>
                <a:lnTo>
                  <a:pt x="2170148" y="4689146"/>
                </a:lnTo>
                <a:lnTo>
                  <a:pt x="2130463" y="4717483"/>
                </a:lnTo>
                <a:lnTo>
                  <a:pt x="2126452" y="4732454"/>
                </a:lnTo>
                <a:lnTo>
                  <a:pt x="2112948" y="4752906"/>
                </a:lnTo>
                <a:lnTo>
                  <a:pt x="2090492" y="4746889"/>
                </a:lnTo>
                <a:lnTo>
                  <a:pt x="1966704" y="4793953"/>
                </a:lnTo>
                <a:lnTo>
                  <a:pt x="1917528" y="4827770"/>
                </a:lnTo>
                <a:lnTo>
                  <a:pt x="1855099" y="4851158"/>
                </a:lnTo>
                <a:lnTo>
                  <a:pt x="1814590" y="4912513"/>
                </a:lnTo>
                <a:lnTo>
                  <a:pt x="1789339" y="4976811"/>
                </a:lnTo>
                <a:lnTo>
                  <a:pt x="1763263" y="5074126"/>
                </a:lnTo>
                <a:lnTo>
                  <a:pt x="1760719" y="5113561"/>
                </a:lnTo>
                <a:lnTo>
                  <a:pt x="1745211" y="5141499"/>
                </a:lnTo>
                <a:lnTo>
                  <a:pt x="1639224" y="5152070"/>
                </a:lnTo>
                <a:lnTo>
                  <a:pt x="1582276" y="5184950"/>
                </a:lnTo>
                <a:lnTo>
                  <a:pt x="1518772" y="5272237"/>
                </a:lnTo>
                <a:lnTo>
                  <a:pt x="1515047" y="5286139"/>
                </a:lnTo>
                <a:lnTo>
                  <a:pt x="1499538" y="5314077"/>
                </a:lnTo>
                <a:lnTo>
                  <a:pt x="1443662" y="5522610"/>
                </a:lnTo>
                <a:lnTo>
                  <a:pt x="1448745" y="5683292"/>
                </a:lnTo>
                <a:lnTo>
                  <a:pt x="1397277" y="5725664"/>
                </a:lnTo>
                <a:lnTo>
                  <a:pt x="1372814" y="5727132"/>
                </a:lnTo>
                <a:lnTo>
                  <a:pt x="1238353" y="5754144"/>
                </a:lnTo>
                <a:lnTo>
                  <a:pt x="1156691" y="5819372"/>
                </a:lnTo>
                <a:lnTo>
                  <a:pt x="1136919" y="5893161"/>
                </a:lnTo>
                <a:lnTo>
                  <a:pt x="990137" y="5966157"/>
                </a:lnTo>
                <a:lnTo>
                  <a:pt x="952709" y="5956128"/>
                </a:lnTo>
                <a:lnTo>
                  <a:pt x="893894" y="5940369"/>
                </a:lnTo>
                <a:lnTo>
                  <a:pt x="809008" y="5957740"/>
                </a:lnTo>
                <a:lnTo>
                  <a:pt x="795505" y="5978192"/>
                </a:lnTo>
                <a:lnTo>
                  <a:pt x="802991" y="5980197"/>
                </a:lnTo>
                <a:lnTo>
                  <a:pt x="763557" y="5977654"/>
                </a:lnTo>
                <a:lnTo>
                  <a:pt x="735222" y="5937969"/>
                </a:lnTo>
                <a:lnTo>
                  <a:pt x="753667" y="5958958"/>
                </a:lnTo>
                <a:lnTo>
                  <a:pt x="715308" y="5892517"/>
                </a:lnTo>
                <a:lnTo>
                  <a:pt x="662909" y="5878476"/>
                </a:lnTo>
                <a:lnTo>
                  <a:pt x="620539" y="5827007"/>
                </a:lnTo>
                <a:lnTo>
                  <a:pt x="551694" y="5848676"/>
                </a:lnTo>
                <a:lnTo>
                  <a:pt x="546214" y="5839185"/>
                </a:lnTo>
                <a:lnTo>
                  <a:pt x="519746" y="5848139"/>
                </a:lnTo>
                <a:lnTo>
                  <a:pt x="484861" y="5798675"/>
                </a:lnTo>
                <a:lnTo>
                  <a:pt x="452514" y="5773962"/>
                </a:lnTo>
                <a:lnTo>
                  <a:pt x="387149" y="5748424"/>
                </a:lnTo>
                <a:lnTo>
                  <a:pt x="372178" y="5744412"/>
                </a:lnTo>
                <a:lnTo>
                  <a:pt x="348253" y="5713932"/>
                </a:lnTo>
                <a:lnTo>
                  <a:pt x="340767" y="5711926"/>
                </a:lnTo>
                <a:lnTo>
                  <a:pt x="310825" y="5703903"/>
                </a:lnTo>
                <a:lnTo>
                  <a:pt x="303877" y="5669948"/>
                </a:lnTo>
                <a:lnTo>
                  <a:pt x="289836" y="5722349"/>
                </a:lnTo>
                <a:lnTo>
                  <a:pt x="282350" y="5720343"/>
                </a:lnTo>
                <a:lnTo>
                  <a:pt x="289975" y="5666223"/>
                </a:lnTo>
                <a:lnTo>
                  <a:pt x="283139" y="5657514"/>
                </a:lnTo>
                <a:lnTo>
                  <a:pt x="263758" y="5644298"/>
                </a:lnTo>
                <a:lnTo>
                  <a:pt x="199468" y="5554862"/>
                </a:lnTo>
                <a:lnTo>
                  <a:pt x="214690" y="5527994"/>
                </a:lnTo>
                <a:lnTo>
                  <a:pt x="214011" y="5440702"/>
                </a:lnTo>
                <a:lnTo>
                  <a:pt x="212543" y="5416239"/>
                </a:lnTo>
                <a:lnTo>
                  <a:pt x="176722" y="5374547"/>
                </a:lnTo>
                <a:lnTo>
                  <a:pt x="144774" y="5374010"/>
                </a:lnTo>
                <a:lnTo>
                  <a:pt x="154803" y="5336581"/>
                </a:lnTo>
                <a:lnTo>
                  <a:pt x="186219" y="5304883"/>
                </a:lnTo>
                <a:lnTo>
                  <a:pt x="176329" y="5286186"/>
                </a:lnTo>
                <a:lnTo>
                  <a:pt x="107741" y="5212791"/>
                </a:lnTo>
                <a:lnTo>
                  <a:pt x="22206" y="5236866"/>
                </a:lnTo>
                <a:lnTo>
                  <a:pt x="0" y="5199969"/>
                </a:lnTo>
                <a:lnTo>
                  <a:pt x="33955" y="5193020"/>
                </a:lnTo>
                <a:lnTo>
                  <a:pt x="47995" y="5140619"/>
                </a:lnTo>
                <a:lnTo>
                  <a:pt x="101331" y="5146887"/>
                </a:lnTo>
                <a:lnTo>
                  <a:pt x="129805" y="5130447"/>
                </a:lnTo>
                <a:lnTo>
                  <a:pt x="167234" y="5140476"/>
                </a:lnTo>
                <a:lnTo>
                  <a:pt x="240622" y="5136071"/>
                </a:lnTo>
                <a:lnTo>
                  <a:pt x="282998" y="5123355"/>
                </a:lnTo>
                <a:lnTo>
                  <a:pt x="368134" y="5075104"/>
                </a:lnTo>
                <a:lnTo>
                  <a:pt x="389123" y="5056658"/>
                </a:lnTo>
                <a:lnTo>
                  <a:pt x="385649" y="5039681"/>
                </a:lnTo>
                <a:lnTo>
                  <a:pt x="436580" y="5029258"/>
                </a:lnTo>
                <a:lnTo>
                  <a:pt x="462230" y="4989138"/>
                </a:lnTo>
                <a:lnTo>
                  <a:pt x="467456" y="4854142"/>
                </a:lnTo>
                <a:lnTo>
                  <a:pt x="436834" y="4758827"/>
                </a:lnTo>
                <a:lnTo>
                  <a:pt x="408505" y="4654957"/>
                </a:lnTo>
                <a:lnTo>
                  <a:pt x="372146" y="4645215"/>
                </a:lnTo>
                <a:lnTo>
                  <a:pt x="262798" y="4664055"/>
                </a:lnTo>
                <a:lnTo>
                  <a:pt x="263336" y="4632106"/>
                </a:lnTo>
                <a:lnTo>
                  <a:pt x="239411" y="4601625"/>
                </a:lnTo>
                <a:lnTo>
                  <a:pt x="203052" y="4591883"/>
                </a:lnTo>
                <a:lnTo>
                  <a:pt x="183390" y="4515551"/>
                </a:lnTo>
                <a:lnTo>
                  <a:pt x="210396" y="4474648"/>
                </a:lnTo>
                <a:lnTo>
                  <a:pt x="218419" y="4444704"/>
                </a:lnTo>
                <a:lnTo>
                  <a:pt x="249298" y="4444955"/>
                </a:lnTo>
                <a:lnTo>
                  <a:pt x="268671" y="4346989"/>
                </a:lnTo>
                <a:lnTo>
                  <a:pt x="263191" y="4337498"/>
                </a:lnTo>
                <a:lnTo>
                  <a:pt x="246752" y="4309023"/>
                </a:lnTo>
                <a:lnTo>
                  <a:pt x="213335" y="4284023"/>
                </a:lnTo>
                <a:lnTo>
                  <a:pt x="226838" y="4263571"/>
                </a:lnTo>
                <a:lnTo>
                  <a:pt x="223364" y="4246594"/>
                </a:lnTo>
                <a:lnTo>
                  <a:pt x="234862" y="4233628"/>
                </a:lnTo>
                <a:lnTo>
                  <a:pt x="216416" y="4212639"/>
                </a:lnTo>
                <a:lnTo>
                  <a:pt x="201983" y="4176678"/>
                </a:lnTo>
                <a:lnTo>
                  <a:pt x="187263" y="4141787"/>
                </a:lnTo>
                <a:lnTo>
                  <a:pt x="221217" y="4134838"/>
                </a:lnTo>
                <a:lnTo>
                  <a:pt x="238194" y="4131364"/>
                </a:lnTo>
                <a:lnTo>
                  <a:pt x="251159" y="4142861"/>
                </a:lnTo>
                <a:lnTo>
                  <a:pt x="260651" y="4137381"/>
                </a:lnTo>
                <a:lnTo>
                  <a:pt x="291131" y="4113455"/>
                </a:lnTo>
                <a:lnTo>
                  <a:pt x="289663" y="4088992"/>
                </a:lnTo>
                <a:lnTo>
                  <a:pt x="304634" y="4093004"/>
                </a:lnTo>
                <a:lnTo>
                  <a:pt x="336582" y="4093541"/>
                </a:lnTo>
                <a:lnTo>
                  <a:pt x="386444" y="4082832"/>
                </a:lnTo>
                <a:lnTo>
                  <a:pt x="404889" y="4103821"/>
                </a:lnTo>
                <a:lnTo>
                  <a:pt x="419860" y="4107832"/>
                </a:lnTo>
                <a:lnTo>
                  <a:pt x="442317" y="4113849"/>
                </a:lnTo>
                <a:lnTo>
                  <a:pt x="432826" y="4119329"/>
                </a:lnTo>
                <a:lnTo>
                  <a:pt x="438306" y="4128821"/>
                </a:lnTo>
                <a:lnTo>
                  <a:pt x="440312" y="4121335"/>
                </a:lnTo>
                <a:lnTo>
                  <a:pt x="447797" y="4123341"/>
                </a:lnTo>
                <a:lnTo>
                  <a:pt x="457289" y="4117861"/>
                </a:lnTo>
                <a:lnTo>
                  <a:pt x="476271" y="4106901"/>
                </a:lnTo>
                <a:lnTo>
                  <a:pt x="495254" y="4095941"/>
                </a:lnTo>
                <a:lnTo>
                  <a:pt x="527454" y="4065598"/>
                </a:lnTo>
                <a:lnTo>
                  <a:pt x="554998" y="3992746"/>
                </a:lnTo>
                <a:lnTo>
                  <a:pt x="576385" y="3998477"/>
                </a:lnTo>
                <a:lnTo>
                  <a:pt x="561015" y="3970288"/>
                </a:lnTo>
                <a:lnTo>
                  <a:pt x="563558" y="3930853"/>
                </a:lnTo>
                <a:lnTo>
                  <a:pt x="543359" y="3886471"/>
                </a:lnTo>
                <a:lnTo>
                  <a:pt x="537879" y="3876979"/>
                </a:lnTo>
                <a:lnTo>
                  <a:pt x="555393" y="3841556"/>
                </a:lnTo>
                <a:lnTo>
                  <a:pt x="580793" y="3832315"/>
                </a:lnTo>
                <a:lnTo>
                  <a:pt x="657655" y="3844887"/>
                </a:lnTo>
                <a:lnTo>
                  <a:pt x="670620" y="3856384"/>
                </a:lnTo>
                <a:lnTo>
                  <a:pt x="708586" y="3834464"/>
                </a:lnTo>
                <a:lnTo>
                  <a:pt x="789179" y="3768949"/>
                </a:lnTo>
                <a:lnTo>
                  <a:pt x="799740" y="3763755"/>
                </a:lnTo>
                <a:lnTo>
                  <a:pt x="894122" y="3676719"/>
                </a:lnTo>
                <a:lnTo>
                  <a:pt x="900140" y="3654262"/>
                </a:lnTo>
                <a:lnTo>
                  <a:pt x="932877" y="3591970"/>
                </a:lnTo>
                <a:lnTo>
                  <a:pt x="941831" y="3618439"/>
                </a:lnTo>
                <a:lnTo>
                  <a:pt x="964825" y="3592507"/>
                </a:lnTo>
                <a:lnTo>
                  <a:pt x="1000392" y="3489712"/>
                </a:lnTo>
                <a:lnTo>
                  <a:pt x="999713" y="3402420"/>
                </a:lnTo>
                <a:lnTo>
                  <a:pt x="974178" y="3228235"/>
                </a:lnTo>
                <a:lnTo>
                  <a:pt x="955334" y="3183069"/>
                </a:lnTo>
                <a:lnTo>
                  <a:pt x="942906" y="3139623"/>
                </a:lnTo>
                <a:lnTo>
                  <a:pt x="952935" y="3102194"/>
                </a:lnTo>
                <a:lnTo>
                  <a:pt x="957736" y="3024394"/>
                </a:lnTo>
                <a:lnTo>
                  <a:pt x="965759" y="2994450"/>
                </a:lnTo>
                <a:lnTo>
                  <a:pt x="1023644" y="2953798"/>
                </a:lnTo>
                <a:lnTo>
                  <a:pt x="1048895" y="2889500"/>
                </a:lnTo>
                <a:lnTo>
                  <a:pt x="1046497" y="2808625"/>
                </a:lnTo>
                <a:lnTo>
                  <a:pt x="1075222" y="2761305"/>
                </a:lnTo>
                <a:lnTo>
                  <a:pt x="1071098" y="2751031"/>
                </a:lnTo>
                <a:lnTo>
                  <a:pt x="1077515" y="2752750"/>
                </a:lnTo>
                <a:lnTo>
                  <a:pt x="1139801" y="2610120"/>
                </a:lnTo>
                <a:lnTo>
                  <a:pt x="1128555" y="2592206"/>
                </a:lnTo>
                <a:lnTo>
                  <a:pt x="1163585" y="2521360"/>
                </a:lnTo>
                <a:lnTo>
                  <a:pt x="1167596" y="2506388"/>
                </a:lnTo>
                <a:lnTo>
                  <a:pt x="1151157" y="2477913"/>
                </a:lnTo>
                <a:lnTo>
                  <a:pt x="1170928" y="2404124"/>
                </a:lnTo>
                <a:lnTo>
                  <a:pt x="1166518" y="2394919"/>
                </a:lnTo>
                <a:lnTo>
                  <a:pt x="1155166" y="2287575"/>
                </a:lnTo>
                <a:lnTo>
                  <a:pt x="1180166" y="2254157"/>
                </a:lnTo>
                <a:lnTo>
                  <a:pt x="1178556" y="2110453"/>
                </a:lnTo>
                <a:lnTo>
                  <a:pt x="1158643" y="2065001"/>
                </a:lnTo>
                <a:lnTo>
                  <a:pt x="1170929" y="1989207"/>
                </a:lnTo>
                <a:lnTo>
                  <a:pt x="1161975" y="1962738"/>
                </a:lnTo>
                <a:lnTo>
                  <a:pt x="1174010" y="1917822"/>
                </a:lnTo>
                <a:lnTo>
                  <a:pt x="1146611" y="1870365"/>
                </a:lnTo>
                <a:lnTo>
                  <a:pt x="1103555" y="1795788"/>
                </a:lnTo>
                <a:lnTo>
                  <a:pt x="1074150" y="1755816"/>
                </a:lnTo>
                <a:lnTo>
                  <a:pt x="1004095" y="1657958"/>
                </a:lnTo>
                <a:lnTo>
                  <a:pt x="1044066" y="1628552"/>
                </a:lnTo>
                <a:lnTo>
                  <a:pt x="1054096" y="1591123"/>
                </a:lnTo>
                <a:lnTo>
                  <a:pt x="1049153" y="1549682"/>
                </a:lnTo>
                <a:lnTo>
                  <a:pt x="1044211" y="1508242"/>
                </a:lnTo>
                <a:lnTo>
                  <a:pt x="1056099" y="1408270"/>
                </a:lnTo>
                <a:lnTo>
                  <a:pt x="1032711" y="1345841"/>
                </a:lnTo>
                <a:lnTo>
                  <a:pt x="1118784" y="1289817"/>
                </a:lnTo>
                <a:lnTo>
                  <a:pt x="1145790" y="1248914"/>
                </a:lnTo>
                <a:lnTo>
                  <a:pt x="1190562" y="1141707"/>
                </a:lnTo>
                <a:lnTo>
                  <a:pt x="1229996" y="1144250"/>
                </a:lnTo>
                <a:lnTo>
                  <a:pt x="1245505" y="1116313"/>
                </a:lnTo>
                <a:lnTo>
                  <a:pt x="1268499" y="1090381"/>
                </a:lnTo>
                <a:lnTo>
                  <a:pt x="1260083" y="1031963"/>
                </a:lnTo>
                <a:lnTo>
                  <a:pt x="1233473" y="921676"/>
                </a:lnTo>
                <a:lnTo>
                  <a:pt x="1177738" y="834533"/>
                </a:lnTo>
                <a:lnTo>
                  <a:pt x="1049266" y="745092"/>
                </a:lnTo>
                <a:lnTo>
                  <a:pt x="1018673" y="743772"/>
                </a:lnTo>
                <a:lnTo>
                  <a:pt x="999691" y="754732"/>
                </a:lnTo>
                <a:lnTo>
                  <a:pt x="990451" y="729332"/>
                </a:lnTo>
                <a:lnTo>
                  <a:pt x="1041382" y="718910"/>
                </a:lnTo>
                <a:lnTo>
                  <a:pt x="1116636" y="763144"/>
                </a:lnTo>
                <a:lnTo>
                  <a:pt x="1155140" y="709275"/>
                </a:lnTo>
                <a:lnTo>
                  <a:pt x="1165169" y="671846"/>
                </a:lnTo>
                <a:lnTo>
                  <a:pt x="1160227" y="630405"/>
                </a:lnTo>
                <a:lnTo>
                  <a:pt x="1160764" y="598456"/>
                </a:lnTo>
                <a:lnTo>
                  <a:pt x="1162771" y="590970"/>
                </a:lnTo>
                <a:lnTo>
                  <a:pt x="1170507" y="562096"/>
                </a:lnTo>
                <a:lnTo>
                  <a:pt x="1163021" y="560090"/>
                </a:lnTo>
                <a:lnTo>
                  <a:pt x="1156074" y="526136"/>
                </a:lnTo>
                <a:lnTo>
                  <a:pt x="1158617" y="486701"/>
                </a:lnTo>
                <a:lnTo>
                  <a:pt x="1140709" y="433763"/>
                </a:lnTo>
                <a:lnTo>
                  <a:pt x="1144721" y="418791"/>
                </a:lnTo>
                <a:lnTo>
                  <a:pt x="1140562" y="378706"/>
                </a:lnTo>
                <a:lnTo>
                  <a:pt x="1060370" y="228847"/>
                </a:lnTo>
                <a:lnTo>
                  <a:pt x="1059154" y="173504"/>
                </a:lnTo>
                <a:lnTo>
                  <a:pt x="1135623" y="97714"/>
                </a:lnTo>
                <a:lnTo>
                  <a:pt x="1166354" y="42909"/>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200"/>
            </a:lvl1pPr>
          </a:lstStyle>
          <a:p>
            <a:r>
              <a:rPr lang="en-US"/>
              <a:t>Picture</a:t>
            </a:r>
          </a:p>
        </p:txBody>
      </p:sp>
    </p:spTree>
    <p:extLst>
      <p:ext uri="{BB962C8B-B14F-4D97-AF65-F5344CB8AC3E}">
        <p14:creationId xmlns:p14="http://schemas.microsoft.com/office/powerpoint/2010/main" val="18138665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12" name="Picture Placeholder 11"/>
          <p:cNvSpPr>
            <a:spLocks noGrp="1"/>
          </p:cNvSpPr>
          <p:nvPr>
            <p:ph type="pic" sz="quarter" idx="21" hasCustomPrompt="1"/>
          </p:nvPr>
        </p:nvSpPr>
        <p:spPr>
          <a:xfrm>
            <a:off x="694388" y="768868"/>
            <a:ext cx="3562416" cy="3604893"/>
          </a:xfrm>
          <a:custGeom>
            <a:avLst/>
            <a:gdLst>
              <a:gd name="connsiteX0" fmla="*/ 3562997 w 4749888"/>
              <a:gd name="connsiteY0" fmla="*/ 0 h 4806524"/>
              <a:gd name="connsiteX1" fmla="*/ 3651259 w 4749888"/>
              <a:gd name="connsiteY1" fmla="*/ 16258 h 4806524"/>
              <a:gd name="connsiteX2" fmla="*/ 3683776 w 4749888"/>
              <a:gd name="connsiteY2" fmla="*/ 48774 h 4806524"/>
              <a:gd name="connsiteX3" fmla="*/ 3732552 w 4749888"/>
              <a:gd name="connsiteY3" fmla="*/ 65032 h 4806524"/>
              <a:gd name="connsiteX4" fmla="*/ 3739520 w 4749888"/>
              <a:gd name="connsiteY4" fmla="*/ 56903 h 4806524"/>
              <a:gd name="connsiteX5" fmla="*/ 3844041 w 4749888"/>
              <a:gd name="connsiteY5" fmla="*/ 56903 h 4806524"/>
              <a:gd name="connsiteX6" fmla="*/ 3884688 w 4749888"/>
              <a:gd name="connsiteY6" fmla="*/ 65032 h 4806524"/>
              <a:gd name="connsiteX7" fmla="*/ 3909076 w 4749888"/>
              <a:gd name="connsiteY7" fmla="*/ 56903 h 4806524"/>
              <a:gd name="connsiteX8" fmla="*/ 4006629 w 4749888"/>
              <a:gd name="connsiteY8" fmla="*/ 81290 h 4806524"/>
              <a:gd name="connsiteX9" fmla="*/ 4037985 w 4749888"/>
              <a:gd name="connsiteY9" fmla="*/ 113805 h 4806524"/>
              <a:gd name="connsiteX10" fmla="*/ 4029856 w 4749888"/>
              <a:gd name="connsiteY10" fmla="*/ 130063 h 4806524"/>
              <a:gd name="connsiteX11" fmla="*/ 4037985 w 4749888"/>
              <a:gd name="connsiteY11" fmla="*/ 193933 h 4806524"/>
              <a:gd name="connsiteX12" fmla="*/ 4062373 w 4749888"/>
              <a:gd name="connsiteY12" fmla="*/ 234578 h 4806524"/>
              <a:gd name="connsiteX13" fmla="*/ 4037985 w 4749888"/>
              <a:gd name="connsiteY13" fmla="*/ 315867 h 4806524"/>
              <a:gd name="connsiteX14" fmla="*/ 4070503 w 4749888"/>
              <a:gd name="connsiteY14" fmla="*/ 348383 h 4806524"/>
              <a:gd name="connsiteX15" fmla="*/ 4037985 w 4749888"/>
              <a:gd name="connsiteY15" fmla="*/ 355351 h 4806524"/>
              <a:gd name="connsiteX16" fmla="*/ 4006629 w 4749888"/>
              <a:gd name="connsiteY16" fmla="*/ 348383 h 4806524"/>
              <a:gd name="connsiteX17" fmla="*/ 3941594 w 4749888"/>
              <a:gd name="connsiteY17" fmla="*/ 387866 h 4806524"/>
              <a:gd name="connsiteX18" fmla="*/ 3844041 w 4749888"/>
              <a:gd name="connsiteY18" fmla="*/ 428511 h 4806524"/>
              <a:gd name="connsiteX19" fmla="*/ 3835912 w 4749888"/>
              <a:gd name="connsiteY19" fmla="*/ 461027 h 4806524"/>
              <a:gd name="connsiteX20" fmla="*/ 3884688 w 4749888"/>
              <a:gd name="connsiteY20" fmla="*/ 501672 h 4806524"/>
              <a:gd name="connsiteX21" fmla="*/ 3900947 w 4749888"/>
              <a:gd name="connsiteY21" fmla="*/ 549284 h 4806524"/>
              <a:gd name="connsiteX22" fmla="*/ 3827782 w 4749888"/>
              <a:gd name="connsiteY22" fmla="*/ 517930 h 4806524"/>
              <a:gd name="connsiteX23" fmla="*/ 3796426 w 4749888"/>
              <a:gd name="connsiteY23" fmla="*/ 549284 h 4806524"/>
              <a:gd name="connsiteX24" fmla="*/ 3732552 w 4749888"/>
              <a:gd name="connsiteY24" fmla="*/ 517930 h 4806524"/>
              <a:gd name="connsiteX25" fmla="*/ 3683776 w 4749888"/>
              <a:gd name="connsiteY25" fmla="*/ 557413 h 4806524"/>
              <a:gd name="connsiteX26" fmla="*/ 3659388 w 4749888"/>
              <a:gd name="connsiteY26" fmla="*/ 549284 h 4806524"/>
              <a:gd name="connsiteX27" fmla="*/ 3651259 w 4749888"/>
              <a:gd name="connsiteY27" fmla="*/ 573671 h 4806524"/>
              <a:gd name="connsiteX28" fmla="*/ 3635000 w 4749888"/>
              <a:gd name="connsiteY28" fmla="*/ 589929 h 4806524"/>
              <a:gd name="connsiteX29" fmla="*/ 3587385 w 4749888"/>
              <a:gd name="connsiteY29" fmla="*/ 646831 h 4806524"/>
              <a:gd name="connsiteX30" fmla="*/ 3587385 w 4749888"/>
              <a:gd name="connsiteY30" fmla="*/ 671218 h 4806524"/>
              <a:gd name="connsiteX31" fmla="*/ 3546738 w 4749888"/>
              <a:gd name="connsiteY31" fmla="*/ 726959 h 4806524"/>
              <a:gd name="connsiteX32" fmla="*/ 3522350 w 4749888"/>
              <a:gd name="connsiteY32" fmla="*/ 735088 h 4806524"/>
              <a:gd name="connsiteX33" fmla="*/ 3530479 w 4749888"/>
              <a:gd name="connsiteY33" fmla="*/ 783862 h 4806524"/>
              <a:gd name="connsiteX34" fmla="*/ 3506091 w 4749888"/>
              <a:gd name="connsiteY34" fmla="*/ 775733 h 4806524"/>
              <a:gd name="connsiteX35" fmla="*/ 3506091 w 4749888"/>
              <a:gd name="connsiteY35" fmla="*/ 808249 h 4806524"/>
              <a:gd name="connsiteX36" fmla="*/ 3434088 w 4749888"/>
              <a:gd name="connsiteY36" fmla="*/ 824507 h 4806524"/>
              <a:gd name="connsiteX37" fmla="*/ 3434088 w 4749888"/>
              <a:gd name="connsiteY37" fmla="*/ 888377 h 4806524"/>
              <a:gd name="connsiteX38" fmla="*/ 3417829 w 4749888"/>
              <a:gd name="connsiteY38" fmla="*/ 888377 h 4806524"/>
              <a:gd name="connsiteX39" fmla="*/ 3360923 w 4749888"/>
              <a:gd name="connsiteY39" fmla="*/ 888377 h 4806524"/>
              <a:gd name="connsiteX40" fmla="*/ 3352794 w 4749888"/>
              <a:gd name="connsiteY40" fmla="*/ 897667 h 4806524"/>
              <a:gd name="connsiteX41" fmla="*/ 3320276 w 4749888"/>
              <a:gd name="connsiteY41" fmla="*/ 912764 h 4806524"/>
              <a:gd name="connsiteX42" fmla="*/ 3312147 w 4749888"/>
              <a:gd name="connsiteY42" fmla="*/ 977795 h 4806524"/>
              <a:gd name="connsiteX43" fmla="*/ 3304017 w 4749888"/>
              <a:gd name="connsiteY43" fmla="*/ 994053 h 4806524"/>
              <a:gd name="connsiteX44" fmla="*/ 3279629 w 4749888"/>
              <a:gd name="connsiteY44" fmla="*/ 1002182 h 4806524"/>
              <a:gd name="connsiteX45" fmla="*/ 3256402 w 4749888"/>
              <a:gd name="connsiteY45" fmla="*/ 1050956 h 4806524"/>
              <a:gd name="connsiteX46" fmla="*/ 3295888 w 4749888"/>
              <a:gd name="connsiteY46" fmla="*/ 1122955 h 4806524"/>
              <a:gd name="connsiteX47" fmla="*/ 3352794 w 4749888"/>
              <a:gd name="connsiteY47" fmla="*/ 1163599 h 4806524"/>
              <a:gd name="connsiteX48" fmla="*/ 3385311 w 4749888"/>
              <a:gd name="connsiteY48" fmla="*/ 1155470 h 4806524"/>
              <a:gd name="connsiteX49" fmla="*/ 3409699 w 4749888"/>
              <a:gd name="connsiteY49" fmla="*/ 1155470 h 4806524"/>
              <a:gd name="connsiteX50" fmla="*/ 3417829 w 4749888"/>
              <a:gd name="connsiteY50" fmla="*/ 1155470 h 4806524"/>
              <a:gd name="connsiteX51" fmla="*/ 3409699 w 4749888"/>
              <a:gd name="connsiteY51" fmla="*/ 1196115 h 4806524"/>
              <a:gd name="connsiteX52" fmla="*/ 3497961 w 4749888"/>
              <a:gd name="connsiteY52" fmla="*/ 1204244 h 4806524"/>
              <a:gd name="connsiteX53" fmla="*/ 3506091 w 4749888"/>
              <a:gd name="connsiteY53" fmla="*/ 1292501 h 4806524"/>
              <a:gd name="connsiteX54" fmla="*/ 3587385 w 4749888"/>
              <a:gd name="connsiteY54" fmla="*/ 1357532 h 4806524"/>
              <a:gd name="connsiteX55" fmla="*/ 3587385 w 4749888"/>
              <a:gd name="connsiteY55" fmla="*/ 1390048 h 4806524"/>
              <a:gd name="connsiteX56" fmla="*/ 3587385 w 4749888"/>
              <a:gd name="connsiteY56" fmla="*/ 1398177 h 4806524"/>
              <a:gd name="connsiteX57" fmla="*/ 3579255 w 4749888"/>
              <a:gd name="connsiteY57" fmla="*/ 1446951 h 4806524"/>
              <a:gd name="connsiteX58" fmla="*/ 3571126 w 4749888"/>
              <a:gd name="connsiteY58" fmla="*/ 1453918 h 4806524"/>
              <a:gd name="connsiteX59" fmla="*/ 3506091 w 4749888"/>
              <a:gd name="connsiteY59" fmla="*/ 1502692 h 4806524"/>
              <a:gd name="connsiteX60" fmla="*/ 3497961 w 4749888"/>
              <a:gd name="connsiteY60" fmla="*/ 1510821 h 4806524"/>
              <a:gd name="connsiteX61" fmla="*/ 3425958 w 4749888"/>
              <a:gd name="connsiteY61" fmla="*/ 1575852 h 4806524"/>
              <a:gd name="connsiteX62" fmla="*/ 3425958 w 4749888"/>
              <a:gd name="connsiteY62" fmla="*/ 1583981 h 4806524"/>
              <a:gd name="connsiteX63" fmla="*/ 3409699 w 4749888"/>
              <a:gd name="connsiteY63" fmla="*/ 1624626 h 4806524"/>
              <a:gd name="connsiteX64" fmla="*/ 3409699 w 4749888"/>
              <a:gd name="connsiteY64" fmla="*/ 1640884 h 4806524"/>
              <a:gd name="connsiteX65" fmla="*/ 3434088 w 4749888"/>
              <a:gd name="connsiteY65" fmla="*/ 1680367 h 4806524"/>
              <a:gd name="connsiteX66" fmla="*/ 3457314 w 4749888"/>
              <a:gd name="connsiteY66" fmla="*/ 1769786 h 4806524"/>
              <a:gd name="connsiteX67" fmla="*/ 3457314 w 4749888"/>
              <a:gd name="connsiteY67" fmla="*/ 1866172 h 4806524"/>
              <a:gd name="connsiteX68" fmla="*/ 3522350 w 4749888"/>
              <a:gd name="connsiteY68" fmla="*/ 1874301 h 4806524"/>
              <a:gd name="connsiteX69" fmla="*/ 3530479 w 4749888"/>
              <a:gd name="connsiteY69" fmla="*/ 1890558 h 4806524"/>
              <a:gd name="connsiteX70" fmla="*/ 3571126 w 4749888"/>
              <a:gd name="connsiteY70" fmla="*/ 1923074 h 4806524"/>
              <a:gd name="connsiteX71" fmla="*/ 3611773 w 4749888"/>
              <a:gd name="connsiteY71" fmla="*/ 1931203 h 4806524"/>
              <a:gd name="connsiteX72" fmla="*/ 3635000 w 4749888"/>
              <a:gd name="connsiteY72" fmla="*/ 1979977 h 4806524"/>
              <a:gd name="connsiteX73" fmla="*/ 3644290 w 4749888"/>
              <a:gd name="connsiteY73" fmla="*/ 1979977 h 4806524"/>
              <a:gd name="connsiteX74" fmla="*/ 3619902 w 4749888"/>
              <a:gd name="connsiteY74" fmla="*/ 1996235 h 4806524"/>
              <a:gd name="connsiteX75" fmla="*/ 3651259 w 4749888"/>
              <a:gd name="connsiteY75" fmla="*/ 2027589 h 4806524"/>
              <a:gd name="connsiteX76" fmla="*/ 3659388 w 4749888"/>
              <a:gd name="connsiteY76" fmla="*/ 2076363 h 4806524"/>
              <a:gd name="connsiteX77" fmla="*/ 3691905 w 4749888"/>
              <a:gd name="connsiteY77" fmla="*/ 2084492 h 4806524"/>
              <a:gd name="connsiteX78" fmla="*/ 3700035 w 4749888"/>
              <a:gd name="connsiteY78" fmla="*/ 2133265 h 4806524"/>
              <a:gd name="connsiteX79" fmla="*/ 3691905 w 4749888"/>
              <a:gd name="connsiteY79" fmla="*/ 2141394 h 4806524"/>
              <a:gd name="connsiteX80" fmla="*/ 3716294 w 4749888"/>
              <a:gd name="connsiteY80" fmla="*/ 2173910 h 4806524"/>
              <a:gd name="connsiteX81" fmla="*/ 3724423 w 4749888"/>
              <a:gd name="connsiteY81" fmla="*/ 2173910 h 4806524"/>
              <a:gd name="connsiteX82" fmla="*/ 3732552 w 4749888"/>
              <a:gd name="connsiteY82" fmla="*/ 2173910 h 4806524"/>
              <a:gd name="connsiteX83" fmla="*/ 3732552 w 4749888"/>
              <a:gd name="connsiteY83" fmla="*/ 2180878 h 4806524"/>
              <a:gd name="connsiteX84" fmla="*/ 3755779 w 4749888"/>
              <a:gd name="connsiteY84" fmla="*/ 2180878 h 4806524"/>
              <a:gd name="connsiteX85" fmla="*/ 3788297 w 4749888"/>
              <a:gd name="connsiteY85" fmla="*/ 2197135 h 4806524"/>
              <a:gd name="connsiteX86" fmla="*/ 3788297 w 4749888"/>
              <a:gd name="connsiteY86" fmla="*/ 2190168 h 4806524"/>
              <a:gd name="connsiteX87" fmla="*/ 3796426 w 4749888"/>
              <a:gd name="connsiteY87" fmla="*/ 2141394 h 4806524"/>
              <a:gd name="connsiteX88" fmla="*/ 3827782 w 4749888"/>
              <a:gd name="connsiteY88" fmla="*/ 2173910 h 4806524"/>
              <a:gd name="connsiteX89" fmla="*/ 3844041 w 4749888"/>
              <a:gd name="connsiteY89" fmla="*/ 2180878 h 4806524"/>
              <a:gd name="connsiteX90" fmla="*/ 3852171 w 4749888"/>
              <a:gd name="connsiteY90" fmla="*/ 2190168 h 4806524"/>
              <a:gd name="connsiteX91" fmla="*/ 3876559 w 4749888"/>
              <a:gd name="connsiteY91" fmla="*/ 2197135 h 4806524"/>
              <a:gd name="connsiteX92" fmla="*/ 3884688 w 4749888"/>
              <a:gd name="connsiteY92" fmla="*/ 2221522 h 4806524"/>
              <a:gd name="connsiteX93" fmla="*/ 3884688 w 4749888"/>
              <a:gd name="connsiteY93" fmla="*/ 2229651 h 4806524"/>
              <a:gd name="connsiteX94" fmla="*/ 3909076 w 4749888"/>
              <a:gd name="connsiteY94" fmla="*/ 2262167 h 4806524"/>
              <a:gd name="connsiteX95" fmla="*/ 3949723 w 4749888"/>
              <a:gd name="connsiteY95" fmla="*/ 2229651 h 4806524"/>
              <a:gd name="connsiteX96" fmla="*/ 3965982 w 4749888"/>
              <a:gd name="connsiteY96" fmla="*/ 2221522 h 4806524"/>
              <a:gd name="connsiteX97" fmla="*/ 4006629 w 4749888"/>
              <a:gd name="connsiteY97" fmla="*/ 2173910 h 4806524"/>
              <a:gd name="connsiteX98" fmla="*/ 4037985 w 4749888"/>
              <a:gd name="connsiteY98" fmla="*/ 2149523 h 4806524"/>
              <a:gd name="connsiteX99" fmla="*/ 4062373 w 4749888"/>
              <a:gd name="connsiteY99" fmla="*/ 2173910 h 4806524"/>
              <a:gd name="connsiteX100" fmla="*/ 4135538 w 4749888"/>
              <a:gd name="connsiteY100" fmla="*/ 2100750 h 4806524"/>
              <a:gd name="connsiteX101" fmla="*/ 4168056 w 4749888"/>
              <a:gd name="connsiteY101" fmla="*/ 2133265 h 4806524"/>
              <a:gd name="connsiteX102" fmla="*/ 4176185 w 4749888"/>
              <a:gd name="connsiteY102" fmla="*/ 2180878 h 4806524"/>
              <a:gd name="connsiteX103" fmla="*/ 4207541 w 4749888"/>
              <a:gd name="connsiteY103" fmla="*/ 2180878 h 4806524"/>
              <a:gd name="connsiteX104" fmla="*/ 4215671 w 4749888"/>
              <a:gd name="connsiteY104" fmla="*/ 2149523 h 4806524"/>
              <a:gd name="connsiteX105" fmla="*/ 4248188 w 4749888"/>
              <a:gd name="connsiteY105" fmla="*/ 2133265 h 4806524"/>
              <a:gd name="connsiteX106" fmla="*/ 4288835 w 4749888"/>
              <a:gd name="connsiteY106" fmla="*/ 2117007 h 4806524"/>
              <a:gd name="connsiteX107" fmla="*/ 4321353 w 4749888"/>
              <a:gd name="connsiteY107" fmla="*/ 2117007 h 4806524"/>
              <a:gd name="connsiteX108" fmla="*/ 4321353 w 4749888"/>
              <a:gd name="connsiteY108" fmla="*/ 2133265 h 4806524"/>
              <a:gd name="connsiteX109" fmla="*/ 4296965 w 4749888"/>
              <a:gd name="connsiteY109" fmla="*/ 2157652 h 4806524"/>
              <a:gd name="connsiteX110" fmla="*/ 4329482 w 4749888"/>
              <a:gd name="connsiteY110" fmla="*/ 2173910 h 4806524"/>
              <a:gd name="connsiteX111" fmla="*/ 4362000 w 4749888"/>
              <a:gd name="connsiteY111" fmla="*/ 2180878 h 4806524"/>
              <a:gd name="connsiteX112" fmla="*/ 4377097 w 4749888"/>
              <a:gd name="connsiteY112" fmla="*/ 2173910 h 4806524"/>
              <a:gd name="connsiteX113" fmla="*/ 4401485 w 4749888"/>
              <a:gd name="connsiteY113" fmla="*/ 2157652 h 4806524"/>
              <a:gd name="connsiteX114" fmla="*/ 4417744 w 4749888"/>
              <a:gd name="connsiteY114" fmla="*/ 2197135 h 4806524"/>
              <a:gd name="connsiteX115" fmla="*/ 4442132 w 4749888"/>
              <a:gd name="connsiteY115" fmla="*/ 2190168 h 4806524"/>
              <a:gd name="connsiteX116" fmla="*/ 4474650 w 4749888"/>
              <a:gd name="connsiteY116" fmla="*/ 2180878 h 4806524"/>
              <a:gd name="connsiteX117" fmla="*/ 4474650 w 4749888"/>
              <a:gd name="connsiteY117" fmla="*/ 2133265 h 4806524"/>
              <a:gd name="connsiteX118" fmla="*/ 4490909 w 4749888"/>
              <a:gd name="connsiteY118" fmla="*/ 2141394 h 4806524"/>
              <a:gd name="connsiteX119" fmla="*/ 4515297 w 4749888"/>
              <a:gd name="connsiteY119" fmla="*/ 2157652 h 4806524"/>
              <a:gd name="connsiteX120" fmla="*/ 4499038 w 4749888"/>
              <a:gd name="connsiteY120" fmla="*/ 2180878 h 4806524"/>
              <a:gd name="connsiteX121" fmla="*/ 4523426 w 4749888"/>
              <a:gd name="connsiteY121" fmla="*/ 2173910 h 4806524"/>
              <a:gd name="connsiteX122" fmla="*/ 4515297 w 4749888"/>
              <a:gd name="connsiteY122" fmla="*/ 2180878 h 4806524"/>
              <a:gd name="connsiteX123" fmla="*/ 4547814 w 4749888"/>
              <a:gd name="connsiteY123" fmla="*/ 2213393 h 4806524"/>
              <a:gd name="connsiteX124" fmla="*/ 4515297 w 4749888"/>
              <a:gd name="connsiteY124" fmla="*/ 2213393 h 4806524"/>
              <a:gd name="connsiteX125" fmla="*/ 4515297 w 4749888"/>
              <a:gd name="connsiteY125" fmla="*/ 2245909 h 4806524"/>
              <a:gd name="connsiteX126" fmla="*/ 4531556 w 4749888"/>
              <a:gd name="connsiteY126" fmla="*/ 2245909 h 4806524"/>
              <a:gd name="connsiteX127" fmla="*/ 4531556 w 4749888"/>
              <a:gd name="connsiteY127" fmla="*/ 2254038 h 4806524"/>
              <a:gd name="connsiteX128" fmla="*/ 4499038 w 4749888"/>
              <a:gd name="connsiteY128" fmla="*/ 2270296 h 4806524"/>
              <a:gd name="connsiteX129" fmla="*/ 4523426 w 4749888"/>
              <a:gd name="connsiteY129" fmla="*/ 2294683 h 4806524"/>
              <a:gd name="connsiteX130" fmla="*/ 4562912 w 4749888"/>
              <a:gd name="connsiteY130" fmla="*/ 2343456 h 4806524"/>
              <a:gd name="connsiteX131" fmla="*/ 4562912 w 4749888"/>
              <a:gd name="connsiteY131" fmla="*/ 2351585 h 4806524"/>
              <a:gd name="connsiteX132" fmla="*/ 4571041 w 4749888"/>
              <a:gd name="connsiteY132" fmla="*/ 2384101 h 4806524"/>
              <a:gd name="connsiteX133" fmla="*/ 4571041 w 4749888"/>
              <a:gd name="connsiteY133" fmla="*/ 2415455 h 4806524"/>
              <a:gd name="connsiteX134" fmla="*/ 4571041 w 4749888"/>
              <a:gd name="connsiteY134" fmla="*/ 2439842 h 4806524"/>
              <a:gd name="connsiteX135" fmla="*/ 4603559 w 4749888"/>
              <a:gd name="connsiteY135" fmla="*/ 2415455 h 4806524"/>
              <a:gd name="connsiteX136" fmla="*/ 4636076 w 4749888"/>
              <a:gd name="connsiteY136" fmla="*/ 2488616 h 4806524"/>
              <a:gd name="connsiteX137" fmla="*/ 4627947 w 4749888"/>
              <a:gd name="connsiteY137" fmla="*/ 2496745 h 4806524"/>
              <a:gd name="connsiteX138" fmla="*/ 4652335 w 4749888"/>
              <a:gd name="connsiteY138" fmla="*/ 2521132 h 4806524"/>
              <a:gd name="connsiteX139" fmla="*/ 4636076 w 4749888"/>
              <a:gd name="connsiteY139" fmla="*/ 2529260 h 4806524"/>
              <a:gd name="connsiteX140" fmla="*/ 4676723 w 4749888"/>
              <a:gd name="connsiteY140" fmla="*/ 2568744 h 4806524"/>
              <a:gd name="connsiteX141" fmla="*/ 4676723 w 4749888"/>
              <a:gd name="connsiteY141" fmla="*/ 2609389 h 4806524"/>
              <a:gd name="connsiteX142" fmla="*/ 4717370 w 4749888"/>
              <a:gd name="connsiteY142" fmla="*/ 2601260 h 4806524"/>
              <a:gd name="connsiteX143" fmla="*/ 4717370 w 4749888"/>
              <a:gd name="connsiteY143" fmla="*/ 2617518 h 4806524"/>
              <a:gd name="connsiteX144" fmla="*/ 4749888 w 4749888"/>
              <a:gd name="connsiteY144" fmla="*/ 2641904 h 4806524"/>
              <a:gd name="connsiteX145" fmla="*/ 4741759 w 4749888"/>
              <a:gd name="connsiteY145" fmla="*/ 2666291 h 4806524"/>
              <a:gd name="connsiteX146" fmla="*/ 4531556 w 4749888"/>
              <a:gd name="connsiteY146" fmla="*/ 2682549 h 4806524"/>
              <a:gd name="connsiteX147" fmla="*/ 4547814 w 4749888"/>
              <a:gd name="connsiteY147" fmla="*/ 2666291 h 4806524"/>
              <a:gd name="connsiteX148" fmla="*/ 4499038 w 4749888"/>
              <a:gd name="connsiteY148" fmla="*/ 2633775 h 4806524"/>
              <a:gd name="connsiteX149" fmla="*/ 4499038 w 4749888"/>
              <a:gd name="connsiteY149" fmla="*/ 2682549 h 4806524"/>
              <a:gd name="connsiteX150" fmla="*/ 4386388 w 4749888"/>
              <a:gd name="connsiteY150" fmla="*/ 2706936 h 4806524"/>
              <a:gd name="connsiteX151" fmla="*/ 4401485 w 4749888"/>
              <a:gd name="connsiteY151" fmla="*/ 2682549 h 4806524"/>
              <a:gd name="connsiteX152" fmla="*/ 4442132 w 4749888"/>
              <a:gd name="connsiteY152" fmla="*/ 2666291 h 4806524"/>
              <a:gd name="connsiteX153" fmla="*/ 4386388 w 4749888"/>
              <a:gd name="connsiteY153" fmla="*/ 2593131 h 4806524"/>
              <a:gd name="connsiteX154" fmla="*/ 4417744 w 4749888"/>
              <a:gd name="connsiteY154" fmla="*/ 2568744 h 4806524"/>
              <a:gd name="connsiteX155" fmla="*/ 4386388 w 4749888"/>
              <a:gd name="connsiteY155" fmla="*/ 2553647 h 4806524"/>
              <a:gd name="connsiteX156" fmla="*/ 4370129 w 4749888"/>
              <a:gd name="connsiteY156" fmla="*/ 2521132 h 4806524"/>
              <a:gd name="connsiteX157" fmla="*/ 4370129 w 4749888"/>
              <a:gd name="connsiteY157" fmla="*/ 2496745 h 4806524"/>
              <a:gd name="connsiteX158" fmla="*/ 4345741 w 4749888"/>
              <a:gd name="connsiteY158" fmla="*/ 2513003 h 4806524"/>
              <a:gd name="connsiteX159" fmla="*/ 4337612 w 4749888"/>
              <a:gd name="connsiteY159" fmla="*/ 2513003 h 4806524"/>
              <a:gd name="connsiteX160" fmla="*/ 4321353 w 4749888"/>
              <a:gd name="connsiteY160" fmla="*/ 2521132 h 4806524"/>
              <a:gd name="connsiteX161" fmla="*/ 4321353 w 4749888"/>
              <a:gd name="connsiteY161" fmla="*/ 2553647 h 4806524"/>
              <a:gd name="connsiteX162" fmla="*/ 4377097 w 4749888"/>
              <a:gd name="connsiteY162" fmla="*/ 2601260 h 4806524"/>
              <a:gd name="connsiteX163" fmla="*/ 4377097 w 4749888"/>
              <a:gd name="connsiteY163" fmla="*/ 2617518 h 4806524"/>
              <a:gd name="connsiteX164" fmla="*/ 4386388 w 4749888"/>
              <a:gd name="connsiteY164" fmla="*/ 2641904 h 4806524"/>
              <a:gd name="connsiteX165" fmla="*/ 4345741 w 4749888"/>
              <a:gd name="connsiteY165" fmla="*/ 2682549 h 4806524"/>
              <a:gd name="connsiteX166" fmla="*/ 4370129 w 4749888"/>
              <a:gd name="connsiteY166" fmla="*/ 2715065 h 4806524"/>
              <a:gd name="connsiteX167" fmla="*/ 4321353 w 4749888"/>
              <a:gd name="connsiteY167" fmla="*/ 2762677 h 4806524"/>
              <a:gd name="connsiteX168" fmla="*/ 4143667 w 4749888"/>
              <a:gd name="connsiteY168" fmla="*/ 2860224 h 4806524"/>
              <a:gd name="connsiteX169" fmla="*/ 4054244 w 4749888"/>
              <a:gd name="connsiteY169" fmla="*/ 2908998 h 4806524"/>
              <a:gd name="connsiteX170" fmla="*/ 4094891 w 4749888"/>
              <a:gd name="connsiteY170" fmla="*/ 2900869 h 4806524"/>
              <a:gd name="connsiteX171" fmla="*/ 4037985 w 4749888"/>
              <a:gd name="connsiteY171" fmla="*/ 2917127 h 4806524"/>
              <a:gd name="connsiteX172" fmla="*/ 3755779 w 4749888"/>
              <a:gd name="connsiteY172" fmla="*/ 3046029 h 4806524"/>
              <a:gd name="connsiteX173" fmla="*/ 3755779 w 4749888"/>
              <a:gd name="connsiteY173" fmla="*/ 3054158 h 4806524"/>
              <a:gd name="connsiteX174" fmla="*/ 3635000 w 4749888"/>
              <a:gd name="connsiteY174" fmla="*/ 3109899 h 4806524"/>
              <a:gd name="connsiteX175" fmla="*/ 3489832 w 4749888"/>
              <a:gd name="connsiteY175" fmla="*/ 3150543 h 4806524"/>
              <a:gd name="connsiteX176" fmla="*/ 3465444 w 4749888"/>
              <a:gd name="connsiteY176" fmla="*/ 3183059 h 4806524"/>
              <a:gd name="connsiteX177" fmla="*/ 3450346 w 4749888"/>
              <a:gd name="connsiteY177" fmla="*/ 3150543 h 4806524"/>
              <a:gd name="connsiteX178" fmla="*/ 3457314 w 4749888"/>
              <a:gd name="connsiteY178" fmla="*/ 3127318 h 4806524"/>
              <a:gd name="connsiteX179" fmla="*/ 3497961 w 4749888"/>
              <a:gd name="connsiteY179" fmla="*/ 3070415 h 4806524"/>
              <a:gd name="connsiteX180" fmla="*/ 3546738 w 4749888"/>
              <a:gd name="connsiteY180" fmla="*/ 3062286 h 4806524"/>
              <a:gd name="connsiteX181" fmla="*/ 3562997 w 4749888"/>
              <a:gd name="connsiteY181" fmla="*/ 3046029 h 4806524"/>
              <a:gd name="connsiteX182" fmla="*/ 3546738 w 4749888"/>
              <a:gd name="connsiteY182" fmla="*/ 3021642 h 4806524"/>
              <a:gd name="connsiteX183" fmla="*/ 3562997 w 4749888"/>
              <a:gd name="connsiteY183" fmla="*/ 3021642 h 4806524"/>
              <a:gd name="connsiteX184" fmla="*/ 3571126 w 4749888"/>
              <a:gd name="connsiteY184" fmla="*/ 2997255 h 4806524"/>
              <a:gd name="connsiteX185" fmla="*/ 3603643 w 4749888"/>
              <a:gd name="connsiteY185" fmla="*/ 3013513 h 4806524"/>
              <a:gd name="connsiteX186" fmla="*/ 3619902 w 4749888"/>
              <a:gd name="connsiteY186" fmla="*/ 3013513 h 4806524"/>
              <a:gd name="connsiteX187" fmla="*/ 3611773 w 4749888"/>
              <a:gd name="connsiteY187" fmla="*/ 3021642 h 4806524"/>
              <a:gd name="connsiteX188" fmla="*/ 3644290 w 4749888"/>
              <a:gd name="connsiteY188" fmla="*/ 3013513 h 4806524"/>
              <a:gd name="connsiteX189" fmla="*/ 3644290 w 4749888"/>
              <a:gd name="connsiteY189" fmla="*/ 2997255 h 4806524"/>
              <a:gd name="connsiteX190" fmla="*/ 3651259 w 4749888"/>
              <a:gd name="connsiteY190" fmla="*/ 2989126 h 4806524"/>
              <a:gd name="connsiteX191" fmla="*/ 3644290 w 4749888"/>
              <a:gd name="connsiteY191" fmla="*/ 2972868 h 4806524"/>
              <a:gd name="connsiteX192" fmla="*/ 3659388 w 4749888"/>
              <a:gd name="connsiteY192" fmla="*/ 2972868 h 4806524"/>
              <a:gd name="connsiteX193" fmla="*/ 3755779 w 4749888"/>
              <a:gd name="connsiteY193" fmla="*/ 2908998 h 4806524"/>
              <a:gd name="connsiteX194" fmla="*/ 3772038 w 4749888"/>
              <a:gd name="connsiteY194" fmla="*/ 2884611 h 4806524"/>
              <a:gd name="connsiteX195" fmla="*/ 3732552 w 4749888"/>
              <a:gd name="connsiteY195" fmla="*/ 2868353 h 4806524"/>
              <a:gd name="connsiteX196" fmla="*/ 3691905 w 4749888"/>
              <a:gd name="connsiteY196" fmla="*/ 2819580 h 4806524"/>
              <a:gd name="connsiteX197" fmla="*/ 3603643 w 4749888"/>
              <a:gd name="connsiteY197" fmla="*/ 2827709 h 4806524"/>
              <a:gd name="connsiteX198" fmla="*/ 3538608 w 4749888"/>
              <a:gd name="connsiteY198" fmla="*/ 2843966 h 4806524"/>
              <a:gd name="connsiteX199" fmla="*/ 3562997 w 4749888"/>
              <a:gd name="connsiteY199" fmla="*/ 2868353 h 4806524"/>
              <a:gd name="connsiteX200" fmla="*/ 3571126 w 4749888"/>
              <a:gd name="connsiteY200" fmla="*/ 2876482 h 4806524"/>
              <a:gd name="connsiteX201" fmla="*/ 3546738 w 4749888"/>
              <a:gd name="connsiteY201" fmla="*/ 2876482 h 4806524"/>
              <a:gd name="connsiteX202" fmla="*/ 3522350 w 4749888"/>
              <a:gd name="connsiteY202" fmla="*/ 2908998 h 4806524"/>
              <a:gd name="connsiteX203" fmla="*/ 3497961 w 4749888"/>
              <a:gd name="connsiteY203" fmla="*/ 2933385 h 4806524"/>
              <a:gd name="connsiteX204" fmla="*/ 3473573 w 4749888"/>
              <a:gd name="connsiteY204" fmla="*/ 2940352 h 4806524"/>
              <a:gd name="connsiteX205" fmla="*/ 3489832 w 4749888"/>
              <a:gd name="connsiteY205" fmla="*/ 2948481 h 4806524"/>
              <a:gd name="connsiteX206" fmla="*/ 3522350 w 4749888"/>
              <a:gd name="connsiteY206" fmla="*/ 2980997 h 4806524"/>
              <a:gd name="connsiteX207" fmla="*/ 3489832 w 4749888"/>
              <a:gd name="connsiteY207" fmla="*/ 2980997 h 4806524"/>
              <a:gd name="connsiteX208" fmla="*/ 3473573 w 4749888"/>
              <a:gd name="connsiteY208" fmla="*/ 3013513 h 4806524"/>
              <a:gd name="connsiteX209" fmla="*/ 3457314 w 4749888"/>
              <a:gd name="connsiteY209" fmla="*/ 3013513 h 4806524"/>
              <a:gd name="connsiteX210" fmla="*/ 3497961 w 4749888"/>
              <a:gd name="connsiteY210" fmla="*/ 3054158 h 4806524"/>
              <a:gd name="connsiteX211" fmla="*/ 3530479 w 4749888"/>
              <a:gd name="connsiteY211" fmla="*/ 3029771 h 4806524"/>
              <a:gd name="connsiteX212" fmla="*/ 3530479 w 4749888"/>
              <a:gd name="connsiteY212" fmla="*/ 3054158 h 4806524"/>
              <a:gd name="connsiteX213" fmla="*/ 3538608 w 4749888"/>
              <a:gd name="connsiteY213" fmla="*/ 3046029 h 4806524"/>
              <a:gd name="connsiteX214" fmla="*/ 3546738 w 4749888"/>
              <a:gd name="connsiteY214" fmla="*/ 3021642 h 4806524"/>
              <a:gd name="connsiteX215" fmla="*/ 3546738 w 4749888"/>
              <a:gd name="connsiteY215" fmla="*/ 3046029 h 4806524"/>
              <a:gd name="connsiteX216" fmla="*/ 3530479 w 4749888"/>
              <a:gd name="connsiteY216" fmla="*/ 3062286 h 4806524"/>
              <a:gd name="connsiteX217" fmla="*/ 3506091 w 4749888"/>
              <a:gd name="connsiteY217" fmla="*/ 3062286 h 4806524"/>
              <a:gd name="connsiteX218" fmla="*/ 3473573 w 4749888"/>
              <a:gd name="connsiteY218" fmla="*/ 3070415 h 4806524"/>
              <a:gd name="connsiteX219" fmla="*/ 3465444 w 4749888"/>
              <a:gd name="connsiteY219" fmla="*/ 3029771 h 4806524"/>
              <a:gd name="connsiteX220" fmla="*/ 3425958 w 4749888"/>
              <a:gd name="connsiteY220" fmla="*/ 3046029 h 4806524"/>
              <a:gd name="connsiteX221" fmla="*/ 3409699 w 4749888"/>
              <a:gd name="connsiteY221" fmla="*/ 3046029 h 4806524"/>
              <a:gd name="connsiteX222" fmla="*/ 3393441 w 4749888"/>
              <a:gd name="connsiteY222" fmla="*/ 3029771 h 4806524"/>
              <a:gd name="connsiteX223" fmla="*/ 3360923 w 4749888"/>
              <a:gd name="connsiteY223" fmla="*/ 3021642 h 4806524"/>
              <a:gd name="connsiteX224" fmla="*/ 3377182 w 4749888"/>
              <a:gd name="connsiteY224" fmla="*/ 3013513 h 4806524"/>
              <a:gd name="connsiteX225" fmla="*/ 3393441 w 4749888"/>
              <a:gd name="connsiteY225" fmla="*/ 3021642 h 4806524"/>
              <a:gd name="connsiteX226" fmla="*/ 3344664 w 4749888"/>
              <a:gd name="connsiteY226" fmla="*/ 2980997 h 4806524"/>
              <a:gd name="connsiteX227" fmla="*/ 3336535 w 4749888"/>
              <a:gd name="connsiteY227" fmla="*/ 2989126 h 4806524"/>
              <a:gd name="connsiteX228" fmla="*/ 3336535 w 4749888"/>
              <a:gd name="connsiteY228" fmla="*/ 2972868 h 4806524"/>
              <a:gd name="connsiteX229" fmla="*/ 3295888 w 4749888"/>
              <a:gd name="connsiteY229" fmla="*/ 3029771 h 4806524"/>
              <a:gd name="connsiteX230" fmla="*/ 3240144 w 4749888"/>
              <a:gd name="connsiteY230" fmla="*/ 3054158 h 4806524"/>
              <a:gd name="connsiteX231" fmla="*/ 3207626 w 4749888"/>
              <a:gd name="connsiteY231" fmla="*/ 3070415 h 4806524"/>
              <a:gd name="connsiteX232" fmla="*/ 3191367 w 4749888"/>
              <a:gd name="connsiteY232" fmla="*/ 3062286 h 4806524"/>
              <a:gd name="connsiteX233" fmla="*/ 3183238 w 4749888"/>
              <a:gd name="connsiteY233" fmla="*/ 3070415 h 4806524"/>
              <a:gd name="connsiteX234" fmla="*/ 3183238 w 4749888"/>
              <a:gd name="connsiteY234" fmla="*/ 3094802 h 4806524"/>
              <a:gd name="connsiteX235" fmla="*/ 3256402 w 4749888"/>
              <a:gd name="connsiteY235" fmla="*/ 3134286 h 4806524"/>
              <a:gd name="connsiteX236" fmla="*/ 3271500 w 4749888"/>
              <a:gd name="connsiteY236" fmla="*/ 3134286 h 4806524"/>
              <a:gd name="connsiteX237" fmla="*/ 3295888 w 4749888"/>
              <a:gd name="connsiteY237" fmla="*/ 3150543 h 4806524"/>
              <a:gd name="connsiteX238" fmla="*/ 3320276 w 4749888"/>
              <a:gd name="connsiteY238" fmla="*/ 3150543 h 4806524"/>
              <a:gd name="connsiteX239" fmla="*/ 3336535 w 4749888"/>
              <a:gd name="connsiteY239" fmla="*/ 3150543 h 4806524"/>
              <a:gd name="connsiteX240" fmla="*/ 3312147 w 4749888"/>
              <a:gd name="connsiteY240" fmla="*/ 3174930 h 4806524"/>
              <a:gd name="connsiteX241" fmla="*/ 3336535 w 4749888"/>
              <a:gd name="connsiteY241" fmla="*/ 3174930 h 4806524"/>
              <a:gd name="connsiteX242" fmla="*/ 3336535 w 4749888"/>
              <a:gd name="connsiteY242" fmla="*/ 3199317 h 4806524"/>
              <a:gd name="connsiteX243" fmla="*/ 3320276 w 4749888"/>
              <a:gd name="connsiteY243" fmla="*/ 3183059 h 4806524"/>
              <a:gd name="connsiteX244" fmla="*/ 3295888 w 4749888"/>
              <a:gd name="connsiteY244" fmla="*/ 3174930 h 4806524"/>
              <a:gd name="connsiteX245" fmla="*/ 3279629 w 4749888"/>
              <a:gd name="connsiteY245" fmla="*/ 3174930 h 4806524"/>
              <a:gd name="connsiteX246" fmla="*/ 3279629 w 4749888"/>
              <a:gd name="connsiteY246" fmla="*/ 3183059 h 4806524"/>
              <a:gd name="connsiteX247" fmla="*/ 3232014 w 4749888"/>
              <a:gd name="connsiteY247" fmla="*/ 3174930 h 4806524"/>
              <a:gd name="connsiteX248" fmla="*/ 3240144 w 4749888"/>
              <a:gd name="connsiteY248" fmla="*/ 3166801 h 4806524"/>
              <a:gd name="connsiteX249" fmla="*/ 3223885 w 4749888"/>
              <a:gd name="connsiteY249" fmla="*/ 3174930 h 4806524"/>
              <a:gd name="connsiteX250" fmla="*/ 3232014 w 4749888"/>
              <a:gd name="connsiteY250" fmla="*/ 3150543 h 4806524"/>
              <a:gd name="connsiteX251" fmla="*/ 3223885 w 4749888"/>
              <a:gd name="connsiteY251" fmla="*/ 3166801 h 4806524"/>
              <a:gd name="connsiteX252" fmla="*/ 3223885 w 4749888"/>
              <a:gd name="connsiteY252" fmla="*/ 3142415 h 4806524"/>
              <a:gd name="connsiteX253" fmla="*/ 3240144 w 4749888"/>
              <a:gd name="connsiteY253" fmla="*/ 3150543 h 4806524"/>
              <a:gd name="connsiteX254" fmla="*/ 3166979 w 4749888"/>
              <a:gd name="connsiteY254" fmla="*/ 3094802 h 4806524"/>
              <a:gd name="connsiteX255" fmla="*/ 3158850 w 4749888"/>
              <a:gd name="connsiteY255" fmla="*/ 3094802 h 4806524"/>
              <a:gd name="connsiteX256" fmla="*/ 3166979 w 4749888"/>
              <a:gd name="connsiteY256" fmla="*/ 3102931 h 4806524"/>
              <a:gd name="connsiteX257" fmla="*/ 3166979 w 4749888"/>
              <a:gd name="connsiteY257" fmla="*/ 3134286 h 4806524"/>
              <a:gd name="connsiteX258" fmla="*/ 3126332 w 4749888"/>
              <a:gd name="connsiteY258" fmla="*/ 3134286 h 4806524"/>
              <a:gd name="connsiteX259" fmla="*/ 3142591 w 4749888"/>
              <a:gd name="connsiteY259" fmla="*/ 3215575 h 4806524"/>
              <a:gd name="connsiteX260" fmla="*/ 3118203 w 4749888"/>
              <a:gd name="connsiteY260" fmla="*/ 3264349 h 4806524"/>
              <a:gd name="connsiteX261" fmla="*/ 3150720 w 4749888"/>
              <a:gd name="connsiteY261" fmla="*/ 3264349 h 4806524"/>
              <a:gd name="connsiteX262" fmla="*/ 3150720 w 4749888"/>
              <a:gd name="connsiteY262" fmla="*/ 3360735 h 4806524"/>
              <a:gd name="connsiteX263" fmla="*/ 3126332 w 4749888"/>
              <a:gd name="connsiteY263" fmla="*/ 3401379 h 4806524"/>
              <a:gd name="connsiteX264" fmla="*/ 3070588 w 4749888"/>
              <a:gd name="connsiteY264" fmla="*/ 3490797 h 4806524"/>
              <a:gd name="connsiteX265" fmla="*/ 3054329 w 4749888"/>
              <a:gd name="connsiteY265" fmla="*/ 3514023 h 4806524"/>
              <a:gd name="connsiteX266" fmla="*/ 3046199 w 4749888"/>
              <a:gd name="connsiteY266" fmla="*/ 3522152 h 4806524"/>
              <a:gd name="connsiteX267" fmla="*/ 3038070 w 4749888"/>
              <a:gd name="connsiteY267" fmla="*/ 3530281 h 4806524"/>
              <a:gd name="connsiteX268" fmla="*/ 3054329 w 4749888"/>
              <a:gd name="connsiteY268" fmla="*/ 3554668 h 4806524"/>
              <a:gd name="connsiteX269" fmla="*/ 3077556 w 4749888"/>
              <a:gd name="connsiteY269" fmla="*/ 3554668 h 4806524"/>
              <a:gd name="connsiteX270" fmla="*/ 3046199 w 4749888"/>
              <a:gd name="connsiteY270" fmla="*/ 3603441 h 4806524"/>
              <a:gd name="connsiteX271" fmla="*/ 3054329 w 4749888"/>
              <a:gd name="connsiteY271" fmla="*/ 3595312 h 4806524"/>
              <a:gd name="connsiteX272" fmla="*/ 3054329 w 4749888"/>
              <a:gd name="connsiteY272" fmla="*/ 3627828 h 4806524"/>
              <a:gd name="connsiteX273" fmla="*/ 3077556 w 4749888"/>
              <a:gd name="connsiteY273" fmla="*/ 3627828 h 4806524"/>
              <a:gd name="connsiteX274" fmla="*/ 3085685 w 4749888"/>
              <a:gd name="connsiteY274" fmla="*/ 3667312 h 4806524"/>
              <a:gd name="connsiteX275" fmla="*/ 3046199 w 4749888"/>
              <a:gd name="connsiteY275" fmla="*/ 3667312 h 4806524"/>
              <a:gd name="connsiteX276" fmla="*/ 3046199 w 4749888"/>
              <a:gd name="connsiteY276" fmla="*/ 3699827 h 4806524"/>
              <a:gd name="connsiteX277" fmla="*/ 3077556 w 4749888"/>
              <a:gd name="connsiteY277" fmla="*/ 3707956 h 4806524"/>
              <a:gd name="connsiteX278" fmla="*/ 3070588 w 4749888"/>
              <a:gd name="connsiteY278" fmla="*/ 3740472 h 4806524"/>
              <a:gd name="connsiteX279" fmla="*/ 3085685 w 4749888"/>
              <a:gd name="connsiteY279" fmla="*/ 3748601 h 4806524"/>
              <a:gd name="connsiteX280" fmla="*/ 3085685 w 4749888"/>
              <a:gd name="connsiteY280" fmla="*/ 3789246 h 4806524"/>
              <a:gd name="connsiteX281" fmla="*/ 3150720 w 4749888"/>
              <a:gd name="connsiteY281" fmla="*/ 3797375 h 4806524"/>
              <a:gd name="connsiteX282" fmla="*/ 3158850 w 4749888"/>
              <a:gd name="connsiteY282" fmla="*/ 3789246 h 4806524"/>
              <a:gd name="connsiteX283" fmla="*/ 3142591 w 4749888"/>
              <a:gd name="connsiteY283" fmla="*/ 3740472 h 4806524"/>
              <a:gd name="connsiteX284" fmla="*/ 3158850 w 4749888"/>
              <a:gd name="connsiteY284" fmla="*/ 3748601 h 4806524"/>
              <a:gd name="connsiteX285" fmla="*/ 3166979 w 4749888"/>
              <a:gd name="connsiteY285" fmla="*/ 3699827 h 4806524"/>
              <a:gd name="connsiteX286" fmla="*/ 3188754 w 4749888"/>
              <a:gd name="connsiteY286" fmla="*/ 3707085 h 4806524"/>
              <a:gd name="connsiteX287" fmla="*/ 3183238 w 4749888"/>
              <a:gd name="connsiteY287" fmla="*/ 3756730 h 4806524"/>
              <a:gd name="connsiteX288" fmla="*/ 3191367 w 4749888"/>
              <a:gd name="connsiteY288" fmla="*/ 3707956 h 4806524"/>
              <a:gd name="connsiteX289" fmla="*/ 3188754 w 4749888"/>
              <a:gd name="connsiteY289" fmla="*/ 3707085 h 4806524"/>
              <a:gd name="connsiteX290" fmla="*/ 3191367 w 4749888"/>
              <a:gd name="connsiteY290" fmla="*/ 3683569 h 4806524"/>
              <a:gd name="connsiteX291" fmla="*/ 3240144 w 4749888"/>
              <a:gd name="connsiteY291" fmla="*/ 3699827 h 4806524"/>
              <a:gd name="connsiteX292" fmla="*/ 3207626 w 4749888"/>
              <a:gd name="connsiteY292" fmla="*/ 3699827 h 4806524"/>
              <a:gd name="connsiteX293" fmla="*/ 3232014 w 4749888"/>
              <a:gd name="connsiteY293" fmla="*/ 3813632 h 4806524"/>
              <a:gd name="connsiteX294" fmla="*/ 3279629 w 4749888"/>
              <a:gd name="connsiteY294" fmla="*/ 3853116 h 4806524"/>
              <a:gd name="connsiteX295" fmla="*/ 3264532 w 4749888"/>
              <a:gd name="connsiteY295" fmla="*/ 3975050 h 4806524"/>
              <a:gd name="connsiteX296" fmla="*/ 3271500 w 4749888"/>
              <a:gd name="connsiteY296" fmla="*/ 4047049 h 4806524"/>
              <a:gd name="connsiteX297" fmla="*/ 3336535 w 4749888"/>
              <a:gd name="connsiteY297" fmla="*/ 4112080 h 4806524"/>
              <a:gd name="connsiteX298" fmla="*/ 3425958 w 4749888"/>
              <a:gd name="connsiteY298" fmla="*/ 4168983 h 4806524"/>
              <a:gd name="connsiteX299" fmla="*/ 3450346 w 4749888"/>
              <a:gd name="connsiteY299" fmla="*/ 4193370 h 4806524"/>
              <a:gd name="connsiteX300" fmla="*/ 3434088 w 4749888"/>
              <a:gd name="connsiteY300" fmla="*/ 4193370 h 4806524"/>
              <a:gd name="connsiteX301" fmla="*/ 3473573 w 4749888"/>
              <a:gd name="connsiteY301" fmla="*/ 4232853 h 4806524"/>
              <a:gd name="connsiteX302" fmla="*/ 3473573 w 4749888"/>
              <a:gd name="connsiteY302" fmla="*/ 4216595 h 4806524"/>
              <a:gd name="connsiteX303" fmla="*/ 3465444 w 4749888"/>
              <a:gd name="connsiteY303" fmla="*/ 4193370 h 4806524"/>
              <a:gd name="connsiteX304" fmla="*/ 3562997 w 4749888"/>
              <a:gd name="connsiteY304" fmla="*/ 4322272 h 4806524"/>
              <a:gd name="connsiteX305" fmla="*/ 3571126 w 4749888"/>
              <a:gd name="connsiteY305" fmla="*/ 4306014 h 4806524"/>
              <a:gd name="connsiteX306" fmla="*/ 3546738 w 4749888"/>
              <a:gd name="connsiteY306" fmla="*/ 4289756 h 4806524"/>
              <a:gd name="connsiteX307" fmla="*/ 3635000 w 4749888"/>
              <a:gd name="connsiteY307" fmla="*/ 4306014 h 4806524"/>
              <a:gd name="connsiteX308" fmla="*/ 3644290 w 4749888"/>
              <a:gd name="connsiteY308" fmla="*/ 4322272 h 4806524"/>
              <a:gd name="connsiteX309" fmla="*/ 3675647 w 4749888"/>
              <a:gd name="connsiteY309" fmla="*/ 4354787 h 4806524"/>
              <a:gd name="connsiteX310" fmla="*/ 3675647 w 4749888"/>
              <a:gd name="connsiteY310" fmla="*/ 4387303 h 4806524"/>
              <a:gd name="connsiteX311" fmla="*/ 3644290 w 4749888"/>
              <a:gd name="connsiteY311" fmla="*/ 4403561 h 4806524"/>
              <a:gd name="connsiteX312" fmla="*/ 3644290 w 4749888"/>
              <a:gd name="connsiteY312" fmla="*/ 4426787 h 4806524"/>
              <a:gd name="connsiteX313" fmla="*/ 3651259 w 4749888"/>
              <a:gd name="connsiteY313" fmla="*/ 4426787 h 4806524"/>
              <a:gd name="connsiteX314" fmla="*/ 3603643 w 4749888"/>
              <a:gd name="connsiteY314" fmla="*/ 4499947 h 4806524"/>
              <a:gd name="connsiteX315" fmla="*/ 3603643 w 4749888"/>
              <a:gd name="connsiteY315" fmla="*/ 4475560 h 4806524"/>
              <a:gd name="connsiteX316" fmla="*/ 3587385 w 4749888"/>
              <a:gd name="connsiteY316" fmla="*/ 4443044 h 4806524"/>
              <a:gd name="connsiteX317" fmla="*/ 3587385 w 4749888"/>
              <a:gd name="connsiteY317" fmla="*/ 4483689 h 4806524"/>
              <a:gd name="connsiteX318" fmla="*/ 3603643 w 4749888"/>
              <a:gd name="connsiteY318" fmla="*/ 4532463 h 4806524"/>
              <a:gd name="connsiteX319" fmla="*/ 3587385 w 4749888"/>
              <a:gd name="connsiteY319" fmla="*/ 4532463 h 4806524"/>
              <a:gd name="connsiteX320" fmla="*/ 3603643 w 4749888"/>
              <a:gd name="connsiteY320" fmla="*/ 4548721 h 4806524"/>
              <a:gd name="connsiteX321" fmla="*/ 3546738 w 4749888"/>
              <a:gd name="connsiteY321" fmla="*/ 4636978 h 4806524"/>
              <a:gd name="connsiteX322" fmla="*/ 3546738 w 4749888"/>
              <a:gd name="connsiteY322" fmla="*/ 4653235 h 4806524"/>
              <a:gd name="connsiteX323" fmla="*/ 3562997 w 4749888"/>
              <a:gd name="connsiteY323" fmla="*/ 4653235 h 4806524"/>
              <a:gd name="connsiteX324" fmla="*/ 3497961 w 4749888"/>
              <a:gd name="connsiteY324" fmla="*/ 4726396 h 4806524"/>
              <a:gd name="connsiteX325" fmla="*/ 3473573 w 4749888"/>
              <a:gd name="connsiteY325" fmla="*/ 4685751 h 4806524"/>
              <a:gd name="connsiteX326" fmla="*/ 3457314 w 4749888"/>
              <a:gd name="connsiteY326" fmla="*/ 4661364 h 4806524"/>
              <a:gd name="connsiteX327" fmla="*/ 3489832 w 4749888"/>
              <a:gd name="connsiteY327" fmla="*/ 4589365 h 4806524"/>
              <a:gd name="connsiteX328" fmla="*/ 3473573 w 4749888"/>
              <a:gd name="connsiteY328" fmla="*/ 4540592 h 4806524"/>
              <a:gd name="connsiteX329" fmla="*/ 3434088 w 4749888"/>
              <a:gd name="connsiteY329" fmla="*/ 4540592 h 4806524"/>
              <a:gd name="connsiteX330" fmla="*/ 3425958 w 4749888"/>
              <a:gd name="connsiteY330" fmla="*/ 4548721 h 4806524"/>
              <a:gd name="connsiteX331" fmla="*/ 3385311 w 4749888"/>
              <a:gd name="connsiteY331" fmla="*/ 4620720 h 4806524"/>
              <a:gd name="connsiteX332" fmla="*/ 3409699 w 4749888"/>
              <a:gd name="connsiteY332" fmla="*/ 4636978 h 4806524"/>
              <a:gd name="connsiteX333" fmla="*/ 3409699 w 4749888"/>
              <a:gd name="connsiteY333" fmla="*/ 4628849 h 4806524"/>
              <a:gd name="connsiteX334" fmla="*/ 3450346 w 4749888"/>
              <a:gd name="connsiteY334" fmla="*/ 4685751 h 4806524"/>
              <a:gd name="connsiteX335" fmla="*/ 3393441 w 4749888"/>
              <a:gd name="connsiteY335" fmla="*/ 4693880 h 4806524"/>
              <a:gd name="connsiteX336" fmla="*/ 3409699 w 4749888"/>
              <a:gd name="connsiteY336" fmla="*/ 4726396 h 4806524"/>
              <a:gd name="connsiteX337" fmla="*/ 3434088 w 4749888"/>
              <a:gd name="connsiteY337" fmla="*/ 4726396 h 4806524"/>
              <a:gd name="connsiteX338" fmla="*/ 3457314 w 4749888"/>
              <a:gd name="connsiteY338" fmla="*/ 4742654 h 4806524"/>
              <a:gd name="connsiteX339" fmla="*/ 3434088 w 4749888"/>
              <a:gd name="connsiteY339" fmla="*/ 4775170 h 4806524"/>
              <a:gd name="connsiteX340" fmla="*/ 3425958 w 4749888"/>
              <a:gd name="connsiteY340" fmla="*/ 4783298 h 4806524"/>
              <a:gd name="connsiteX341" fmla="*/ 3393441 w 4749888"/>
              <a:gd name="connsiteY341" fmla="*/ 4806524 h 4806524"/>
              <a:gd name="connsiteX342" fmla="*/ 3304017 w 4749888"/>
              <a:gd name="connsiteY342" fmla="*/ 4726396 h 4806524"/>
              <a:gd name="connsiteX343" fmla="*/ 3295888 w 4749888"/>
              <a:gd name="connsiteY343" fmla="*/ 4653235 h 4806524"/>
              <a:gd name="connsiteX344" fmla="*/ 3207626 w 4749888"/>
              <a:gd name="connsiteY344" fmla="*/ 4636978 h 4806524"/>
              <a:gd name="connsiteX345" fmla="*/ 3183238 w 4749888"/>
              <a:gd name="connsiteY345" fmla="*/ 4596333 h 4806524"/>
              <a:gd name="connsiteX346" fmla="*/ 3191367 w 4749888"/>
              <a:gd name="connsiteY346" fmla="*/ 4548721 h 4806524"/>
              <a:gd name="connsiteX347" fmla="*/ 3183238 w 4749888"/>
              <a:gd name="connsiteY347" fmla="*/ 4508076 h 4806524"/>
              <a:gd name="connsiteX348" fmla="*/ 3199497 w 4749888"/>
              <a:gd name="connsiteY348" fmla="*/ 4459302 h 4806524"/>
              <a:gd name="connsiteX349" fmla="*/ 3166979 w 4749888"/>
              <a:gd name="connsiteY349" fmla="*/ 4419819 h 4806524"/>
              <a:gd name="connsiteX350" fmla="*/ 3142591 w 4749888"/>
              <a:gd name="connsiteY350" fmla="*/ 4434915 h 4806524"/>
              <a:gd name="connsiteX351" fmla="*/ 3142591 w 4749888"/>
              <a:gd name="connsiteY351" fmla="*/ 4419819 h 4806524"/>
              <a:gd name="connsiteX352" fmla="*/ 3126332 w 4749888"/>
              <a:gd name="connsiteY352" fmla="*/ 4426787 h 4806524"/>
              <a:gd name="connsiteX353" fmla="*/ 3110073 w 4749888"/>
              <a:gd name="connsiteY353" fmla="*/ 4434915 h 4806524"/>
              <a:gd name="connsiteX354" fmla="*/ 3077556 w 4749888"/>
              <a:gd name="connsiteY354" fmla="*/ 4467431 h 4806524"/>
              <a:gd name="connsiteX355" fmla="*/ 3005553 w 4749888"/>
              <a:gd name="connsiteY355" fmla="*/ 4467431 h 4806524"/>
              <a:gd name="connsiteX356" fmla="*/ 2964906 w 4749888"/>
              <a:gd name="connsiteY356" fmla="*/ 4426787 h 4806524"/>
              <a:gd name="connsiteX357" fmla="*/ 2940517 w 4749888"/>
              <a:gd name="connsiteY357" fmla="*/ 4443044 h 4806524"/>
              <a:gd name="connsiteX358" fmla="*/ 2916129 w 4749888"/>
              <a:gd name="connsiteY358" fmla="*/ 4459302 h 4806524"/>
              <a:gd name="connsiteX359" fmla="*/ 2860385 w 4749888"/>
              <a:gd name="connsiteY359" fmla="*/ 4419819 h 4806524"/>
              <a:gd name="connsiteX360" fmla="*/ 2860385 w 4749888"/>
              <a:gd name="connsiteY360" fmla="*/ 4387303 h 4806524"/>
              <a:gd name="connsiteX361" fmla="*/ 2827867 w 4749888"/>
              <a:gd name="connsiteY361" fmla="*/ 4379174 h 4806524"/>
              <a:gd name="connsiteX362" fmla="*/ 2827867 w 4749888"/>
              <a:gd name="connsiteY362" fmla="*/ 4346658 h 4806524"/>
              <a:gd name="connsiteX363" fmla="*/ 2803479 w 4749888"/>
              <a:gd name="connsiteY363" fmla="*/ 4354787 h 4806524"/>
              <a:gd name="connsiteX364" fmla="*/ 2787220 w 4749888"/>
              <a:gd name="connsiteY364" fmla="*/ 4346658 h 4806524"/>
              <a:gd name="connsiteX365" fmla="*/ 2762832 w 4749888"/>
              <a:gd name="connsiteY365" fmla="*/ 4354787 h 4806524"/>
              <a:gd name="connsiteX366" fmla="*/ 2738444 w 4749888"/>
              <a:gd name="connsiteY366" fmla="*/ 4330401 h 4806524"/>
              <a:gd name="connsiteX367" fmla="*/ 2666441 w 4749888"/>
              <a:gd name="connsiteY367" fmla="*/ 4330401 h 4806524"/>
              <a:gd name="connsiteX368" fmla="*/ 2617664 w 4749888"/>
              <a:gd name="connsiteY368" fmla="*/ 4314143 h 4806524"/>
              <a:gd name="connsiteX369" fmla="*/ 2577017 w 4749888"/>
              <a:gd name="connsiteY369" fmla="*/ 4306014 h 4806524"/>
              <a:gd name="connsiteX370" fmla="*/ 2503853 w 4749888"/>
              <a:gd name="connsiteY370" fmla="*/ 4330401 h 4806524"/>
              <a:gd name="connsiteX371" fmla="*/ 2350556 w 4749888"/>
              <a:gd name="connsiteY371" fmla="*/ 4346658 h 4806524"/>
              <a:gd name="connsiteX372" fmla="*/ 2327329 w 4749888"/>
              <a:gd name="connsiteY372" fmla="*/ 4346658 h 4806524"/>
              <a:gd name="connsiteX373" fmla="*/ 2254164 w 4749888"/>
              <a:gd name="connsiteY373" fmla="*/ 4330401 h 4806524"/>
              <a:gd name="connsiteX374" fmla="*/ 2205388 w 4749888"/>
              <a:gd name="connsiteY374" fmla="*/ 4379174 h 4806524"/>
              <a:gd name="connsiteX375" fmla="*/ 2156612 w 4749888"/>
              <a:gd name="connsiteY375" fmla="*/ 4387303 h 4806524"/>
              <a:gd name="connsiteX376" fmla="*/ 2140353 w 4749888"/>
              <a:gd name="connsiteY376" fmla="*/ 4403561 h 4806524"/>
              <a:gd name="connsiteX377" fmla="*/ 2140353 w 4749888"/>
              <a:gd name="connsiteY377" fmla="*/ 4443044 h 4806524"/>
              <a:gd name="connsiteX378" fmla="*/ 2117126 w 4749888"/>
              <a:gd name="connsiteY378" fmla="*/ 4459302 h 4806524"/>
              <a:gd name="connsiteX379" fmla="*/ 1978926 w 4749888"/>
              <a:gd name="connsiteY379" fmla="*/ 4508076 h 4806524"/>
              <a:gd name="connsiteX380" fmla="*/ 1931311 w 4749888"/>
              <a:gd name="connsiteY380" fmla="*/ 4548721 h 4806524"/>
              <a:gd name="connsiteX381" fmla="*/ 1858147 w 4749888"/>
              <a:gd name="connsiteY381" fmla="*/ 4548721 h 4806524"/>
              <a:gd name="connsiteX382" fmla="*/ 1850018 w 4749888"/>
              <a:gd name="connsiteY382" fmla="*/ 4499947 h 4806524"/>
              <a:gd name="connsiteX383" fmla="*/ 1778014 w 4749888"/>
              <a:gd name="connsiteY383" fmla="*/ 4459302 h 4806524"/>
              <a:gd name="connsiteX384" fmla="*/ 1737367 w 4749888"/>
              <a:gd name="connsiteY384" fmla="*/ 4434915 h 4806524"/>
              <a:gd name="connsiteX385" fmla="*/ 1623556 w 4749888"/>
              <a:gd name="connsiteY385" fmla="*/ 4434915 h 4806524"/>
              <a:gd name="connsiteX386" fmla="*/ 1607297 w 4749888"/>
              <a:gd name="connsiteY386" fmla="*/ 4434915 h 4806524"/>
              <a:gd name="connsiteX387" fmla="*/ 1543423 w 4749888"/>
              <a:gd name="connsiteY387" fmla="*/ 4459302 h 4806524"/>
              <a:gd name="connsiteX388" fmla="*/ 1543423 w 4749888"/>
              <a:gd name="connsiteY388" fmla="*/ 4403561 h 4806524"/>
              <a:gd name="connsiteX389" fmla="*/ 1551553 w 4749888"/>
              <a:gd name="connsiteY389" fmla="*/ 4387303 h 4806524"/>
              <a:gd name="connsiteX390" fmla="*/ 1519035 w 4749888"/>
              <a:gd name="connsiteY390" fmla="*/ 4354787 h 4806524"/>
              <a:gd name="connsiteX391" fmla="*/ 1470259 w 4749888"/>
              <a:gd name="connsiteY391" fmla="*/ 4346658 h 4806524"/>
              <a:gd name="connsiteX392" fmla="*/ 1357609 w 4749888"/>
              <a:gd name="connsiteY392" fmla="*/ 4281627 h 4806524"/>
              <a:gd name="connsiteX393" fmla="*/ 1300703 w 4749888"/>
              <a:gd name="connsiteY393" fmla="*/ 4240982 h 4806524"/>
              <a:gd name="connsiteX394" fmla="*/ 1268185 w 4749888"/>
              <a:gd name="connsiteY394" fmla="*/ 4240982 h 4806524"/>
              <a:gd name="connsiteX395" fmla="*/ 1227538 w 4749888"/>
              <a:gd name="connsiteY395" fmla="*/ 4201499 h 4806524"/>
              <a:gd name="connsiteX396" fmla="*/ 1243797 w 4749888"/>
              <a:gd name="connsiteY396" fmla="*/ 4168983 h 4806524"/>
              <a:gd name="connsiteX397" fmla="*/ 1243797 w 4749888"/>
              <a:gd name="connsiteY397" fmla="*/ 4136467 h 4806524"/>
              <a:gd name="connsiteX398" fmla="*/ 1204312 w 4749888"/>
              <a:gd name="connsiteY398" fmla="*/ 4160854 h 4806524"/>
              <a:gd name="connsiteX399" fmla="*/ 1171794 w 4749888"/>
              <a:gd name="connsiteY399" fmla="*/ 4160854 h 4806524"/>
              <a:gd name="connsiteX400" fmla="*/ 1163665 w 4749888"/>
              <a:gd name="connsiteY400" fmla="*/ 4152725 h 4806524"/>
              <a:gd name="connsiteX401" fmla="*/ 1114888 w 4749888"/>
              <a:gd name="connsiteY401" fmla="*/ 4128338 h 4806524"/>
              <a:gd name="connsiteX402" fmla="*/ 1066112 w 4749888"/>
              <a:gd name="connsiteY402" fmla="*/ 4128338 h 4806524"/>
              <a:gd name="connsiteX403" fmla="*/ 1057982 w 4749888"/>
              <a:gd name="connsiteY403" fmla="*/ 4120209 h 4806524"/>
              <a:gd name="connsiteX404" fmla="*/ 1074241 w 4749888"/>
              <a:gd name="connsiteY404" fmla="*/ 4063307 h 4806524"/>
              <a:gd name="connsiteX405" fmla="*/ 1066112 w 4749888"/>
              <a:gd name="connsiteY405" fmla="*/ 4040081 h 4806524"/>
              <a:gd name="connsiteX406" fmla="*/ 1114888 w 4749888"/>
              <a:gd name="connsiteY406" fmla="*/ 3999437 h 4806524"/>
              <a:gd name="connsiteX407" fmla="*/ 1106759 w 4749888"/>
              <a:gd name="connsiteY407" fmla="*/ 3999437 h 4806524"/>
              <a:gd name="connsiteX408" fmla="*/ 1002238 w 4749888"/>
              <a:gd name="connsiteY408" fmla="*/ 3950663 h 4806524"/>
              <a:gd name="connsiteX409" fmla="*/ 994109 w 4749888"/>
              <a:gd name="connsiteY409" fmla="*/ 3966921 h 4806524"/>
              <a:gd name="connsiteX410" fmla="*/ 977850 w 4749888"/>
              <a:gd name="connsiteY410" fmla="*/ 4015695 h 4806524"/>
              <a:gd name="connsiteX411" fmla="*/ 920944 w 4749888"/>
              <a:gd name="connsiteY411" fmla="*/ 3983179 h 4806524"/>
              <a:gd name="connsiteX412" fmla="*/ 912815 w 4749888"/>
              <a:gd name="connsiteY412" fmla="*/ 4040081 h 4806524"/>
              <a:gd name="connsiteX413" fmla="*/ 872168 w 4749888"/>
              <a:gd name="connsiteY413" fmla="*/ 4023823 h 4806524"/>
              <a:gd name="connsiteX414" fmla="*/ 824553 w 4749888"/>
              <a:gd name="connsiteY414" fmla="*/ 3999437 h 4806524"/>
              <a:gd name="connsiteX415" fmla="*/ 792035 w 4749888"/>
              <a:gd name="connsiteY415" fmla="*/ 3966921 h 4806524"/>
              <a:gd name="connsiteX416" fmla="*/ 808294 w 4749888"/>
              <a:gd name="connsiteY416" fmla="*/ 3934405 h 4806524"/>
              <a:gd name="connsiteX417" fmla="*/ 824553 w 4749888"/>
              <a:gd name="connsiteY417" fmla="*/ 3893760 h 4806524"/>
              <a:gd name="connsiteX418" fmla="*/ 800165 w 4749888"/>
              <a:gd name="connsiteY418" fmla="*/ 3893760 h 4806524"/>
              <a:gd name="connsiteX419" fmla="*/ 792035 w 4749888"/>
              <a:gd name="connsiteY419" fmla="*/ 3885632 h 4806524"/>
              <a:gd name="connsiteX420" fmla="*/ 751388 w 4749888"/>
              <a:gd name="connsiteY420" fmla="*/ 3893760 h 4806524"/>
              <a:gd name="connsiteX421" fmla="*/ 718871 w 4749888"/>
              <a:gd name="connsiteY421" fmla="*/ 3885632 h 4806524"/>
              <a:gd name="connsiteX422" fmla="*/ 727000 w 4749888"/>
              <a:gd name="connsiteY422" fmla="*/ 3797375 h 4806524"/>
              <a:gd name="connsiteX423" fmla="*/ 686353 w 4749888"/>
              <a:gd name="connsiteY423" fmla="*/ 3772988 h 4806524"/>
              <a:gd name="connsiteX424" fmla="*/ 630609 w 4749888"/>
              <a:gd name="connsiteY424" fmla="*/ 3748601 h 4806524"/>
              <a:gd name="connsiteX425" fmla="*/ 606221 w 4749888"/>
              <a:gd name="connsiteY425" fmla="*/ 3732343 h 4806524"/>
              <a:gd name="connsiteX426" fmla="*/ 606221 w 4749888"/>
              <a:gd name="connsiteY426" fmla="*/ 3683569 h 4806524"/>
              <a:gd name="connsiteX427" fmla="*/ 541185 w 4749888"/>
              <a:gd name="connsiteY427" fmla="*/ 3676602 h 4806524"/>
              <a:gd name="connsiteX428" fmla="*/ 533056 w 4749888"/>
              <a:gd name="connsiteY428" fmla="*/ 3644086 h 4806524"/>
              <a:gd name="connsiteX429" fmla="*/ 516797 w 4749888"/>
              <a:gd name="connsiteY429" fmla="*/ 3644086 h 4806524"/>
              <a:gd name="connsiteX430" fmla="*/ 492409 w 4749888"/>
              <a:gd name="connsiteY430" fmla="*/ 3644086 h 4806524"/>
              <a:gd name="connsiteX431" fmla="*/ 428535 w 4749888"/>
              <a:gd name="connsiteY431" fmla="*/ 3627828 h 4806524"/>
              <a:gd name="connsiteX432" fmla="*/ 420406 w 4749888"/>
              <a:gd name="connsiteY432" fmla="*/ 3587183 h 4806524"/>
              <a:gd name="connsiteX433" fmla="*/ 412276 w 4749888"/>
              <a:gd name="connsiteY433" fmla="*/ 3579055 h 4806524"/>
              <a:gd name="connsiteX434" fmla="*/ 306594 w 4749888"/>
              <a:gd name="connsiteY434" fmla="*/ 3473378 h 4806524"/>
              <a:gd name="connsiteX435" fmla="*/ 250850 w 4749888"/>
              <a:gd name="connsiteY435" fmla="*/ 3530281 h 4806524"/>
              <a:gd name="connsiteX436" fmla="*/ 226462 w 4749888"/>
              <a:gd name="connsiteY436" fmla="*/ 3546539 h 4806524"/>
              <a:gd name="connsiteX437" fmla="*/ 202074 w 4749888"/>
              <a:gd name="connsiteY437" fmla="*/ 3530281 h 4806524"/>
              <a:gd name="connsiteX438" fmla="*/ 218332 w 4749888"/>
              <a:gd name="connsiteY438" fmla="*/ 3473378 h 4806524"/>
              <a:gd name="connsiteX439" fmla="*/ 161427 w 4749888"/>
              <a:gd name="connsiteY439" fmla="*/ 3473378 h 4806524"/>
              <a:gd name="connsiteX440" fmla="*/ 177685 w 4749888"/>
              <a:gd name="connsiteY440" fmla="*/ 3417637 h 4806524"/>
              <a:gd name="connsiteX441" fmla="*/ 120780 w 4749888"/>
              <a:gd name="connsiteY441" fmla="*/ 3409508 h 4806524"/>
              <a:gd name="connsiteX442" fmla="*/ 120780 w 4749888"/>
              <a:gd name="connsiteY442" fmla="*/ 3376992 h 4806524"/>
              <a:gd name="connsiteX443" fmla="*/ 177685 w 4749888"/>
              <a:gd name="connsiteY443" fmla="*/ 3336348 h 4806524"/>
              <a:gd name="connsiteX444" fmla="*/ 153297 w 4749888"/>
              <a:gd name="connsiteY444" fmla="*/ 3311961 h 4806524"/>
              <a:gd name="connsiteX445" fmla="*/ 193944 w 4749888"/>
              <a:gd name="connsiteY445" fmla="*/ 3256220 h 4806524"/>
              <a:gd name="connsiteX446" fmla="*/ 185815 w 4749888"/>
              <a:gd name="connsiteY446" fmla="*/ 3256220 h 4806524"/>
              <a:gd name="connsiteX447" fmla="*/ 177685 w 4749888"/>
              <a:gd name="connsiteY447" fmla="*/ 3215575 h 4806524"/>
              <a:gd name="connsiteX448" fmla="*/ 89423 w 4749888"/>
              <a:gd name="connsiteY448" fmla="*/ 3199317 h 4806524"/>
              <a:gd name="connsiteX449" fmla="*/ 73165 w 4749888"/>
              <a:gd name="connsiteY449" fmla="*/ 3215575 h 4806524"/>
              <a:gd name="connsiteX450" fmla="*/ 48777 w 4749888"/>
              <a:gd name="connsiteY450" fmla="*/ 3215575 h 4806524"/>
              <a:gd name="connsiteX451" fmla="*/ 65035 w 4749888"/>
              <a:gd name="connsiteY451" fmla="*/ 3150543 h 4806524"/>
              <a:gd name="connsiteX452" fmla="*/ 8130 w 4749888"/>
              <a:gd name="connsiteY452" fmla="*/ 3166801 h 4806524"/>
              <a:gd name="connsiteX453" fmla="*/ 0 w 4749888"/>
              <a:gd name="connsiteY453" fmla="*/ 3142415 h 4806524"/>
              <a:gd name="connsiteX454" fmla="*/ 40647 w 4749888"/>
              <a:gd name="connsiteY454" fmla="*/ 3142415 h 4806524"/>
              <a:gd name="connsiteX455" fmla="*/ 40647 w 4749888"/>
              <a:gd name="connsiteY455" fmla="*/ 3054158 h 4806524"/>
              <a:gd name="connsiteX456" fmla="*/ 32518 w 4749888"/>
              <a:gd name="connsiteY456" fmla="*/ 2972868 h 4806524"/>
              <a:gd name="connsiteX457" fmla="*/ 32518 w 4749888"/>
              <a:gd name="connsiteY457" fmla="*/ 2933385 h 4806524"/>
              <a:gd name="connsiteX458" fmla="*/ 24388 w 4749888"/>
              <a:gd name="connsiteY458" fmla="*/ 2843966 h 4806524"/>
              <a:gd name="connsiteX459" fmla="*/ 24388 w 4749888"/>
              <a:gd name="connsiteY459" fmla="*/ 2803322 h 4806524"/>
              <a:gd name="connsiteX460" fmla="*/ 8130 w 4749888"/>
              <a:gd name="connsiteY460" fmla="*/ 2730161 h 4806524"/>
              <a:gd name="connsiteX461" fmla="*/ 137039 w 4749888"/>
              <a:gd name="connsiteY461" fmla="*/ 2593131 h 4806524"/>
              <a:gd name="connsiteX462" fmla="*/ 218332 w 4749888"/>
              <a:gd name="connsiteY462" fmla="*/ 2480487 h 4806524"/>
              <a:gd name="connsiteX463" fmla="*/ 274077 w 4749888"/>
              <a:gd name="connsiteY463" fmla="*/ 2384101 h 4806524"/>
              <a:gd name="connsiteX464" fmla="*/ 363500 w 4749888"/>
              <a:gd name="connsiteY464" fmla="*/ 2262167 h 4806524"/>
              <a:gd name="connsiteX465" fmla="*/ 428535 w 4749888"/>
              <a:gd name="connsiteY465" fmla="*/ 2157652 h 4806524"/>
              <a:gd name="connsiteX466" fmla="*/ 516797 w 4749888"/>
              <a:gd name="connsiteY466" fmla="*/ 2213393 h 4806524"/>
              <a:gd name="connsiteX467" fmla="*/ 500538 w 4749888"/>
              <a:gd name="connsiteY467" fmla="*/ 2221522 h 4806524"/>
              <a:gd name="connsiteX468" fmla="*/ 492409 w 4749888"/>
              <a:gd name="connsiteY468" fmla="*/ 2254038 h 4806524"/>
              <a:gd name="connsiteX469" fmla="*/ 516797 w 4749888"/>
              <a:gd name="connsiteY469" fmla="*/ 2294683 h 4806524"/>
              <a:gd name="connsiteX470" fmla="*/ 468021 w 4749888"/>
              <a:gd name="connsiteY470" fmla="*/ 2351585 h 4806524"/>
              <a:gd name="connsiteX471" fmla="*/ 428535 w 4749888"/>
              <a:gd name="connsiteY471" fmla="*/ 2447971 h 4806524"/>
              <a:gd name="connsiteX472" fmla="*/ 492409 w 4749888"/>
              <a:gd name="connsiteY472" fmla="*/ 2447971 h 4806524"/>
              <a:gd name="connsiteX473" fmla="*/ 581832 w 4749888"/>
              <a:gd name="connsiteY473" fmla="*/ 2488616 h 4806524"/>
              <a:gd name="connsiteX474" fmla="*/ 565574 w 4749888"/>
              <a:gd name="connsiteY474" fmla="*/ 2521132 h 4806524"/>
              <a:gd name="connsiteX475" fmla="*/ 614350 w 4749888"/>
              <a:gd name="connsiteY475" fmla="*/ 2560615 h 4806524"/>
              <a:gd name="connsiteX476" fmla="*/ 646867 w 4749888"/>
              <a:gd name="connsiteY476" fmla="*/ 2529260 h 4806524"/>
              <a:gd name="connsiteX477" fmla="*/ 653836 w 4749888"/>
              <a:gd name="connsiteY477" fmla="*/ 2529260 h 4806524"/>
              <a:gd name="connsiteX478" fmla="*/ 678224 w 4749888"/>
              <a:gd name="connsiteY478" fmla="*/ 2496745 h 4806524"/>
              <a:gd name="connsiteX479" fmla="*/ 671256 w 4749888"/>
              <a:gd name="connsiteY479" fmla="*/ 2537389 h 4806524"/>
              <a:gd name="connsiteX480" fmla="*/ 727000 w 4749888"/>
              <a:gd name="connsiteY480" fmla="*/ 2488616 h 4806524"/>
              <a:gd name="connsiteX481" fmla="*/ 727000 w 4749888"/>
              <a:gd name="connsiteY481" fmla="*/ 2480487 h 4806524"/>
              <a:gd name="connsiteX482" fmla="*/ 759518 w 4749888"/>
              <a:gd name="connsiteY482" fmla="*/ 2447971 h 4806524"/>
              <a:gd name="connsiteX483" fmla="*/ 759518 w 4749888"/>
              <a:gd name="connsiteY483" fmla="*/ 2480487 h 4806524"/>
              <a:gd name="connsiteX484" fmla="*/ 808294 w 4749888"/>
              <a:gd name="connsiteY484" fmla="*/ 2480487 h 4806524"/>
              <a:gd name="connsiteX485" fmla="*/ 840812 w 4749888"/>
              <a:gd name="connsiteY485" fmla="*/ 2447971 h 4806524"/>
              <a:gd name="connsiteX486" fmla="*/ 912815 w 4749888"/>
              <a:gd name="connsiteY486" fmla="*/ 2513003 h 4806524"/>
              <a:gd name="connsiteX487" fmla="*/ 937203 w 4749888"/>
              <a:gd name="connsiteY487" fmla="*/ 2513003 h 4806524"/>
              <a:gd name="connsiteX488" fmla="*/ 961591 w 4749888"/>
              <a:gd name="connsiteY488" fmla="*/ 2513003 h 4806524"/>
              <a:gd name="connsiteX489" fmla="*/ 994109 w 4749888"/>
              <a:gd name="connsiteY489" fmla="*/ 2496745 h 4806524"/>
              <a:gd name="connsiteX490" fmla="*/ 1002238 w 4749888"/>
              <a:gd name="connsiteY490" fmla="*/ 2456100 h 4806524"/>
              <a:gd name="connsiteX491" fmla="*/ 1057982 w 4749888"/>
              <a:gd name="connsiteY491" fmla="*/ 2415455 h 4806524"/>
              <a:gd name="connsiteX492" fmla="*/ 1066112 w 4749888"/>
              <a:gd name="connsiteY492" fmla="*/ 2302812 h 4806524"/>
              <a:gd name="connsiteX493" fmla="*/ 1066112 w 4749888"/>
              <a:gd name="connsiteY493" fmla="*/ 2270296 h 4806524"/>
              <a:gd name="connsiteX494" fmla="*/ 1114888 w 4749888"/>
              <a:gd name="connsiteY494" fmla="*/ 2286554 h 4806524"/>
              <a:gd name="connsiteX495" fmla="*/ 1106759 w 4749888"/>
              <a:gd name="connsiteY495" fmla="*/ 2254038 h 4806524"/>
              <a:gd name="connsiteX496" fmla="*/ 1098629 w 4749888"/>
              <a:gd name="connsiteY496" fmla="*/ 2197135 h 4806524"/>
              <a:gd name="connsiteX497" fmla="*/ 1106759 w 4749888"/>
              <a:gd name="connsiteY497" fmla="*/ 2180878 h 4806524"/>
              <a:gd name="connsiteX498" fmla="*/ 1147406 w 4749888"/>
              <a:gd name="connsiteY498" fmla="*/ 2157652 h 4806524"/>
              <a:gd name="connsiteX499" fmla="*/ 1147406 w 4749888"/>
              <a:gd name="connsiteY499" fmla="*/ 2117007 h 4806524"/>
              <a:gd name="connsiteX500" fmla="*/ 1188053 w 4749888"/>
              <a:gd name="connsiteY500" fmla="*/ 2076363 h 4806524"/>
              <a:gd name="connsiteX501" fmla="*/ 1188053 w 4749888"/>
              <a:gd name="connsiteY501" fmla="*/ 2043847 h 4806524"/>
              <a:gd name="connsiteX502" fmla="*/ 1179924 w 4749888"/>
              <a:gd name="connsiteY502" fmla="*/ 2035718 h 4806524"/>
              <a:gd name="connsiteX503" fmla="*/ 1211280 w 4749888"/>
              <a:gd name="connsiteY503" fmla="*/ 2019460 h 4806524"/>
              <a:gd name="connsiteX504" fmla="*/ 1211280 w 4749888"/>
              <a:gd name="connsiteY504" fmla="*/ 1986944 h 4806524"/>
              <a:gd name="connsiteX505" fmla="*/ 1227538 w 4749888"/>
              <a:gd name="connsiteY505" fmla="*/ 1947461 h 4806524"/>
              <a:gd name="connsiteX506" fmla="*/ 1220570 w 4749888"/>
              <a:gd name="connsiteY506" fmla="*/ 1931203 h 4806524"/>
              <a:gd name="connsiteX507" fmla="*/ 1243797 w 4749888"/>
              <a:gd name="connsiteY507" fmla="*/ 1947461 h 4806524"/>
              <a:gd name="connsiteX508" fmla="*/ 1300703 w 4749888"/>
              <a:gd name="connsiteY508" fmla="*/ 1931203 h 4806524"/>
              <a:gd name="connsiteX509" fmla="*/ 1300703 w 4749888"/>
              <a:gd name="connsiteY509" fmla="*/ 1890558 h 4806524"/>
              <a:gd name="connsiteX510" fmla="*/ 1316962 w 4749888"/>
              <a:gd name="connsiteY510" fmla="*/ 1914945 h 4806524"/>
              <a:gd name="connsiteX511" fmla="*/ 1325091 w 4749888"/>
              <a:gd name="connsiteY511" fmla="*/ 1906816 h 4806524"/>
              <a:gd name="connsiteX512" fmla="*/ 1357609 w 4749888"/>
              <a:gd name="connsiteY512" fmla="*/ 1947461 h 4806524"/>
              <a:gd name="connsiteX513" fmla="*/ 1381997 w 4749888"/>
              <a:gd name="connsiteY513" fmla="*/ 1955590 h 4806524"/>
              <a:gd name="connsiteX514" fmla="*/ 1397094 w 4749888"/>
              <a:gd name="connsiteY514" fmla="*/ 1955590 h 4806524"/>
              <a:gd name="connsiteX515" fmla="*/ 1397094 w 4749888"/>
              <a:gd name="connsiteY515" fmla="*/ 1923074 h 4806524"/>
              <a:gd name="connsiteX516" fmla="*/ 1414514 w 4749888"/>
              <a:gd name="connsiteY516" fmla="*/ 1914945 h 4806524"/>
              <a:gd name="connsiteX517" fmla="*/ 1414514 w 4749888"/>
              <a:gd name="connsiteY517" fmla="*/ 1874301 h 4806524"/>
              <a:gd name="connsiteX518" fmla="*/ 1470259 w 4749888"/>
              <a:gd name="connsiteY518" fmla="*/ 1866172 h 4806524"/>
              <a:gd name="connsiteX519" fmla="*/ 1470259 w 4749888"/>
              <a:gd name="connsiteY519" fmla="*/ 1849914 h 4806524"/>
              <a:gd name="connsiteX520" fmla="*/ 1445871 w 4749888"/>
              <a:gd name="connsiteY520" fmla="*/ 1769786 h 4806524"/>
              <a:gd name="connsiteX521" fmla="*/ 1591038 w 4749888"/>
              <a:gd name="connsiteY521" fmla="*/ 1777915 h 4806524"/>
              <a:gd name="connsiteX522" fmla="*/ 1639815 w 4749888"/>
              <a:gd name="connsiteY522" fmla="*/ 1729141 h 4806524"/>
              <a:gd name="connsiteX523" fmla="*/ 1672332 w 4749888"/>
              <a:gd name="connsiteY523" fmla="*/ 1712883 h 4806524"/>
              <a:gd name="connsiteX524" fmla="*/ 1704850 w 4749888"/>
              <a:gd name="connsiteY524" fmla="*/ 1696625 h 4806524"/>
              <a:gd name="connsiteX525" fmla="*/ 1778014 w 4749888"/>
              <a:gd name="connsiteY525" fmla="*/ 1696625 h 4806524"/>
              <a:gd name="connsiteX526" fmla="*/ 1833759 w 4749888"/>
              <a:gd name="connsiteY526" fmla="*/ 1712883 h 4806524"/>
              <a:gd name="connsiteX527" fmla="*/ 1850018 w 4749888"/>
              <a:gd name="connsiteY527" fmla="*/ 1810430 h 4806524"/>
              <a:gd name="connsiteX528" fmla="*/ 1931311 w 4749888"/>
              <a:gd name="connsiteY528" fmla="*/ 1810430 h 4806524"/>
              <a:gd name="connsiteX529" fmla="*/ 1931311 w 4749888"/>
              <a:gd name="connsiteY529" fmla="*/ 1833656 h 4806524"/>
              <a:gd name="connsiteX530" fmla="*/ 2043962 w 4749888"/>
              <a:gd name="connsiteY530" fmla="*/ 1810430 h 4806524"/>
              <a:gd name="connsiteX531" fmla="*/ 2027703 w 4749888"/>
              <a:gd name="connsiteY531" fmla="*/ 1769786 h 4806524"/>
              <a:gd name="connsiteX532" fmla="*/ 2043962 w 4749888"/>
              <a:gd name="connsiteY532" fmla="*/ 1761657 h 4806524"/>
              <a:gd name="connsiteX533" fmla="*/ 2011444 w 4749888"/>
              <a:gd name="connsiteY533" fmla="*/ 1688496 h 4806524"/>
              <a:gd name="connsiteX534" fmla="*/ 2027703 w 4749888"/>
              <a:gd name="connsiteY534" fmla="*/ 1655981 h 4806524"/>
              <a:gd name="connsiteX535" fmla="*/ 2003315 w 4749888"/>
              <a:gd name="connsiteY535" fmla="*/ 1640884 h 4806524"/>
              <a:gd name="connsiteX536" fmla="*/ 2052091 w 4749888"/>
              <a:gd name="connsiteY536" fmla="*/ 1616497 h 4806524"/>
              <a:gd name="connsiteX537" fmla="*/ 2084609 w 4749888"/>
              <a:gd name="connsiteY537" fmla="*/ 1616497 h 4806524"/>
              <a:gd name="connsiteX538" fmla="*/ 2060220 w 4749888"/>
              <a:gd name="connsiteY538" fmla="*/ 1575852 h 4806524"/>
              <a:gd name="connsiteX539" fmla="*/ 2027703 w 4749888"/>
              <a:gd name="connsiteY539" fmla="*/ 1502692 h 4806524"/>
              <a:gd name="connsiteX540" fmla="*/ 2060220 w 4749888"/>
              <a:gd name="connsiteY540" fmla="*/ 1494563 h 4806524"/>
              <a:gd name="connsiteX541" fmla="*/ 2140353 w 4749888"/>
              <a:gd name="connsiteY541" fmla="*/ 1462047 h 4806524"/>
              <a:gd name="connsiteX542" fmla="*/ 2164741 w 4749888"/>
              <a:gd name="connsiteY542" fmla="*/ 1462047 h 4806524"/>
              <a:gd name="connsiteX543" fmla="*/ 2189130 w 4749888"/>
              <a:gd name="connsiteY543" fmla="*/ 1494563 h 4806524"/>
              <a:gd name="connsiteX544" fmla="*/ 2205388 w 4749888"/>
              <a:gd name="connsiteY544" fmla="*/ 1462047 h 4806524"/>
              <a:gd name="connsiteX545" fmla="*/ 2286682 w 4749888"/>
              <a:gd name="connsiteY545" fmla="*/ 1462047 h 4806524"/>
              <a:gd name="connsiteX546" fmla="*/ 2311070 w 4749888"/>
              <a:gd name="connsiteY546" fmla="*/ 1453918 h 4806524"/>
              <a:gd name="connsiteX547" fmla="*/ 2342426 w 4749888"/>
              <a:gd name="connsiteY547" fmla="*/ 1453918 h 4806524"/>
              <a:gd name="connsiteX548" fmla="*/ 2431850 w 4749888"/>
              <a:gd name="connsiteY548" fmla="*/ 1422564 h 4806524"/>
              <a:gd name="connsiteX549" fmla="*/ 2464367 w 4749888"/>
              <a:gd name="connsiteY549" fmla="*/ 1390048 h 4806524"/>
              <a:gd name="connsiteX550" fmla="*/ 2456238 w 4749888"/>
              <a:gd name="connsiteY550" fmla="*/ 1381919 h 4806524"/>
              <a:gd name="connsiteX551" fmla="*/ 2480626 w 4749888"/>
              <a:gd name="connsiteY551" fmla="*/ 1341275 h 4806524"/>
              <a:gd name="connsiteX552" fmla="*/ 2503853 w 4749888"/>
              <a:gd name="connsiteY552" fmla="*/ 1292501 h 4806524"/>
              <a:gd name="connsiteX553" fmla="*/ 2544500 w 4749888"/>
              <a:gd name="connsiteY553" fmla="*/ 1300630 h 4806524"/>
              <a:gd name="connsiteX554" fmla="*/ 2560759 w 4749888"/>
              <a:gd name="connsiteY554" fmla="*/ 1236760 h 4806524"/>
              <a:gd name="connsiteX555" fmla="*/ 2536370 w 4749888"/>
              <a:gd name="connsiteY555" fmla="*/ 1228631 h 4806524"/>
              <a:gd name="connsiteX556" fmla="*/ 2472497 w 4749888"/>
              <a:gd name="connsiteY556" fmla="*/ 1163599 h 4806524"/>
              <a:gd name="connsiteX557" fmla="*/ 2503853 w 4749888"/>
              <a:gd name="connsiteY557" fmla="*/ 1090439 h 4806524"/>
              <a:gd name="connsiteX558" fmla="*/ 2480626 w 4749888"/>
              <a:gd name="connsiteY558" fmla="*/ 1090439 h 4806524"/>
              <a:gd name="connsiteX559" fmla="*/ 2439979 w 4749888"/>
              <a:gd name="connsiteY559" fmla="*/ 1090439 h 4806524"/>
              <a:gd name="connsiteX560" fmla="*/ 2423720 w 4749888"/>
              <a:gd name="connsiteY560" fmla="*/ 1026569 h 4806524"/>
              <a:gd name="connsiteX561" fmla="*/ 2383073 w 4749888"/>
              <a:gd name="connsiteY561" fmla="*/ 1042827 h 4806524"/>
              <a:gd name="connsiteX562" fmla="*/ 2327329 w 4749888"/>
              <a:gd name="connsiteY562" fmla="*/ 1042827 h 4806524"/>
              <a:gd name="connsiteX563" fmla="*/ 2319200 w 4749888"/>
              <a:gd name="connsiteY563" fmla="*/ 1010311 h 4806524"/>
              <a:gd name="connsiteX564" fmla="*/ 2342426 w 4749888"/>
              <a:gd name="connsiteY564" fmla="*/ 953408 h 4806524"/>
              <a:gd name="connsiteX565" fmla="*/ 2319200 w 4749888"/>
              <a:gd name="connsiteY565" fmla="*/ 920893 h 4806524"/>
              <a:gd name="connsiteX566" fmla="*/ 2254164 w 4749888"/>
              <a:gd name="connsiteY566" fmla="*/ 865151 h 4806524"/>
              <a:gd name="connsiteX567" fmla="*/ 2205388 w 4749888"/>
              <a:gd name="connsiteY567" fmla="*/ 816378 h 4806524"/>
              <a:gd name="connsiteX568" fmla="*/ 2254164 w 4749888"/>
              <a:gd name="connsiteY568" fmla="*/ 800120 h 4806524"/>
              <a:gd name="connsiteX569" fmla="*/ 2286682 w 4749888"/>
              <a:gd name="connsiteY569" fmla="*/ 775733 h 4806524"/>
              <a:gd name="connsiteX570" fmla="*/ 2294811 w 4749888"/>
              <a:gd name="connsiteY570" fmla="*/ 767604 h 4806524"/>
              <a:gd name="connsiteX571" fmla="*/ 2319200 w 4749888"/>
              <a:gd name="connsiteY571" fmla="*/ 783862 h 4806524"/>
              <a:gd name="connsiteX572" fmla="*/ 2342426 w 4749888"/>
              <a:gd name="connsiteY572" fmla="*/ 687476 h 4806524"/>
              <a:gd name="connsiteX573" fmla="*/ 2327329 w 4749888"/>
              <a:gd name="connsiteY573" fmla="*/ 671218 h 4806524"/>
              <a:gd name="connsiteX574" fmla="*/ 2350556 w 4749888"/>
              <a:gd name="connsiteY574" fmla="*/ 630573 h 4806524"/>
              <a:gd name="connsiteX575" fmla="*/ 2399332 w 4749888"/>
              <a:gd name="connsiteY575" fmla="*/ 598058 h 4806524"/>
              <a:gd name="connsiteX576" fmla="*/ 2423720 w 4749888"/>
              <a:gd name="connsiteY576" fmla="*/ 557413 h 4806524"/>
              <a:gd name="connsiteX577" fmla="*/ 2358685 w 4749888"/>
              <a:gd name="connsiteY577" fmla="*/ 533026 h 4806524"/>
              <a:gd name="connsiteX578" fmla="*/ 2278553 w 4749888"/>
              <a:gd name="connsiteY578" fmla="*/ 517930 h 4806524"/>
              <a:gd name="connsiteX579" fmla="*/ 2286682 w 4749888"/>
              <a:gd name="connsiteY579" fmla="*/ 461027 h 4806524"/>
              <a:gd name="connsiteX580" fmla="*/ 2311070 w 4749888"/>
              <a:gd name="connsiteY580" fmla="*/ 436640 h 4806524"/>
              <a:gd name="connsiteX581" fmla="*/ 2480626 w 4749888"/>
              <a:gd name="connsiteY581" fmla="*/ 379738 h 4806524"/>
              <a:gd name="connsiteX582" fmla="*/ 2536370 w 4749888"/>
              <a:gd name="connsiteY582" fmla="*/ 379738 h 4806524"/>
              <a:gd name="connsiteX583" fmla="*/ 2560759 w 4749888"/>
              <a:gd name="connsiteY583" fmla="*/ 348383 h 4806524"/>
              <a:gd name="connsiteX584" fmla="*/ 2617664 w 4749888"/>
              <a:gd name="connsiteY584" fmla="*/ 348383 h 4806524"/>
              <a:gd name="connsiteX585" fmla="*/ 2625794 w 4749888"/>
              <a:gd name="connsiteY585" fmla="*/ 379738 h 4806524"/>
              <a:gd name="connsiteX586" fmla="*/ 2666441 w 4749888"/>
              <a:gd name="connsiteY586" fmla="*/ 330964 h 4806524"/>
              <a:gd name="connsiteX587" fmla="*/ 2730315 w 4749888"/>
              <a:gd name="connsiteY587" fmla="*/ 210191 h 4806524"/>
              <a:gd name="connsiteX588" fmla="*/ 2730315 w 4749888"/>
              <a:gd name="connsiteY588" fmla="*/ 177675 h 4806524"/>
              <a:gd name="connsiteX589" fmla="*/ 2762832 w 4749888"/>
              <a:gd name="connsiteY589" fmla="*/ 121934 h 4806524"/>
              <a:gd name="connsiteX590" fmla="*/ 2779091 w 4749888"/>
              <a:gd name="connsiteY590" fmla="*/ 97547 h 4806524"/>
              <a:gd name="connsiteX591" fmla="*/ 2770961 w 4749888"/>
              <a:gd name="connsiteY591" fmla="*/ 48774 h 4806524"/>
              <a:gd name="connsiteX592" fmla="*/ 2770961 w 4749888"/>
              <a:gd name="connsiteY592" fmla="*/ 16258 h 4806524"/>
              <a:gd name="connsiteX593" fmla="*/ 2901032 w 4749888"/>
              <a:gd name="connsiteY593" fmla="*/ 113805 h 4806524"/>
              <a:gd name="connsiteX594" fmla="*/ 2916129 w 4749888"/>
              <a:gd name="connsiteY594" fmla="*/ 121934 h 4806524"/>
              <a:gd name="connsiteX595" fmla="*/ 2964906 w 4749888"/>
              <a:gd name="connsiteY595" fmla="*/ 121934 h 4806524"/>
              <a:gd name="connsiteX596" fmla="*/ 2997423 w 4749888"/>
              <a:gd name="connsiteY596" fmla="*/ 154450 h 4806524"/>
              <a:gd name="connsiteX597" fmla="*/ 3013682 w 4749888"/>
              <a:gd name="connsiteY597" fmla="*/ 177675 h 4806524"/>
              <a:gd name="connsiteX598" fmla="*/ 3005553 w 4749888"/>
              <a:gd name="connsiteY598" fmla="*/ 193933 h 4806524"/>
              <a:gd name="connsiteX599" fmla="*/ 3005553 w 4749888"/>
              <a:gd name="connsiteY599" fmla="*/ 226449 h 4806524"/>
              <a:gd name="connsiteX600" fmla="*/ 3070588 w 4749888"/>
              <a:gd name="connsiteY600" fmla="*/ 169547 h 4806524"/>
              <a:gd name="connsiteX601" fmla="*/ 3093814 w 4749888"/>
              <a:gd name="connsiteY601" fmla="*/ 161418 h 4806524"/>
              <a:gd name="connsiteX602" fmla="*/ 3118203 w 4749888"/>
              <a:gd name="connsiteY602" fmla="*/ 138192 h 4806524"/>
              <a:gd name="connsiteX603" fmla="*/ 3207626 w 4749888"/>
              <a:gd name="connsiteY603" fmla="*/ 154450 h 4806524"/>
              <a:gd name="connsiteX604" fmla="*/ 3240144 w 4749888"/>
              <a:gd name="connsiteY604" fmla="*/ 130063 h 4806524"/>
              <a:gd name="connsiteX605" fmla="*/ 3295888 w 4749888"/>
              <a:gd name="connsiteY605" fmla="*/ 130063 h 4806524"/>
              <a:gd name="connsiteX606" fmla="*/ 3336535 w 4749888"/>
              <a:gd name="connsiteY606" fmla="*/ 154450 h 4806524"/>
              <a:gd name="connsiteX607" fmla="*/ 3385311 w 4749888"/>
              <a:gd name="connsiteY607" fmla="*/ 130063 h 4806524"/>
              <a:gd name="connsiteX608" fmla="*/ 3360923 w 4749888"/>
              <a:gd name="connsiteY608" fmla="*/ 89418 h 4806524"/>
              <a:gd name="connsiteX609" fmla="*/ 3425958 w 4749888"/>
              <a:gd name="connsiteY609" fmla="*/ 81290 h 4806524"/>
              <a:gd name="connsiteX610" fmla="*/ 3497961 w 4749888"/>
              <a:gd name="connsiteY610" fmla="*/ 16258 h 480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Lst>
            <a:rect l="l" t="t" r="r" b="b"/>
            <a:pathLst>
              <a:path w="4749888" h="4806524">
                <a:moveTo>
                  <a:pt x="3562997" y="0"/>
                </a:moveTo>
                <a:lnTo>
                  <a:pt x="3651259" y="16258"/>
                </a:lnTo>
                <a:lnTo>
                  <a:pt x="3683776" y="48774"/>
                </a:lnTo>
                <a:lnTo>
                  <a:pt x="3732552" y="65032"/>
                </a:lnTo>
                <a:lnTo>
                  <a:pt x="3739520" y="56903"/>
                </a:lnTo>
                <a:lnTo>
                  <a:pt x="3844041" y="56903"/>
                </a:lnTo>
                <a:lnTo>
                  <a:pt x="3884688" y="65032"/>
                </a:lnTo>
                <a:lnTo>
                  <a:pt x="3909076" y="56903"/>
                </a:lnTo>
                <a:lnTo>
                  <a:pt x="4006629" y="81290"/>
                </a:lnTo>
                <a:lnTo>
                  <a:pt x="4037985" y="113805"/>
                </a:lnTo>
                <a:lnTo>
                  <a:pt x="4029856" y="130063"/>
                </a:lnTo>
                <a:lnTo>
                  <a:pt x="4037985" y="193933"/>
                </a:lnTo>
                <a:lnTo>
                  <a:pt x="4062373" y="234578"/>
                </a:lnTo>
                <a:lnTo>
                  <a:pt x="4037985" y="315867"/>
                </a:lnTo>
                <a:lnTo>
                  <a:pt x="4070503" y="348383"/>
                </a:lnTo>
                <a:lnTo>
                  <a:pt x="4037985" y="355351"/>
                </a:lnTo>
                <a:lnTo>
                  <a:pt x="4006629" y="348383"/>
                </a:lnTo>
                <a:lnTo>
                  <a:pt x="3941594" y="387866"/>
                </a:lnTo>
                <a:lnTo>
                  <a:pt x="3844041" y="428511"/>
                </a:lnTo>
                <a:lnTo>
                  <a:pt x="3835912" y="461027"/>
                </a:lnTo>
                <a:lnTo>
                  <a:pt x="3884688" y="501672"/>
                </a:lnTo>
                <a:lnTo>
                  <a:pt x="3900947" y="549284"/>
                </a:lnTo>
                <a:lnTo>
                  <a:pt x="3827782" y="517930"/>
                </a:lnTo>
                <a:lnTo>
                  <a:pt x="3796426" y="549284"/>
                </a:lnTo>
                <a:lnTo>
                  <a:pt x="3732552" y="517930"/>
                </a:lnTo>
                <a:lnTo>
                  <a:pt x="3683776" y="557413"/>
                </a:lnTo>
                <a:lnTo>
                  <a:pt x="3659388" y="549284"/>
                </a:lnTo>
                <a:lnTo>
                  <a:pt x="3651259" y="573671"/>
                </a:lnTo>
                <a:lnTo>
                  <a:pt x="3635000" y="589929"/>
                </a:lnTo>
                <a:lnTo>
                  <a:pt x="3587385" y="646831"/>
                </a:lnTo>
                <a:lnTo>
                  <a:pt x="3587385" y="671218"/>
                </a:lnTo>
                <a:lnTo>
                  <a:pt x="3546738" y="726959"/>
                </a:lnTo>
                <a:lnTo>
                  <a:pt x="3522350" y="735088"/>
                </a:lnTo>
                <a:lnTo>
                  <a:pt x="3530479" y="783862"/>
                </a:lnTo>
                <a:lnTo>
                  <a:pt x="3506091" y="775733"/>
                </a:lnTo>
                <a:lnTo>
                  <a:pt x="3506091" y="808249"/>
                </a:lnTo>
                <a:lnTo>
                  <a:pt x="3434088" y="824507"/>
                </a:lnTo>
                <a:lnTo>
                  <a:pt x="3434088" y="888377"/>
                </a:lnTo>
                <a:lnTo>
                  <a:pt x="3417829" y="888377"/>
                </a:lnTo>
                <a:lnTo>
                  <a:pt x="3360923" y="888377"/>
                </a:lnTo>
                <a:lnTo>
                  <a:pt x="3352794" y="897667"/>
                </a:lnTo>
                <a:lnTo>
                  <a:pt x="3320276" y="912764"/>
                </a:lnTo>
                <a:lnTo>
                  <a:pt x="3312147" y="977795"/>
                </a:lnTo>
                <a:lnTo>
                  <a:pt x="3304017" y="994053"/>
                </a:lnTo>
                <a:lnTo>
                  <a:pt x="3279629" y="1002182"/>
                </a:lnTo>
                <a:lnTo>
                  <a:pt x="3256402" y="1050956"/>
                </a:lnTo>
                <a:lnTo>
                  <a:pt x="3295888" y="1122955"/>
                </a:lnTo>
                <a:lnTo>
                  <a:pt x="3352794" y="1163599"/>
                </a:lnTo>
                <a:lnTo>
                  <a:pt x="3385311" y="1155470"/>
                </a:lnTo>
                <a:lnTo>
                  <a:pt x="3409699" y="1155470"/>
                </a:lnTo>
                <a:lnTo>
                  <a:pt x="3417829" y="1155470"/>
                </a:lnTo>
                <a:lnTo>
                  <a:pt x="3409699" y="1196115"/>
                </a:lnTo>
                <a:lnTo>
                  <a:pt x="3497961" y="1204244"/>
                </a:lnTo>
                <a:lnTo>
                  <a:pt x="3506091" y="1292501"/>
                </a:lnTo>
                <a:lnTo>
                  <a:pt x="3587385" y="1357532"/>
                </a:lnTo>
                <a:lnTo>
                  <a:pt x="3587385" y="1390048"/>
                </a:lnTo>
                <a:lnTo>
                  <a:pt x="3587385" y="1398177"/>
                </a:lnTo>
                <a:lnTo>
                  <a:pt x="3579255" y="1446951"/>
                </a:lnTo>
                <a:lnTo>
                  <a:pt x="3571126" y="1453918"/>
                </a:lnTo>
                <a:lnTo>
                  <a:pt x="3506091" y="1502692"/>
                </a:lnTo>
                <a:lnTo>
                  <a:pt x="3497961" y="1510821"/>
                </a:lnTo>
                <a:lnTo>
                  <a:pt x="3425958" y="1575852"/>
                </a:lnTo>
                <a:lnTo>
                  <a:pt x="3425958" y="1583981"/>
                </a:lnTo>
                <a:lnTo>
                  <a:pt x="3409699" y="1624626"/>
                </a:lnTo>
                <a:lnTo>
                  <a:pt x="3409699" y="1640884"/>
                </a:lnTo>
                <a:lnTo>
                  <a:pt x="3434088" y="1680367"/>
                </a:lnTo>
                <a:lnTo>
                  <a:pt x="3457314" y="1769786"/>
                </a:lnTo>
                <a:lnTo>
                  <a:pt x="3457314" y="1866172"/>
                </a:lnTo>
                <a:lnTo>
                  <a:pt x="3522350" y="1874301"/>
                </a:lnTo>
                <a:lnTo>
                  <a:pt x="3530479" y="1890558"/>
                </a:lnTo>
                <a:lnTo>
                  <a:pt x="3571126" y="1923074"/>
                </a:lnTo>
                <a:lnTo>
                  <a:pt x="3611773" y="1931203"/>
                </a:lnTo>
                <a:lnTo>
                  <a:pt x="3635000" y="1979977"/>
                </a:lnTo>
                <a:lnTo>
                  <a:pt x="3644290" y="1979977"/>
                </a:lnTo>
                <a:lnTo>
                  <a:pt x="3619902" y="1996235"/>
                </a:lnTo>
                <a:lnTo>
                  <a:pt x="3651259" y="2027589"/>
                </a:lnTo>
                <a:lnTo>
                  <a:pt x="3659388" y="2076363"/>
                </a:lnTo>
                <a:lnTo>
                  <a:pt x="3691905" y="2084492"/>
                </a:lnTo>
                <a:lnTo>
                  <a:pt x="3700035" y="2133265"/>
                </a:lnTo>
                <a:lnTo>
                  <a:pt x="3691905" y="2141394"/>
                </a:lnTo>
                <a:lnTo>
                  <a:pt x="3716294" y="2173910"/>
                </a:lnTo>
                <a:lnTo>
                  <a:pt x="3724423" y="2173910"/>
                </a:lnTo>
                <a:lnTo>
                  <a:pt x="3732552" y="2173910"/>
                </a:lnTo>
                <a:lnTo>
                  <a:pt x="3732552" y="2180878"/>
                </a:lnTo>
                <a:lnTo>
                  <a:pt x="3755779" y="2180878"/>
                </a:lnTo>
                <a:lnTo>
                  <a:pt x="3788297" y="2197135"/>
                </a:lnTo>
                <a:lnTo>
                  <a:pt x="3788297" y="2190168"/>
                </a:lnTo>
                <a:lnTo>
                  <a:pt x="3796426" y="2141394"/>
                </a:lnTo>
                <a:lnTo>
                  <a:pt x="3827782" y="2173910"/>
                </a:lnTo>
                <a:lnTo>
                  <a:pt x="3844041" y="2180878"/>
                </a:lnTo>
                <a:lnTo>
                  <a:pt x="3852171" y="2190168"/>
                </a:lnTo>
                <a:lnTo>
                  <a:pt x="3876559" y="2197135"/>
                </a:lnTo>
                <a:lnTo>
                  <a:pt x="3884688" y="2221522"/>
                </a:lnTo>
                <a:lnTo>
                  <a:pt x="3884688" y="2229651"/>
                </a:lnTo>
                <a:lnTo>
                  <a:pt x="3909076" y="2262167"/>
                </a:lnTo>
                <a:lnTo>
                  <a:pt x="3949723" y="2229651"/>
                </a:lnTo>
                <a:lnTo>
                  <a:pt x="3965982" y="2221522"/>
                </a:lnTo>
                <a:lnTo>
                  <a:pt x="4006629" y="2173910"/>
                </a:lnTo>
                <a:lnTo>
                  <a:pt x="4037985" y="2149523"/>
                </a:lnTo>
                <a:lnTo>
                  <a:pt x="4062373" y="2173910"/>
                </a:lnTo>
                <a:lnTo>
                  <a:pt x="4135538" y="2100750"/>
                </a:lnTo>
                <a:lnTo>
                  <a:pt x="4168056" y="2133265"/>
                </a:lnTo>
                <a:lnTo>
                  <a:pt x="4176185" y="2180878"/>
                </a:lnTo>
                <a:lnTo>
                  <a:pt x="4207541" y="2180878"/>
                </a:lnTo>
                <a:lnTo>
                  <a:pt x="4215671" y="2149523"/>
                </a:lnTo>
                <a:lnTo>
                  <a:pt x="4248188" y="2133265"/>
                </a:lnTo>
                <a:lnTo>
                  <a:pt x="4288835" y="2117007"/>
                </a:lnTo>
                <a:lnTo>
                  <a:pt x="4321353" y="2117007"/>
                </a:lnTo>
                <a:lnTo>
                  <a:pt x="4321353" y="2133265"/>
                </a:lnTo>
                <a:lnTo>
                  <a:pt x="4296965" y="2157652"/>
                </a:lnTo>
                <a:lnTo>
                  <a:pt x="4329482" y="2173910"/>
                </a:lnTo>
                <a:lnTo>
                  <a:pt x="4362000" y="2180878"/>
                </a:lnTo>
                <a:lnTo>
                  <a:pt x="4377097" y="2173910"/>
                </a:lnTo>
                <a:lnTo>
                  <a:pt x="4401485" y="2157652"/>
                </a:lnTo>
                <a:lnTo>
                  <a:pt x="4417744" y="2197135"/>
                </a:lnTo>
                <a:lnTo>
                  <a:pt x="4442132" y="2190168"/>
                </a:lnTo>
                <a:lnTo>
                  <a:pt x="4474650" y="2180878"/>
                </a:lnTo>
                <a:lnTo>
                  <a:pt x="4474650" y="2133265"/>
                </a:lnTo>
                <a:lnTo>
                  <a:pt x="4490909" y="2141394"/>
                </a:lnTo>
                <a:lnTo>
                  <a:pt x="4515297" y="2157652"/>
                </a:lnTo>
                <a:lnTo>
                  <a:pt x="4499038" y="2180878"/>
                </a:lnTo>
                <a:lnTo>
                  <a:pt x="4523426" y="2173910"/>
                </a:lnTo>
                <a:lnTo>
                  <a:pt x="4515297" y="2180878"/>
                </a:lnTo>
                <a:lnTo>
                  <a:pt x="4547814" y="2213393"/>
                </a:lnTo>
                <a:lnTo>
                  <a:pt x="4515297" y="2213393"/>
                </a:lnTo>
                <a:lnTo>
                  <a:pt x="4515297" y="2245909"/>
                </a:lnTo>
                <a:lnTo>
                  <a:pt x="4531556" y="2245909"/>
                </a:lnTo>
                <a:lnTo>
                  <a:pt x="4531556" y="2254038"/>
                </a:lnTo>
                <a:lnTo>
                  <a:pt x="4499038" y="2270296"/>
                </a:lnTo>
                <a:lnTo>
                  <a:pt x="4523426" y="2294683"/>
                </a:lnTo>
                <a:lnTo>
                  <a:pt x="4562912" y="2343456"/>
                </a:lnTo>
                <a:lnTo>
                  <a:pt x="4562912" y="2351585"/>
                </a:lnTo>
                <a:lnTo>
                  <a:pt x="4571041" y="2384101"/>
                </a:lnTo>
                <a:lnTo>
                  <a:pt x="4571041" y="2415455"/>
                </a:lnTo>
                <a:lnTo>
                  <a:pt x="4571041" y="2439842"/>
                </a:lnTo>
                <a:lnTo>
                  <a:pt x="4603559" y="2415455"/>
                </a:lnTo>
                <a:lnTo>
                  <a:pt x="4636076" y="2488616"/>
                </a:lnTo>
                <a:lnTo>
                  <a:pt x="4627947" y="2496745"/>
                </a:lnTo>
                <a:lnTo>
                  <a:pt x="4652335" y="2521132"/>
                </a:lnTo>
                <a:lnTo>
                  <a:pt x="4636076" y="2529260"/>
                </a:lnTo>
                <a:lnTo>
                  <a:pt x="4676723" y="2568744"/>
                </a:lnTo>
                <a:lnTo>
                  <a:pt x="4676723" y="2609389"/>
                </a:lnTo>
                <a:lnTo>
                  <a:pt x="4717370" y="2601260"/>
                </a:lnTo>
                <a:lnTo>
                  <a:pt x="4717370" y="2617518"/>
                </a:lnTo>
                <a:lnTo>
                  <a:pt x="4749888" y="2641904"/>
                </a:lnTo>
                <a:lnTo>
                  <a:pt x="4741759" y="2666291"/>
                </a:lnTo>
                <a:lnTo>
                  <a:pt x="4531556" y="2682549"/>
                </a:lnTo>
                <a:lnTo>
                  <a:pt x="4547814" y="2666291"/>
                </a:lnTo>
                <a:lnTo>
                  <a:pt x="4499038" y="2633775"/>
                </a:lnTo>
                <a:lnTo>
                  <a:pt x="4499038" y="2682549"/>
                </a:lnTo>
                <a:lnTo>
                  <a:pt x="4386388" y="2706936"/>
                </a:lnTo>
                <a:lnTo>
                  <a:pt x="4401485" y="2682549"/>
                </a:lnTo>
                <a:lnTo>
                  <a:pt x="4442132" y="2666291"/>
                </a:lnTo>
                <a:lnTo>
                  <a:pt x="4386388" y="2593131"/>
                </a:lnTo>
                <a:lnTo>
                  <a:pt x="4417744" y="2568744"/>
                </a:lnTo>
                <a:lnTo>
                  <a:pt x="4386388" y="2553647"/>
                </a:lnTo>
                <a:lnTo>
                  <a:pt x="4370129" y="2521132"/>
                </a:lnTo>
                <a:lnTo>
                  <a:pt x="4370129" y="2496745"/>
                </a:lnTo>
                <a:lnTo>
                  <a:pt x="4345741" y="2513003"/>
                </a:lnTo>
                <a:lnTo>
                  <a:pt x="4337612" y="2513003"/>
                </a:lnTo>
                <a:lnTo>
                  <a:pt x="4321353" y="2521132"/>
                </a:lnTo>
                <a:lnTo>
                  <a:pt x="4321353" y="2553647"/>
                </a:lnTo>
                <a:lnTo>
                  <a:pt x="4377097" y="2601260"/>
                </a:lnTo>
                <a:lnTo>
                  <a:pt x="4377097" y="2617518"/>
                </a:lnTo>
                <a:lnTo>
                  <a:pt x="4386388" y="2641904"/>
                </a:lnTo>
                <a:lnTo>
                  <a:pt x="4345741" y="2682549"/>
                </a:lnTo>
                <a:lnTo>
                  <a:pt x="4370129" y="2715065"/>
                </a:lnTo>
                <a:lnTo>
                  <a:pt x="4321353" y="2762677"/>
                </a:lnTo>
                <a:lnTo>
                  <a:pt x="4143667" y="2860224"/>
                </a:lnTo>
                <a:lnTo>
                  <a:pt x="4054244" y="2908998"/>
                </a:lnTo>
                <a:lnTo>
                  <a:pt x="4094891" y="2900869"/>
                </a:lnTo>
                <a:lnTo>
                  <a:pt x="4037985" y="2917127"/>
                </a:lnTo>
                <a:lnTo>
                  <a:pt x="3755779" y="3046029"/>
                </a:lnTo>
                <a:lnTo>
                  <a:pt x="3755779" y="3054158"/>
                </a:lnTo>
                <a:lnTo>
                  <a:pt x="3635000" y="3109899"/>
                </a:lnTo>
                <a:lnTo>
                  <a:pt x="3489832" y="3150543"/>
                </a:lnTo>
                <a:lnTo>
                  <a:pt x="3465444" y="3183059"/>
                </a:lnTo>
                <a:lnTo>
                  <a:pt x="3450346" y="3150543"/>
                </a:lnTo>
                <a:lnTo>
                  <a:pt x="3457314" y="3127318"/>
                </a:lnTo>
                <a:lnTo>
                  <a:pt x="3497961" y="3070415"/>
                </a:lnTo>
                <a:lnTo>
                  <a:pt x="3546738" y="3062286"/>
                </a:lnTo>
                <a:lnTo>
                  <a:pt x="3562997" y="3046029"/>
                </a:lnTo>
                <a:lnTo>
                  <a:pt x="3546738" y="3021642"/>
                </a:lnTo>
                <a:lnTo>
                  <a:pt x="3562997" y="3021642"/>
                </a:lnTo>
                <a:lnTo>
                  <a:pt x="3571126" y="2997255"/>
                </a:lnTo>
                <a:lnTo>
                  <a:pt x="3603643" y="3013513"/>
                </a:lnTo>
                <a:lnTo>
                  <a:pt x="3619902" y="3013513"/>
                </a:lnTo>
                <a:lnTo>
                  <a:pt x="3611773" y="3021642"/>
                </a:lnTo>
                <a:lnTo>
                  <a:pt x="3644290" y="3013513"/>
                </a:lnTo>
                <a:lnTo>
                  <a:pt x="3644290" y="2997255"/>
                </a:lnTo>
                <a:lnTo>
                  <a:pt x="3651259" y="2989126"/>
                </a:lnTo>
                <a:lnTo>
                  <a:pt x="3644290" y="2972868"/>
                </a:lnTo>
                <a:lnTo>
                  <a:pt x="3659388" y="2972868"/>
                </a:lnTo>
                <a:lnTo>
                  <a:pt x="3755779" y="2908998"/>
                </a:lnTo>
                <a:lnTo>
                  <a:pt x="3772038" y="2884611"/>
                </a:lnTo>
                <a:lnTo>
                  <a:pt x="3732552" y="2868353"/>
                </a:lnTo>
                <a:lnTo>
                  <a:pt x="3691905" y="2819580"/>
                </a:lnTo>
                <a:lnTo>
                  <a:pt x="3603643" y="2827709"/>
                </a:lnTo>
                <a:lnTo>
                  <a:pt x="3538608" y="2843966"/>
                </a:lnTo>
                <a:lnTo>
                  <a:pt x="3562997" y="2868353"/>
                </a:lnTo>
                <a:lnTo>
                  <a:pt x="3571126" y="2876482"/>
                </a:lnTo>
                <a:lnTo>
                  <a:pt x="3546738" y="2876482"/>
                </a:lnTo>
                <a:lnTo>
                  <a:pt x="3522350" y="2908998"/>
                </a:lnTo>
                <a:lnTo>
                  <a:pt x="3497961" y="2933385"/>
                </a:lnTo>
                <a:lnTo>
                  <a:pt x="3473573" y="2940352"/>
                </a:lnTo>
                <a:lnTo>
                  <a:pt x="3489832" y="2948481"/>
                </a:lnTo>
                <a:lnTo>
                  <a:pt x="3522350" y="2980997"/>
                </a:lnTo>
                <a:lnTo>
                  <a:pt x="3489832" y="2980997"/>
                </a:lnTo>
                <a:lnTo>
                  <a:pt x="3473573" y="3013513"/>
                </a:lnTo>
                <a:lnTo>
                  <a:pt x="3457314" y="3013513"/>
                </a:lnTo>
                <a:lnTo>
                  <a:pt x="3497961" y="3054158"/>
                </a:lnTo>
                <a:lnTo>
                  <a:pt x="3530479" y="3029771"/>
                </a:lnTo>
                <a:lnTo>
                  <a:pt x="3530479" y="3054158"/>
                </a:lnTo>
                <a:lnTo>
                  <a:pt x="3538608" y="3046029"/>
                </a:lnTo>
                <a:lnTo>
                  <a:pt x="3546738" y="3021642"/>
                </a:lnTo>
                <a:lnTo>
                  <a:pt x="3546738" y="3046029"/>
                </a:lnTo>
                <a:lnTo>
                  <a:pt x="3530479" y="3062286"/>
                </a:lnTo>
                <a:lnTo>
                  <a:pt x="3506091" y="3062286"/>
                </a:lnTo>
                <a:lnTo>
                  <a:pt x="3473573" y="3070415"/>
                </a:lnTo>
                <a:lnTo>
                  <a:pt x="3465444" y="3029771"/>
                </a:lnTo>
                <a:lnTo>
                  <a:pt x="3425958" y="3046029"/>
                </a:lnTo>
                <a:lnTo>
                  <a:pt x="3409699" y="3046029"/>
                </a:lnTo>
                <a:lnTo>
                  <a:pt x="3393441" y="3029771"/>
                </a:lnTo>
                <a:lnTo>
                  <a:pt x="3360923" y="3021642"/>
                </a:lnTo>
                <a:lnTo>
                  <a:pt x="3377182" y="3013513"/>
                </a:lnTo>
                <a:lnTo>
                  <a:pt x="3393441" y="3021642"/>
                </a:lnTo>
                <a:lnTo>
                  <a:pt x="3344664" y="2980997"/>
                </a:lnTo>
                <a:lnTo>
                  <a:pt x="3336535" y="2989126"/>
                </a:lnTo>
                <a:lnTo>
                  <a:pt x="3336535" y="2972868"/>
                </a:lnTo>
                <a:lnTo>
                  <a:pt x="3295888" y="3029771"/>
                </a:lnTo>
                <a:lnTo>
                  <a:pt x="3240144" y="3054158"/>
                </a:lnTo>
                <a:lnTo>
                  <a:pt x="3207626" y="3070415"/>
                </a:lnTo>
                <a:lnTo>
                  <a:pt x="3191367" y="3062286"/>
                </a:lnTo>
                <a:lnTo>
                  <a:pt x="3183238" y="3070415"/>
                </a:lnTo>
                <a:lnTo>
                  <a:pt x="3183238" y="3094802"/>
                </a:lnTo>
                <a:lnTo>
                  <a:pt x="3256402" y="3134286"/>
                </a:lnTo>
                <a:lnTo>
                  <a:pt x="3271500" y="3134286"/>
                </a:lnTo>
                <a:lnTo>
                  <a:pt x="3295888" y="3150543"/>
                </a:lnTo>
                <a:lnTo>
                  <a:pt x="3320276" y="3150543"/>
                </a:lnTo>
                <a:lnTo>
                  <a:pt x="3336535" y="3150543"/>
                </a:lnTo>
                <a:lnTo>
                  <a:pt x="3312147" y="3174930"/>
                </a:lnTo>
                <a:lnTo>
                  <a:pt x="3336535" y="3174930"/>
                </a:lnTo>
                <a:lnTo>
                  <a:pt x="3336535" y="3199317"/>
                </a:lnTo>
                <a:lnTo>
                  <a:pt x="3320276" y="3183059"/>
                </a:lnTo>
                <a:lnTo>
                  <a:pt x="3295888" y="3174930"/>
                </a:lnTo>
                <a:lnTo>
                  <a:pt x="3279629" y="3174930"/>
                </a:lnTo>
                <a:lnTo>
                  <a:pt x="3279629" y="3183059"/>
                </a:lnTo>
                <a:lnTo>
                  <a:pt x="3232014" y="3174930"/>
                </a:lnTo>
                <a:lnTo>
                  <a:pt x="3240144" y="3166801"/>
                </a:lnTo>
                <a:lnTo>
                  <a:pt x="3223885" y="3174930"/>
                </a:lnTo>
                <a:lnTo>
                  <a:pt x="3232014" y="3150543"/>
                </a:lnTo>
                <a:lnTo>
                  <a:pt x="3223885" y="3166801"/>
                </a:lnTo>
                <a:lnTo>
                  <a:pt x="3223885" y="3142415"/>
                </a:lnTo>
                <a:lnTo>
                  <a:pt x="3240144" y="3150543"/>
                </a:lnTo>
                <a:lnTo>
                  <a:pt x="3166979" y="3094802"/>
                </a:lnTo>
                <a:lnTo>
                  <a:pt x="3158850" y="3094802"/>
                </a:lnTo>
                <a:lnTo>
                  <a:pt x="3166979" y="3102931"/>
                </a:lnTo>
                <a:lnTo>
                  <a:pt x="3166979" y="3134286"/>
                </a:lnTo>
                <a:lnTo>
                  <a:pt x="3126332" y="3134286"/>
                </a:lnTo>
                <a:lnTo>
                  <a:pt x="3142591" y="3215575"/>
                </a:lnTo>
                <a:lnTo>
                  <a:pt x="3118203" y="3264349"/>
                </a:lnTo>
                <a:lnTo>
                  <a:pt x="3150720" y="3264349"/>
                </a:lnTo>
                <a:lnTo>
                  <a:pt x="3150720" y="3360735"/>
                </a:lnTo>
                <a:lnTo>
                  <a:pt x="3126332" y="3401379"/>
                </a:lnTo>
                <a:lnTo>
                  <a:pt x="3070588" y="3490797"/>
                </a:lnTo>
                <a:lnTo>
                  <a:pt x="3054329" y="3514023"/>
                </a:lnTo>
                <a:lnTo>
                  <a:pt x="3046199" y="3522152"/>
                </a:lnTo>
                <a:lnTo>
                  <a:pt x="3038070" y="3530281"/>
                </a:lnTo>
                <a:lnTo>
                  <a:pt x="3054329" y="3554668"/>
                </a:lnTo>
                <a:lnTo>
                  <a:pt x="3077556" y="3554668"/>
                </a:lnTo>
                <a:lnTo>
                  <a:pt x="3046199" y="3603441"/>
                </a:lnTo>
                <a:lnTo>
                  <a:pt x="3054329" y="3595312"/>
                </a:lnTo>
                <a:lnTo>
                  <a:pt x="3054329" y="3627828"/>
                </a:lnTo>
                <a:lnTo>
                  <a:pt x="3077556" y="3627828"/>
                </a:lnTo>
                <a:lnTo>
                  <a:pt x="3085685" y="3667312"/>
                </a:lnTo>
                <a:lnTo>
                  <a:pt x="3046199" y="3667312"/>
                </a:lnTo>
                <a:lnTo>
                  <a:pt x="3046199" y="3699827"/>
                </a:lnTo>
                <a:lnTo>
                  <a:pt x="3077556" y="3707956"/>
                </a:lnTo>
                <a:lnTo>
                  <a:pt x="3070588" y="3740472"/>
                </a:lnTo>
                <a:lnTo>
                  <a:pt x="3085685" y="3748601"/>
                </a:lnTo>
                <a:lnTo>
                  <a:pt x="3085685" y="3789246"/>
                </a:lnTo>
                <a:lnTo>
                  <a:pt x="3150720" y="3797375"/>
                </a:lnTo>
                <a:lnTo>
                  <a:pt x="3158850" y="3789246"/>
                </a:lnTo>
                <a:lnTo>
                  <a:pt x="3142591" y="3740472"/>
                </a:lnTo>
                <a:lnTo>
                  <a:pt x="3158850" y="3748601"/>
                </a:lnTo>
                <a:lnTo>
                  <a:pt x="3166979" y="3699827"/>
                </a:lnTo>
                <a:lnTo>
                  <a:pt x="3188754" y="3707085"/>
                </a:lnTo>
                <a:lnTo>
                  <a:pt x="3183238" y="3756730"/>
                </a:lnTo>
                <a:lnTo>
                  <a:pt x="3191367" y="3707956"/>
                </a:lnTo>
                <a:lnTo>
                  <a:pt x="3188754" y="3707085"/>
                </a:lnTo>
                <a:lnTo>
                  <a:pt x="3191367" y="3683569"/>
                </a:lnTo>
                <a:lnTo>
                  <a:pt x="3240144" y="3699827"/>
                </a:lnTo>
                <a:lnTo>
                  <a:pt x="3207626" y="3699827"/>
                </a:lnTo>
                <a:lnTo>
                  <a:pt x="3232014" y="3813632"/>
                </a:lnTo>
                <a:lnTo>
                  <a:pt x="3279629" y="3853116"/>
                </a:lnTo>
                <a:lnTo>
                  <a:pt x="3264532" y="3975050"/>
                </a:lnTo>
                <a:lnTo>
                  <a:pt x="3271500" y="4047049"/>
                </a:lnTo>
                <a:lnTo>
                  <a:pt x="3336535" y="4112080"/>
                </a:lnTo>
                <a:lnTo>
                  <a:pt x="3425958" y="4168983"/>
                </a:lnTo>
                <a:lnTo>
                  <a:pt x="3450346" y="4193370"/>
                </a:lnTo>
                <a:lnTo>
                  <a:pt x="3434088" y="4193370"/>
                </a:lnTo>
                <a:lnTo>
                  <a:pt x="3473573" y="4232853"/>
                </a:lnTo>
                <a:lnTo>
                  <a:pt x="3473573" y="4216595"/>
                </a:lnTo>
                <a:lnTo>
                  <a:pt x="3465444" y="4193370"/>
                </a:lnTo>
                <a:lnTo>
                  <a:pt x="3562997" y="4322272"/>
                </a:lnTo>
                <a:lnTo>
                  <a:pt x="3571126" y="4306014"/>
                </a:lnTo>
                <a:lnTo>
                  <a:pt x="3546738" y="4289756"/>
                </a:lnTo>
                <a:lnTo>
                  <a:pt x="3635000" y="4306014"/>
                </a:lnTo>
                <a:lnTo>
                  <a:pt x="3644290" y="4322272"/>
                </a:lnTo>
                <a:lnTo>
                  <a:pt x="3675647" y="4354787"/>
                </a:lnTo>
                <a:lnTo>
                  <a:pt x="3675647" y="4387303"/>
                </a:lnTo>
                <a:lnTo>
                  <a:pt x="3644290" y="4403561"/>
                </a:lnTo>
                <a:lnTo>
                  <a:pt x="3644290" y="4426787"/>
                </a:lnTo>
                <a:lnTo>
                  <a:pt x="3651259" y="4426787"/>
                </a:lnTo>
                <a:lnTo>
                  <a:pt x="3603643" y="4499947"/>
                </a:lnTo>
                <a:lnTo>
                  <a:pt x="3603643" y="4475560"/>
                </a:lnTo>
                <a:lnTo>
                  <a:pt x="3587385" y="4443044"/>
                </a:lnTo>
                <a:lnTo>
                  <a:pt x="3587385" y="4483689"/>
                </a:lnTo>
                <a:lnTo>
                  <a:pt x="3603643" y="4532463"/>
                </a:lnTo>
                <a:lnTo>
                  <a:pt x="3587385" y="4532463"/>
                </a:lnTo>
                <a:lnTo>
                  <a:pt x="3603643" y="4548721"/>
                </a:lnTo>
                <a:lnTo>
                  <a:pt x="3546738" y="4636978"/>
                </a:lnTo>
                <a:lnTo>
                  <a:pt x="3546738" y="4653235"/>
                </a:lnTo>
                <a:lnTo>
                  <a:pt x="3562997" y="4653235"/>
                </a:lnTo>
                <a:lnTo>
                  <a:pt x="3497961" y="4726396"/>
                </a:lnTo>
                <a:lnTo>
                  <a:pt x="3473573" y="4685751"/>
                </a:lnTo>
                <a:lnTo>
                  <a:pt x="3457314" y="4661364"/>
                </a:lnTo>
                <a:lnTo>
                  <a:pt x="3489832" y="4589365"/>
                </a:lnTo>
                <a:lnTo>
                  <a:pt x="3473573" y="4540592"/>
                </a:lnTo>
                <a:lnTo>
                  <a:pt x="3434088" y="4540592"/>
                </a:lnTo>
                <a:lnTo>
                  <a:pt x="3425958" y="4548721"/>
                </a:lnTo>
                <a:lnTo>
                  <a:pt x="3385311" y="4620720"/>
                </a:lnTo>
                <a:lnTo>
                  <a:pt x="3409699" y="4636978"/>
                </a:lnTo>
                <a:lnTo>
                  <a:pt x="3409699" y="4628849"/>
                </a:lnTo>
                <a:lnTo>
                  <a:pt x="3450346" y="4685751"/>
                </a:lnTo>
                <a:lnTo>
                  <a:pt x="3393441" y="4693880"/>
                </a:lnTo>
                <a:lnTo>
                  <a:pt x="3409699" y="4726396"/>
                </a:lnTo>
                <a:lnTo>
                  <a:pt x="3434088" y="4726396"/>
                </a:lnTo>
                <a:lnTo>
                  <a:pt x="3457314" y="4742654"/>
                </a:lnTo>
                <a:lnTo>
                  <a:pt x="3434088" y="4775170"/>
                </a:lnTo>
                <a:lnTo>
                  <a:pt x="3425958" y="4783298"/>
                </a:lnTo>
                <a:lnTo>
                  <a:pt x="3393441" y="4806524"/>
                </a:lnTo>
                <a:lnTo>
                  <a:pt x="3304017" y="4726396"/>
                </a:lnTo>
                <a:lnTo>
                  <a:pt x="3295888" y="4653235"/>
                </a:lnTo>
                <a:lnTo>
                  <a:pt x="3207626" y="4636978"/>
                </a:lnTo>
                <a:lnTo>
                  <a:pt x="3183238" y="4596333"/>
                </a:lnTo>
                <a:lnTo>
                  <a:pt x="3191367" y="4548721"/>
                </a:lnTo>
                <a:lnTo>
                  <a:pt x="3183238" y="4508076"/>
                </a:lnTo>
                <a:lnTo>
                  <a:pt x="3199497" y="4459302"/>
                </a:lnTo>
                <a:lnTo>
                  <a:pt x="3166979" y="4419819"/>
                </a:lnTo>
                <a:lnTo>
                  <a:pt x="3142591" y="4434915"/>
                </a:lnTo>
                <a:lnTo>
                  <a:pt x="3142591" y="4419819"/>
                </a:lnTo>
                <a:lnTo>
                  <a:pt x="3126332" y="4426787"/>
                </a:lnTo>
                <a:lnTo>
                  <a:pt x="3110073" y="4434915"/>
                </a:lnTo>
                <a:lnTo>
                  <a:pt x="3077556" y="4467431"/>
                </a:lnTo>
                <a:lnTo>
                  <a:pt x="3005553" y="4467431"/>
                </a:lnTo>
                <a:lnTo>
                  <a:pt x="2964906" y="4426787"/>
                </a:lnTo>
                <a:lnTo>
                  <a:pt x="2940517" y="4443044"/>
                </a:lnTo>
                <a:lnTo>
                  <a:pt x="2916129" y="4459302"/>
                </a:lnTo>
                <a:lnTo>
                  <a:pt x="2860385" y="4419819"/>
                </a:lnTo>
                <a:lnTo>
                  <a:pt x="2860385" y="4387303"/>
                </a:lnTo>
                <a:lnTo>
                  <a:pt x="2827867" y="4379174"/>
                </a:lnTo>
                <a:lnTo>
                  <a:pt x="2827867" y="4346658"/>
                </a:lnTo>
                <a:lnTo>
                  <a:pt x="2803479" y="4354787"/>
                </a:lnTo>
                <a:lnTo>
                  <a:pt x="2787220" y="4346658"/>
                </a:lnTo>
                <a:lnTo>
                  <a:pt x="2762832" y="4354787"/>
                </a:lnTo>
                <a:lnTo>
                  <a:pt x="2738444" y="4330401"/>
                </a:lnTo>
                <a:lnTo>
                  <a:pt x="2666441" y="4330401"/>
                </a:lnTo>
                <a:lnTo>
                  <a:pt x="2617664" y="4314143"/>
                </a:lnTo>
                <a:lnTo>
                  <a:pt x="2577017" y="4306014"/>
                </a:lnTo>
                <a:lnTo>
                  <a:pt x="2503853" y="4330401"/>
                </a:lnTo>
                <a:lnTo>
                  <a:pt x="2350556" y="4346658"/>
                </a:lnTo>
                <a:lnTo>
                  <a:pt x="2327329" y="4346658"/>
                </a:lnTo>
                <a:lnTo>
                  <a:pt x="2254164" y="4330401"/>
                </a:lnTo>
                <a:lnTo>
                  <a:pt x="2205388" y="4379174"/>
                </a:lnTo>
                <a:lnTo>
                  <a:pt x="2156612" y="4387303"/>
                </a:lnTo>
                <a:lnTo>
                  <a:pt x="2140353" y="4403561"/>
                </a:lnTo>
                <a:lnTo>
                  <a:pt x="2140353" y="4443044"/>
                </a:lnTo>
                <a:lnTo>
                  <a:pt x="2117126" y="4459302"/>
                </a:lnTo>
                <a:lnTo>
                  <a:pt x="1978926" y="4508076"/>
                </a:lnTo>
                <a:lnTo>
                  <a:pt x="1931311" y="4548721"/>
                </a:lnTo>
                <a:lnTo>
                  <a:pt x="1858147" y="4548721"/>
                </a:lnTo>
                <a:lnTo>
                  <a:pt x="1850018" y="4499947"/>
                </a:lnTo>
                <a:lnTo>
                  <a:pt x="1778014" y="4459302"/>
                </a:lnTo>
                <a:lnTo>
                  <a:pt x="1737367" y="4434915"/>
                </a:lnTo>
                <a:lnTo>
                  <a:pt x="1623556" y="4434915"/>
                </a:lnTo>
                <a:lnTo>
                  <a:pt x="1607297" y="4434915"/>
                </a:lnTo>
                <a:lnTo>
                  <a:pt x="1543423" y="4459302"/>
                </a:lnTo>
                <a:lnTo>
                  <a:pt x="1543423" y="4403561"/>
                </a:lnTo>
                <a:lnTo>
                  <a:pt x="1551553" y="4387303"/>
                </a:lnTo>
                <a:lnTo>
                  <a:pt x="1519035" y="4354787"/>
                </a:lnTo>
                <a:lnTo>
                  <a:pt x="1470259" y="4346658"/>
                </a:lnTo>
                <a:lnTo>
                  <a:pt x="1357609" y="4281627"/>
                </a:lnTo>
                <a:lnTo>
                  <a:pt x="1300703" y="4240982"/>
                </a:lnTo>
                <a:lnTo>
                  <a:pt x="1268185" y="4240982"/>
                </a:lnTo>
                <a:lnTo>
                  <a:pt x="1227538" y="4201499"/>
                </a:lnTo>
                <a:lnTo>
                  <a:pt x="1243797" y="4168983"/>
                </a:lnTo>
                <a:lnTo>
                  <a:pt x="1243797" y="4136467"/>
                </a:lnTo>
                <a:lnTo>
                  <a:pt x="1204312" y="4160854"/>
                </a:lnTo>
                <a:lnTo>
                  <a:pt x="1171794" y="4160854"/>
                </a:lnTo>
                <a:lnTo>
                  <a:pt x="1163665" y="4152725"/>
                </a:lnTo>
                <a:lnTo>
                  <a:pt x="1114888" y="4128338"/>
                </a:lnTo>
                <a:lnTo>
                  <a:pt x="1066112" y="4128338"/>
                </a:lnTo>
                <a:lnTo>
                  <a:pt x="1057982" y="4120209"/>
                </a:lnTo>
                <a:lnTo>
                  <a:pt x="1074241" y="4063307"/>
                </a:lnTo>
                <a:lnTo>
                  <a:pt x="1066112" y="4040081"/>
                </a:lnTo>
                <a:lnTo>
                  <a:pt x="1114888" y="3999437"/>
                </a:lnTo>
                <a:lnTo>
                  <a:pt x="1106759" y="3999437"/>
                </a:lnTo>
                <a:lnTo>
                  <a:pt x="1002238" y="3950663"/>
                </a:lnTo>
                <a:lnTo>
                  <a:pt x="994109" y="3966921"/>
                </a:lnTo>
                <a:lnTo>
                  <a:pt x="977850" y="4015695"/>
                </a:lnTo>
                <a:lnTo>
                  <a:pt x="920944" y="3983179"/>
                </a:lnTo>
                <a:lnTo>
                  <a:pt x="912815" y="4040081"/>
                </a:lnTo>
                <a:lnTo>
                  <a:pt x="872168" y="4023823"/>
                </a:lnTo>
                <a:lnTo>
                  <a:pt x="824553" y="3999437"/>
                </a:lnTo>
                <a:lnTo>
                  <a:pt x="792035" y="3966921"/>
                </a:lnTo>
                <a:lnTo>
                  <a:pt x="808294" y="3934405"/>
                </a:lnTo>
                <a:lnTo>
                  <a:pt x="824553" y="3893760"/>
                </a:lnTo>
                <a:lnTo>
                  <a:pt x="800165" y="3893760"/>
                </a:lnTo>
                <a:lnTo>
                  <a:pt x="792035" y="3885632"/>
                </a:lnTo>
                <a:lnTo>
                  <a:pt x="751388" y="3893760"/>
                </a:lnTo>
                <a:lnTo>
                  <a:pt x="718871" y="3885632"/>
                </a:lnTo>
                <a:lnTo>
                  <a:pt x="727000" y="3797375"/>
                </a:lnTo>
                <a:lnTo>
                  <a:pt x="686353" y="3772988"/>
                </a:lnTo>
                <a:lnTo>
                  <a:pt x="630609" y="3748601"/>
                </a:lnTo>
                <a:lnTo>
                  <a:pt x="606221" y="3732343"/>
                </a:lnTo>
                <a:lnTo>
                  <a:pt x="606221" y="3683569"/>
                </a:lnTo>
                <a:lnTo>
                  <a:pt x="541185" y="3676602"/>
                </a:lnTo>
                <a:lnTo>
                  <a:pt x="533056" y="3644086"/>
                </a:lnTo>
                <a:lnTo>
                  <a:pt x="516797" y="3644086"/>
                </a:lnTo>
                <a:lnTo>
                  <a:pt x="492409" y="3644086"/>
                </a:lnTo>
                <a:lnTo>
                  <a:pt x="428535" y="3627828"/>
                </a:lnTo>
                <a:lnTo>
                  <a:pt x="420406" y="3587183"/>
                </a:lnTo>
                <a:lnTo>
                  <a:pt x="412276" y="3579055"/>
                </a:lnTo>
                <a:lnTo>
                  <a:pt x="306594" y="3473378"/>
                </a:lnTo>
                <a:lnTo>
                  <a:pt x="250850" y="3530281"/>
                </a:lnTo>
                <a:lnTo>
                  <a:pt x="226462" y="3546539"/>
                </a:lnTo>
                <a:lnTo>
                  <a:pt x="202074" y="3530281"/>
                </a:lnTo>
                <a:lnTo>
                  <a:pt x="218332" y="3473378"/>
                </a:lnTo>
                <a:lnTo>
                  <a:pt x="161427" y="3473378"/>
                </a:lnTo>
                <a:lnTo>
                  <a:pt x="177685" y="3417637"/>
                </a:lnTo>
                <a:lnTo>
                  <a:pt x="120780" y="3409508"/>
                </a:lnTo>
                <a:lnTo>
                  <a:pt x="120780" y="3376992"/>
                </a:lnTo>
                <a:lnTo>
                  <a:pt x="177685" y="3336348"/>
                </a:lnTo>
                <a:lnTo>
                  <a:pt x="153297" y="3311961"/>
                </a:lnTo>
                <a:lnTo>
                  <a:pt x="193944" y="3256220"/>
                </a:lnTo>
                <a:lnTo>
                  <a:pt x="185815" y="3256220"/>
                </a:lnTo>
                <a:lnTo>
                  <a:pt x="177685" y="3215575"/>
                </a:lnTo>
                <a:lnTo>
                  <a:pt x="89423" y="3199317"/>
                </a:lnTo>
                <a:lnTo>
                  <a:pt x="73165" y="3215575"/>
                </a:lnTo>
                <a:lnTo>
                  <a:pt x="48777" y="3215575"/>
                </a:lnTo>
                <a:lnTo>
                  <a:pt x="65035" y="3150543"/>
                </a:lnTo>
                <a:lnTo>
                  <a:pt x="8130" y="3166801"/>
                </a:lnTo>
                <a:lnTo>
                  <a:pt x="0" y="3142415"/>
                </a:lnTo>
                <a:lnTo>
                  <a:pt x="40647" y="3142415"/>
                </a:lnTo>
                <a:lnTo>
                  <a:pt x="40647" y="3054158"/>
                </a:lnTo>
                <a:lnTo>
                  <a:pt x="32518" y="2972868"/>
                </a:lnTo>
                <a:lnTo>
                  <a:pt x="32518" y="2933385"/>
                </a:lnTo>
                <a:lnTo>
                  <a:pt x="24388" y="2843966"/>
                </a:lnTo>
                <a:lnTo>
                  <a:pt x="24388" y="2803322"/>
                </a:lnTo>
                <a:lnTo>
                  <a:pt x="8130" y="2730161"/>
                </a:lnTo>
                <a:lnTo>
                  <a:pt x="137039" y="2593131"/>
                </a:lnTo>
                <a:lnTo>
                  <a:pt x="218332" y="2480487"/>
                </a:lnTo>
                <a:lnTo>
                  <a:pt x="274077" y="2384101"/>
                </a:lnTo>
                <a:lnTo>
                  <a:pt x="363500" y="2262167"/>
                </a:lnTo>
                <a:lnTo>
                  <a:pt x="428535" y="2157652"/>
                </a:lnTo>
                <a:lnTo>
                  <a:pt x="516797" y="2213393"/>
                </a:lnTo>
                <a:lnTo>
                  <a:pt x="500538" y="2221522"/>
                </a:lnTo>
                <a:lnTo>
                  <a:pt x="492409" y="2254038"/>
                </a:lnTo>
                <a:lnTo>
                  <a:pt x="516797" y="2294683"/>
                </a:lnTo>
                <a:lnTo>
                  <a:pt x="468021" y="2351585"/>
                </a:lnTo>
                <a:lnTo>
                  <a:pt x="428535" y="2447971"/>
                </a:lnTo>
                <a:lnTo>
                  <a:pt x="492409" y="2447971"/>
                </a:lnTo>
                <a:lnTo>
                  <a:pt x="581832" y="2488616"/>
                </a:lnTo>
                <a:lnTo>
                  <a:pt x="565574" y="2521132"/>
                </a:lnTo>
                <a:lnTo>
                  <a:pt x="614350" y="2560615"/>
                </a:lnTo>
                <a:lnTo>
                  <a:pt x="646867" y="2529260"/>
                </a:lnTo>
                <a:lnTo>
                  <a:pt x="653836" y="2529260"/>
                </a:lnTo>
                <a:lnTo>
                  <a:pt x="678224" y="2496745"/>
                </a:lnTo>
                <a:lnTo>
                  <a:pt x="671256" y="2537389"/>
                </a:lnTo>
                <a:lnTo>
                  <a:pt x="727000" y="2488616"/>
                </a:lnTo>
                <a:lnTo>
                  <a:pt x="727000" y="2480487"/>
                </a:lnTo>
                <a:lnTo>
                  <a:pt x="759518" y="2447971"/>
                </a:lnTo>
                <a:lnTo>
                  <a:pt x="759518" y="2480487"/>
                </a:lnTo>
                <a:lnTo>
                  <a:pt x="808294" y="2480487"/>
                </a:lnTo>
                <a:lnTo>
                  <a:pt x="840812" y="2447971"/>
                </a:lnTo>
                <a:lnTo>
                  <a:pt x="912815" y="2513003"/>
                </a:lnTo>
                <a:lnTo>
                  <a:pt x="937203" y="2513003"/>
                </a:lnTo>
                <a:lnTo>
                  <a:pt x="961591" y="2513003"/>
                </a:lnTo>
                <a:lnTo>
                  <a:pt x="994109" y="2496745"/>
                </a:lnTo>
                <a:lnTo>
                  <a:pt x="1002238" y="2456100"/>
                </a:lnTo>
                <a:lnTo>
                  <a:pt x="1057982" y="2415455"/>
                </a:lnTo>
                <a:lnTo>
                  <a:pt x="1066112" y="2302812"/>
                </a:lnTo>
                <a:lnTo>
                  <a:pt x="1066112" y="2270296"/>
                </a:lnTo>
                <a:lnTo>
                  <a:pt x="1114888" y="2286554"/>
                </a:lnTo>
                <a:lnTo>
                  <a:pt x="1106759" y="2254038"/>
                </a:lnTo>
                <a:lnTo>
                  <a:pt x="1098629" y="2197135"/>
                </a:lnTo>
                <a:lnTo>
                  <a:pt x="1106759" y="2180878"/>
                </a:lnTo>
                <a:lnTo>
                  <a:pt x="1147406" y="2157652"/>
                </a:lnTo>
                <a:lnTo>
                  <a:pt x="1147406" y="2117007"/>
                </a:lnTo>
                <a:lnTo>
                  <a:pt x="1188053" y="2076363"/>
                </a:lnTo>
                <a:lnTo>
                  <a:pt x="1188053" y="2043847"/>
                </a:lnTo>
                <a:lnTo>
                  <a:pt x="1179924" y="2035718"/>
                </a:lnTo>
                <a:lnTo>
                  <a:pt x="1211280" y="2019460"/>
                </a:lnTo>
                <a:lnTo>
                  <a:pt x="1211280" y="1986944"/>
                </a:lnTo>
                <a:lnTo>
                  <a:pt x="1227538" y="1947461"/>
                </a:lnTo>
                <a:lnTo>
                  <a:pt x="1220570" y="1931203"/>
                </a:lnTo>
                <a:lnTo>
                  <a:pt x="1243797" y="1947461"/>
                </a:lnTo>
                <a:lnTo>
                  <a:pt x="1300703" y="1931203"/>
                </a:lnTo>
                <a:lnTo>
                  <a:pt x="1300703" y="1890558"/>
                </a:lnTo>
                <a:lnTo>
                  <a:pt x="1316962" y="1914945"/>
                </a:lnTo>
                <a:lnTo>
                  <a:pt x="1325091" y="1906816"/>
                </a:lnTo>
                <a:lnTo>
                  <a:pt x="1357609" y="1947461"/>
                </a:lnTo>
                <a:lnTo>
                  <a:pt x="1381997" y="1955590"/>
                </a:lnTo>
                <a:lnTo>
                  <a:pt x="1397094" y="1955590"/>
                </a:lnTo>
                <a:lnTo>
                  <a:pt x="1397094" y="1923074"/>
                </a:lnTo>
                <a:lnTo>
                  <a:pt x="1414514" y="1914945"/>
                </a:lnTo>
                <a:lnTo>
                  <a:pt x="1414514" y="1874301"/>
                </a:lnTo>
                <a:lnTo>
                  <a:pt x="1470259" y="1866172"/>
                </a:lnTo>
                <a:lnTo>
                  <a:pt x="1470259" y="1849914"/>
                </a:lnTo>
                <a:lnTo>
                  <a:pt x="1445871" y="1769786"/>
                </a:lnTo>
                <a:lnTo>
                  <a:pt x="1591038" y="1777915"/>
                </a:lnTo>
                <a:lnTo>
                  <a:pt x="1639815" y="1729141"/>
                </a:lnTo>
                <a:lnTo>
                  <a:pt x="1672332" y="1712883"/>
                </a:lnTo>
                <a:lnTo>
                  <a:pt x="1704850" y="1696625"/>
                </a:lnTo>
                <a:lnTo>
                  <a:pt x="1778014" y="1696625"/>
                </a:lnTo>
                <a:lnTo>
                  <a:pt x="1833759" y="1712883"/>
                </a:lnTo>
                <a:lnTo>
                  <a:pt x="1850018" y="1810430"/>
                </a:lnTo>
                <a:lnTo>
                  <a:pt x="1931311" y="1810430"/>
                </a:lnTo>
                <a:lnTo>
                  <a:pt x="1931311" y="1833656"/>
                </a:lnTo>
                <a:lnTo>
                  <a:pt x="2043962" y="1810430"/>
                </a:lnTo>
                <a:lnTo>
                  <a:pt x="2027703" y="1769786"/>
                </a:lnTo>
                <a:lnTo>
                  <a:pt x="2043962" y="1761657"/>
                </a:lnTo>
                <a:lnTo>
                  <a:pt x="2011444" y="1688496"/>
                </a:lnTo>
                <a:lnTo>
                  <a:pt x="2027703" y="1655981"/>
                </a:lnTo>
                <a:lnTo>
                  <a:pt x="2003315" y="1640884"/>
                </a:lnTo>
                <a:lnTo>
                  <a:pt x="2052091" y="1616497"/>
                </a:lnTo>
                <a:lnTo>
                  <a:pt x="2084609" y="1616497"/>
                </a:lnTo>
                <a:lnTo>
                  <a:pt x="2060220" y="1575852"/>
                </a:lnTo>
                <a:lnTo>
                  <a:pt x="2027703" y="1502692"/>
                </a:lnTo>
                <a:lnTo>
                  <a:pt x="2060220" y="1494563"/>
                </a:lnTo>
                <a:lnTo>
                  <a:pt x="2140353" y="1462047"/>
                </a:lnTo>
                <a:lnTo>
                  <a:pt x="2164741" y="1462047"/>
                </a:lnTo>
                <a:lnTo>
                  <a:pt x="2189130" y="1494563"/>
                </a:lnTo>
                <a:lnTo>
                  <a:pt x="2205388" y="1462047"/>
                </a:lnTo>
                <a:lnTo>
                  <a:pt x="2286682" y="1462047"/>
                </a:lnTo>
                <a:lnTo>
                  <a:pt x="2311070" y="1453918"/>
                </a:lnTo>
                <a:lnTo>
                  <a:pt x="2342426" y="1453918"/>
                </a:lnTo>
                <a:lnTo>
                  <a:pt x="2431850" y="1422564"/>
                </a:lnTo>
                <a:lnTo>
                  <a:pt x="2464367" y="1390048"/>
                </a:lnTo>
                <a:lnTo>
                  <a:pt x="2456238" y="1381919"/>
                </a:lnTo>
                <a:lnTo>
                  <a:pt x="2480626" y="1341275"/>
                </a:lnTo>
                <a:lnTo>
                  <a:pt x="2503853" y="1292501"/>
                </a:lnTo>
                <a:lnTo>
                  <a:pt x="2544500" y="1300630"/>
                </a:lnTo>
                <a:lnTo>
                  <a:pt x="2560759" y="1236760"/>
                </a:lnTo>
                <a:lnTo>
                  <a:pt x="2536370" y="1228631"/>
                </a:lnTo>
                <a:lnTo>
                  <a:pt x="2472497" y="1163599"/>
                </a:lnTo>
                <a:lnTo>
                  <a:pt x="2503853" y="1090439"/>
                </a:lnTo>
                <a:lnTo>
                  <a:pt x="2480626" y="1090439"/>
                </a:lnTo>
                <a:lnTo>
                  <a:pt x="2439979" y="1090439"/>
                </a:lnTo>
                <a:lnTo>
                  <a:pt x="2423720" y="1026569"/>
                </a:lnTo>
                <a:lnTo>
                  <a:pt x="2383073" y="1042827"/>
                </a:lnTo>
                <a:lnTo>
                  <a:pt x="2327329" y="1042827"/>
                </a:lnTo>
                <a:lnTo>
                  <a:pt x="2319200" y="1010311"/>
                </a:lnTo>
                <a:lnTo>
                  <a:pt x="2342426" y="953408"/>
                </a:lnTo>
                <a:lnTo>
                  <a:pt x="2319200" y="920893"/>
                </a:lnTo>
                <a:lnTo>
                  <a:pt x="2254164" y="865151"/>
                </a:lnTo>
                <a:lnTo>
                  <a:pt x="2205388" y="816378"/>
                </a:lnTo>
                <a:lnTo>
                  <a:pt x="2254164" y="800120"/>
                </a:lnTo>
                <a:lnTo>
                  <a:pt x="2286682" y="775733"/>
                </a:lnTo>
                <a:lnTo>
                  <a:pt x="2294811" y="767604"/>
                </a:lnTo>
                <a:lnTo>
                  <a:pt x="2319200" y="783862"/>
                </a:lnTo>
                <a:lnTo>
                  <a:pt x="2342426" y="687476"/>
                </a:lnTo>
                <a:lnTo>
                  <a:pt x="2327329" y="671218"/>
                </a:lnTo>
                <a:lnTo>
                  <a:pt x="2350556" y="630573"/>
                </a:lnTo>
                <a:lnTo>
                  <a:pt x="2399332" y="598058"/>
                </a:lnTo>
                <a:lnTo>
                  <a:pt x="2423720" y="557413"/>
                </a:lnTo>
                <a:lnTo>
                  <a:pt x="2358685" y="533026"/>
                </a:lnTo>
                <a:lnTo>
                  <a:pt x="2278553" y="517930"/>
                </a:lnTo>
                <a:lnTo>
                  <a:pt x="2286682" y="461027"/>
                </a:lnTo>
                <a:lnTo>
                  <a:pt x="2311070" y="436640"/>
                </a:lnTo>
                <a:lnTo>
                  <a:pt x="2480626" y="379738"/>
                </a:lnTo>
                <a:lnTo>
                  <a:pt x="2536370" y="379738"/>
                </a:lnTo>
                <a:lnTo>
                  <a:pt x="2560759" y="348383"/>
                </a:lnTo>
                <a:lnTo>
                  <a:pt x="2617664" y="348383"/>
                </a:lnTo>
                <a:lnTo>
                  <a:pt x="2625794" y="379738"/>
                </a:lnTo>
                <a:lnTo>
                  <a:pt x="2666441" y="330964"/>
                </a:lnTo>
                <a:lnTo>
                  <a:pt x="2730315" y="210191"/>
                </a:lnTo>
                <a:lnTo>
                  <a:pt x="2730315" y="177675"/>
                </a:lnTo>
                <a:lnTo>
                  <a:pt x="2762832" y="121934"/>
                </a:lnTo>
                <a:lnTo>
                  <a:pt x="2779091" y="97547"/>
                </a:lnTo>
                <a:lnTo>
                  <a:pt x="2770961" y="48774"/>
                </a:lnTo>
                <a:lnTo>
                  <a:pt x="2770961" y="16258"/>
                </a:lnTo>
                <a:lnTo>
                  <a:pt x="2901032" y="113805"/>
                </a:lnTo>
                <a:lnTo>
                  <a:pt x="2916129" y="121934"/>
                </a:lnTo>
                <a:lnTo>
                  <a:pt x="2964906" y="121934"/>
                </a:lnTo>
                <a:lnTo>
                  <a:pt x="2997423" y="154450"/>
                </a:lnTo>
                <a:lnTo>
                  <a:pt x="3013682" y="177675"/>
                </a:lnTo>
                <a:lnTo>
                  <a:pt x="3005553" y="193933"/>
                </a:lnTo>
                <a:lnTo>
                  <a:pt x="3005553" y="226449"/>
                </a:lnTo>
                <a:lnTo>
                  <a:pt x="3070588" y="169547"/>
                </a:lnTo>
                <a:lnTo>
                  <a:pt x="3093814" y="161418"/>
                </a:lnTo>
                <a:lnTo>
                  <a:pt x="3118203" y="138192"/>
                </a:lnTo>
                <a:lnTo>
                  <a:pt x="3207626" y="154450"/>
                </a:lnTo>
                <a:lnTo>
                  <a:pt x="3240144" y="130063"/>
                </a:lnTo>
                <a:lnTo>
                  <a:pt x="3295888" y="130063"/>
                </a:lnTo>
                <a:lnTo>
                  <a:pt x="3336535" y="154450"/>
                </a:lnTo>
                <a:lnTo>
                  <a:pt x="3385311" y="130063"/>
                </a:lnTo>
                <a:lnTo>
                  <a:pt x="3360923" y="89418"/>
                </a:lnTo>
                <a:lnTo>
                  <a:pt x="3425958" y="81290"/>
                </a:lnTo>
                <a:lnTo>
                  <a:pt x="3497961" y="16258"/>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200"/>
            </a:lvl1pPr>
          </a:lstStyle>
          <a:p>
            <a:r>
              <a:rPr lang="en-US"/>
              <a:t>Picture</a:t>
            </a:r>
          </a:p>
        </p:txBody>
      </p:sp>
    </p:spTree>
    <p:extLst>
      <p:ext uri="{BB962C8B-B14F-4D97-AF65-F5344CB8AC3E}">
        <p14:creationId xmlns:p14="http://schemas.microsoft.com/office/powerpoint/2010/main" val="15385097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12" name="Picture Placeholder 11"/>
          <p:cNvSpPr>
            <a:spLocks noGrp="1"/>
          </p:cNvSpPr>
          <p:nvPr>
            <p:ph type="pic" sz="quarter" idx="21" hasCustomPrompt="1"/>
          </p:nvPr>
        </p:nvSpPr>
        <p:spPr>
          <a:xfrm>
            <a:off x="823583" y="1017785"/>
            <a:ext cx="3319698" cy="3046955"/>
          </a:xfrm>
          <a:custGeom>
            <a:avLst/>
            <a:gdLst>
              <a:gd name="connsiteX0" fmla="*/ 3500939 w 4426264"/>
              <a:gd name="connsiteY0" fmla="*/ 1786752 h 4062607"/>
              <a:gd name="connsiteX1" fmla="*/ 3522352 w 4426264"/>
              <a:gd name="connsiteY1" fmla="*/ 1818850 h 4062607"/>
              <a:gd name="connsiteX2" fmla="*/ 3493240 w 4426264"/>
              <a:gd name="connsiteY2" fmla="*/ 1798293 h 4062607"/>
              <a:gd name="connsiteX3" fmla="*/ 2255957 w 4426264"/>
              <a:gd name="connsiteY3" fmla="*/ 0 h 4062607"/>
              <a:gd name="connsiteX4" fmla="*/ 2277369 w 4426264"/>
              <a:gd name="connsiteY4" fmla="*/ 180357 h 4062607"/>
              <a:gd name="connsiteX5" fmla="*/ 2309488 w 4426264"/>
              <a:gd name="connsiteY5" fmla="*/ 265950 h 4062607"/>
              <a:gd name="connsiteX6" fmla="*/ 2352313 w 4426264"/>
              <a:gd name="connsiteY6" fmla="*/ 372941 h 4062607"/>
              <a:gd name="connsiteX7" fmla="*/ 2393608 w 4426264"/>
              <a:gd name="connsiteY7" fmla="*/ 457005 h 4062607"/>
              <a:gd name="connsiteX8" fmla="*/ 2416550 w 4426264"/>
              <a:gd name="connsiteY8" fmla="*/ 510501 h 4062607"/>
              <a:gd name="connsiteX9" fmla="*/ 2564908 w 4426264"/>
              <a:gd name="connsiteY9" fmla="*/ 808548 h 4062607"/>
              <a:gd name="connsiteX10" fmla="*/ 2702560 w 4426264"/>
              <a:gd name="connsiteY10" fmla="*/ 1053099 h 4062607"/>
              <a:gd name="connsiteX11" fmla="*/ 2831035 w 4426264"/>
              <a:gd name="connsiteY11" fmla="*/ 1212057 h 4062607"/>
              <a:gd name="connsiteX12" fmla="*/ 2852447 w 4426264"/>
              <a:gd name="connsiteY12" fmla="*/ 1222756 h 4062607"/>
              <a:gd name="connsiteX13" fmla="*/ 2925862 w 4426264"/>
              <a:gd name="connsiteY13" fmla="*/ 1329747 h 4062607"/>
              <a:gd name="connsiteX14" fmla="*/ 3022217 w 4426264"/>
              <a:gd name="connsiteY14" fmla="*/ 1426039 h 4062607"/>
              <a:gd name="connsiteX15" fmla="*/ 3043630 w 4426264"/>
              <a:gd name="connsiteY15" fmla="*/ 1426039 h 4062607"/>
              <a:gd name="connsiteX16" fmla="*/ 3107867 w 4426264"/>
              <a:gd name="connsiteY16" fmla="*/ 1510104 h 4062607"/>
              <a:gd name="connsiteX17" fmla="*/ 3266931 w 4426264"/>
              <a:gd name="connsiteY17" fmla="*/ 1638493 h 4062607"/>
              <a:gd name="connsiteX18" fmla="*/ 3493240 w 4426264"/>
              <a:gd name="connsiteY18" fmla="*/ 1798293 h 4062607"/>
              <a:gd name="connsiteX19" fmla="*/ 3479527 w 4426264"/>
              <a:gd name="connsiteY19" fmla="*/ 1818850 h 4062607"/>
              <a:gd name="connsiteX20" fmla="*/ 3522352 w 4426264"/>
              <a:gd name="connsiteY20" fmla="*/ 1829549 h 4062607"/>
              <a:gd name="connsiteX21" fmla="*/ 3500939 w 4426264"/>
              <a:gd name="connsiteY21" fmla="*/ 1829549 h 4062607"/>
              <a:gd name="connsiteX22" fmla="*/ 3575883 w 4426264"/>
              <a:gd name="connsiteY22" fmla="*/ 1935011 h 4062607"/>
              <a:gd name="connsiteX23" fmla="*/ 3660003 w 4426264"/>
              <a:gd name="connsiteY23" fmla="*/ 2020604 h 4062607"/>
              <a:gd name="connsiteX24" fmla="*/ 3724241 w 4426264"/>
              <a:gd name="connsiteY24" fmla="*/ 2084799 h 4062607"/>
              <a:gd name="connsiteX25" fmla="*/ 3724241 w 4426264"/>
              <a:gd name="connsiteY25" fmla="*/ 2106197 h 4062607"/>
              <a:gd name="connsiteX26" fmla="*/ 3777772 w 4426264"/>
              <a:gd name="connsiteY26" fmla="*/ 2179563 h 4062607"/>
              <a:gd name="connsiteX27" fmla="*/ 3831303 w 4426264"/>
              <a:gd name="connsiteY27" fmla="*/ 2190262 h 4062607"/>
              <a:gd name="connsiteX28" fmla="*/ 4001073 w 4426264"/>
              <a:gd name="connsiteY28" fmla="*/ 2307952 h 4062607"/>
              <a:gd name="connsiteX29" fmla="*/ 4097429 w 4426264"/>
              <a:gd name="connsiteY29" fmla="*/ 2340049 h 4062607"/>
              <a:gd name="connsiteX30" fmla="*/ 4256493 w 4426264"/>
              <a:gd name="connsiteY30" fmla="*/ 2413415 h 4062607"/>
              <a:gd name="connsiteX31" fmla="*/ 4277906 w 4426264"/>
              <a:gd name="connsiteY31" fmla="*/ 2595300 h 4062607"/>
              <a:gd name="connsiteX32" fmla="*/ 4267200 w 4426264"/>
              <a:gd name="connsiteY32" fmla="*/ 2627397 h 4062607"/>
              <a:gd name="connsiteX33" fmla="*/ 4363556 w 4426264"/>
              <a:gd name="connsiteY33" fmla="*/ 2722160 h 4062607"/>
              <a:gd name="connsiteX34" fmla="*/ 4426264 w 4426264"/>
              <a:gd name="connsiteY34" fmla="*/ 2743559 h 4062607"/>
              <a:gd name="connsiteX35" fmla="*/ 4383439 w 4426264"/>
              <a:gd name="connsiteY35" fmla="*/ 2839851 h 4062607"/>
              <a:gd name="connsiteX36" fmla="*/ 4415558 w 4426264"/>
              <a:gd name="connsiteY36" fmla="*/ 2861249 h 4062607"/>
              <a:gd name="connsiteX37" fmla="*/ 4426264 w 4426264"/>
              <a:gd name="connsiteY37" fmla="*/ 2891818 h 4062607"/>
              <a:gd name="connsiteX38" fmla="*/ 4363556 w 4426264"/>
              <a:gd name="connsiteY38" fmla="*/ 2934614 h 4062607"/>
              <a:gd name="connsiteX39" fmla="*/ 4299318 w 4426264"/>
              <a:gd name="connsiteY39" fmla="*/ 2988110 h 4062607"/>
              <a:gd name="connsiteX40" fmla="*/ 4256493 w 4426264"/>
              <a:gd name="connsiteY40" fmla="*/ 3020207 h 4062607"/>
              <a:gd name="connsiteX41" fmla="*/ 4224375 w 4426264"/>
              <a:gd name="connsiteY41" fmla="*/ 3063004 h 4062607"/>
              <a:gd name="connsiteX42" fmla="*/ 4160137 w 4426264"/>
              <a:gd name="connsiteY42" fmla="*/ 3157767 h 4062607"/>
              <a:gd name="connsiteX43" fmla="*/ 4128019 w 4426264"/>
              <a:gd name="connsiteY43" fmla="*/ 3232661 h 4062607"/>
              <a:gd name="connsiteX44" fmla="*/ 4128019 w 4426264"/>
              <a:gd name="connsiteY44" fmla="*/ 3243360 h 4062607"/>
              <a:gd name="connsiteX45" fmla="*/ 4128019 w 4426264"/>
              <a:gd name="connsiteY45" fmla="*/ 3275458 h 4062607"/>
              <a:gd name="connsiteX46" fmla="*/ 4108136 w 4426264"/>
              <a:gd name="connsiteY46" fmla="*/ 3318254 h 4062607"/>
              <a:gd name="connsiteX47" fmla="*/ 4076017 w 4426264"/>
              <a:gd name="connsiteY47" fmla="*/ 3296856 h 4062607"/>
              <a:gd name="connsiteX48" fmla="*/ 4022486 w 4426264"/>
              <a:gd name="connsiteY48" fmla="*/ 3361050 h 4062607"/>
              <a:gd name="connsiteX49" fmla="*/ 4011779 w 4426264"/>
              <a:gd name="connsiteY49" fmla="*/ 3370221 h 4062607"/>
              <a:gd name="connsiteX50" fmla="*/ 4011779 w 4426264"/>
              <a:gd name="connsiteY50" fmla="*/ 3382449 h 4062607"/>
              <a:gd name="connsiteX51" fmla="*/ 3979661 w 4426264"/>
              <a:gd name="connsiteY51" fmla="*/ 3423717 h 4062607"/>
              <a:gd name="connsiteX52" fmla="*/ 3958248 w 4426264"/>
              <a:gd name="connsiteY52" fmla="*/ 3509310 h 4062607"/>
              <a:gd name="connsiteX53" fmla="*/ 3904717 w 4426264"/>
              <a:gd name="connsiteY53" fmla="*/ 3584203 h 4062607"/>
              <a:gd name="connsiteX54" fmla="*/ 3904717 w 4426264"/>
              <a:gd name="connsiteY54" fmla="*/ 3594903 h 4062607"/>
              <a:gd name="connsiteX55" fmla="*/ 3831303 w 4426264"/>
              <a:gd name="connsiteY55" fmla="*/ 3625471 h 4062607"/>
              <a:gd name="connsiteX56" fmla="*/ 3799184 w 4426264"/>
              <a:gd name="connsiteY56" fmla="*/ 3668268 h 4062607"/>
              <a:gd name="connsiteX57" fmla="*/ 3799184 w 4426264"/>
              <a:gd name="connsiteY57" fmla="*/ 3711064 h 4062607"/>
              <a:gd name="connsiteX58" fmla="*/ 3745653 w 4426264"/>
              <a:gd name="connsiteY58" fmla="*/ 3743162 h 4062607"/>
              <a:gd name="connsiteX59" fmla="*/ 3681416 w 4426264"/>
              <a:gd name="connsiteY59" fmla="*/ 3796657 h 4062607"/>
              <a:gd name="connsiteX60" fmla="*/ 3660003 w 4426264"/>
              <a:gd name="connsiteY60" fmla="*/ 3785958 h 4062607"/>
              <a:gd name="connsiteX61" fmla="*/ 3618708 w 4426264"/>
              <a:gd name="connsiteY61" fmla="*/ 3785958 h 4062607"/>
              <a:gd name="connsiteX62" fmla="*/ 3649297 w 4426264"/>
              <a:gd name="connsiteY62" fmla="*/ 3743162 h 4062607"/>
              <a:gd name="connsiteX63" fmla="*/ 3618708 w 4426264"/>
              <a:gd name="connsiteY63" fmla="*/ 3678967 h 4062607"/>
              <a:gd name="connsiteX64" fmla="*/ 3608001 w 4426264"/>
              <a:gd name="connsiteY64" fmla="*/ 3594903 h 4062607"/>
              <a:gd name="connsiteX65" fmla="*/ 3597295 w 4426264"/>
              <a:gd name="connsiteY65" fmla="*/ 3562805 h 4062607"/>
              <a:gd name="connsiteX66" fmla="*/ 3575883 w 4426264"/>
              <a:gd name="connsiteY66" fmla="*/ 3520009 h 4062607"/>
              <a:gd name="connsiteX67" fmla="*/ 3554470 w 4426264"/>
              <a:gd name="connsiteY67" fmla="*/ 3530708 h 4062607"/>
              <a:gd name="connsiteX68" fmla="*/ 3533058 w 4426264"/>
              <a:gd name="connsiteY68" fmla="*/ 3477212 h 4062607"/>
              <a:gd name="connsiteX69" fmla="*/ 3458114 w 4426264"/>
              <a:gd name="connsiteY69" fmla="*/ 3423717 h 4062607"/>
              <a:gd name="connsiteX70" fmla="*/ 3415289 w 4426264"/>
              <a:gd name="connsiteY70" fmla="*/ 3434416 h 4062607"/>
              <a:gd name="connsiteX71" fmla="*/ 3415289 w 4426264"/>
              <a:gd name="connsiteY71" fmla="*/ 3391619 h 4062607"/>
              <a:gd name="connsiteX72" fmla="*/ 3372464 w 4426264"/>
              <a:gd name="connsiteY72" fmla="*/ 3413018 h 4062607"/>
              <a:gd name="connsiteX73" fmla="*/ 3363287 w 4426264"/>
              <a:gd name="connsiteY73" fmla="*/ 3466513 h 4062607"/>
              <a:gd name="connsiteX74" fmla="*/ 3320463 w 4426264"/>
              <a:gd name="connsiteY74" fmla="*/ 3445115 h 4062607"/>
              <a:gd name="connsiteX75" fmla="*/ 3277638 w 4426264"/>
              <a:gd name="connsiteY75" fmla="*/ 3339652 h 4062607"/>
              <a:gd name="connsiteX76" fmla="*/ 3224106 w 4426264"/>
              <a:gd name="connsiteY76" fmla="*/ 3361050 h 4062607"/>
              <a:gd name="connsiteX77" fmla="*/ 3224106 w 4426264"/>
              <a:gd name="connsiteY77" fmla="*/ 3328953 h 4062607"/>
              <a:gd name="connsiteX78" fmla="*/ 3181281 w 4426264"/>
              <a:gd name="connsiteY78" fmla="*/ 3286157 h 4062607"/>
              <a:gd name="connsiteX79" fmla="*/ 3170575 w 4426264"/>
              <a:gd name="connsiteY79" fmla="*/ 3296856 h 4062607"/>
              <a:gd name="connsiteX80" fmla="*/ 3097161 w 4426264"/>
              <a:gd name="connsiteY80" fmla="*/ 3361050 h 4062607"/>
              <a:gd name="connsiteX81" fmla="*/ 3043630 w 4426264"/>
              <a:gd name="connsiteY81" fmla="*/ 3413018 h 4062607"/>
              <a:gd name="connsiteX82" fmla="*/ 3043630 w 4426264"/>
              <a:gd name="connsiteY82" fmla="*/ 3434416 h 4062607"/>
              <a:gd name="connsiteX83" fmla="*/ 3011511 w 4426264"/>
              <a:gd name="connsiteY83" fmla="*/ 3487911 h 4062607"/>
              <a:gd name="connsiteX84" fmla="*/ 2968686 w 4426264"/>
              <a:gd name="connsiteY84" fmla="*/ 3487911 h 4062607"/>
              <a:gd name="connsiteX85" fmla="*/ 2957980 w 4426264"/>
              <a:gd name="connsiteY85" fmla="*/ 3520009 h 4062607"/>
              <a:gd name="connsiteX86" fmla="*/ 2925862 w 4426264"/>
              <a:gd name="connsiteY86" fmla="*/ 3509310 h 4062607"/>
              <a:gd name="connsiteX87" fmla="*/ 2873860 w 4426264"/>
              <a:gd name="connsiteY87" fmla="*/ 3520009 h 4062607"/>
              <a:gd name="connsiteX88" fmla="*/ 2852447 w 4426264"/>
              <a:gd name="connsiteY88" fmla="*/ 3530708 h 4062607"/>
              <a:gd name="connsiteX89" fmla="*/ 2831035 w 4426264"/>
              <a:gd name="connsiteY89" fmla="*/ 3573504 h 4062607"/>
              <a:gd name="connsiteX90" fmla="*/ 2893743 w 4426264"/>
              <a:gd name="connsiteY90" fmla="*/ 3689666 h 4062607"/>
              <a:gd name="connsiteX91" fmla="*/ 2916685 w 4426264"/>
              <a:gd name="connsiteY91" fmla="*/ 3743162 h 4062607"/>
              <a:gd name="connsiteX92" fmla="*/ 2957980 w 4426264"/>
              <a:gd name="connsiteY92" fmla="*/ 3743162 h 4062607"/>
              <a:gd name="connsiteX93" fmla="*/ 2968686 w 4426264"/>
              <a:gd name="connsiteY93" fmla="*/ 3785958 h 4062607"/>
              <a:gd name="connsiteX94" fmla="*/ 2947274 w 4426264"/>
              <a:gd name="connsiteY94" fmla="*/ 3839454 h 4062607"/>
              <a:gd name="connsiteX95" fmla="*/ 2916685 w 4426264"/>
              <a:gd name="connsiteY95" fmla="*/ 3828755 h 4062607"/>
              <a:gd name="connsiteX96" fmla="*/ 2893743 w 4426264"/>
              <a:gd name="connsiteY96" fmla="*/ 3775259 h 4062607"/>
              <a:gd name="connsiteX97" fmla="*/ 2873860 w 4426264"/>
              <a:gd name="connsiteY97" fmla="*/ 3828755 h 4062607"/>
              <a:gd name="connsiteX98" fmla="*/ 2809622 w 4426264"/>
              <a:gd name="connsiteY98" fmla="*/ 3860852 h 4062607"/>
              <a:gd name="connsiteX99" fmla="*/ 2766797 w 4426264"/>
              <a:gd name="connsiteY99" fmla="*/ 3839454 h 4062607"/>
              <a:gd name="connsiteX100" fmla="*/ 2756091 w 4426264"/>
              <a:gd name="connsiteY100" fmla="*/ 3880722 h 4062607"/>
              <a:gd name="connsiteX101" fmla="*/ 2766797 w 4426264"/>
              <a:gd name="connsiteY101" fmla="*/ 3891421 h 4062607"/>
              <a:gd name="connsiteX102" fmla="*/ 2745385 w 4426264"/>
              <a:gd name="connsiteY102" fmla="*/ 3977014 h 4062607"/>
              <a:gd name="connsiteX103" fmla="*/ 2702560 w 4426264"/>
              <a:gd name="connsiteY103" fmla="*/ 3870023 h 4062607"/>
              <a:gd name="connsiteX104" fmla="*/ 2629146 w 4426264"/>
              <a:gd name="connsiteY104" fmla="*/ 3870023 h 4062607"/>
              <a:gd name="connsiteX105" fmla="*/ 2597027 w 4426264"/>
              <a:gd name="connsiteY105" fmla="*/ 3934217 h 4062607"/>
              <a:gd name="connsiteX106" fmla="*/ 2597027 w 4426264"/>
              <a:gd name="connsiteY106" fmla="*/ 3987713 h 4062607"/>
              <a:gd name="connsiteX107" fmla="*/ 2522083 w 4426264"/>
              <a:gd name="connsiteY107" fmla="*/ 3987713 h 4062607"/>
              <a:gd name="connsiteX108" fmla="*/ 2511377 w 4426264"/>
              <a:gd name="connsiteY108" fmla="*/ 4062607 h 4062607"/>
              <a:gd name="connsiteX109" fmla="*/ 2405844 w 4426264"/>
              <a:gd name="connsiteY109" fmla="*/ 4019810 h 4062607"/>
              <a:gd name="connsiteX110" fmla="*/ 2309488 w 4426264"/>
              <a:gd name="connsiteY110" fmla="*/ 4030509 h 4062607"/>
              <a:gd name="connsiteX111" fmla="*/ 2277369 w 4426264"/>
              <a:gd name="connsiteY111" fmla="*/ 3977014 h 4062607"/>
              <a:gd name="connsiteX112" fmla="*/ 2266663 w 4426264"/>
              <a:gd name="connsiteY112" fmla="*/ 3944916 h 4062607"/>
              <a:gd name="connsiteX113" fmla="*/ 2223838 w 4426264"/>
              <a:gd name="connsiteY113" fmla="*/ 3934217 h 4062607"/>
              <a:gd name="connsiteX114" fmla="*/ 2202426 w 4426264"/>
              <a:gd name="connsiteY114" fmla="*/ 3912819 h 4062607"/>
              <a:gd name="connsiteX115" fmla="*/ 2202426 w 4426264"/>
              <a:gd name="connsiteY115" fmla="*/ 3880722 h 4062607"/>
              <a:gd name="connsiteX116" fmla="*/ 2191720 w 4426264"/>
              <a:gd name="connsiteY116" fmla="*/ 3870023 h 4062607"/>
              <a:gd name="connsiteX117" fmla="*/ 2170307 w 4426264"/>
              <a:gd name="connsiteY117" fmla="*/ 3880722 h 4062607"/>
              <a:gd name="connsiteX118" fmla="*/ 2107599 w 4426264"/>
              <a:gd name="connsiteY118" fmla="*/ 3891421 h 4062607"/>
              <a:gd name="connsiteX119" fmla="*/ 2011243 w 4426264"/>
              <a:gd name="connsiteY119" fmla="*/ 3860852 h 4062607"/>
              <a:gd name="connsiteX120" fmla="*/ 2000537 w 4426264"/>
              <a:gd name="connsiteY120" fmla="*/ 3818055 h 4062607"/>
              <a:gd name="connsiteX121" fmla="*/ 1925593 w 4426264"/>
              <a:gd name="connsiteY121" fmla="*/ 3860852 h 4062607"/>
              <a:gd name="connsiteX122" fmla="*/ 1895004 w 4426264"/>
              <a:gd name="connsiteY122" fmla="*/ 3828755 h 4062607"/>
              <a:gd name="connsiteX123" fmla="*/ 1862885 w 4426264"/>
              <a:gd name="connsiteY123" fmla="*/ 3796657 h 4062607"/>
              <a:gd name="connsiteX124" fmla="*/ 1841473 w 4426264"/>
              <a:gd name="connsiteY124" fmla="*/ 3785958 h 4062607"/>
              <a:gd name="connsiteX125" fmla="*/ 1820060 w 4426264"/>
              <a:gd name="connsiteY125" fmla="*/ 3743162 h 4062607"/>
              <a:gd name="connsiteX126" fmla="*/ 1777235 w 4426264"/>
              <a:gd name="connsiteY126" fmla="*/ 3668268 h 4062607"/>
              <a:gd name="connsiteX127" fmla="*/ 1723704 w 4426264"/>
              <a:gd name="connsiteY127" fmla="*/ 3711064 h 4062607"/>
              <a:gd name="connsiteX128" fmla="*/ 1670173 w 4426264"/>
              <a:gd name="connsiteY128" fmla="*/ 3678967 h 4062607"/>
              <a:gd name="connsiteX129" fmla="*/ 1607465 w 4426264"/>
              <a:gd name="connsiteY129" fmla="*/ 3625471 h 4062607"/>
              <a:gd name="connsiteX130" fmla="*/ 1553934 w 4426264"/>
              <a:gd name="connsiteY130" fmla="*/ 3646870 h 4062607"/>
              <a:gd name="connsiteX131" fmla="*/ 1564640 w 4426264"/>
              <a:gd name="connsiteY131" fmla="*/ 3689666 h 4062607"/>
              <a:gd name="connsiteX132" fmla="*/ 1489696 w 4426264"/>
              <a:gd name="connsiteY132" fmla="*/ 3732463 h 4062607"/>
              <a:gd name="connsiteX133" fmla="*/ 1414753 w 4426264"/>
              <a:gd name="connsiteY133" fmla="*/ 3775259 h 4062607"/>
              <a:gd name="connsiteX134" fmla="*/ 1394870 w 4426264"/>
              <a:gd name="connsiteY134" fmla="*/ 3818055 h 4062607"/>
              <a:gd name="connsiteX135" fmla="*/ 1255689 w 4426264"/>
              <a:gd name="connsiteY135" fmla="*/ 3743162 h 4062607"/>
              <a:gd name="connsiteX136" fmla="*/ 1255689 w 4426264"/>
              <a:gd name="connsiteY136" fmla="*/ 3732463 h 4062607"/>
              <a:gd name="connsiteX137" fmla="*/ 1212864 w 4426264"/>
              <a:gd name="connsiteY137" fmla="*/ 3668268 h 4062607"/>
              <a:gd name="connsiteX138" fmla="*/ 1191451 w 4426264"/>
              <a:gd name="connsiteY138" fmla="*/ 3646870 h 4062607"/>
              <a:gd name="connsiteX139" fmla="*/ 1171568 w 4426264"/>
              <a:gd name="connsiteY139" fmla="*/ 3646870 h 4062607"/>
              <a:gd name="connsiteX140" fmla="*/ 1160862 w 4426264"/>
              <a:gd name="connsiteY140" fmla="*/ 3646870 h 4062607"/>
              <a:gd name="connsiteX141" fmla="*/ 1075212 w 4426264"/>
              <a:gd name="connsiteY141" fmla="*/ 3584203 h 4062607"/>
              <a:gd name="connsiteX142" fmla="*/ 989562 w 4426264"/>
              <a:gd name="connsiteY142" fmla="*/ 3541407 h 4062607"/>
              <a:gd name="connsiteX143" fmla="*/ 946737 w 4426264"/>
              <a:gd name="connsiteY143" fmla="*/ 3541407 h 4062607"/>
              <a:gd name="connsiteX144" fmla="*/ 926854 w 4426264"/>
              <a:gd name="connsiteY144" fmla="*/ 3594903 h 4062607"/>
              <a:gd name="connsiteX145" fmla="*/ 905442 w 4426264"/>
              <a:gd name="connsiteY145" fmla="*/ 3594903 h 4062607"/>
              <a:gd name="connsiteX146" fmla="*/ 873323 w 4426264"/>
              <a:gd name="connsiteY146" fmla="*/ 3573504 h 4062607"/>
              <a:gd name="connsiteX147" fmla="*/ 862617 w 4426264"/>
              <a:gd name="connsiteY147" fmla="*/ 3530708 h 4062607"/>
              <a:gd name="connsiteX148" fmla="*/ 862617 w 4426264"/>
              <a:gd name="connsiteY148" fmla="*/ 3445115 h 4062607"/>
              <a:gd name="connsiteX149" fmla="*/ 851911 w 4426264"/>
              <a:gd name="connsiteY149" fmla="*/ 3423717 h 4062607"/>
              <a:gd name="connsiteX150" fmla="*/ 905442 w 4426264"/>
              <a:gd name="connsiteY150" fmla="*/ 3318254 h 4062607"/>
              <a:gd name="connsiteX151" fmla="*/ 894735 w 4426264"/>
              <a:gd name="connsiteY151" fmla="*/ 3286157 h 4062607"/>
              <a:gd name="connsiteX152" fmla="*/ 841204 w 4426264"/>
              <a:gd name="connsiteY152" fmla="*/ 3232661 h 4062607"/>
              <a:gd name="connsiteX153" fmla="*/ 819792 w 4426264"/>
              <a:gd name="connsiteY153" fmla="*/ 3243360 h 4062607"/>
              <a:gd name="connsiteX154" fmla="*/ 755554 w 4426264"/>
              <a:gd name="connsiteY154" fmla="*/ 3179166 h 4062607"/>
              <a:gd name="connsiteX155" fmla="*/ 703553 w 4426264"/>
              <a:gd name="connsiteY155" fmla="*/ 3157767 h 4062607"/>
              <a:gd name="connsiteX156" fmla="*/ 691317 w 4426264"/>
              <a:gd name="connsiteY156" fmla="*/ 3168466 h 4062607"/>
              <a:gd name="connsiteX157" fmla="*/ 660728 w 4426264"/>
              <a:gd name="connsiteY157" fmla="*/ 3136369 h 4062607"/>
              <a:gd name="connsiteX158" fmla="*/ 542959 w 4426264"/>
              <a:gd name="connsiteY158" fmla="*/ 3073703 h 4062607"/>
              <a:gd name="connsiteX159" fmla="*/ 448133 w 4426264"/>
              <a:gd name="connsiteY159" fmla="*/ 3030906 h 4062607"/>
              <a:gd name="connsiteX160" fmla="*/ 203419 w 4426264"/>
              <a:gd name="connsiteY160" fmla="*/ 2891818 h 4062607"/>
              <a:gd name="connsiteX161" fmla="*/ 203419 w 4426264"/>
              <a:gd name="connsiteY161" fmla="*/ 2945313 h 4062607"/>
              <a:gd name="connsiteX162" fmla="*/ 171300 w 4426264"/>
              <a:gd name="connsiteY162" fmla="*/ 2966712 h 4062607"/>
              <a:gd name="connsiteX163" fmla="*/ 149887 w 4426264"/>
              <a:gd name="connsiteY163" fmla="*/ 2966712 h 4062607"/>
              <a:gd name="connsiteX164" fmla="*/ 64238 w 4426264"/>
              <a:gd name="connsiteY164" fmla="*/ 2913216 h 4062607"/>
              <a:gd name="connsiteX165" fmla="*/ 64238 w 4426264"/>
              <a:gd name="connsiteY165" fmla="*/ 2891818 h 4062607"/>
              <a:gd name="connsiteX166" fmla="*/ 10706 w 4426264"/>
              <a:gd name="connsiteY166" fmla="*/ 2829152 h 4062607"/>
              <a:gd name="connsiteX167" fmla="*/ 0 w 4426264"/>
              <a:gd name="connsiteY167" fmla="*/ 2775656 h 4062607"/>
              <a:gd name="connsiteX168" fmla="*/ 0 w 4426264"/>
              <a:gd name="connsiteY168" fmla="*/ 2722160 h 4062607"/>
              <a:gd name="connsiteX169" fmla="*/ 0 w 4426264"/>
              <a:gd name="connsiteY169" fmla="*/ 2679364 h 4062607"/>
              <a:gd name="connsiteX170" fmla="*/ 10706 w 4426264"/>
              <a:gd name="connsiteY170" fmla="*/ 2668665 h 4062607"/>
              <a:gd name="connsiteX171" fmla="*/ 21413 w 4426264"/>
              <a:gd name="connsiteY171" fmla="*/ 2595300 h 4062607"/>
              <a:gd name="connsiteX172" fmla="*/ 21413 w 4426264"/>
              <a:gd name="connsiteY172" fmla="*/ 2584600 h 4062607"/>
              <a:gd name="connsiteX173" fmla="*/ 53531 w 4426264"/>
              <a:gd name="connsiteY173" fmla="*/ 2595300 h 4062607"/>
              <a:gd name="connsiteX174" fmla="*/ 139181 w 4426264"/>
              <a:gd name="connsiteY174" fmla="*/ 2531105 h 4062607"/>
              <a:gd name="connsiteX175" fmla="*/ 171300 w 4426264"/>
              <a:gd name="connsiteY175" fmla="*/ 2434813 h 4062607"/>
              <a:gd name="connsiteX176" fmla="*/ 160594 w 4426264"/>
              <a:gd name="connsiteY176" fmla="*/ 2392016 h 4062607"/>
              <a:gd name="connsiteX177" fmla="*/ 266127 w 4426264"/>
              <a:gd name="connsiteY177" fmla="*/ 2413415 h 4062607"/>
              <a:gd name="connsiteX178" fmla="*/ 373189 w 4426264"/>
              <a:gd name="connsiteY178" fmla="*/ 2488308 h 4062607"/>
              <a:gd name="connsiteX179" fmla="*/ 405308 w 4426264"/>
              <a:gd name="connsiteY179" fmla="*/ 2466910 h 4062607"/>
              <a:gd name="connsiteX180" fmla="*/ 510841 w 4426264"/>
              <a:gd name="connsiteY180" fmla="*/ 2531105 h 4062607"/>
              <a:gd name="connsiteX181" fmla="*/ 542959 w 4426264"/>
              <a:gd name="connsiteY181" fmla="*/ 2563202 h 4062607"/>
              <a:gd name="connsiteX182" fmla="*/ 564372 w 4426264"/>
              <a:gd name="connsiteY182" fmla="*/ 2573901 h 4062607"/>
              <a:gd name="connsiteX183" fmla="*/ 639315 w 4426264"/>
              <a:gd name="connsiteY183" fmla="*/ 2531105 h 4062607"/>
              <a:gd name="connsiteX184" fmla="*/ 660728 w 4426264"/>
              <a:gd name="connsiteY184" fmla="*/ 2563202 h 4062607"/>
              <a:gd name="connsiteX185" fmla="*/ 703553 w 4426264"/>
              <a:gd name="connsiteY185" fmla="*/ 2563202 h 4062607"/>
              <a:gd name="connsiteX186" fmla="*/ 766261 w 4426264"/>
              <a:gd name="connsiteY186" fmla="*/ 2477609 h 4062607"/>
              <a:gd name="connsiteX187" fmla="*/ 755554 w 4426264"/>
              <a:gd name="connsiteY187" fmla="*/ 2456211 h 4062607"/>
              <a:gd name="connsiteX188" fmla="*/ 841204 w 4426264"/>
              <a:gd name="connsiteY188" fmla="*/ 2434813 h 4062607"/>
              <a:gd name="connsiteX189" fmla="*/ 809086 w 4426264"/>
              <a:gd name="connsiteY189" fmla="*/ 2413415 h 4062607"/>
              <a:gd name="connsiteX190" fmla="*/ 894735 w 4426264"/>
              <a:gd name="connsiteY190" fmla="*/ 2392016 h 4062607"/>
              <a:gd name="connsiteX191" fmla="*/ 862617 w 4426264"/>
              <a:gd name="connsiteY191" fmla="*/ 2372147 h 4062607"/>
              <a:gd name="connsiteX192" fmla="*/ 776967 w 4426264"/>
              <a:gd name="connsiteY192" fmla="*/ 2286554 h 4062607"/>
              <a:gd name="connsiteX193" fmla="*/ 798379 w 4426264"/>
              <a:gd name="connsiteY193" fmla="*/ 2265155 h 4062607"/>
              <a:gd name="connsiteX194" fmla="*/ 776967 w 4426264"/>
              <a:gd name="connsiteY194" fmla="*/ 2243757 h 4062607"/>
              <a:gd name="connsiteX195" fmla="*/ 703553 w 4426264"/>
              <a:gd name="connsiteY195" fmla="*/ 2222359 h 4062607"/>
              <a:gd name="connsiteX196" fmla="*/ 639315 w 4426264"/>
              <a:gd name="connsiteY196" fmla="*/ 2158164 h 4062607"/>
              <a:gd name="connsiteX197" fmla="*/ 553665 w 4426264"/>
              <a:gd name="connsiteY197" fmla="*/ 2084799 h 4062607"/>
              <a:gd name="connsiteX198" fmla="*/ 542959 w 4426264"/>
              <a:gd name="connsiteY198" fmla="*/ 2063401 h 4062607"/>
              <a:gd name="connsiteX199" fmla="*/ 521547 w 4426264"/>
              <a:gd name="connsiteY199" fmla="*/ 1913613 h 4062607"/>
              <a:gd name="connsiteX200" fmla="*/ 448133 w 4426264"/>
              <a:gd name="connsiteY200" fmla="*/ 1872345 h 4062607"/>
              <a:gd name="connsiteX201" fmla="*/ 394601 w 4426264"/>
              <a:gd name="connsiteY201" fmla="*/ 1840248 h 4062607"/>
              <a:gd name="connsiteX202" fmla="*/ 373189 w 4426264"/>
              <a:gd name="connsiteY202" fmla="*/ 1829549 h 4062607"/>
              <a:gd name="connsiteX203" fmla="*/ 319658 w 4426264"/>
              <a:gd name="connsiteY203" fmla="*/ 1786752 h 4062607"/>
              <a:gd name="connsiteX204" fmla="*/ 405308 w 4426264"/>
              <a:gd name="connsiteY204" fmla="*/ 1722558 h 4062607"/>
              <a:gd name="connsiteX205" fmla="*/ 426720 w 4426264"/>
              <a:gd name="connsiteY205" fmla="*/ 1669062 h 4062607"/>
              <a:gd name="connsiteX206" fmla="*/ 416014 w 4426264"/>
              <a:gd name="connsiteY206" fmla="*/ 1638493 h 4062607"/>
              <a:gd name="connsiteX207" fmla="*/ 362483 w 4426264"/>
              <a:gd name="connsiteY207" fmla="*/ 1627794 h 4062607"/>
              <a:gd name="connsiteX208" fmla="*/ 244714 w 4426264"/>
              <a:gd name="connsiteY208" fmla="*/ 1510104 h 4062607"/>
              <a:gd name="connsiteX209" fmla="*/ 298245 w 4426264"/>
              <a:gd name="connsiteY209" fmla="*/ 1435210 h 4062607"/>
              <a:gd name="connsiteX210" fmla="*/ 341070 w 4426264"/>
              <a:gd name="connsiteY210" fmla="*/ 1435210 h 4062607"/>
              <a:gd name="connsiteX211" fmla="*/ 394601 w 4426264"/>
              <a:gd name="connsiteY211" fmla="*/ 1383243 h 4062607"/>
              <a:gd name="connsiteX212" fmla="*/ 373189 w 4426264"/>
              <a:gd name="connsiteY212" fmla="*/ 1372544 h 4062607"/>
              <a:gd name="connsiteX213" fmla="*/ 394601 w 4426264"/>
              <a:gd name="connsiteY213" fmla="*/ 1286951 h 4062607"/>
              <a:gd name="connsiteX214" fmla="*/ 362483 w 4426264"/>
              <a:gd name="connsiteY214" fmla="*/ 1265553 h 4062607"/>
              <a:gd name="connsiteX215" fmla="*/ 351776 w 4426264"/>
              <a:gd name="connsiteY215" fmla="*/ 1222756 h 4062607"/>
              <a:gd name="connsiteX216" fmla="*/ 341070 w 4426264"/>
              <a:gd name="connsiteY216" fmla="*/ 1181488 h 4062607"/>
              <a:gd name="connsiteX217" fmla="*/ 362483 w 4426264"/>
              <a:gd name="connsiteY217" fmla="*/ 1201358 h 4062607"/>
              <a:gd name="connsiteX218" fmla="*/ 373189 w 4426264"/>
              <a:gd name="connsiteY218" fmla="*/ 1170789 h 4062607"/>
              <a:gd name="connsiteX219" fmla="*/ 394601 w 4426264"/>
              <a:gd name="connsiteY219" fmla="*/ 1085196 h 4062607"/>
              <a:gd name="connsiteX220" fmla="*/ 426720 w 4426264"/>
              <a:gd name="connsiteY220" fmla="*/ 1063798 h 4062607"/>
              <a:gd name="connsiteX221" fmla="*/ 426720 w 4426264"/>
              <a:gd name="connsiteY221" fmla="*/ 1021001 h 4062607"/>
              <a:gd name="connsiteX222" fmla="*/ 521547 w 4426264"/>
              <a:gd name="connsiteY222" fmla="*/ 1053099 h 4062607"/>
              <a:gd name="connsiteX223" fmla="*/ 575078 w 4426264"/>
              <a:gd name="connsiteY223" fmla="*/ 1063798 h 4062607"/>
              <a:gd name="connsiteX224" fmla="*/ 650022 w 4426264"/>
              <a:gd name="connsiteY224" fmla="*/ 1031700 h 4062607"/>
              <a:gd name="connsiteX225" fmla="*/ 691317 w 4426264"/>
              <a:gd name="connsiteY225" fmla="*/ 1074497 h 4062607"/>
              <a:gd name="connsiteX226" fmla="*/ 776967 w 4426264"/>
              <a:gd name="connsiteY226" fmla="*/ 1053099 h 4062607"/>
              <a:gd name="connsiteX227" fmla="*/ 841204 w 4426264"/>
              <a:gd name="connsiteY227" fmla="*/ 1063798 h 4062607"/>
              <a:gd name="connsiteX228" fmla="*/ 916148 w 4426264"/>
              <a:gd name="connsiteY228" fmla="*/ 1021001 h 4062607"/>
              <a:gd name="connsiteX229" fmla="*/ 926854 w 4426264"/>
              <a:gd name="connsiteY229" fmla="*/ 1010302 h 4062607"/>
              <a:gd name="connsiteX230" fmla="*/ 946737 w 4426264"/>
              <a:gd name="connsiteY230" fmla="*/ 915539 h 4062607"/>
              <a:gd name="connsiteX231" fmla="*/ 968150 w 4426264"/>
              <a:gd name="connsiteY231" fmla="*/ 851344 h 4062607"/>
              <a:gd name="connsiteX232" fmla="*/ 968150 w 4426264"/>
              <a:gd name="connsiteY232" fmla="*/ 829946 h 4062607"/>
              <a:gd name="connsiteX233" fmla="*/ 894735 w 4426264"/>
              <a:gd name="connsiteY233" fmla="*/ 808548 h 4062607"/>
              <a:gd name="connsiteX234" fmla="*/ 894735 w 4426264"/>
              <a:gd name="connsiteY234" fmla="*/ 819247 h 4062607"/>
              <a:gd name="connsiteX235" fmla="*/ 819792 w 4426264"/>
              <a:gd name="connsiteY235" fmla="*/ 755052 h 4062607"/>
              <a:gd name="connsiteX236" fmla="*/ 819792 w 4426264"/>
              <a:gd name="connsiteY236" fmla="*/ 712255 h 4062607"/>
              <a:gd name="connsiteX237" fmla="*/ 841204 w 4426264"/>
              <a:gd name="connsiteY237" fmla="*/ 670987 h 4062607"/>
              <a:gd name="connsiteX238" fmla="*/ 851911 w 4426264"/>
              <a:gd name="connsiteY238" fmla="*/ 660288 h 4062607"/>
              <a:gd name="connsiteX239" fmla="*/ 916148 w 4426264"/>
              <a:gd name="connsiteY239" fmla="*/ 680158 h 4062607"/>
              <a:gd name="connsiteX240" fmla="*/ 1021681 w 4426264"/>
              <a:gd name="connsiteY240" fmla="*/ 617492 h 4062607"/>
              <a:gd name="connsiteX241" fmla="*/ 1043094 w 4426264"/>
              <a:gd name="connsiteY241" fmla="*/ 638890 h 4062607"/>
              <a:gd name="connsiteX242" fmla="*/ 1053800 w 4426264"/>
              <a:gd name="connsiteY242" fmla="*/ 553297 h 4062607"/>
              <a:gd name="connsiteX243" fmla="*/ 1118037 w 4426264"/>
              <a:gd name="connsiteY243" fmla="*/ 531899 h 4062607"/>
              <a:gd name="connsiteX244" fmla="*/ 1191451 w 4426264"/>
              <a:gd name="connsiteY244" fmla="*/ 521200 h 4062607"/>
              <a:gd name="connsiteX245" fmla="*/ 1212864 w 4426264"/>
              <a:gd name="connsiteY245" fmla="*/ 467704 h 4062607"/>
              <a:gd name="connsiteX246" fmla="*/ 1212864 w 4426264"/>
              <a:gd name="connsiteY246" fmla="*/ 405038 h 4062607"/>
              <a:gd name="connsiteX247" fmla="*/ 1298514 w 4426264"/>
              <a:gd name="connsiteY247" fmla="*/ 287348 h 4062607"/>
              <a:gd name="connsiteX248" fmla="*/ 1298514 w 4426264"/>
              <a:gd name="connsiteY248" fmla="*/ 255250 h 4062607"/>
              <a:gd name="connsiteX249" fmla="*/ 1362751 w 4426264"/>
              <a:gd name="connsiteY249" fmla="*/ 308746 h 4062607"/>
              <a:gd name="connsiteX250" fmla="*/ 1394870 w 4426264"/>
              <a:gd name="connsiteY250" fmla="*/ 308746 h 4062607"/>
              <a:gd name="connsiteX251" fmla="*/ 1500403 w 4426264"/>
              <a:gd name="connsiteY251" fmla="*/ 265950 h 4062607"/>
              <a:gd name="connsiteX252" fmla="*/ 1521815 w 4426264"/>
              <a:gd name="connsiteY252" fmla="*/ 265950 h 4062607"/>
              <a:gd name="connsiteX253" fmla="*/ 1543228 w 4426264"/>
              <a:gd name="connsiteY253" fmla="*/ 308746 h 4062607"/>
              <a:gd name="connsiteX254" fmla="*/ 1607465 w 4426264"/>
              <a:gd name="connsiteY254" fmla="*/ 287348 h 4062607"/>
              <a:gd name="connsiteX255" fmla="*/ 1670173 w 4426264"/>
              <a:gd name="connsiteY255" fmla="*/ 255250 h 4062607"/>
              <a:gd name="connsiteX256" fmla="*/ 1712998 w 4426264"/>
              <a:gd name="connsiteY256" fmla="*/ 255250 h 4062607"/>
              <a:gd name="connsiteX257" fmla="*/ 1723704 w 4426264"/>
              <a:gd name="connsiteY257" fmla="*/ 203283 h 4062607"/>
              <a:gd name="connsiteX258" fmla="*/ 1723704 w 4426264"/>
              <a:gd name="connsiteY258" fmla="*/ 149788 h 4062607"/>
              <a:gd name="connsiteX259" fmla="*/ 1766529 w 4426264"/>
              <a:gd name="connsiteY259" fmla="*/ 128389 h 4062607"/>
              <a:gd name="connsiteX260" fmla="*/ 1820060 w 4426264"/>
              <a:gd name="connsiteY260" fmla="*/ 128389 h 4062607"/>
              <a:gd name="connsiteX261" fmla="*/ 1862885 w 4426264"/>
              <a:gd name="connsiteY261" fmla="*/ 117690 h 4062607"/>
              <a:gd name="connsiteX262" fmla="*/ 1873591 w 4426264"/>
              <a:gd name="connsiteY262" fmla="*/ 117690 h 4062607"/>
              <a:gd name="connsiteX263" fmla="*/ 1989831 w 4426264"/>
              <a:gd name="connsiteY263" fmla="*/ 64195 h 4062607"/>
              <a:gd name="connsiteX264" fmla="*/ 2043362 w 4426264"/>
              <a:gd name="connsiteY264" fmla="*/ 32097 h 4062607"/>
              <a:gd name="connsiteX265" fmla="*/ 2161130 w 4426264"/>
              <a:gd name="connsiteY265" fmla="*/ 10699 h 4062607"/>
              <a:gd name="connsiteX266" fmla="*/ 2191720 w 4426264"/>
              <a:gd name="connsiteY266" fmla="*/ 10699 h 406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Lst>
            <a:rect l="l" t="t" r="r" b="b"/>
            <a:pathLst>
              <a:path w="4426264" h="4062607">
                <a:moveTo>
                  <a:pt x="3500939" y="1786752"/>
                </a:moveTo>
                <a:lnTo>
                  <a:pt x="3522352" y="1818850"/>
                </a:lnTo>
                <a:lnTo>
                  <a:pt x="3493240" y="1798293"/>
                </a:lnTo>
                <a:close/>
                <a:moveTo>
                  <a:pt x="2255957" y="0"/>
                </a:moveTo>
                <a:lnTo>
                  <a:pt x="2277369" y="180357"/>
                </a:lnTo>
                <a:lnTo>
                  <a:pt x="2309488" y="265950"/>
                </a:lnTo>
                <a:lnTo>
                  <a:pt x="2352313" y="372941"/>
                </a:lnTo>
                <a:lnTo>
                  <a:pt x="2393608" y="457005"/>
                </a:lnTo>
                <a:lnTo>
                  <a:pt x="2416550" y="510501"/>
                </a:lnTo>
                <a:lnTo>
                  <a:pt x="2564908" y="808548"/>
                </a:lnTo>
                <a:lnTo>
                  <a:pt x="2702560" y="1053099"/>
                </a:lnTo>
                <a:lnTo>
                  <a:pt x="2831035" y="1212057"/>
                </a:lnTo>
                <a:lnTo>
                  <a:pt x="2852447" y="1222756"/>
                </a:lnTo>
                <a:lnTo>
                  <a:pt x="2925862" y="1329747"/>
                </a:lnTo>
                <a:lnTo>
                  <a:pt x="3022217" y="1426039"/>
                </a:lnTo>
                <a:lnTo>
                  <a:pt x="3043630" y="1426039"/>
                </a:lnTo>
                <a:lnTo>
                  <a:pt x="3107867" y="1510104"/>
                </a:lnTo>
                <a:lnTo>
                  <a:pt x="3266931" y="1638493"/>
                </a:lnTo>
                <a:lnTo>
                  <a:pt x="3493240" y="1798293"/>
                </a:lnTo>
                <a:lnTo>
                  <a:pt x="3479527" y="1818850"/>
                </a:lnTo>
                <a:lnTo>
                  <a:pt x="3522352" y="1829549"/>
                </a:lnTo>
                <a:lnTo>
                  <a:pt x="3500939" y="1829549"/>
                </a:lnTo>
                <a:lnTo>
                  <a:pt x="3575883" y="1935011"/>
                </a:lnTo>
                <a:lnTo>
                  <a:pt x="3660003" y="2020604"/>
                </a:lnTo>
                <a:lnTo>
                  <a:pt x="3724241" y="2084799"/>
                </a:lnTo>
                <a:lnTo>
                  <a:pt x="3724241" y="2106197"/>
                </a:lnTo>
                <a:lnTo>
                  <a:pt x="3777772" y="2179563"/>
                </a:lnTo>
                <a:lnTo>
                  <a:pt x="3831303" y="2190262"/>
                </a:lnTo>
                <a:lnTo>
                  <a:pt x="4001073" y="2307952"/>
                </a:lnTo>
                <a:lnTo>
                  <a:pt x="4097429" y="2340049"/>
                </a:lnTo>
                <a:lnTo>
                  <a:pt x="4256493" y="2413415"/>
                </a:lnTo>
                <a:lnTo>
                  <a:pt x="4277906" y="2595300"/>
                </a:lnTo>
                <a:lnTo>
                  <a:pt x="4267200" y="2627397"/>
                </a:lnTo>
                <a:lnTo>
                  <a:pt x="4363556" y="2722160"/>
                </a:lnTo>
                <a:lnTo>
                  <a:pt x="4426264" y="2743559"/>
                </a:lnTo>
                <a:lnTo>
                  <a:pt x="4383439" y="2839851"/>
                </a:lnTo>
                <a:lnTo>
                  <a:pt x="4415558" y="2861249"/>
                </a:lnTo>
                <a:lnTo>
                  <a:pt x="4426264" y="2891818"/>
                </a:lnTo>
                <a:lnTo>
                  <a:pt x="4363556" y="2934614"/>
                </a:lnTo>
                <a:lnTo>
                  <a:pt x="4299318" y="2988110"/>
                </a:lnTo>
                <a:lnTo>
                  <a:pt x="4256493" y="3020207"/>
                </a:lnTo>
                <a:lnTo>
                  <a:pt x="4224375" y="3063004"/>
                </a:lnTo>
                <a:lnTo>
                  <a:pt x="4160137" y="3157767"/>
                </a:lnTo>
                <a:lnTo>
                  <a:pt x="4128019" y="3232661"/>
                </a:lnTo>
                <a:lnTo>
                  <a:pt x="4128019" y="3243360"/>
                </a:lnTo>
                <a:lnTo>
                  <a:pt x="4128019" y="3275458"/>
                </a:lnTo>
                <a:lnTo>
                  <a:pt x="4108136" y="3318254"/>
                </a:lnTo>
                <a:lnTo>
                  <a:pt x="4076017" y="3296856"/>
                </a:lnTo>
                <a:lnTo>
                  <a:pt x="4022486" y="3361050"/>
                </a:lnTo>
                <a:lnTo>
                  <a:pt x="4011779" y="3370221"/>
                </a:lnTo>
                <a:lnTo>
                  <a:pt x="4011779" y="3382449"/>
                </a:lnTo>
                <a:lnTo>
                  <a:pt x="3979661" y="3423717"/>
                </a:lnTo>
                <a:lnTo>
                  <a:pt x="3958248" y="3509310"/>
                </a:lnTo>
                <a:lnTo>
                  <a:pt x="3904717" y="3584203"/>
                </a:lnTo>
                <a:lnTo>
                  <a:pt x="3904717" y="3594903"/>
                </a:lnTo>
                <a:lnTo>
                  <a:pt x="3831303" y="3625471"/>
                </a:lnTo>
                <a:lnTo>
                  <a:pt x="3799184" y="3668268"/>
                </a:lnTo>
                <a:lnTo>
                  <a:pt x="3799184" y="3711064"/>
                </a:lnTo>
                <a:lnTo>
                  <a:pt x="3745653" y="3743162"/>
                </a:lnTo>
                <a:lnTo>
                  <a:pt x="3681416" y="3796657"/>
                </a:lnTo>
                <a:lnTo>
                  <a:pt x="3660003" y="3785958"/>
                </a:lnTo>
                <a:lnTo>
                  <a:pt x="3618708" y="3785958"/>
                </a:lnTo>
                <a:lnTo>
                  <a:pt x="3649297" y="3743162"/>
                </a:lnTo>
                <a:lnTo>
                  <a:pt x="3618708" y="3678967"/>
                </a:lnTo>
                <a:lnTo>
                  <a:pt x="3608001" y="3594903"/>
                </a:lnTo>
                <a:lnTo>
                  <a:pt x="3597295" y="3562805"/>
                </a:lnTo>
                <a:lnTo>
                  <a:pt x="3575883" y="3520009"/>
                </a:lnTo>
                <a:lnTo>
                  <a:pt x="3554470" y="3530708"/>
                </a:lnTo>
                <a:lnTo>
                  <a:pt x="3533058" y="3477212"/>
                </a:lnTo>
                <a:lnTo>
                  <a:pt x="3458114" y="3423717"/>
                </a:lnTo>
                <a:lnTo>
                  <a:pt x="3415289" y="3434416"/>
                </a:lnTo>
                <a:lnTo>
                  <a:pt x="3415289" y="3391619"/>
                </a:lnTo>
                <a:lnTo>
                  <a:pt x="3372464" y="3413018"/>
                </a:lnTo>
                <a:lnTo>
                  <a:pt x="3363287" y="3466513"/>
                </a:lnTo>
                <a:lnTo>
                  <a:pt x="3320463" y="3445115"/>
                </a:lnTo>
                <a:lnTo>
                  <a:pt x="3277638" y="3339652"/>
                </a:lnTo>
                <a:lnTo>
                  <a:pt x="3224106" y="3361050"/>
                </a:lnTo>
                <a:lnTo>
                  <a:pt x="3224106" y="3328953"/>
                </a:lnTo>
                <a:lnTo>
                  <a:pt x="3181281" y="3286157"/>
                </a:lnTo>
                <a:lnTo>
                  <a:pt x="3170575" y="3296856"/>
                </a:lnTo>
                <a:lnTo>
                  <a:pt x="3097161" y="3361050"/>
                </a:lnTo>
                <a:lnTo>
                  <a:pt x="3043630" y="3413018"/>
                </a:lnTo>
                <a:lnTo>
                  <a:pt x="3043630" y="3434416"/>
                </a:lnTo>
                <a:lnTo>
                  <a:pt x="3011511" y="3487911"/>
                </a:lnTo>
                <a:lnTo>
                  <a:pt x="2968686" y="3487911"/>
                </a:lnTo>
                <a:lnTo>
                  <a:pt x="2957980" y="3520009"/>
                </a:lnTo>
                <a:lnTo>
                  <a:pt x="2925862" y="3509310"/>
                </a:lnTo>
                <a:lnTo>
                  <a:pt x="2873860" y="3520009"/>
                </a:lnTo>
                <a:lnTo>
                  <a:pt x="2852447" y="3530708"/>
                </a:lnTo>
                <a:lnTo>
                  <a:pt x="2831035" y="3573504"/>
                </a:lnTo>
                <a:lnTo>
                  <a:pt x="2893743" y="3689666"/>
                </a:lnTo>
                <a:lnTo>
                  <a:pt x="2916685" y="3743162"/>
                </a:lnTo>
                <a:lnTo>
                  <a:pt x="2957980" y="3743162"/>
                </a:lnTo>
                <a:lnTo>
                  <a:pt x="2968686" y="3785958"/>
                </a:lnTo>
                <a:lnTo>
                  <a:pt x="2947274" y="3839454"/>
                </a:lnTo>
                <a:lnTo>
                  <a:pt x="2916685" y="3828755"/>
                </a:lnTo>
                <a:lnTo>
                  <a:pt x="2893743" y="3775259"/>
                </a:lnTo>
                <a:lnTo>
                  <a:pt x="2873860" y="3828755"/>
                </a:lnTo>
                <a:lnTo>
                  <a:pt x="2809622" y="3860852"/>
                </a:lnTo>
                <a:lnTo>
                  <a:pt x="2766797" y="3839454"/>
                </a:lnTo>
                <a:lnTo>
                  <a:pt x="2756091" y="3880722"/>
                </a:lnTo>
                <a:lnTo>
                  <a:pt x="2766797" y="3891421"/>
                </a:lnTo>
                <a:lnTo>
                  <a:pt x="2745385" y="3977014"/>
                </a:lnTo>
                <a:lnTo>
                  <a:pt x="2702560" y="3870023"/>
                </a:lnTo>
                <a:lnTo>
                  <a:pt x="2629146" y="3870023"/>
                </a:lnTo>
                <a:lnTo>
                  <a:pt x="2597027" y="3934217"/>
                </a:lnTo>
                <a:lnTo>
                  <a:pt x="2597027" y="3987713"/>
                </a:lnTo>
                <a:lnTo>
                  <a:pt x="2522083" y="3987713"/>
                </a:lnTo>
                <a:lnTo>
                  <a:pt x="2511377" y="4062607"/>
                </a:lnTo>
                <a:lnTo>
                  <a:pt x="2405844" y="4019810"/>
                </a:lnTo>
                <a:lnTo>
                  <a:pt x="2309488" y="4030509"/>
                </a:lnTo>
                <a:lnTo>
                  <a:pt x="2277369" y="3977014"/>
                </a:lnTo>
                <a:lnTo>
                  <a:pt x="2266663" y="3944916"/>
                </a:lnTo>
                <a:lnTo>
                  <a:pt x="2223838" y="3934217"/>
                </a:lnTo>
                <a:lnTo>
                  <a:pt x="2202426" y="3912819"/>
                </a:lnTo>
                <a:lnTo>
                  <a:pt x="2202426" y="3880722"/>
                </a:lnTo>
                <a:lnTo>
                  <a:pt x="2191720" y="3870023"/>
                </a:lnTo>
                <a:lnTo>
                  <a:pt x="2170307" y="3880722"/>
                </a:lnTo>
                <a:lnTo>
                  <a:pt x="2107599" y="3891421"/>
                </a:lnTo>
                <a:lnTo>
                  <a:pt x="2011243" y="3860852"/>
                </a:lnTo>
                <a:lnTo>
                  <a:pt x="2000537" y="3818055"/>
                </a:lnTo>
                <a:lnTo>
                  <a:pt x="1925593" y="3860852"/>
                </a:lnTo>
                <a:lnTo>
                  <a:pt x="1895004" y="3828755"/>
                </a:lnTo>
                <a:lnTo>
                  <a:pt x="1862885" y="3796657"/>
                </a:lnTo>
                <a:lnTo>
                  <a:pt x="1841473" y="3785958"/>
                </a:lnTo>
                <a:lnTo>
                  <a:pt x="1820060" y="3743162"/>
                </a:lnTo>
                <a:lnTo>
                  <a:pt x="1777235" y="3668268"/>
                </a:lnTo>
                <a:lnTo>
                  <a:pt x="1723704" y="3711064"/>
                </a:lnTo>
                <a:lnTo>
                  <a:pt x="1670173" y="3678967"/>
                </a:lnTo>
                <a:lnTo>
                  <a:pt x="1607465" y="3625471"/>
                </a:lnTo>
                <a:lnTo>
                  <a:pt x="1553934" y="3646870"/>
                </a:lnTo>
                <a:lnTo>
                  <a:pt x="1564640" y="3689666"/>
                </a:lnTo>
                <a:lnTo>
                  <a:pt x="1489696" y="3732463"/>
                </a:lnTo>
                <a:lnTo>
                  <a:pt x="1414753" y="3775259"/>
                </a:lnTo>
                <a:lnTo>
                  <a:pt x="1394870" y="3818055"/>
                </a:lnTo>
                <a:lnTo>
                  <a:pt x="1255689" y="3743162"/>
                </a:lnTo>
                <a:lnTo>
                  <a:pt x="1255689" y="3732463"/>
                </a:lnTo>
                <a:lnTo>
                  <a:pt x="1212864" y="3668268"/>
                </a:lnTo>
                <a:lnTo>
                  <a:pt x="1191451" y="3646870"/>
                </a:lnTo>
                <a:lnTo>
                  <a:pt x="1171568" y="3646870"/>
                </a:lnTo>
                <a:lnTo>
                  <a:pt x="1160862" y="3646870"/>
                </a:lnTo>
                <a:lnTo>
                  <a:pt x="1075212" y="3584203"/>
                </a:lnTo>
                <a:lnTo>
                  <a:pt x="989562" y="3541407"/>
                </a:lnTo>
                <a:lnTo>
                  <a:pt x="946737" y="3541407"/>
                </a:lnTo>
                <a:lnTo>
                  <a:pt x="926854" y="3594903"/>
                </a:lnTo>
                <a:lnTo>
                  <a:pt x="905442" y="3594903"/>
                </a:lnTo>
                <a:lnTo>
                  <a:pt x="873323" y="3573504"/>
                </a:lnTo>
                <a:lnTo>
                  <a:pt x="862617" y="3530708"/>
                </a:lnTo>
                <a:lnTo>
                  <a:pt x="862617" y="3445115"/>
                </a:lnTo>
                <a:lnTo>
                  <a:pt x="851911" y="3423717"/>
                </a:lnTo>
                <a:lnTo>
                  <a:pt x="905442" y="3318254"/>
                </a:lnTo>
                <a:lnTo>
                  <a:pt x="894735" y="3286157"/>
                </a:lnTo>
                <a:lnTo>
                  <a:pt x="841204" y="3232661"/>
                </a:lnTo>
                <a:lnTo>
                  <a:pt x="819792" y="3243360"/>
                </a:lnTo>
                <a:lnTo>
                  <a:pt x="755554" y="3179166"/>
                </a:lnTo>
                <a:lnTo>
                  <a:pt x="703553" y="3157767"/>
                </a:lnTo>
                <a:lnTo>
                  <a:pt x="691317" y="3168466"/>
                </a:lnTo>
                <a:lnTo>
                  <a:pt x="660728" y="3136369"/>
                </a:lnTo>
                <a:lnTo>
                  <a:pt x="542959" y="3073703"/>
                </a:lnTo>
                <a:lnTo>
                  <a:pt x="448133" y="3030906"/>
                </a:lnTo>
                <a:lnTo>
                  <a:pt x="203419" y="2891818"/>
                </a:lnTo>
                <a:lnTo>
                  <a:pt x="203419" y="2945313"/>
                </a:lnTo>
                <a:lnTo>
                  <a:pt x="171300" y="2966712"/>
                </a:lnTo>
                <a:lnTo>
                  <a:pt x="149887" y="2966712"/>
                </a:lnTo>
                <a:lnTo>
                  <a:pt x="64238" y="2913216"/>
                </a:lnTo>
                <a:lnTo>
                  <a:pt x="64238" y="2891818"/>
                </a:lnTo>
                <a:lnTo>
                  <a:pt x="10706" y="2829152"/>
                </a:lnTo>
                <a:lnTo>
                  <a:pt x="0" y="2775656"/>
                </a:lnTo>
                <a:lnTo>
                  <a:pt x="0" y="2722160"/>
                </a:lnTo>
                <a:lnTo>
                  <a:pt x="0" y="2679364"/>
                </a:lnTo>
                <a:lnTo>
                  <a:pt x="10706" y="2668665"/>
                </a:lnTo>
                <a:lnTo>
                  <a:pt x="21413" y="2595300"/>
                </a:lnTo>
                <a:lnTo>
                  <a:pt x="21413" y="2584600"/>
                </a:lnTo>
                <a:lnTo>
                  <a:pt x="53531" y="2595300"/>
                </a:lnTo>
                <a:lnTo>
                  <a:pt x="139181" y="2531105"/>
                </a:lnTo>
                <a:lnTo>
                  <a:pt x="171300" y="2434813"/>
                </a:lnTo>
                <a:lnTo>
                  <a:pt x="160594" y="2392016"/>
                </a:lnTo>
                <a:lnTo>
                  <a:pt x="266127" y="2413415"/>
                </a:lnTo>
                <a:lnTo>
                  <a:pt x="373189" y="2488308"/>
                </a:lnTo>
                <a:lnTo>
                  <a:pt x="405308" y="2466910"/>
                </a:lnTo>
                <a:lnTo>
                  <a:pt x="510841" y="2531105"/>
                </a:lnTo>
                <a:lnTo>
                  <a:pt x="542959" y="2563202"/>
                </a:lnTo>
                <a:lnTo>
                  <a:pt x="564372" y="2573901"/>
                </a:lnTo>
                <a:lnTo>
                  <a:pt x="639315" y="2531105"/>
                </a:lnTo>
                <a:lnTo>
                  <a:pt x="660728" y="2563202"/>
                </a:lnTo>
                <a:lnTo>
                  <a:pt x="703553" y="2563202"/>
                </a:lnTo>
                <a:lnTo>
                  <a:pt x="766261" y="2477609"/>
                </a:lnTo>
                <a:lnTo>
                  <a:pt x="755554" y="2456211"/>
                </a:lnTo>
                <a:lnTo>
                  <a:pt x="841204" y="2434813"/>
                </a:lnTo>
                <a:lnTo>
                  <a:pt x="809086" y="2413415"/>
                </a:lnTo>
                <a:lnTo>
                  <a:pt x="894735" y="2392016"/>
                </a:lnTo>
                <a:lnTo>
                  <a:pt x="862617" y="2372147"/>
                </a:lnTo>
                <a:lnTo>
                  <a:pt x="776967" y="2286554"/>
                </a:lnTo>
                <a:lnTo>
                  <a:pt x="798379" y="2265155"/>
                </a:lnTo>
                <a:lnTo>
                  <a:pt x="776967" y="2243757"/>
                </a:lnTo>
                <a:lnTo>
                  <a:pt x="703553" y="2222359"/>
                </a:lnTo>
                <a:lnTo>
                  <a:pt x="639315" y="2158164"/>
                </a:lnTo>
                <a:lnTo>
                  <a:pt x="553665" y="2084799"/>
                </a:lnTo>
                <a:lnTo>
                  <a:pt x="542959" y="2063401"/>
                </a:lnTo>
                <a:lnTo>
                  <a:pt x="521547" y="1913613"/>
                </a:lnTo>
                <a:lnTo>
                  <a:pt x="448133" y="1872345"/>
                </a:lnTo>
                <a:lnTo>
                  <a:pt x="394601" y="1840248"/>
                </a:lnTo>
                <a:lnTo>
                  <a:pt x="373189" y="1829549"/>
                </a:lnTo>
                <a:lnTo>
                  <a:pt x="319658" y="1786752"/>
                </a:lnTo>
                <a:lnTo>
                  <a:pt x="405308" y="1722558"/>
                </a:lnTo>
                <a:lnTo>
                  <a:pt x="426720" y="1669062"/>
                </a:lnTo>
                <a:lnTo>
                  <a:pt x="416014" y="1638493"/>
                </a:lnTo>
                <a:lnTo>
                  <a:pt x="362483" y="1627794"/>
                </a:lnTo>
                <a:lnTo>
                  <a:pt x="244714" y="1510104"/>
                </a:lnTo>
                <a:lnTo>
                  <a:pt x="298245" y="1435210"/>
                </a:lnTo>
                <a:lnTo>
                  <a:pt x="341070" y="1435210"/>
                </a:lnTo>
                <a:lnTo>
                  <a:pt x="394601" y="1383243"/>
                </a:lnTo>
                <a:lnTo>
                  <a:pt x="373189" y="1372544"/>
                </a:lnTo>
                <a:lnTo>
                  <a:pt x="394601" y="1286951"/>
                </a:lnTo>
                <a:lnTo>
                  <a:pt x="362483" y="1265553"/>
                </a:lnTo>
                <a:lnTo>
                  <a:pt x="351776" y="1222756"/>
                </a:lnTo>
                <a:lnTo>
                  <a:pt x="341070" y="1181488"/>
                </a:lnTo>
                <a:lnTo>
                  <a:pt x="362483" y="1201358"/>
                </a:lnTo>
                <a:lnTo>
                  <a:pt x="373189" y="1170789"/>
                </a:lnTo>
                <a:lnTo>
                  <a:pt x="394601" y="1085196"/>
                </a:lnTo>
                <a:lnTo>
                  <a:pt x="426720" y="1063798"/>
                </a:lnTo>
                <a:lnTo>
                  <a:pt x="426720" y="1021001"/>
                </a:lnTo>
                <a:lnTo>
                  <a:pt x="521547" y="1053099"/>
                </a:lnTo>
                <a:lnTo>
                  <a:pt x="575078" y="1063798"/>
                </a:lnTo>
                <a:lnTo>
                  <a:pt x="650022" y="1031700"/>
                </a:lnTo>
                <a:lnTo>
                  <a:pt x="691317" y="1074497"/>
                </a:lnTo>
                <a:lnTo>
                  <a:pt x="776967" y="1053099"/>
                </a:lnTo>
                <a:lnTo>
                  <a:pt x="841204" y="1063798"/>
                </a:lnTo>
                <a:lnTo>
                  <a:pt x="916148" y="1021001"/>
                </a:lnTo>
                <a:lnTo>
                  <a:pt x="926854" y="1010302"/>
                </a:lnTo>
                <a:lnTo>
                  <a:pt x="946737" y="915539"/>
                </a:lnTo>
                <a:lnTo>
                  <a:pt x="968150" y="851344"/>
                </a:lnTo>
                <a:lnTo>
                  <a:pt x="968150" y="829946"/>
                </a:lnTo>
                <a:lnTo>
                  <a:pt x="894735" y="808548"/>
                </a:lnTo>
                <a:lnTo>
                  <a:pt x="894735" y="819247"/>
                </a:lnTo>
                <a:lnTo>
                  <a:pt x="819792" y="755052"/>
                </a:lnTo>
                <a:lnTo>
                  <a:pt x="819792" y="712255"/>
                </a:lnTo>
                <a:lnTo>
                  <a:pt x="841204" y="670987"/>
                </a:lnTo>
                <a:lnTo>
                  <a:pt x="851911" y="660288"/>
                </a:lnTo>
                <a:lnTo>
                  <a:pt x="916148" y="680158"/>
                </a:lnTo>
                <a:lnTo>
                  <a:pt x="1021681" y="617492"/>
                </a:lnTo>
                <a:lnTo>
                  <a:pt x="1043094" y="638890"/>
                </a:lnTo>
                <a:lnTo>
                  <a:pt x="1053800" y="553297"/>
                </a:lnTo>
                <a:lnTo>
                  <a:pt x="1118037" y="531899"/>
                </a:lnTo>
                <a:lnTo>
                  <a:pt x="1191451" y="521200"/>
                </a:lnTo>
                <a:lnTo>
                  <a:pt x="1212864" y="467704"/>
                </a:lnTo>
                <a:lnTo>
                  <a:pt x="1212864" y="405038"/>
                </a:lnTo>
                <a:lnTo>
                  <a:pt x="1298514" y="287348"/>
                </a:lnTo>
                <a:lnTo>
                  <a:pt x="1298514" y="255250"/>
                </a:lnTo>
                <a:lnTo>
                  <a:pt x="1362751" y="308746"/>
                </a:lnTo>
                <a:lnTo>
                  <a:pt x="1394870" y="308746"/>
                </a:lnTo>
                <a:lnTo>
                  <a:pt x="1500403" y="265950"/>
                </a:lnTo>
                <a:lnTo>
                  <a:pt x="1521815" y="265950"/>
                </a:lnTo>
                <a:lnTo>
                  <a:pt x="1543228" y="308746"/>
                </a:lnTo>
                <a:lnTo>
                  <a:pt x="1607465" y="287348"/>
                </a:lnTo>
                <a:lnTo>
                  <a:pt x="1670173" y="255250"/>
                </a:lnTo>
                <a:lnTo>
                  <a:pt x="1712998" y="255250"/>
                </a:lnTo>
                <a:lnTo>
                  <a:pt x="1723704" y="203283"/>
                </a:lnTo>
                <a:lnTo>
                  <a:pt x="1723704" y="149788"/>
                </a:lnTo>
                <a:lnTo>
                  <a:pt x="1766529" y="128389"/>
                </a:lnTo>
                <a:lnTo>
                  <a:pt x="1820060" y="128389"/>
                </a:lnTo>
                <a:lnTo>
                  <a:pt x="1862885" y="117690"/>
                </a:lnTo>
                <a:lnTo>
                  <a:pt x="1873591" y="117690"/>
                </a:lnTo>
                <a:lnTo>
                  <a:pt x="1989831" y="64195"/>
                </a:lnTo>
                <a:lnTo>
                  <a:pt x="2043362" y="32097"/>
                </a:lnTo>
                <a:lnTo>
                  <a:pt x="2161130" y="10699"/>
                </a:lnTo>
                <a:lnTo>
                  <a:pt x="2191720" y="10699"/>
                </a:lnTo>
                <a:close/>
              </a:path>
            </a:pathLst>
          </a:custGeom>
          <a:pattFill prst="solidDmnd">
            <a:fgClr>
              <a:schemeClr val="bg1">
                <a:lumMod val="85000"/>
              </a:schemeClr>
            </a:fgClr>
            <a:bgClr>
              <a:schemeClr val="bg1"/>
            </a:bgClr>
          </a:pattFill>
        </p:spPr>
        <p:txBody>
          <a:bodyPr wrap="square" anchor="ctr">
            <a:noAutofit/>
          </a:bodyPr>
          <a:lstStyle>
            <a:lvl1pPr marL="0" indent="0" algn="ctr">
              <a:buNone/>
              <a:defRPr sz="1200"/>
            </a:lvl1pPr>
          </a:lstStyle>
          <a:p>
            <a:r>
              <a:rPr lang="en-US"/>
              <a:t>Picture</a:t>
            </a:r>
          </a:p>
        </p:txBody>
      </p:sp>
    </p:spTree>
    <p:extLst>
      <p:ext uri="{BB962C8B-B14F-4D97-AF65-F5344CB8AC3E}">
        <p14:creationId xmlns:p14="http://schemas.microsoft.com/office/powerpoint/2010/main" val="14744808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663678"/>
            <a:ext cx="3163530" cy="3849329"/>
          </a:xfrm>
          <a:custGeom>
            <a:avLst/>
            <a:gdLst>
              <a:gd name="connsiteX0" fmla="*/ 0 w 4218040"/>
              <a:gd name="connsiteY0" fmla="*/ 0 h 5132439"/>
              <a:gd name="connsiteX1" fmla="*/ 4218040 w 4218040"/>
              <a:gd name="connsiteY1" fmla="*/ 0 h 5132439"/>
              <a:gd name="connsiteX2" fmla="*/ 4218040 w 4218040"/>
              <a:gd name="connsiteY2" fmla="*/ 5132439 h 5132439"/>
              <a:gd name="connsiteX3" fmla="*/ 0 w 4218040"/>
              <a:gd name="connsiteY3" fmla="*/ 5132439 h 5132439"/>
            </a:gdLst>
            <a:ahLst/>
            <a:cxnLst>
              <a:cxn ang="0">
                <a:pos x="connsiteX0" y="connsiteY0"/>
              </a:cxn>
              <a:cxn ang="0">
                <a:pos x="connsiteX1" y="connsiteY1"/>
              </a:cxn>
              <a:cxn ang="0">
                <a:pos x="connsiteX2" y="connsiteY2"/>
              </a:cxn>
              <a:cxn ang="0">
                <a:pos x="connsiteX3" y="connsiteY3"/>
              </a:cxn>
            </a:cxnLst>
            <a:rect l="l" t="t" r="r" b="b"/>
            <a:pathLst>
              <a:path w="4218040" h="5132439">
                <a:moveTo>
                  <a:pt x="0" y="0"/>
                </a:moveTo>
                <a:lnTo>
                  <a:pt x="4218040" y="0"/>
                </a:lnTo>
                <a:lnTo>
                  <a:pt x="4218040" y="5132439"/>
                </a:lnTo>
                <a:lnTo>
                  <a:pt x="0" y="5132439"/>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63257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6" name="Picture Placeholder 9"/>
          <p:cNvSpPr>
            <a:spLocks noGrp="1"/>
          </p:cNvSpPr>
          <p:nvPr>
            <p:ph type="pic" sz="quarter" idx="11" hasCustomPrompt="1"/>
          </p:nvPr>
        </p:nvSpPr>
        <p:spPr>
          <a:xfrm>
            <a:off x="749926" y="765596"/>
            <a:ext cx="1366898" cy="2897932"/>
          </a:xfrm>
          <a:custGeom>
            <a:avLst/>
            <a:gdLst>
              <a:gd name="connsiteX0" fmla="*/ 273951 w 2388624"/>
              <a:gd name="connsiteY0" fmla="*/ 0 h 5134708"/>
              <a:gd name="connsiteX1" fmla="*/ 539607 w 2388624"/>
              <a:gd name="connsiteY1" fmla="*/ 0 h 5134708"/>
              <a:gd name="connsiteX2" fmla="*/ 539607 w 2388624"/>
              <a:gd name="connsiteY2" fmla="*/ 36935 h 5134708"/>
              <a:gd name="connsiteX3" fmla="*/ 692687 w 2388624"/>
              <a:gd name="connsiteY3" fmla="*/ 191101 h 5134708"/>
              <a:gd name="connsiteX4" fmla="*/ 1702534 w 2388624"/>
              <a:gd name="connsiteY4" fmla="*/ 191101 h 5134708"/>
              <a:gd name="connsiteX5" fmla="*/ 1855613 w 2388624"/>
              <a:gd name="connsiteY5" fmla="*/ 36935 h 5134708"/>
              <a:gd name="connsiteX6" fmla="*/ 1855613 w 2388624"/>
              <a:gd name="connsiteY6" fmla="*/ 0 h 5134708"/>
              <a:gd name="connsiteX7" fmla="*/ 2114673 w 2388624"/>
              <a:gd name="connsiteY7" fmla="*/ 0 h 5134708"/>
              <a:gd name="connsiteX8" fmla="*/ 2388624 w 2388624"/>
              <a:gd name="connsiteY8" fmla="*/ 275895 h 5134708"/>
              <a:gd name="connsiteX9" fmla="*/ 2388624 w 2388624"/>
              <a:gd name="connsiteY9" fmla="*/ 4858813 h 5134708"/>
              <a:gd name="connsiteX10" fmla="*/ 2114673 w 2388624"/>
              <a:gd name="connsiteY10" fmla="*/ 5134708 h 5134708"/>
              <a:gd name="connsiteX11" fmla="*/ 273951 w 2388624"/>
              <a:gd name="connsiteY11" fmla="*/ 5134708 h 5134708"/>
              <a:gd name="connsiteX12" fmla="*/ 0 w 2388624"/>
              <a:gd name="connsiteY12" fmla="*/ 4858813 h 5134708"/>
              <a:gd name="connsiteX13" fmla="*/ 0 w 2388624"/>
              <a:gd name="connsiteY13" fmla="*/ 275895 h 5134708"/>
              <a:gd name="connsiteX14" fmla="*/ 273951 w 2388624"/>
              <a:gd name="connsiteY14" fmla="*/ 0 h 513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8624" h="5134708">
                <a:moveTo>
                  <a:pt x="273951" y="0"/>
                </a:moveTo>
                <a:lnTo>
                  <a:pt x="539607" y="0"/>
                </a:lnTo>
                <a:lnTo>
                  <a:pt x="539607" y="36935"/>
                </a:lnTo>
                <a:cubicBezTo>
                  <a:pt x="539607" y="122079"/>
                  <a:pt x="608144" y="191101"/>
                  <a:pt x="692687" y="191101"/>
                </a:cubicBezTo>
                <a:lnTo>
                  <a:pt x="1702534" y="191101"/>
                </a:lnTo>
                <a:cubicBezTo>
                  <a:pt x="1787077" y="191101"/>
                  <a:pt x="1855613" y="122079"/>
                  <a:pt x="1855613" y="36935"/>
                </a:cubicBezTo>
                <a:lnTo>
                  <a:pt x="1855613" y="0"/>
                </a:lnTo>
                <a:lnTo>
                  <a:pt x="2114673" y="0"/>
                </a:lnTo>
                <a:cubicBezTo>
                  <a:pt x="2265973" y="0"/>
                  <a:pt x="2388624" y="123522"/>
                  <a:pt x="2388624" y="275895"/>
                </a:cubicBezTo>
                <a:lnTo>
                  <a:pt x="2388624" y="4858813"/>
                </a:lnTo>
                <a:cubicBezTo>
                  <a:pt x="2388624" y="5011186"/>
                  <a:pt x="2265973" y="5134708"/>
                  <a:pt x="2114673" y="5134708"/>
                </a:cubicBezTo>
                <a:lnTo>
                  <a:pt x="273951" y="5134708"/>
                </a:lnTo>
                <a:cubicBezTo>
                  <a:pt x="122652" y="5134708"/>
                  <a:pt x="0" y="5011186"/>
                  <a:pt x="0" y="4858813"/>
                </a:cubicBezTo>
                <a:lnTo>
                  <a:pt x="0" y="275895"/>
                </a:lnTo>
                <a:cubicBezTo>
                  <a:pt x="0" y="123522"/>
                  <a:pt x="122652" y="0"/>
                  <a:pt x="273951" y="0"/>
                </a:cubicBezTo>
                <a:close/>
              </a:path>
            </a:pathLst>
          </a:custGeom>
          <a:pattFill prst="solidDmnd">
            <a:fgClr>
              <a:schemeClr val="tx1">
                <a:lumMod val="25000"/>
                <a:lumOff val="75000"/>
              </a:schemeClr>
            </a:fgClr>
            <a:bgClr>
              <a:schemeClr val="bg1"/>
            </a:bgClr>
          </a:pattFill>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a:lvl1pPr>
          </a:lstStyle>
          <a:p>
            <a:r>
              <a:rPr lang="en-US"/>
              <a:t>Picture</a:t>
            </a:r>
            <a:endParaRPr lang="id-ID"/>
          </a:p>
        </p:txBody>
      </p:sp>
      <p:sp>
        <p:nvSpPr>
          <p:cNvPr id="7" name="Picture Placeholder 9"/>
          <p:cNvSpPr>
            <a:spLocks noGrp="1"/>
          </p:cNvSpPr>
          <p:nvPr>
            <p:ph type="pic" sz="quarter" idx="12" hasCustomPrompt="1"/>
          </p:nvPr>
        </p:nvSpPr>
        <p:spPr>
          <a:xfrm>
            <a:off x="2479936" y="1399008"/>
            <a:ext cx="1366898" cy="2897932"/>
          </a:xfrm>
          <a:custGeom>
            <a:avLst/>
            <a:gdLst>
              <a:gd name="connsiteX0" fmla="*/ 273951 w 2388624"/>
              <a:gd name="connsiteY0" fmla="*/ 0 h 5134708"/>
              <a:gd name="connsiteX1" fmla="*/ 539607 w 2388624"/>
              <a:gd name="connsiteY1" fmla="*/ 0 h 5134708"/>
              <a:gd name="connsiteX2" fmla="*/ 539607 w 2388624"/>
              <a:gd name="connsiteY2" fmla="*/ 36935 h 5134708"/>
              <a:gd name="connsiteX3" fmla="*/ 692687 w 2388624"/>
              <a:gd name="connsiteY3" fmla="*/ 191101 h 5134708"/>
              <a:gd name="connsiteX4" fmla="*/ 1702534 w 2388624"/>
              <a:gd name="connsiteY4" fmla="*/ 191101 h 5134708"/>
              <a:gd name="connsiteX5" fmla="*/ 1855613 w 2388624"/>
              <a:gd name="connsiteY5" fmla="*/ 36935 h 5134708"/>
              <a:gd name="connsiteX6" fmla="*/ 1855613 w 2388624"/>
              <a:gd name="connsiteY6" fmla="*/ 0 h 5134708"/>
              <a:gd name="connsiteX7" fmla="*/ 2114673 w 2388624"/>
              <a:gd name="connsiteY7" fmla="*/ 0 h 5134708"/>
              <a:gd name="connsiteX8" fmla="*/ 2388624 w 2388624"/>
              <a:gd name="connsiteY8" fmla="*/ 275895 h 5134708"/>
              <a:gd name="connsiteX9" fmla="*/ 2388624 w 2388624"/>
              <a:gd name="connsiteY9" fmla="*/ 4858813 h 5134708"/>
              <a:gd name="connsiteX10" fmla="*/ 2114673 w 2388624"/>
              <a:gd name="connsiteY10" fmla="*/ 5134708 h 5134708"/>
              <a:gd name="connsiteX11" fmla="*/ 273951 w 2388624"/>
              <a:gd name="connsiteY11" fmla="*/ 5134708 h 5134708"/>
              <a:gd name="connsiteX12" fmla="*/ 0 w 2388624"/>
              <a:gd name="connsiteY12" fmla="*/ 4858813 h 5134708"/>
              <a:gd name="connsiteX13" fmla="*/ 0 w 2388624"/>
              <a:gd name="connsiteY13" fmla="*/ 275895 h 5134708"/>
              <a:gd name="connsiteX14" fmla="*/ 273951 w 2388624"/>
              <a:gd name="connsiteY14" fmla="*/ 0 h 5134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88624" h="5134708">
                <a:moveTo>
                  <a:pt x="273951" y="0"/>
                </a:moveTo>
                <a:lnTo>
                  <a:pt x="539607" y="0"/>
                </a:lnTo>
                <a:lnTo>
                  <a:pt x="539607" y="36935"/>
                </a:lnTo>
                <a:cubicBezTo>
                  <a:pt x="539607" y="122079"/>
                  <a:pt x="608144" y="191101"/>
                  <a:pt x="692687" y="191101"/>
                </a:cubicBezTo>
                <a:lnTo>
                  <a:pt x="1702534" y="191101"/>
                </a:lnTo>
                <a:cubicBezTo>
                  <a:pt x="1787077" y="191101"/>
                  <a:pt x="1855613" y="122079"/>
                  <a:pt x="1855613" y="36935"/>
                </a:cubicBezTo>
                <a:lnTo>
                  <a:pt x="1855613" y="0"/>
                </a:lnTo>
                <a:lnTo>
                  <a:pt x="2114673" y="0"/>
                </a:lnTo>
                <a:cubicBezTo>
                  <a:pt x="2265973" y="0"/>
                  <a:pt x="2388624" y="123522"/>
                  <a:pt x="2388624" y="275895"/>
                </a:cubicBezTo>
                <a:lnTo>
                  <a:pt x="2388624" y="4858813"/>
                </a:lnTo>
                <a:cubicBezTo>
                  <a:pt x="2388624" y="5011186"/>
                  <a:pt x="2265973" y="5134708"/>
                  <a:pt x="2114673" y="5134708"/>
                </a:cubicBezTo>
                <a:lnTo>
                  <a:pt x="273951" y="5134708"/>
                </a:lnTo>
                <a:cubicBezTo>
                  <a:pt x="122652" y="5134708"/>
                  <a:pt x="0" y="5011186"/>
                  <a:pt x="0" y="4858813"/>
                </a:cubicBezTo>
                <a:lnTo>
                  <a:pt x="0" y="275895"/>
                </a:lnTo>
                <a:cubicBezTo>
                  <a:pt x="0" y="123522"/>
                  <a:pt x="122652" y="0"/>
                  <a:pt x="273951" y="0"/>
                </a:cubicBezTo>
                <a:close/>
              </a:path>
            </a:pathLst>
          </a:custGeom>
          <a:pattFill prst="solidDmnd">
            <a:fgClr>
              <a:schemeClr val="tx1">
                <a:lumMod val="25000"/>
                <a:lumOff val="75000"/>
              </a:schemeClr>
            </a:fgClr>
            <a:bgClr>
              <a:schemeClr val="bg1"/>
            </a:bgClr>
          </a:pattFill>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a:lvl1pPr>
          </a:lstStyle>
          <a:p>
            <a:r>
              <a:rPr lang="en-US"/>
              <a:t>Picture</a:t>
            </a:r>
            <a:endParaRPr lang="id-ID"/>
          </a:p>
        </p:txBody>
      </p:sp>
    </p:spTree>
    <p:extLst>
      <p:ext uri="{BB962C8B-B14F-4D97-AF65-F5344CB8AC3E}">
        <p14:creationId xmlns:p14="http://schemas.microsoft.com/office/powerpoint/2010/main" val="34824825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6" name="Picture Placeholder 13"/>
          <p:cNvSpPr>
            <a:spLocks noGrp="1"/>
          </p:cNvSpPr>
          <p:nvPr>
            <p:ph type="pic" sz="quarter" idx="11" hasCustomPrompt="1"/>
          </p:nvPr>
        </p:nvSpPr>
        <p:spPr>
          <a:xfrm>
            <a:off x="3262314" y="1784154"/>
            <a:ext cx="2628901" cy="1463873"/>
          </a:xfrm>
          <a:custGeom>
            <a:avLst/>
            <a:gdLst>
              <a:gd name="connsiteX0" fmla="*/ 0 w 3505201"/>
              <a:gd name="connsiteY0" fmla="*/ 0 h 1951831"/>
              <a:gd name="connsiteX1" fmla="*/ 3505201 w 3505201"/>
              <a:gd name="connsiteY1" fmla="*/ 0 h 1951831"/>
              <a:gd name="connsiteX2" fmla="*/ 3505201 w 3505201"/>
              <a:gd name="connsiteY2" fmla="*/ 1951831 h 1951831"/>
              <a:gd name="connsiteX3" fmla="*/ 0 w 3505201"/>
              <a:gd name="connsiteY3" fmla="*/ 1951831 h 1951831"/>
            </a:gdLst>
            <a:ahLst/>
            <a:cxnLst>
              <a:cxn ang="0">
                <a:pos x="connsiteX0" y="connsiteY0"/>
              </a:cxn>
              <a:cxn ang="0">
                <a:pos x="connsiteX1" y="connsiteY1"/>
              </a:cxn>
              <a:cxn ang="0">
                <a:pos x="connsiteX2" y="connsiteY2"/>
              </a:cxn>
              <a:cxn ang="0">
                <a:pos x="connsiteX3" y="connsiteY3"/>
              </a:cxn>
            </a:cxnLst>
            <a:rect l="l" t="t" r="r" b="b"/>
            <a:pathLst>
              <a:path w="3505201" h="1951831">
                <a:moveTo>
                  <a:pt x="0" y="0"/>
                </a:moveTo>
                <a:lnTo>
                  <a:pt x="3505201" y="0"/>
                </a:lnTo>
                <a:lnTo>
                  <a:pt x="3505201" y="1951831"/>
                </a:lnTo>
                <a:lnTo>
                  <a:pt x="0" y="1951831"/>
                </a:lnTo>
                <a:close/>
              </a:path>
            </a:pathLst>
          </a:custGeom>
          <a:pattFill prst="solidDmnd">
            <a:fgClr>
              <a:schemeClr val="tx1">
                <a:lumMod val="25000"/>
                <a:lumOff val="75000"/>
              </a:schemeClr>
            </a:fgClr>
            <a:bgClr>
              <a:schemeClr val="bg1"/>
            </a:bgClr>
          </a:pattFill>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a:lvl1pPr>
          </a:lstStyle>
          <a:p>
            <a:r>
              <a:rPr lang="en-US"/>
              <a:t>Picture</a:t>
            </a:r>
            <a:endParaRPr lang="id-ID"/>
          </a:p>
        </p:txBody>
      </p:sp>
    </p:spTree>
    <p:extLst>
      <p:ext uri="{BB962C8B-B14F-4D97-AF65-F5344CB8AC3E}">
        <p14:creationId xmlns:p14="http://schemas.microsoft.com/office/powerpoint/2010/main" val="41488976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sp>
        <p:nvSpPr>
          <p:cNvPr id="6" name="Picture Placeholder 13"/>
          <p:cNvSpPr>
            <a:spLocks noGrp="1"/>
          </p:cNvSpPr>
          <p:nvPr>
            <p:ph type="pic" sz="quarter" idx="11" hasCustomPrompt="1"/>
          </p:nvPr>
        </p:nvSpPr>
        <p:spPr>
          <a:xfrm>
            <a:off x="1848443" y="1142792"/>
            <a:ext cx="1512583" cy="2643395"/>
          </a:xfrm>
          <a:custGeom>
            <a:avLst/>
            <a:gdLst>
              <a:gd name="connsiteX0" fmla="*/ 0 w 2016777"/>
              <a:gd name="connsiteY0" fmla="*/ 0 h 3524527"/>
              <a:gd name="connsiteX1" fmla="*/ 2016777 w 2016777"/>
              <a:gd name="connsiteY1" fmla="*/ 0 h 3524527"/>
              <a:gd name="connsiteX2" fmla="*/ 2016777 w 2016777"/>
              <a:gd name="connsiteY2" fmla="*/ 3524527 h 3524527"/>
              <a:gd name="connsiteX3" fmla="*/ 0 w 2016777"/>
              <a:gd name="connsiteY3" fmla="*/ 3524527 h 3524527"/>
            </a:gdLst>
            <a:ahLst/>
            <a:cxnLst>
              <a:cxn ang="0">
                <a:pos x="connsiteX0" y="connsiteY0"/>
              </a:cxn>
              <a:cxn ang="0">
                <a:pos x="connsiteX1" y="connsiteY1"/>
              </a:cxn>
              <a:cxn ang="0">
                <a:pos x="connsiteX2" y="connsiteY2"/>
              </a:cxn>
              <a:cxn ang="0">
                <a:pos x="connsiteX3" y="connsiteY3"/>
              </a:cxn>
            </a:cxnLst>
            <a:rect l="l" t="t" r="r" b="b"/>
            <a:pathLst>
              <a:path w="2016777" h="3524527">
                <a:moveTo>
                  <a:pt x="0" y="0"/>
                </a:moveTo>
                <a:lnTo>
                  <a:pt x="2016777" y="0"/>
                </a:lnTo>
                <a:lnTo>
                  <a:pt x="2016777" y="3524527"/>
                </a:lnTo>
                <a:lnTo>
                  <a:pt x="0" y="3524527"/>
                </a:lnTo>
                <a:close/>
              </a:path>
            </a:pathLst>
          </a:custGeom>
          <a:pattFill prst="solidDmnd">
            <a:fgClr>
              <a:schemeClr val="tx1">
                <a:lumMod val="25000"/>
                <a:lumOff val="75000"/>
              </a:schemeClr>
            </a:fgClr>
            <a:bgClr>
              <a:schemeClr val="bg1"/>
            </a:bgClr>
          </a:pattFill>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a:lvl1pPr>
          </a:lstStyle>
          <a:p>
            <a:r>
              <a:rPr lang="en-US"/>
              <a:t>Picture</a:t>
            </a:r>
            <a:endParaRPr lang="id-ID"/>
          </a:p>
        </p:txBody>
      </p:sp>
    </p:spTree>
    <p:extLst>
      <p:ext uri="{BB962C8B-B14F-4D97-AF65-F5344CB8AC3E}">
        <p14:creationId xmlns:p14="http://schemas.microsoft.com/office/powerpoint/2010/main" val="37967566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6" name="Picture Placeholder 13"/>
          <p:cNvSpPr>
            <a:spLocks noGrp="1"/>
          </p:cNvSpPr>
          <p:nvPr>
            <p:ph type="pic" sz="quarter" idx="14"/>
          </p:nvPr>
        </p:nvSpPr>
        <p:spPr>
          <a:xfrm>
            <a:off x="1949767" y="705972"/>
            <a:ext cx="5254705" cy="3293849"/>
          </a:xfrm>
          <a:custGeom>
            <a:avLst/>
            <a:gdLst>
              <a:gd name="connsiteX0" fmla="*/ 0 w 7006273"/>
              <a:gd name="connsiteY0" fmla="*/ 0 h 4391799"/>
              <a:gd name="connsiteX1" fmla="*/ 7006273 w 7006273"/>
              <a:gd name="connsiteY1" fmla="*/ 0 h 4391799"/>
              <a:gd name="connsiteX2" fmla="*/ 7006273 w 7006273"/>
              <a:gd name="connsiteY2" fmla="*/ 4391799 h 4391799"/>
              <a:gd name="connsiteX3" fmla="*/ 0 w 7006273"/>
              <a:gd name="connsiteY3" fmla="*/ 4391799 h 4391799"/>
            </a:gdLst>
            <a:ahLst/>
            <a:cxnLst>
              <a:cxn ang="0">
                <a:pos x="connsiteX0" y="connsiteY0"/>
              </a:cxn>
              <a:cxn ang="0">
                <a:pos x="connsiteX1" y="connsiteY1"/>
              </a:cxn>
              <a:cxn ang="0">
                <a:pos x="connsiteX2" y="connsiteY2"/>
              </a:cxn>
              <a:cxn ang="0">
                <a:pos x="connsiteX3" y="connsiteY3"/>
              </a:cxn>
            </a:cxnLst>
            <a:rect l="l" t="t" r="r" b="b"/>
            <a:pathLst>
              <a:path w="7006273" h="4391799">
                <a:moveTo>
                  <a:pt x="0" y="0"/>
                </a:moveTo>
                <a:lnTo>
                  <a:pt x="7006273" y="0"/>
                </a:lnTo>
                <a:lnTo>
                  <a:pt x="7006273" y="4391799"/>
                </a:lnTo>
                <a:lnTo>
                  <a:pt x="0" y="4391799"/>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34033754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7" name="Picture Placeholder 13"/>
          <p:cNvSpPr>
            <a:spLocks noGrp="1"/>
          </p:cNvSpPr>
          <p:nvPr>
            <p:ph type="pic" sz="quarter" idx="14"/>
          </p:nvPr>
        </p:nvSpPr>
        <p:spPr>
          <a:xfrm>
            <a:off x="1011556" y="1137285"/>
            <a:ext cx="2183129" cy="2931795"/>
          </a:xfrm>
          <a:custGeom>
            <a:avLst/>
            <a:gdLst>
              <a:gd name="connsiteX0" fmla="*/ 0 w 7006273"/>
              <a:gd name="connsiteY0" fmla="*/ 0 h 4391799"/>
              <a:gd name="connsiteX1" fmla="*/ 7006273 w 7006273"/>
              <a:gd name="connsiteY1" fmla="*/ 0 h 4391799"/>
              <a:gd name="connsiteX2" fmla="*/ 7006273 w 7006273"/>
              <a:gd name="connsiteY2" fmla="*/ 4391799 h 4391799"/>
              <a:gd name="connsiteX3" fmla="*/ 0 w 7006273"/>
              <a:gd name="connsiteY3" fmla="*/ 4391799 h 4391799"/>
            </a:gdLst>
            <a:ahLst/>
            <a:cxnLst>
              <a:cxn ang="0">
                <a:pos x="connsiteX0" y="connsiteY0"/>
              </a:cxn>
              <a:cxn ang="0">
                <a:pos x="connsiteX1" y="connsiteY1"/>
              </a:cxn>
              <a:cxn ang="0">
                <a:pos x="connsiteX2" y="connsiteY2"/>
              </a:cxn>
              <a:cxn ang="0">
                <a:pos x="connsiteX3" y="connsiteY3"/>
              </a:cxn>
            </a:cxnLst>
            <a:rect l="l" t="t" r="r" b="b"/>
            <a:pathLst>
              <a:path w="7006273" h="4391799">
                <a:moveTo>
                  <a:pt x="0" y="0"/>
                </a:moveTo>
                <a:lnTo>
                  <a:pt x="7006273" y="0"/>
                </a:lnTo>
                <a:lnTo>
                  <a:pt x="7006273" y="4391799"/>
                </a:lnTo>
                <a:lnTo>
                  <a:pt x="0" y="4391799"/>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37778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358471" y="4767263"/>
            <a:ext cx="2057400" cy="273844"/>
          </a:xfrm>
          <a:prstGeom prst="rect">
            <a:avLst/>
          </a:prstGeom>
        </p:spPr>
        <p:txBody>
          <a:bodyPr/>
          <a:lstStyle/>
          <a:p>
            <a:pPr defTabSz="685800"/>
            <a:fld id="{14112D9D-64C6-4E47-9018-0DB3950AA54C}" type="datetime1">
              <a:rPr lang="en-US" sz="1350" smtClean="0">
                <a:solidFill>
                  <a:prstClr val="black">
                    <a:tint val="75000"/>
                  </a:prstClr>
                </a:solidFill>
              </a:rPr>
              <a:pPr defTabSz="685800"/>
              <a:t>11/8/2022</a:t>
            </a:fld>
            <a:endParaRPr lang="id-ID" sz="1350">
              <a:solidFill>
                <a:prstClr val="black">
                  <a:tint val="75000"/>
                </a:prstClr>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pPr defTabSz="685800"/>
            <a:r>
              <a:rPr lang="en-US" sz="135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6728129" y="4767263"/>
            <a:ext cx="2057400" cy="273844"/>
          </a:xfrm>
          <a:prstGeom prst="rect">
            <a:avLst/>
          </a:prstGeom>
        </p:spPr>
        <p:txBody>
          <a:bodyPr/>
          <a:lstStyle/>
          <a:p>
            <a:pPr defTabSz="685800"/>
            <a:fld id="{8632F5CF-2680-48A4-8032-177420087341}" type="slidenum">
              <a:rPr lang="id-ID" sz="1350" smtClean="0">
                <a:solidFill>
                  <a:prstClr val="black">
                    <a:tint val="75000"/>
                  </a:prstClr>
                </a:solidFill>
              </a:rPr>
              <a:pPr defTabSz="685800"/>
              <a:t>‹#›</a:t>
            </a:fld>
            <a:endParaRPr lang="id-ID" sz="1350">
              <a:solidFill>
                <a:prstClr val="black">
                  <a:tint val="75000"/>
                </a:prstClr>
              </a:solidFill>
            </a:endParaRPr>
          </a:p>
        </p:txBody>
      </p:sp>
    </p:spTree>
    <p:extLst>
      <p:ext uri="{BB962C8B-B14F-4D97-AF65-F5344CB8AC3E}">
        <p14:creationId xmlns:p14="http://schemas.microsoft.com/office/powerpoint/2010/main" val="35156558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12" name="Picture Placeholder 11"/>
          <p:cNvSpPr>
            <a:spLocks noGrp="1"/>
          </p:cNvSpPr>
          <p:nvPr>
            <p:ph type="pic" sz="quarter" idx="14"/>
          </p:nvPr>
        </p:nvSpPr>
        <p:spPr>
          <a:xfrm>
            <a:off x="5430649" y="772071"/>
            <a:ext cx="3713351" cy="3595142"/>
          </a:xfrm>
          <a:custGeom>
            <a:avLst/>
            <a:gdLst>
              <a:gd name="connsiteX0" fmla="*/ 0 w 4951135"/>
              <a:gd name="connsiteY0" fmla="*/ 0 h 4777739"/>
              <a:gd name="connsiteX1" fmla="*/ 4951135 w 4951135"/>
              <a:gd name="connsiteY1" fmla="*/ 0 h 4777739"/>
              <a:gd name="connsiteX2" fmla="*/ 4951135 w 4951135"/>
              <a:gd name="connsiteY2" fmla="*/ 4777739 h 4777739"/>
              <a:gd name="connsiteX3" fmla="*/ 0 w 4951135"/>
              <a:gd name="connsiteY3" fmla="*/ 4777739 h 4777739"/>
            </a:gdLst>
            <a:ahLst/>
            <a:cxnLst>
              <a:cxn ang="0">
                <a:pos x="connsiteX0" y="connsiteY0"/>
              </a:cxn>
              <a:cxn ang="0">
                <a:pos x="connsiteX1" y="connsiteY1"/>
              </a:cxn>
              <a:cxn ang="0">
                <a:pos x="connsiteX2" y="connsiteY2"/>
              </a:cxn>
              <a:cxn ang="0">
                <a:pos x="connsiteX3" y="connsiteY3"/>
              </a:cxn>
            </a:cxnLst>
            <a:rect l="l" t="t" r="r" b="b"/>
            <a:pathLst>
              <a:path w="4951135" h="4777739">
                <a:moveTo>
                  <a:pt x="0" y="0"/>
                </a:moveTo>
                <a:lnTo>
                  <a:pt x="4951135" y="0"/>
                </a:lnTo>
                <a:lnTo>
                  <a:pt x="4951135" y="4777739"/>
                </a:lnTo>
                <a:lnTo>
                  <a:pt x="0" y="4777739"/>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101791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737235" y="1186982"/>
            <a:ext cx="2954655" cy="2493648"/>
          </a:xfrm>
          <a:custGeom>
            <a:avLst/>
            <a:gdLst>
              <a:gd name="connsiteX0" fmla="*/ 1421466 w 3939540"/>
              <a:gd name="connsiteY0" fmla="*/ 0 h 3324864"/>
              <a:gd name="connsiteX1" fmla="*/ 1443899 w 3939540"/>
              <a:gd name="connsiteY1" fmla="*/ 0 h 3324864"/>
              <a:gd name="connsiteX2" fmla="*/ 1486976 w 3939540"/>
              <a:gd name="connsiteY2" fmla="*/ 8836 h 3324864"/>
              <a:gd name="connsiteX3" fmla="*/ 1507615 w 3939540"/>
              <a:gd name="connsiteY3" fmla="*/ 15021 h 3324864"/>
              <a:gd name="connsiteX4" fmla="*/ 1527358 w 3939540"/>
              <a:gd name="connsiteY4" fmla="*/ 22974 h 3324864"/>
              <a:gd name="connsiteX5" fmla="*/ 1544407 w 3939540"/>
              <a:gd name="connsiteY5" fmla="*/ 35343 h 3324864"/>
              <a:gd name="connsiteX6" fmla="*/ 1561458 w 3939540"/>
              <a:gd name="connsiteY6" fmla="*/ 48597 h 3324864"/>
              <a:gd name="connsiteX7" fmla="*/ 1748115 w 3939540"/>
              <a:gd name="connsiteY7" fmla="*/ 212940 h 3324864"/>
              <a:gd name="connsiteX8" fmla="*/ 1841444 w 3939540"/>
              <a:gd name="connsiteY8" fmla="*/ 294229 h 3324864"/>
              <a:gd name="connsiteX9" fmla="*/ 1934773 w 3939540"/>
              <a:gd name="connsiteY9" fmla="*/ 376400 h 3324864"/>
              <a:gd name="connsiteX10" fmla="*/ 2029896 w 3939540"/>
              <a:gd name="connsiteY10" fmla="*/ 459455 h 3324864"/>
              <a:gd name="connsiteX11" fmla="*/ 2123223 w 3939540"/>
              <a:gd name="connsiteY11" fmla="*/ 542511 h 3324864"/>
              <a:gd name="connsiteX12" fmla="*/ 2308983 w 3939540"/>
              <a:gd name="connsiteY12" fmla="*/ 705088 h 3324864"/>
              <a:gd name="connsiteX13" fmla="*/ 2387955 w 3939540"/>
              <a:gd name="connsiteY13" fmla="*/ 774006 h 3324864"/>
              <a:gd name="connsiteX14" fmla="*/ 2466925 w 3939540"/>
              <a:gd name="connsiteY14" fmla="*/ 844691 h 3324864"/>
              <a:gd name="connsiteX15" fmla="*/ 2544997 w 3939540"/>
              <a:gd name="connsiteY15" fmla="*/ 912726 h 3324864"/>
              <a:gd name="connsiteX16" fmla="*/ 2702937 w 3939540"/>
              <a:gd name="connsiteY16" fmla="*/ 1051446 h 3324864"/>
              <a:gd name="connsiteX17" fmla="*/ 2781009 w 3939540"/>
              <a:gd name="connsiteY17" fmla="*/ 1119480 h 3324864"/>
              <a:gd name="connsiteX18" fmla="*/ 2940746 w 3939540"/>
              <a:gd name="connsiteY18" fmla="*/ 1260852 h 3324864"/>
              <a:gd name="connsiteX19" fmla="*/ 3098686 w 3939540"/>
              <a:gd name="connsiteY19" fmla="*/ 1398688 h 3324864"/>
              <a:gd name="connsiteX20" fmla="*/ 3257524 w 3939540"/>
              <a:gd name="connsiteY20" fmla="*/ 1539174 h 3324864"/>
              <a:gd name="connsiteX21" fmla="*/ 3415465 w 3939540"/>
              <a:gd name="connsiteY21" fmla="*/ 1677012 h 3324864"/>
              <a:gd name="connsiteX22" fmla="*/ 3601225 w 3939540"/>
              <a:gd name="connsiteY22" fmla="*/ 1839588 h 3324864"/>
              <a:gd name="connsiteX23" fmla="*/ 3760062 w 3939540"/>
              <a:gd name="connsiteY23" fmla="*/ 1979191 h 3324864"/>
              <a:gd name="connsiteX24" fmla="*/ 3887492 w 3939540"/>
              <a:gd name="connsiteY24" fmla="*/ 2091405 h 3324864"/>
              <a:gd name="connsiteX25" fmla="*/ 3902747 w 3939540"/>
              <a:gd name="connsiteY25" fmla="*/ 2108192 h 3324864"/>
              <a:gd name="connsiteX26" fmla="*/ 3916209 w 3939540"/>
              <a:gd name="connsiteY26" fmla="*/ 2127631 h 3324864"/>
              <a:gd name="connsiteX27" fmla="*/ 3927873 w 3939540"/>
              <a:gd name="connsiteY27" fmla="*/ 2148836 h 3324864"/>
              <a:gd name="connsiteX28" fmla="*/ 3935950 w 3939540"/>
              <a:gd name="connsiteY28" fmla="*/ 2171809 h 3324864"/>
              <a:gd name="connsiteX29" fmla="*/ 3939540 w 3939540"/>
              <a:gd name="connsiteY29" fmla="*/ 2196549 h 3324864"/>
              <a:gd name="connsiteX30" fmla="*/ 3939540 w 3939540"/>
              <a:gd name="connsiteY30" fmla="*/ 2222172 h 3324864"/>
              <a:gd name="connsiteX31" fmla="*/ 3935054 w 3939540"/>
              <a:gd name="connsiteY31" fmla="*/ 2246912 h 3324864"/>
              <a:gd name="connsiteX32" fmla="*/ 3925182 w 3939540"/>
              <a:gd name="connsiteY32" fmla="*/ 2270769 h 3324864"/>
              <a:gd name="connsiteX33" fmla="*/ 3909028 w 3939540"/>
              <a:gd name="connsiteY33" fmla="*/ 2294626 h 3324864"/>
              <a:gd name="connsiteX34" fmla="*/ 3895568 w 3939540"/>
              <a:gd name="connsiteY34" fmla="*/ 2309645 h 3324864"/>
              <a:gd name="connsiteX35" fmla="*/ 3878517 w 3939540"/>
              <a:gd name="connsiteY35" fmla="*/ 2322014 h 3324864"/>
              <a:gd name="connsiteX36" fmla="*/ 3862364 w 3939540"/>
              <a:gd name="connsiteY36" fmla="*/ 2334386 h 3324864"/>
              <a:gd name="connsiteX37" fmla="*/ 3337393 w 3939540"/>
              <a:gd name="connsiteY37" fmla="*/ 2674559 h 3324864"/>
              <a:gd name="connsiteX38" fmla="*/ 3082533 w 3939540"/>
              <a:gd name="connsiteY38" fmla="*/ 2839786 h 3324864"/>
              <a:gd name="connsiteX39" fmla="*/ 2826778 w 3939540"/>
              <a:gd name="connsiteY39" fmla="*/ 3005897 h 3324864"/>
              <a:gd name="connsiteX40" fmla="*/ 2402311 w 3939540"/>
              <a:gd name="connsiteY40" fmla="*/ 3281569 h 3324864"/>
              <a:gd name="connsiteX41" fmla="*/ 2361032 w 3939540"/>
              <a:gd name="connsiteY41" fmla="*/ 3304542 h 3324864"/>
              <a:gd name="connsiteX42" fmla="*/ 2319752 w 3939540"/>
              <a:gd name="connsiteY42" fmla="*/ 3316912 h 3324864"/>
              <a:gd name="connsiteX43" fmla="*/ 2277575 w 3939540"/>
              <a:gd name="connsiteY43" fmla="*/ 3324864 h 3324864"/>
              <a:gd name="connsiteX44" fmla="*/ 2234501 w 3939540"/>
              <a:gd name="connsiteY44" fmla="*/ 3324864 h 3324864"/>
              <a:gd name="connsiteX45" fmla="*/ 2191425 w 3939540"/>
              <a:gd name="connsiteY45" fmla="*/ 3316912 h 3324864"/>
              <a:gd name="connsiteX46" fmla="*/ 2146556 w 3939540"/>
              <a:gd name="connsiteY46" fmla="*/ 3304542 h 3324864"/>
              <a:gd name="connsiteX47" fmla="*/ 2122327 w 3939540"/>
              <a:gd name="connsiteY47" fmla="*/ 3293057 h 3324864"/>
              <a:gd name="connsiteX48" fmla="*/ 2101687 w 3939540"/>
              <a:gd name="connsiteY48" fmla="*/ 3278919 h 3324864"/>
              <a:gd name="connsiteX49" fmla="*/ 2081945 w 3939540"/>
              <a:gd name="connsiteY49" fmla="*/ 3262131 h 3324864"/>
              <a:gd name="connsiteX50" fmla="*/ 2064894 w 3939540"/>
              <a:gd name="connsiteY50" fmla="*/ 3243576 h 3324864"/>
              <a:gd name="connsiteX51" fmla="*/ 2047843 w 3939540"/>
              <a:gd name="connsiteY51" fmla="*/ 3223255 h 3324864"/>
              <a:gd name="connsiteX52" fmla="*/ 1635043 w 3939540"/>
              <a:gd name="connsiteY52" fmla="*/ 2714319 h 3324864"/>
              <a:gd name="connsiteX53" fmla="*/ 1261730 w 3939540"/>
              <a:gd name="connsiteY53" fmla="*/ 2252214 h 3324864"/>
              <a:gd name="connsiteX54" fmla="*/ 935081 w 3939540"/>
              <a:gd name="connsiteY54" fmla="*/ 1850191 h 3324864"/>
              <a:gd name="connsiteX55" fmla="*/ 786113 w 3939540"/>
              <a:gd name="connsiteY55" fmla="*/ 1665526 h 3324864"/>
              <a:gd name="connsiteX56" fmla="*/ 635353 w 3939540"/>
              <a:gd name="connsiteY56" fmla="*/ 1479976 h 3324864"/>
              <a:gd name="connsiteX57" fmla="*/ 361649 w 3939540"/>
              <a:gd name="connsiteY57" fmla="*/ 1140686 h 3324864"/>
              <a:gd name="connsiteX58" fmla="*/ 120251 w 3939540"/>
              <a:gd name="connsiteY58" fmla="*/ 843808 h 3324864"/>
              <a:gd name="connsiteX59" fmla="*/ 69099 w 3939540"/>
              <a:gd name="connsiteY59" fmla="*/ 780191 h 3324864"/>
              <a:gd name="connsiteX60" fmla="*/ 17949 w 3939540"/>
              <a:gd name="connsiteY60" fmla="*/ 718340 h 3324864"/>
              <a:gd name="connsiteX61" fmla="*/ 5385 w 3939540"/>
              <a:gd name="connsiteY61" fmla="*/ 698019 h 3324864"/>
              <a:gd name="connsiteX62" fmla="*/ 0 w 3939540"/>
              <a:gd name="connsiteY62" fmla="*/ 677697 h 3324864"/>
              <a:gd name="connsiteX63" fmla="*/ 1796 w 3939540"/>
              <a:gd name="connsiteY63" fmla="*/ 656491 h 3324864"/>
              <a:gd name="connsiteX64" fmla="*/ 11666 w 3939540"/>
              <a:gd name="connsiteY64" fmla="*/ 633519 h 3324864"/>
              <a:gd name="connsiteX65" fmla="*/ 25128 w 3939540"/>
              <a:gd name="connsiteY65" fmla="*/ 612312 h 3324864"/>
              <a:gd name="connsiteX66" fmla="*/ 42178 w 3939540"/>
              <a:gd name="connsiteY66" fmla="*/ 593757 h 3324864"/>
              <a:gd name="connsiteX67" fmla="*/ 61921 w 3939540"/>
              <a:gd name="connsiteY67" fmla="*/ 578737 h 3324864"/>
              <a:gd name="connsiteX68" fmla="*/ 83458 w 3939540"/>
              <a:gd name="connsiteY68" fmla="*/ 566368 h 3324864"/>
              <a:gd name="connsiteX69" fmla="*/ 106789 w 3939540"/>
              <a:gd name="connsiteY69" fmla="*/ 554881 h 3324864"/>
              <a:gd name="connsiteX70" fmla="*/ 280883 w 3939540"/>
              <a:gd name="connsiteY70" fmla="*/ 478010 h 3324864"/>
              <a:gd name="connsiteX71" fmla="*/ 293447 w 3939540"/>
              <a:gd name="connsiteY71" fmla="*/ 474476 h 3324864"/>
              <a:gd name="connsiteX72" fmla="*/ 304216 w 3939540"/>
              <a:gd name="connsiteY72" fmla="*/ 473593 h 3324864"/>
              <a:gd name="connsiteX73" fmla="*/ 314086 w 3939540"/>
              <a:gd name="connsiteY73" fmla="*/ 476243 h 3324864"/>
              <a:gd name="connsiteX74" fmla="*/ 324855 w 3939540"/>
              <a:gd name="connsiteY74" fmla="*/ 483312 h 3324864"/>
              <a:gd name="connsiteX75" fmla="*/ 349085 w 3939540"/>
              <a:gd name="connsiteY75" fmla="*/ 497450 h 3324864"/>
              <a:gd name="connsiteX76" fmla="*/ 375110 w 3939540"/>
              <a:gd name="connsiteY76" fmla="*/ 505400 h 3324864"/>
              <a:gd name="connsiteX77" fmla="*/ 401133 w 3939540"/>
              <a:gd name="connsiteY77" fmla="*/ 508052 h 3324864"/>
              <a:gd name="connsiteX78" fmla="*/ 428054 w 3939540"/>
              <a:gd name="connsiteY78" fmla="*/ 505400 h 3324864"/>
              <a:gd name="connsiteX79" fmla="*/ 453182 w 3939540"/>
              <a:gd name="connsiteY79" fmla="*/ 497450 h 3324864"/>
              <a:gd name="connsiteX80" fmla="*/ 625481 w 3939540"/>
              <a:gd name="connsiteY80" fmla="*/ 423229 h 3324864"/>
              <a:gd name="connsiteX81" fmla="*/ 796882 w 3939540"/>
              <a:gd name="connsiteY81" fmla="*/ 348127 h 3324864"/>
              <a:gd name="connsiteX82" fmla="*/ 1100200 w 3939540"/>
              <a:gd name="connsiteY82" fmla="*/ 213823 h 3324864"/>
              <a:gd name="connsiteX83" fmla="*/ 1119943 w 3939540"/>
              <a:gd name="connsiteY83" fmla="*/ 204989 h 3324864"/>
              <a:gd name="connsiteX84" fmla="*/ 1137890 w 3939540"/>
              <a:gd name="connsiteY84" fmla="*/ 192618 h 3324864"/>
              <a:gd name="connsiteX85" fmla="*/ 1154044 w 3939540"/>
              <a:gd name="connsiteY85" fmla="*/ 179364 h 3324864"/>
              <a:gd name="connsiteX86" fmla="*/ 1164813 w 3939540"/>
              <a:gd name="connsiteY86" fmla="*/ 165228 h 3324864"/>
              <a:gd name="connsiteX87" fmla="*/ 1169299 w 3939540"/>
              <a:gd name="connsiteY87" fmla="*/ 149323 h 3324864"/>
              <a:gd name="connsiteX88" fmla="*/ 1165709 w 3939540"/>
              <a:gd name="connsiteY88" fmla="*/ 133419 h 3324864"/>
              <a:gd name="connsiteX89" fmla="*/ 1155839 w 3939540"/>
              <a:gd name="connsiteY89" fmla="*/ 117515 h 3324864"/>
              <a:gd name="connsiteX90" fmla="*/ 1151350 w 3939540"/>
              <a:gd name="connsiteY90" fmla="*/ 109562 h 3324864"/>
              <a:gd name="connsiteX91" fmla="*/ 1150454 w 3939540"/>
              <a:gd name="connsiteY91" fmla="*/ 104261 h 3324864"/>
              <a:gd name="connsiteX92" fmla="*/ 1154044 w 3939540"/>
              <a:gd name="connsiteY92" fmla="*/ 99843 h 3324864"/>
              <a:gd name="connsiteX93" fmla="*/ 1163017 w 3939540"/>
              <a:gd name="connsiteY93" fmla="*/ 94542 h 3324864"/>
              <a:gd name="connsiteX94" fmla="*/ 1241091 w 3939540"/>
              <a:gd name="connsiteY94" fmla="*/ 60083 h 3324864"/>
              <a:gd name="connsiteX95" fmla="*/ 1318265 w 3939540"/>
              <a:gd name="connsiteY95" fmla="*/ 28274 h 3324864"/>
              <a:gd name="connsiteX96" fmla="*/ 1348777 w 3939540"/>
              <a:gd name="connsiteY96" fmla="*/ 18555 h 3324864"/>
              <a:gd name="connsiteX97" fmla="*/ 1409800 w 3939540"/>
              <a:gd name="connsiteY97" fmla="*/ 4419 h 3324864"/>
              <a:gd name="connsiteX98" fmla="*/ 1416081 w 3939540"/>
              <a:gd name="connsiteY98" fmla="*/ 1767 h 3324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3939540" h="3324864">
                <a:moveTo>
                  <a:pt x="1421466" y="0"/>
                </a:moveTo>
                <a:lnTo>
                  <a:pt x="1443899" y="0"/>
                </a:lnTo>
                <a:lnTo>
                  <a:pt x="1486976" y="8836"/>
                </a:lnTo>
                <a:lnTo>
                  <a:pt x="1507615" y="15021"/>
                </a:lnTo>
                <a:lnTo>
                  <a:pt x="1527358" y="22974"/>
                </a:lnTo>
                <a:lnTo>
                  <a:pt x="1544407" y="35343"/>
                </a:lnTo>
                <a:lnTo>
                  <a:pt x="1561458" y="48597"/>
                </a:lnTo>
                <a:lnTo>
                  <a:pt x="1748115" y="212940"/>
                </a:lnTo>
                <a:lnTo>
                  <a:pt x="1841444" y="294229"/>
                </a:lnTo>
                <a:lnTo>
                  <a:pt x="1934773" y="376400"/>
                </a:lnTo>
                <a:lnTo>
                  <a:pt x="2029896" y="459455"/>
                </a:lnTo>
                <a:lnTo>
                  <a:pt x="2123223" y="542511"/>
                </a:lnTo>
                <a:lnTo>
                  <a:pt x="2308983" y="705088"/>
                </a:lnTo>
                <a:lnTo>
                  <a:pt x="2387955" y="774006"/>
                </a:lnTo>
                <a:lnTo>
                  <a:pt x="2466925" y="844691"/>
                </a:lnTo>
                <a:lnTo>
                  <a:pt x="2544997" y="912726"/>
                </a:lnTo>
                <a:lnTo>
                  <a:pt x="2702937" y="1051446"/>
                </a:lnTo>
                <a:lnTo>
                  <a:pt x="2781009" y="1119480"/>
                </a:lnTo>
                <a:lnTo>
                  <a:pt x="2940746" y="1260852"/>
                </a:lnTo>
                <a:lnTo>
                  <a:pt x="3098686" y="1398688"/>
                </a:lnTo>
                <a:lnTo>
                  <a:pt x="3257524" y="1539174"/>
                </a:lnTo>
                <a:lnTo>
                  <a:pt x="3415465" y="1677012"/>
                </a:lnTo>
                <a:lnTo>
                  <a:pt x="3601225" y="1839588"/>
                </a:lnTo>
                <a:lnTo>
                  <a:pt x="3760062" y="1979191"/>
                </a:lnTo>
                <a:lnTo>
                  <a:pt x="3887492" y="2091405"/>
                </a:lnTo>
                <a:lnTo>
                  <a:pt x="3902747" y="2108192"/>
                </a:lnTo>
                <a:lnTo>
                  <a:pt x="3916209" y="2127631"/>
                </a:lnTo>
                <a:lnTo>
                  <a:pt x="3927873" y="2148836"/>
                </a:lnTo>
                <a:lnTo>
                  <a:pt x="3935950" y="2171809"/>
                </a:lnTo>
                <a:lnTo>
                  <a:pt x="3939540" y="2196549"/>
                </a:lnTo>
                <a:lnTo>
                  <a:pt x="3939540" y="2222172"/>
                </a:lnTo>
                <a:lnTo>
                  <a:pt x="3935054" y="2246912"/>
                </a:lnTo>
                <a:lnTo>
                  <a:pt x="3925182" y="2270769"/>
                </a:lnTo>
                <a:lnTo>
                  <a:pt x="3909028" y="2294626"/>
                </a:lnTo>
                <a:lnTo>
                  <a:pt x="3895568" y="2309645"/>
                </a:lnTo>
                <a:lnTo>
                  <a:pt x="3878517" y="2322014"/>
                </a:lnTo>
                <a:lnTo>
                  <a:pt x="3862364" y="2334386"/>
                </a:lnTo>
                <a:lnTo>
                  <a:pt x="3337393" y="2674559"/>
                </a:lnTo>
                <a:lnTo>
                  <a:pt x="3082533" y="2839786"/>
                </a:lnTo>
                <a:lnTo>
                  <a:pt x="2826778" y="3005897"/>
                </a:lnTo>
                <a:lnTo>
                  <a:pt x="2402311" y="3281569"/>
                </a:lnTo>
                <a:lnTo>
                  <a:pt x="2361032" y="3304542"/>
                </a:lnTo>
                <a:lnTo>
                  <a:pt x="2319752" y="3316912"/>
                </a:lnTo>
                <a:lnTo>
                  <a:pt x="2277575" y="3324864"/>
                </a:lnTo>
                <a:lnTo>
                  <a:pt x="2234501" y="3324864"/>
                </a:lnTo>
                <a:lnTo>
                  <a:pt x="2191425" y="3316912"/>
                </a:lnTo>
                <a:lnTo>
                  <a:pt x="2146556" y="3304542"/>
                </a:lnTo>
                <a:lnTo>
                  <a:pt x="2122327" y="3293057"/>
                </a:lnTo>
                <a:lnTo>
                  <a:pt x="2101687" y="3278919"/>
                </a:lnTo>
                <a:lnTo>
                  <a:pt x="2081945" y="3262131"/>
                </a:lnTo>
                <a:lnTo>
                  <a:pt x="2064894" y="3243576"/>
                </a:lnTo>
                <a:lnTo>
                  <a:pt x="2047843" y="3223255"/>
                </a:lnTo>
                <a:lnTo>
                  <a:pt x="1635043" y="2714319"/>
                </a:lnTo>
                <a:lnTo>
                  <a:pt x="1261730" y="2252214"/>
                </a:lnTo>
                <a:lnTo>
                  <a:pt x="935081" y="1850191"/>
                </a:lnTo>
                <a:lnTo>
                  <a:pt x="786113" y="1665526"/>
                </a:lnTo>
                <a:lnTo>
                  <a:pt x="635353" y="1479976"/>
                </a:lnTo>
                <a:lnTo>
                  <a:pt x="361649" y="1140686"/>
                </a:lnTo>
                <a:lnTo>
                  <a:pt x="120251" y="843808"/>
                </a:lnTo>
                <a:lnTo>
                  <a:pt x="69099" y="780191"/>
                </a:lnTo>
                <a:lnTo>
                  <a:pt x="17949" y="718340"/>
                </a:lnTo>
                <a:lnTo>
                  <a:pt x="5385" y="698019"/>
                </a:lnTo>
                <a:lnTo>
                  <a:pt x="0" y="677697"/>
                </a:lnTo>
                <a:lnTo>
                  <a:pt x="1796" y="656491"/>
                </a:lnTo>
                <a:lnTo>
                  <a:pt x="11666" y="633519"/>
                </a:lnTo>
                <a:lnTo>
                  <a:pt x="25128" y="612312"/>
                </a:lnTo>
                <a:lnTo>
                  <a:pt x="42178" y="593757"/>
                </a:lnTo>
                <a:lnTo>
                  <a:pt x="61921" y="578737"/>
                </a:lnTo>
                <a:lnTo>
                  <a:pt x="83458" y="566368"/>
                </a:lnTo>
                <a:lnTo>
                  <a:pt x="106789" y="554881"/>
                </a:lnTo>
                <a:lnTo>
                  <a:pt x="280883" y="478010"/>
                </a:lnTo>
                <a:lnTo>
                  <a:pt x="293447" y="474476"/>
                </a:lnTo>
                <a:lnTo>
                  <a:pt x="304216" y="473593"/>
                </a:lnTo>
                <a:lnTo>
                  <a:pt x="314086" y="476243"/>
                </a:lnTo>
                <a:lnTo>
                  <a:pt x="324855" y="483312"/>
                </a:lnTo>
                <a:lnTo>
                  <a:pt x="349085" y="497450"/>
                </a:lnTo>
                <a:lnTo>
                  <a:pt x="375110" y="505400"/>
                </a:lnTo>
                <a:lnTo>
                  <a:pt x="401133" y="508052"/>
                </a:lnTo>
                <a:lnTo>
                  <a:pt x="428054" y="505400"/>
                </a:lnTo>
                <a:lnTo>
                  <a:pt x="453182" y="497450"/>
                </a:lnTo>
                <a:lnTo>
                  <a:pt x="625481" y="423229"/>
                </a:lnTo>
                <a:lnTo>
                  <a:pt x="796882" y="348127"/>
                </a:lnTo>
                <a:lnTo>
                  <a:pt x="1100200" y="213823"/>
                </a:lnTo>
                <a:lnTo>
                  <a:pt x="1119943" y="204989"/>
                </a:lnTo>
                <a:lnTo>
                  <a:pt x="1137890" y="192618"/>
                </a:lnTo>
                <a:lnTo>
                  <a:pt x="1154044" y="179364"/>
                </a:lnTo>
                <a:lnTo>
                  <a:pt x="1164813" y="165228"/>
                </a:lnTo>
                <a:lnTo>
                  <a:pt x="1169299" y="149323"/>
                </a:lnTo>
                <a:lnTo>
                  <a:pt x="1165709" y="133419"/>
                </a:lnTo>
                <a:lnTo>
                  <a:pt x="1155839" y="117515"/>
                </a:lnTo>
                <a:lnTo>
                  <a:pt x="1151350" y="109562"/>
                </a:lnTo>
                <a:lnTo>
                  <a:pt x="1150454" y="104261"/>
                </a:lnTo>
                <a:lnTo>
                  <a:pt x="1154044" y="99843"/>
                </a:lnTo>
                <a:lnTo>
                  <a:pt x="1163017" y="94542"/>
                </a:lnTo>
                <a:lnTo>
                  <a:pt x="1241091" y="60083"/>
                </a:lnTo>
                <a:lnTo>
                  <a:pt x="1318265" y="28274"/>
                </a:lnTo>
                <a:lnTo>
                  <a:pt x="1348777" y="18555"/>
                </a:lnTo>
                <a:lnTo>
                  <a:pt x="1409800" y="4419"/>
                </a:lnTo>
                <a:lnTo>
                  <a:pt x="1416081" y="1767"/>
                </a:lnTo>
                <a:close/>
              </a:path>
            </a:pathLst>
          </a:custGeom>
          <a:pattFill prst="solidDmnd">
            <a:fgClr>
              <a:schemeClr val="tx1">
                <a:lumMod val="25000"/>
                <a:lumOff val="75000"/>
              </a:schemeClr>
            </a:fgClr>
            <a:bgClr>
              <a:schemeClr val="bg1"/>
            </a:bgClr>
          </a:pattFill>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a:lvl1pPr>
          </a:lstStyle>
          <a:p>
            <a:r>
              <a:rPr lang="en-US"/>
              <a:t>Picture</a:t>
            </a:r>
            <a:endParaRPr lang="id-ID"/>
          </a:p>
        </p:txBody>
      </p:sp>
    </p:spTree>
    <p:extLst>
      <p:ext uri="{BB962C8B-B14F-4D97-AF65-F5344CB8AC3E}">
        <p14:creationId xmlns:p14="http://schemas.microsoft.com/office/powerpoint/2010/main" val="2048571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6" name="Picture Placeholder 18"/>
          <p:cNvSpPr>
            <a:spLocks noGrp="1"/>
          </p:cNvSpPr>
          <p:nvPr>
            <p:ph type="pic" sz="quarter" idx="11" hasCustomPrompt="1"/>
          </p:nvPr>
        </p:nvSpPr>
        <p:spPr>
          <a:xfrm>
            <a:off x="3560109" y="1896036"/>
            <a:ext cx="1011891" cy="1341344"/>
          </a:xfrm>
          <a:custGeom>
            <a:avLst/>
            <a:gdLst>
              <a:gd name="connsiteX0" fmla="*/ 0 w 1349188"/>
              <a:gd name="connsiteY0" fmla="*/ 0 h 1788459"/>
              <a:gd name="connsiteX1" fmla="*/ 1349188 w 1349188"/>
              <a:gd name="connsiteY1" fmla="*/ 0 h 1788459"/>
              <a:gd name="connsiteX2" fmla="*/ 1349188 w 1349188"/>
              <a:gd name="connsiteY2" fmla="*/ 1788459 h 1788459"/>
              <a:gd name="connsiteX3" fmla="*/ 0 w 1349188"/>
              <a:gd name="connsiteY3" fmla="*/ 1788459 h 1788459"/>
            </a:gdLst>
            <a:ahLst/>
            <a:cxnLst>
              <a:cxn ang="0">
                <a:pos x="connsiteX0" y="connsiteY0"/>
              </a:cxn>
              <a:cxn ang="0">
                <a:pos x="connsiteX1" y="connsiteY1"/>
              </a:cxn>
              <a:cxn ang="0">
                <a:pos x="connsiteX2" y="connsiteY2"/>
              </a:cxn>
              <a:cxn ang="0">
                <a:pos x="connsiteX3" y="connsiteY3"/>
              </a:cxn>
            </a:cxnLst>
            <a:rect l="l" t="t" r="r" b="b"/>
            <a:pathLst>
              <a:path w="1349188" h="1788459">
                <a:moveTo>
                  <a:pt x="0" y="0"/>
                </a:moveTo>
                <a:lnTo>
                  <a:pt x="1349188" y="0"/>
                </a:lnTo>
                <a:lnTo>
                  <a:pt x="1349188" y="1788459"/>
                </a:lnTo>
                <a:lnTo>
                  <a:pt x="0" y="1788459"/>
                </a:lnTo>
                <a:close/>
              </a:path>
            </a:pathLst>
          </a:custGeom>
          <a:pattFill prst="solidDmnd">
            <a:fgClr>
              <a:schemeClr val="tx1">
                <a:lumMod val="25000"/>
                <a:lumOff val="75000"/>
              </a:schemeClr>
            </a:fgClr>
            <a:bgClr>
              <a:schemeClr val="bg1"/>
            </a:bgClr>
          </a:pattFill>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a:lvl1pPr>
          </a:lstStyle>
          <a:p>
            <a:r>
              <a:rPr lang="en-US"/>
              <a:t>Picture</a:t>
            </a:r>
            <a:endParaRPr lang="id-ID"/>
          </a:p>
        </p:txBody>
      </p:sp>
      <p:sp>
        <p:nvSpPr>
          <p:cNvPr id="7" name="Picture Placeholder 19"/>
          <p:cNvSpPr>
            <a:spLocks noGrp="1"/>
          </p:cNvSpPr>
          <p:nvPr>
            <p:ph type="pic" sz="quarter" idx="12" hasCustomPrompt="1"/>
          </p:nvPr>
        </p:nvSpPr>
        <p:spPr>
          <a:xfrm>
            <a:off x="5382012" y="2006822"/>
            <a:ext cx="852346" cy="1129854"/>
          </a:xfrm>
          <a:custGeom>
            <a:avLst/>
            <a:gdLst>
              <a:gd name="connsiteX0" fmla="*/ 0 w 1136461"/>
              <a:gd name="connsiteY0" fmla="*/ 0 h 1506472"/>
              <a:gd name="connsiteX1" fmla="*/ 1136461 w 1136461"/>
              <a:gd name="connsiteY1" fmla="*/ 0 h 1506472"/>
              <a:gd name="connsiteX2" fmla="*/ 1136461 w 1136461"/>
              <a:gd name="connsiteY2" fmla="*/ 1506472 h 1506472"/>
              <a:gd name="connsiteX3" fmla="*/ 0 w 1136461"/>
              <a:gd name="connsiteY3" fmla="*/ 1506472 h 1506472"/>
            </a:gdLst>
            <a:ahLst/>
            <a:cxnLst>
              <a:cxn ang="0">
                <a:pos x="connsiteX0" y="connsiteY0"/>
              </a:cxn>
              <a:cxn ang="0">
                <a:pos x="connsiteX1" y="connsiteY1"/>
              </a:cxn>
              <a:cxn ang="0">
                <a:pos x="connsiteX2" y="connsiteY2"/>
              </a:cxn>
              <a:cxn ang="0">
                <a:pos x="connsiteX3" y="connsiteY3"/>
              </a:cxn>
            </a:cxnLst>
            <a:rect l="l" t="t" r="r" b="b"/>
            <a:pathLst>
              <a:path w="1136461" h="1506472">
                <a:moveTo>
                  <a:pt x="0" y="0"/>
                </a:moveTo>
                <a:lnTo>
                  <a:pt x="1136461" y="0"/>
                </a:lnTo>
                <a:lnTo>
                  <a:pt x="1136461" y="1506472"/>
                </a:lnTo>
                <a:lnTo>
                  <a:pt x="0" y="1506472"/>
                </a:lnTo>
                <a:close/>
              </a:path>
            </a:pathLst>
          </a:custGeom>
          <a:pattFill prst="solidDmnd">
            <a:fgClr>
              <a:schemeClr val="tx1">
                <a:lumMod val="25000"/>
                <a:lumOff val="75000"/>
              </a:schemeClr>
            </a:fgClr>
            <a:bgClr>
              <a:schemeClr val="bg1"/>
            </a:bgClr>
          </a:pattFill>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a:lvl1pPr>
          </a:lstStyle>
          <a:p>
            <a:r>
              <a:rPr lang="en-US"/>
              <a:t>Picture</a:t>
            </a:r>
            <a:endParaRPr lang="id-ID"/>
          </a:p>
        </p:txBody>
      </p:sp>
      <p:sp>
        <p:nvSpPr>
          <p:cNvPr id="8" name="Picture Placeholder 20"/>
          <p:cNvSpPr>
            <a:spLocks noGrp="1"/>
          </p:cNvSpPr>
          <p:nvPr>
            <p:ph type="pic" sz="quarter" idx="13" hasCustomPrompt="1"/>
          </p:nvPr>
        </p:nvSpPr>
        <p:spPr>
          <a:xfrm>
            <a:off x="6934053" y="2135696"/>
            <a:ext cx="657905" cy="872108"/>
          </a:xfrm>
          <a:custGeom>
            <a:avLst/>
            <a:gdLst>
              <a:gd name="connsiteX0" fmla="*/ 0 w 877207"/>
              <a:gd name="connsiteY0" fmla="*/ 0 h 1162810"/>
              <a:gd name="connsiteX1" fmla="*/ 877207 w 877207"/>
              <a:gd name="connsiteY1" fmla="*/ 0 h 1162810"/>
              <a:gd name="connsiteX2" fmla="*/ 877207 w 877207"/>
              <a:gd name="connsiteY2" fmla="*/ 1162810 h 1162810"/>
              <a:gd name="connsiteX3" fmla="*/ 0 w 877207"/>
              <a:gd name="connsiteY3" fmla="*/ 1162810 h 1162810"/>
            </a:gdLst>
            <a:ahLst/>
            <a:cxnLst>
              <a:cxn ang="0">
                <a:pos x="connsiteX0" y="connsiteY0"/>
              </a:cxn>
              <a:cxn ang="0">
                <a:pos x="connsiteX1" y="connsiteY1"/>
              </a:cxn>
              <a:cxn ang="0">
                <a:pos x="connsiteX2" y="connsiteY2"/>
              </a:cxn>
              <a:cxn ang="0">
                <a:pos x="connsiteX3" y="connsiteY3"/>
              </a:cxn>
            </a:cxnLst>
            <a:rect l="l" t="t" r="r" b="b"/>
            <a:pathLst>
              <a:path w="877207" h="1162810">
                <a:moveTo>
                  <a:pt x="0" y="0"/>
                </a:moveTo>
                <a:lnTo>
                  <a:pt x="877207" y="0"/>
                </a:lnTo>
                <a:lnTo>
                  <a:pt x="877207" y="1162810"/>
                </a:lnTo>
                <a:lnTo>
                  <a:pt x="0" y="1162810"/>
                </a:lnTo>
                <a:close/>
              </a:path>
            </a:pathLst>
          </a:custGeom>
          <a:pattFill prst="solidDmnd">
            <a:fgClr>
              <a:schemeClr val="tx1">
                <a:lumMod val="25000"/>
                <a:lumOff val="75000"/>
              </a:schemeClr>
            </a:fgClr>
            <a:bgClr>
              <a:schemeClr val="bg1"/>
            </a:bgClr>
          </a:pattFill>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a:lvl1pPr>
          </a:lstStyle>
          <a:p>
            <a:r>
              <a:rPr lang="en-US"/>
              <a:t>Picture</a:t>
            </a:r>
            <a:endParaRPr lang="id-ID"/>
          </a:p>
        </p:txBody>
      </p:sp>
    </p:spTree>
    <p:extLst>
      <p:ext uri="{BB962C8B-B14F-4D97-AF65-F5344CB8AC3E}">
        <p14:creationId xmlns:p14="http://schemas.microsoft.com/office/powerpoint/2010/main" val="24803247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6" name="Picture Placeholder 18"/>
          <p:cNvSpPr>
            <a:spLocks noGrp="1"/>
          </p:cNvSpPr>
          <p:nvPr>
            <p:ph type="pic" sz="quarter" idx="11" hasCustomPrompt="1"/>
          </p:nvPr>
        </p:nvSpPr>
        <p:spPr>
          <a:xfrm>
            <a:off x="1462428" y="1678593"/>
            <a:ext cx="2523785" cy="1583720"/>
          </a:xfrm>
          <a:custGeom>
            <a:avLst/>
            <a:gdLst>
              <a:gd name="connsiteX0" fmla="*/ 0 w 1349188"/>
              <a:gd name="connsiteY0" fmla="*/ 0 h 1788459"/>
              <a:gd name="connsiteX1" fmla="*/ 1349188 w 1349188"/>
              <a:gd name="connsiteY1" fmla="*/ 0 h 1788459"/>
              <a:gd name="connsiteX2" fmla="*/ 1349188 w 1349188"/>
              <a:gd name="connsiteY2" fmla="*/ 1788459 h 1788459"/>
              <a:gd name="connsiteX3" fmla="*/ 0 w 1349188"/>
              <a:gd name="connsiteY3" fmla="*/ 1788459 h 1788459"/>
            </a:gdLst>
            <a:ahLst/>
            <a:cxnLst>
              <a:cxn ang="0">
                <a:pos x="connsiteX0" y="connsiteY0"/>
              </a:cxn>
              <a:cxn ang="0">
                <a:pos x="connsiteX1" y="connsiteY1"/>
              </a:cxn>
              <a:cxn ang="0">
                <a:pos x="connsiteX2" y="connsiteY2"/>
              </a:cxn>
              <a:cxn ang="0">
                <a:pos x="connsiteX3" y="connsiteY3"/>
              </a:cxn>
            </a:cxnLst>
            <a:rect l="l" t="t" r="r" b="b"/>
            <a:pathLst>
              <a:path w="1349188" h="1788459">
                <a:moveTo>
                  <a:pt x="0" y="0"/>
                </a:moveTo>
                <a:lnTo>
                  <a:pt x="1349188" y="0"/>
                </a:lnTo>
                <a:lnTo>
                  <a:pt x="1349188" y="1788459"/>
                </a:lnTo>
                <a:lnTo>
                  <a:pt x="0" y="1788459"/>
                </a:lnTo>
                <a:close/>
              </a:path>
            </a:pathLst>
          </a:custGeom>
          <a:pattFill prst="solidDmnd">
            <a:fgClr>
              <a:schemeClr val="tx1">
                <a:lumMod val="25000"/>
                <a:lumOff val="75000"/>
              </a:schemeClr>
            </a:fgClr>
            <a:bgClr>
              <a:schemeClr val="bg1"/>
            </a:bgClr>
          </a:pattFill>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a:lvl1pPr>
          </a:lstStyle>
          <a:p>
            <a:r>
              <a:rPr lang="en-US"/>
              <a:t>Picture</a:t>
            </a:r>
            <a:endParaRPr lang="id-ID"/>
          </a:p>
        </p:txBody>
      </p:sp>
      <p:sp>
        <p:nvSpPr>
          <p:cNvPr id="7" name="Picture Placeholder 18"/>
          <p:cNvSpPr>
            <a:spLocks noGrp="1"/>
          </p:cNvSpPr>
          <p:nvPr>
            <p:ph type="pic" sz="quarter" idx="12" hasCustomPrompt="1"/>
          </p:nvPr>
        </p:nvSpPr>
        <p:spPr>
          <a:xfrm>
            <a:off x="5172106" y="1678593"/>
            <a:ext cx="2523785" cy="1583720"/>
          </a:xfrm>
          <a:custGeom>
            <a:avLst/>
            <a:gdLst>
              <a:gd name="connsiteX0" fmla="*/ 0 w 1349188"/>
              <a:gd name="connsiteY0" fmla="*/ 0 h 1788459"/>
              <a:gd name="connsiteX1" fmla="*/ 1349188 w 1349188"/>
              <a:gd name="connsiteY1" fmla="*/ 0 h 1788459"/>
              <a:gd name="connsiteX2" fmla="*/ 1349188 w 1349188"/>
              <a:gd name="connsiteY2" fmla="*/ 1788459 h 1788459"/>
              <a:gd name="connsiteX3" fmla="*/ 0 w 1349188"/>
              <a:gd name="connsiteY3" fmla="*/ 1788459 h 1788459"/>
            </a:gdLst>
            <a:ahLst/>
            <a:cxnLst>
              <a:cxn ang="0">
                <a:pos x="connsiteX0" y="connsiteY0"/>
              </a:cxn>
              <a:cxn ang="0">
                <a:pos x="connsiteX1" y="connsiteY1"/>
              </a:cxn>
              <a:cxn ang="0">
                <a:pos x="connsiteX2" y="connsiteY2"/>
              </a:cxn>
              <a:cxn ang="0">
                <a:pos x="connsiteX3" y="connsiteY3"/>
              </a:cxn>
            </a:cxnLst>
            <a:rect l="l" t="t" r="r" b="b"/>
            <a:pathLst>
              <a:path w="1349188" h="1788459">
                <a:moveTo>
                  <a:pt x="0" y="0"/>
                </a:moveTo>
                <a:lnTo>
                  <a:pt x="1349188" y="0"/>
                </a:lnTo>
                <a:lnTo>
                  <a:pt x="1349188" y="1788459"/>
                </a:lnTo>
                <a:lnTo>
                  <a:pt x="0" y="1788459"/>
                </a:lnTo>
                <a:close/>
              </a:path>
            </a:pathLst>
          </a:custGeom>
          <a:pattFill prst="solidDmnd">
            <a:fgClr>
              <a:schemeClr val="tx1">
                <a:lumMod val="25000"/>
                <a:lumOff val="75000"/>
              </a:schemeClr>
            </a:fgClr>
            <a:bgClr>
              <a:schemeClr val="bg1"/>
            </a:bgClr>
          </a:pattFill>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a:lvl1pPr>
          </a:lstStyle>
          <a:p>
            <a:r>
              <a:rPr lang="en-US"/>
              <a:t>Picture</a:t>
            </a:r>
            <a:endParaRPr lang="id-ID"/>
          </a:p>
        </p:txBody>
      </p:sp>
    </p:spTree>
    <p:extLst>
      <p:ext uri="{BB962C8B-B14F-4D97-AF65-F5344CB8AC3E}">
        <p14:creationId xmlns:p14="http://schemas.microsoft.com/office/powerpoint/2010/main" val="27546351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6" name="Picture Placeholder 18"/>
          <p:cNvSpPr>
            <a:spLocks noGrp="1"/>
          </p:cNvSpPr>
          <p:nvPr>
            <p:ph type="pic" sz="quarter" idx="12" hasCustomPrompt="1"/>
          </p:nvPr>
        </p:nvSpPr>
        <p:spPr>
          <a:xfrm rot="1800000">
            <a:off x="3912580" y="855301"/>
            <a:ext cx="1624877" cy="3432895"/>
          </a:xfrm>
          <a:custGeom>
            <a:avLst/>
            <a:gdLst>
              <a:gd name="connsiteX0" fmla="*/ 1549991 w 1666742"/>
              <a:gd name="connsiteY0" fmla="*/ 14921 h 3533624"/>
              <a:gd name="connsiteX1" fmla="*/ 1666742 w 1666742"/>
              <a:gd name="connsiteY1" fmla="*/ 189867 h 3533624"/>
              <a:gd name="connsiteX2" fmla="*/ 1666742 w 1666742"/>
              <a:gd name="connsiteY2" fmla="*/ 3343758 h 3533624"/>
              <a:gd name="connsiteX3" fmla="*/ 1475583 w 1666742"/>
              <a:gd name="connsiteY3" fmla="*/ 3533624 h 3533624"/>
              <a:gd name="connsiteX4" fmla="*/ 191159 w 1666742"/>
              <a:gd name="connsiteY4" fmla="*/ 3533624 h 3533624"/>
              <a:gd name="connsiteX5" fmla="*/ 0 w 1666742"/>
              <a:gd name="connsiteY5" fmla="*/ 3343758 h 3533624"/>
              <a:gd name="connsiteX6" fmla="*/ 0 w 1666742"/>
              <a:gd name="connsiteY6" fmla="*/ 189867 h 3533624"/>
              <a:gd name="connsiteX7" fmla="*/ 191159 w 1666742"/>
              <a:gd name="connsiteY7" fmla="*/ 0 h 3533624"/>
              <a:gd name="connsiteX8" fmla="*/ 376529 w 1666742"/>
              <a:gd name="connsiteY8" fmla="*/ 1 h 3533624"/>
              <a:gd name="connsiteX9" fmla="*/ 376529 w 1666742"/>
              <a:gd name="connsiteY9" fmla="*/ 25420 h 3533624"/>
              <a:gd name="connsiteX10" fmla="*/ 483345 w 1666742"/>
              <a:gd name="connsiteY10" fmla="*/ 131513 h 3533624"/>
              <a:gd name="connsiteX11" fmla="*/ 1188000 w 1666742"/>
              <a:gd name="connsiteY11" fmla="*/ 131513 h 3533624"/>
              <a:gd name="connsiteX12" fmla="*/ 1294816 w 1666742"/>
              <a:gd name="connsiteY12" fmla="*/ 25418 h 3533624"/>
              <a:gd name="connsiteX13" fmla="*/ 1294816 w 1666742"/>
              <a:gd name="connsiteY13" fmla="*/ 0 h 3533624"/>
              <a:gd name="connsiteX14" fmla="*/ 1475583 w 1666742"/>
              <a:gd name="connsiteY14" fmla="*/ 0 h 3533624"/>
              <a:gd name="connsiteX15" fmla="*/ 1549991 w 1666742"/>
              <a:gd name="connsiteY15" fmla="*/ 14921 h 353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66742" h="3533624">
                <a:moveTo>
                  <a:pt x="1549991" y="14921"/>
                </a:moveTo>
                <a:cubicBezTo>
                  <a:pt x="1618601" y="43744"/>
                  <a:pt x="1666742" y="111221"/>
                  <a:pt x="1666742" y="189867"/>
                </a:cubicBezTo>
                <a:lnTo>
                  <a:pt x="1666742" y="3343758"/>
                </a:lnTo>
                <a:cubicBezTo>
                  <a:pt x="1666742" y="3448618"/>
                  <a:pt x="1581158" y="3533625"/>
                  <a:pt x="1475583" y="3533624"/>
                </a:cubicBezTo>
                <a:lnTo>
                  <a:pt x="191159" y="3533624"/>
                </a:lnTo>
                <a:cubicBezTo>
                  <a:pt x="85585" y="3533624"/>
                  <a:pt x="0" y="3448618"/>
                  <a:pt x="0" y="3343758"/>
                </a:cubicBezTo>
                <a:lnTo>
                  <a:pt x="0" y="189867"/>
                </a:lnTo>
                <a:cubicBezTo>
                  <a:pt x="0" y="85006"/>
                  <a:pt x="85585" y="0"/>
                  <a:pt x="191159" y="0"/>
                </a:cubicBezTo>
                <a:lnTo>
                  <a:pt x="376529" y="1"/>
                </a:lnTo>
                <a:lnTo>
                  <a:pt x="376529" y="25420"/>
                </a:lnTo>
                <a:cubicBezTo>
                  <a:pt x="376529" y="84013"/>
                  <a:pt x="424353" y="131513"/>
                  <a:pt x="483345" y="131513"/>
                </a:cubicBezTo>
                <a:lnTo>
                  <a:pt x="1188000" y="131513"/>
                </a:lnTo>
                <a:cubicBezTo>
                  <a:pt x="1246993" y="131513"/>
                  <a:pt x="1294816" y="84013"/>
                  <a:pt x="1294816" y="25418"/>
                </a:cubicBezTo>
                <a:lnTo>
                  <a:pt x="1294816" y="0"/>
                </a:lnTo>
                <a:lnTo>
                  <a:pt x="1475583" y="0"/>
                </a:lnTo>
                <a:cubicBezTo>
                  <a:pt x="1501977" y="0"/>
                  <a:pt x="1527121" y="5313"/>
                  <a:pt x="1549991" y="14921"/>
                </a:cubicBezTo>
                <a:close/>
              </a:path>
            </a:pathLst>
          </a:custGeom>
          <a:pattFill prst="solidDmnd">
            <a:fgClr>
              <a:schemeClr val="tx1">
                <a:lumMod val="25000"/>
                <a:lumOff val="75000"/>
              </a:schemeClr>
            </a:fgClr>
            <a:bgClr>
              <a:schemeClr val="bg1"/>
            </a:bgClr>
          </a:pattFill>
        </p:spPr>
        <p:txBody>
          <a:bodyPr wrap="square" anchor="ctr">
            <a:noAutofit/>
          </a:bodyPr>
          <a:lstStyle>
            <a:lvl1pPr marL="0" marR="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sz="1200"/>
            </a:lvl1pPr>
          </a:lstStyle>
          <a:p>
            <a:r>
              <a:rPr lang="en-US"/>
              <a:t>Picture</a:t>
            </a:r>
            <a:endParaRPr lang="id-ID"/>
          </a:p>
        </p:txBody>
      </p:sp>
    </p:spTree>
    <p:extLst>
      <p:ext uri="{BB962C8B-B14F-4D97-AF65-F5344CB8AC3E}">
        <p14:creationId xmlns:p14="http://schemas.microsoft.com/office/powerpoint/2010/main" val="25340477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7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8650" y="4767263"/>
            <a:ext cx="2057400" cy="273844"/>
          </a:xfrm>
          <a:prstGeom prst="rect">
            <a:avLst/>
          </a:prstGeom>
        </p:spPr>
        <p:txBody>
          <a:bodyPr/>
          <a:lstStyle/>
          <a:p>
            <a:fld id="{D4A9FDA1-AED7-4C71-AADF-0F77E102C5A4}" type="datetime1">
              <a:rPr lang="en-US" smtClean="0">
                <a:solidFill>
                  <a:prstClr val="black">
                    <a:tint val="75000"/>
                  </a:prstClr>
                </a:solidFill>
              </a:rPr>
              <a:pPr/>
              <a:t>11/8/2022</a:t>
            </a:fld>
            <a:endParaRPr lang="id-ID" dirty="0">
              <a:solidFill>
                <a:prstClr val="black">
                  <a:tint val="75000"/>
                </a:prstClr>
              </a:solidFill>
            </a:endParaRPr>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lvl1pPr>
              <a:defRPr>
                <a:solidFill>
                  <a:schemeClr val="tx1">
                    <a:lumMod val="85000"/>
                    <a:lumOff val="15000"/>
                  </a:schemeClr>
                </a:solidFill>
              </a:defRPr>
            </a:lvl1pPr>
          </a:lstStyle>
          <a:p>
            <a:r>
              <a:rPr lang="en-US" dirty="0">
                <a:solidFill>
                  <a:prstClr val="black">
                    <a:lumMod val="85000"/>
                    <a:lumOff val="15000"/>
                  </a:prstClr>
                </a:solidFill>
              </a:rPr>
              <a:t>© Copyright Wadhwani Foundation</a:t>
            </a:r>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358473" y="238172"/>
            <a:ext cx="7652053" cy="364974"/>
          </a:xfrm>
          <a:prstGeom prst="rect">
            <a:avLst/>
          </a:prstGeom>
        </p:spPr>
        <p:txBody>
          <a:bodyPr>
            <a:noAutofit/>
          </a:bodyPr>
          <a:lstStyle>
            <a:lvl1pPr algn="l">
              <a:defRPr sz="2400">
                <a:solidFill>
                  <a:schemeClr val="tx1">
                    <a:lumMod val="85000"/>
                    <a:lumOff val="15000"/>
                  </a:schemeClr>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358472" y="646594"/>
            <a:ext cx="7652054" cy="172556"/>
          </a:xfrm>
          <a:prstGeom prst="rect">
            <a:avLst/>
          </a:prstGeom>
        </p:spPr>
        <p:txBody>
          <a:bodyPr>
            <a:noAutofit/>
          </a:bodyPr>
          <a:lstStyle>
            <a:lvl1pPr marL="0" indent="0" algn="l">
              <a:buNone/>
              <a:defRPr sz="900">
                <a:solidFill>
                  <a:schemeClr val="tx1">
                    <a:lumMod val="65000"/>
                    <a:lumOff val="35000"/>
                  </a:schemeClr>
                </a:solidFill>
              </a:defRPr>
            </a:lvl1pPr>
            <a:lvl2pPr marL="342815" indent="0" algn="ctr">
              <a:buNone/>
              <a:defRPr sz="1500"/>
            </a:lvl2pPr>
            <a:lvl3pPr marL="685629" indent="0" algn="ctr">
              <a:buNone/>
              <a:defRPr sz="1350"/>
            </a:lvl3pPr>
            <a:lvl4pPr marL="1028443" indent="0" algn="ctr">
              <a:buNone/>
              <a:defRPr sz="1200"/>
            </a:lvl4pPr>
            <a:lvl5pPr marL="1371257" indent="0" algn="ctr">
              <a:buNone/>
              <a:defRPr sz="1200"/>
            </a:lvl5pPr>
            <a:lvl6pPr marL="1714072" indent="0" algn="ctr">
              <a:buNone/>
              <a:defRPr sz="1200"/>
            </a:lvl6pPr>
            <a:lvl7pPr marL="2056886" indent="0" algn="ctr">
              <a:buNone/>
              <a:defRPr sz="1200"/>
            </a:lvl7pPr>
            <a:lvl8pPr marL="2399700" indent="0" algn="ctr">
              <a:buNone/>
              <a:defRPr sz="1200"/>
            </a:lvl8pPr>
            <a:lvl9pPr marL="2742515" indent="0" algn="ctr">
              <a:buNone/>
              <a:defRPr sz="1200"/>
            </a:lvl9pPr>
          </a:lstStyle>
          <a:p>
            <a:r>
              <a:rPr lang="en-US" dirty="0"/>
              <a:t>Click to edit Master subtitle style</a:t>
            </a:r>
          </a:p>
        </p:txBody>
      </p:sp>
    </p:spTree>
    <p:extLst>
      <p:ext uri="{BB962C8B-B14F-4D97-AF65-F5344CB8AC3E}">
        <p14:creationId xmlns:p14="http://schemas.microsoft.com/office/powerpoint/2010/main" val="130561934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27CBCFB-C338-4742-923F-033846AAD8FE}"/>
              </a:ext>
            </a:extLst>
          </p:cNvPr>
          <p:cNvSpPr>
            <a:spLocks noGrp="1"/>
          </p:cNvSpPr>
          <p:nvPr>
            <p:ph type="pic" sz="quarter" idx="10"/>
          </p:nvPr>
        </p:nvSpPr>
        <p:spPr>
          <a:xfrm>
            <a:off x="0" y="1"/>
            <a:ext cx="9144000" cy="2945569"/>
          </a:xfrm>
          <a:custGeom>
            <a:avLst/>
            <a:gdLst>
              <a:gd name="connsiteX0" fmla="*/ 0 w 12192000"/>
              <a:gd name="connsiteY0" fmla="*/ 0 h 3927425"/>
              <a:gd name="connsiteX1" fmla="*/ 12192000 w 12192000"/>
              <a:gd name="connsiteY1" fmla="*/ 0 h 3927425"/>
              <a:gd name="connsiteX2" fmla="*/ 12192000 w 12192000"/>
              <a:gd name="connsiteY2" fmla="*/ 1417062 h 3927425"/>
              <a:gd name="connsiteX3" fmla="*/ 6096001 w 12192000"/>
              <a:gd name="connsiteY3" fmla="*/ 3927425 h 3927425"/>
              <a:gd name="connsiteX4" fmla="*/ 0 w 12192000"/>
              <a:gd name="connsiteY4" fmla="*/ 1417061 h 392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927425">
                <a:moveTo>
                  <a:pt x="0" y="0"/>
                </a:moveTo>
                <a:lnTo>
                  <a:pt x="12192000" y="0"/>
                </a:lnTo>
                <a:lnTo>
                  <a:pt x="12192000" y="1417062"/>
                </a:lnTo>
                <a:lnTo>
                  <a:pt x="6096001" y="3927425"/>
                </a:lnTo>
                <a:lnTo>
                  <a:pt x="0" y="1417061"/>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59007027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34066A1-A81B-C046-89A9-C90C66FA82FB}"/>
              </a:ext>
            </a:extLst>
          </p:cNvPr>
          <p:cNvSpPr>
            <a:spLocks noGrp="1"/>
          </p:cNvSpPr>
          <p:nvPr>
            <p:ph type="pic" sz="quarter" idx="10"/>
          </p:nvPr>
        </p:nvSpPr>
        <p:spPr>
          <a:xfrm>
            <a:off x="0" y="1091177"/>
            <a:ext cx="1946006" cy="2961146"/>
          </a:xfrm>
          <a:custGeom>
            <a:avLst/>
            <a:gdLst>
              <a:gd name="connsiteX0" fmla="*/ 0 w 2594674"/>
              <a:gd name="connsiteY0" fmla="*/ 0 h 3948194"/>
              <a:gd name="connsiteX1" fmla="*/ 2594674 w 2594674"/>
              <a:gd name="connsiteY1" fmla="*/ 0 h 3948194"/>
              <a:gd name="connsiteX2" fmla="*/ 2594674 w 2594674"/>
              <a:gd name="connsiteY2" fmla="*/ 3948194 h 3948194"/>
              <a:gd name="connsiteX3" fmla="*/ 0 w 2594674"/>
              <a:gd name="connsiteY3" fmla="*/ 3948194 h 3948194"/>
            </a:gdLst>
            <a:ahLst/>
            <a:cxnLst>
              <a:cxn ang="0">
                <a:pos x="connsiteX0" y="connsiteY0"/>
              </a:cxn>
              <a:cxn ang="0">
                <a:pos x="connsiteX1" y="connsiteY1"/>
              </a:cxn>
              <a:cxn ang="0">
                <a:pos x="connsiteX2" y="connsiteY2"/>
              </a:cxn>
              <a:cxn ang="0">
                <a:pos x="connsiteX3" y="connsiteY3"/>
              </a:cxn>
            </a:cxnLst>
            <a:rect l="l" t="t" r="r" b="b"/>
            <a:pathLst>
              <a:path w="2594674" h="3948194">
                <a:moveTo>
                  <a:pt x="0" y="0"/>
                </a:moveTo>
                <a:lnTo>
                  <a:pt x="2594674" y="0"/>
                </a:lnTo>
                <a:lnTo>
                  <a:pt x="2594674" y="3948194"/>
                </a:lnTo>
                <a:lnTo>
                  <a:pt x="0" y="3948194"/>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21289514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60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4D43B82-C8A1-2C4A-978B-90291C16A779}"/>
              </a:ext>
            </a:extLst>
          </p:cNvPr>
          <p:cNvSpPr>
            <a:spLocks noGrp="1"/>
          </p:cNvSpPr>
          <p:nvPr>
            <p:ph type="pic" sz="quarter" idx="10"/>
          </p:nvPr>
        </p:nvSpPr>
        <p:spPr>
          <a:xfrm>
            <a:off x="4823850" y="388186"/>
            <a:ext cx="4320151" cy="2668853"/>
          </a:xfrm>
          <a:custGeom>
            <a:avLst/>
            <a:gdLst>
              <a:gd name="connsiteX0" fmla="*/ 593090 w 5760201"/>
              <a:gd name="connsiteY0" fmla="*/ 0 h 3558471"/>
              <a:gd name="connsiteX1" fmla="*/ 5760201 w 5760201"/>
              <a:gd name="connsiteY1" fmla="*/ 0 h 3558471"/>
              <a:gd name="connsiteX2" fmla="*/ 5760201 w 5760201"/>
              <a:gd name="connsiteY2" fmla="*/ 3558471 h 3558471"/>
              <a:gd name="connsiteX3" fmla="*/ 593090 w 5760201"/>
              <a:gd name="connsiteY3" fmla="*/ 3558471 h 3558471"/>
              <a:gd name="connsiteX4" fmla="*/ 0 w 5760201"/>
              <a:gd name="connsiteY4" fmla="*/ 2965381 h 3558471"/>
              <a:gd name="connsiteX5" fmla="*/ 0 w 5760201"/>
              <a:gd name="connsiteY5" fmla="*/ 593090 h 355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60201" h="3558471">
                <a:moveTo>
                  <a:pt x="593090" y="0"/>
                </a:moveTo>
                <a:lnTo>
                  <a:pt x="5760201" y="0"/>
                </a:lnTo>
                <a:lnTo>
                  <a:pt x="5760201" y="3558471"/>
                </a:lnTo>
                <a:lnTo>
                  <a:pt x="593090" y="3558471"/>
                </a:lnTo>
                <a:lnTo>
                  <a:pt x="0" y="2965381"/>
                </a:lnTo>
                <a:lnTo>
                  <a:pt x="0" y="59309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11415131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6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1B5FC5-303A-0C4C-BD13-6AA479BF4C08}"/>
              </a:ext>
            </a:extLst>
          </p:cNvPr>
          <p:cNvSpPr>
            <a:spLocks noGrp="1"/>
          </p:cNvSpPr>
          <p:nvPr>
            <p:ph type="pic" sz="quarter" idx="10"/>
          </p:nvPr>
        </p:nvSpPr>
        <p:spPr>
          <a:xfrm>
            <a:off x="850693" y="732176"/>
            <a:ext cx="3028013" cy="3679148"/>
          </a:xfrm>
          <a:custGeom>
            <a:avLst/>
            <a:gdLst>
              <a:gd name="connsiteX0" fmla="*/ 0 w 4037351"/>
              <a:gd name="connsiteY0" fmla="*/ 0 h 4905531"/>
              <a:gd name="connsiteX1" fmla="*/ 4037351 w 4037351"/>
              <a:gd name="connsiteY1" fmla="*/ 0 h 4905531"/>
              <a:gd name="connsiteX2" fmla="*/ 4037351 w 4037351"/>
              <a:gd name="connsiteY2" fmla="*/ 4905531 h 4905531"/>
              <a:gd name="connsiteX3" fmla="*/ 0 w 4037351"/>
              <a:gd name="connsiteY3" fmla="*/ 4905531 h 4905531"/>
            </a:gdLst>
            <a:ahLst/>
            <a:cxnLst>
              <a:cxn ang="0">
                <a:pos x="connsiteX0" y="connsiteY0"/>
              </a:cxn>
              <a:cxn ang="0">
                <a:pos x="connsiteX1" y="connsiteY1"/>
              </a:cxn>
              <a:cxn ang="0">
                <a:pos x="connsiteX2" y="connsiteY2"/>
              </a:cxn>
              <a:cxn ang="0">
                <a:pos x="connsiteX3" y="connsiteY3"/>
              </a:cxn>
            </a:cxnLst>
            <a:rect l="l" t="t" r="r" b="b"/>
            <a:pathLst>
              <a:path w="4037351" h="4905531">
                <a:moveTo>
                  <a:pt x="0" y="0"/>
                </a:moveTo>
                <a:lnTo>
                  <a:pt x="4037351" y="0"/>
                </a:lnTo>
                <a:lnTo>
                  <a:pt x="4037351" y="4905531"/>
                </a:lnTo>
                <a:lnTo>
                  <a:pt x="0" y="4905531"/>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184561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98652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80CE861-7A4D-1544-A796-CF405197444C}"/>
              </a:ext>
            </a:extLst>
          </p:cNvPr>
          <p:cNvSpPr>
            <a:spLocks noGrp="1"/>
          </p:cNvSpPr>
          <p:nvPr>
            <p:ph type="pic" sz="quarter" idx="10"/>
          </p:nvPr>
        </p:nvSpPr>
        <p:spPr>
          <a:xfrm>
            <a:off x="1" y="1"/>
            <a:ext cx="4474564" cy="3001734"/>
          </a:xfrm>
          <a:custGeom>
            <a:avLst/>
            <a:gdLst>
              <a:gd name="connsiteX0" fmla="*/ 0 w 5966085"/>
              <a:gd name="connsiteY0" fmla="*/ 0 h 4002312"/>
              <a:gd name="connsiteX1" fmla="*/ 5966085 w 5966085"/>
              <a:gd name="connsiteY1" fmla="*/ 0 h 4002312"/>
              <a:gd name="connsiteX2" fmla="*/ 5966085 w 5966085"/>
              <a:gd name="connsiteY2" fmla="*/ 3335246 h 4002312"/>
              <a:gd name="connsiteX3" fmla="*/ 5299019 w 5966085"/>
              <a:gd name="connsiteY3" fmla="*/ 4002312 h 4002312"/>
              <a:gd name="connsiteX4" fmla="*/ 0 w 5966085"/>
              <a:gd name="connsiteY4" fmla="*/ 4002312 h 4002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6085" h="4002312">
                <a:moveTo>
                  <a:pt x="0" y="0"/>
                </a:moveTo>
                <a:lnTo>
                  <a:pt x="5966085" y="0"/>
                </a:lnTo>
                <a:lnTo>
                  <a:pt x="5966085" y="3335246"/>
                </a:lnTo>
                <a:lnTo>
                  <a:pt x="5299019" y="4002312"/>
                </a:lnTo>
                <a:lnTo>
                  <a:pt x="0" y="4002312"/>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2098399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6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313C1BE-2DCB-E446-88DF-B74D6B5A8197}"/>
              </a:ext>
            </a:extLst>
          </p:cNvPr>
          <p:cNvSpPr>
            <a:spLocks noGrp="1"/>
          </p:cNvSpPr>
          <p:nvPr>
            <p:ph type="pic" sz="quarter" idx="10"/>
          </p:nvPr>
        </p:nvSpPr>
        <p:spPr>
          <a:xfrm>
            <a:off x="4675180" y="2628822"/>
            <a:ext cx="3533630" cy="2514679"/>
          </a:xfrm>
          <a:custGeom>
            <a:avLst/>
            <a:gdLst>
              <a:gd name="connsiteX0" fmla="*/ 838226 w 4711506"/>
              <a:gd name="connsiteY0" fmla="*/ 0 h 3352905"/>
              <a:gd name="connsiteX1" fmla="*/ 4711506 w 4711506"/>
              <a:gd name="connsiteY1" fmla="*/ 0 h 3352905"/>
              <a:gd name="connsiteX2" fmla="*/ 3873280 w 4711506"/>
              <a:gd name="connsiteY2" fmla="*/ 3352905 h 3352905"/>
              <a:gd name="connsiteX3" fmla="*/ 0 w 4711506"/>
              <a:gd name="connsiteY3" fmla="*/ 3352905 h 3352905"/>
            </a:gdLst>
            <a:ahLst/>
            <a:cxnLst>
              <a:cxn ang="0">
                <a:pos x="connsiteX0" y="connsiteY0"/>
              </a:cxn>
              <a:cxn ang="0">
                <a:pos x="connsiteX1" y="connsiteY1"/>
              </a:cxn>
              <a:cxn ang="0">
                <a:pos x="connsiteX2" y="connsiteY2"/>
              </a:cxn>
              <a:cxn ang="0">
                <a:pos x="connsiteX3" y="connsiteY3"/>
              </a:cxn>
            </a:cxnLst>
            <a:rect l="l" t="t" r="r" b="b"/>
            <a:pathLst>
              <a:path w="4711506" h="3352905">
                <a:moveTo>
                  <a:pt x="838226" y="0"/>
                </a:moveTo>
                <a:lnTo>
                  <a:pt x="4711506" y="0"/>
                </a:lnTo>
                <a:lnTo>
                  <a:pt x="3873280" y="3352905"/>
                </a:lnTo>
                <a:lnTo>
                  <a:pt x="0" y="3352905"/>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10" name="Picture Placeholder 9">
            <a:extLst>
              <a:ext uri="{FF2B5EF4-FFF2-40B4-BE49-F238E27FC236}">
                <a16:creationId xmlns:a16="http://schemas.microsoft.com/office/drawing/2014/main" id="{0FCFB0F4-15A7-9643-A3F3-99B83A301507}"/>
              </a:ext>
            </a:extLst>
          </p:cNvPr>
          <p:cNvSpPr>
            <a:spLocks noGrp="1"/>
          </p:cNvSpPr>
          <p:nvPr>
            <p:ph type="pic" sz="quarter" idx="11"/>
          </p:nvPr>
        </p:nvSpPr>
        <p:spPr>
          <a:xfrm>
            <a:off x="5610370" y="1"/>
            <a:ext cx="3533630" cy="2514679"/>
          </a:xfrm>
          <a:custGeom>
            <a:avLst/>
            <a:gdLst>
              <a:gd name="connsiteX0" fmla="*/ 838226 w 4711506"/>
              <a:gd name="connsiteY0" fmla="*/ 0 h 3352905"/>
              <a:gd name="connsiteX1" fmla="*/ 4711506 w 4711506"/>
              <a:gd name="connsiteY1" fmla="*/ 0 h 3352905"/>
              <a:gd name="connsiteX2" fmla="*/ 3873280 w 4711506"/>
              <a:gd name="connsiteY2" fmla="*/ 3352905 h 3352905"/>
              <a:gd name="connsiteX3" fmla="*/ 0 w 4711506"/>
              <a:gd name="connsiteY3" fmla="*/ 3352905 h 3352905"/>
            </a:gdLst>
            <a:ahLst/>
            <a:cxnLst>
              <a:cxn ang="0">
                <a:pos x="connsiteX0" y="connsiteY0"/>
              </a:cxn>
              <a:cxn ang="0">
                <a:pos x="connsiteX1" y="connsiteY1"/>
              </a:cxn>
              <a:cxn ang="0">
                <a:pos x="connsiteX2" y="connsiteY2"/>
              </a:cxn>
              <a:cxn ang="0">
                <a:pos x="connsiteX3" y="connsiteY3"/>
              </a:cxn>
            </a:cxnLst>
            <a:rect l="l" t="t" r="r" b="b"/>
            <a:pathLst>
              <a:path w="4711506" h="3352905">
                <a:moveTo>
                  <a:pt x="838226" y="0"/>
                </a:moveTo>
                <a:lnTo>
                  <a:pt x="4711506" y="0"/>
                </a:lnTo>
                <a:lnTo>
                  <a:pt x="3873280" y="3352905"/>
                </a:lnTo>
                <a:lnTo>
                  <a:pt x="0" y="3352905"/>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21153708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8C4479-575B-E740-AD12-674AEAD11600}"/>
              </a:ext>
            </a:extLst>
          </p:cNvPr>
          <p:cNvSpPr>
            <a:spLocks noGrp="1"/>
          </p:cNvSpPr>
          <p:nvPr>
            <p:ph type="pic" sz="quarter" idx="10"/>
          </p:nvPr>
        </p:nvSpPr>
        <p:spPr>
          <a:xfrm>
            <a:off x="1254868" y="1"/>
            <a:ext cx="2918298" cy="4450403"/>
          </a:xfrm>
          <a:custGeom>
            <a:avLst/>
            <a:gdLst>
              <a:gd name="connsiteX0" fmla="*/ 0 w 3891064"/>
              <a:gd name="connsiteY0" fmla="*/ 0 h 5933871"/>
              <a:gd name="connsiteX1" fmla="*/ 3891064 w 3891064"/>
              <a:gd name="connsiteY1" fmla="*/ 0 h 5933871"/>
              <a:gd name="connsiteX2" fmla="*/ 3891064 w 3891064"/>
              <a:gd name="connsiteY2" fmla="*/ 3763523 h 5933871"/>
              <a:gd name="connsiteX3" fmla="*/ 3077748 w 3891064"/>
              <a:gd name="connsiteY3" fmla="*/ 3763523 h 5933871"/>
              <a:gd name="connsiteX4" fmla="*/ 3077748 w 3891064"/>
              <a:gd name="connsiteY4" fmla="*/ 4479140 h 5933871"/>
              <a:gd name="connsiteX5" fmla="*/ 3891064 w 3891064"/>
              <a:gd name="connsiteY5" fmla="*/ 4479140 h 5933871"/>
              <a:gd name="connsiteX6" fmla="*/ 3891064 w 3891064"/>
              <a:gd name="connsiteY6" fmla="*/ 5933871 h 5933871"/>
              <a:gd name="connsiteX7" fmla="*/ 0 w 3891064"/>
              <a:gd name="connsiteY7" fmla="*/ 5933871 h 5933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91064" h="5933871">
                <a:moveTo>
                  <a:pt x="0" y="0"/>
                </a:moveTo>
                <a:lnTo>
                  <a:pt x="3891064" y="0"/>
                </a:lnTo>
                <a:lnTo>
                  <a:pt x="3891064" y="3763523"/>
                </a:lnTo>
                <a:lnTo>
                  <a:pt x="3077748" y="3763523"/>
                </a:lnTo>
                <a:lnTo>
                  <a:pt x="3077748" y="4479140"/>
                </a:lnTo>
                <a:lnTo>
                  <a:pt x="3891064" y="4479140"/>
                </a:lnTo>
                <a:lnTo>
                  <a:pt x="3891064" y="5933871"/>
                </a:lnTo>
                <a:lnTo>
                  <a:pt x="0" y="5933871"/>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22764142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6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CA652BA-7D5E-3E42-926E-4F1C6E1208B0}"/>
              </a:ext>
            </a:extLst>
          </p:cNvPr>
          <p:cNvSpPr>
            <a:spLocks noGrp="1"/>
          </p:cNvSpPr>
          <p:nvPr>
            <p:ph type="pic" sz="quarter" idx="10"/>
          </p:nvPr>
        </p:nvSpPr>
        <p:spPr>
          <a:xfrm>
            <a:off x="4338431" y="1"/>
            <a:ext cx="2981739" cy="3354456"/>
          </a:xfrm>
          <a:custGeom>
            <a:avLst/>
            <a:gdLst>
              <a:gd name="connsiteX0" fmla="*/ 0 w 3975652"/>
              <a:gd name="connsiteY0" fmla="*/ 0 h 4472608"/>
              <a:gd name="connsiteX1" fmla="*/ 3975652 w 3975652"/>
              <a:gd name="connsiteY1" fmla="*/ 0 h 4472608"/>
              <a:gd name="connsiteX2" fmla="*/ 3975652 w 3975652"/>
              <a:gd name="connsiteY2" fmla="*/ 4472608 h 4472608"/>
              <a:gd name="connsiteX3" fmla="*/ 0 w 3975652"/>
              <a:gd name="connsiteY3" fmla="*/ 4472608 h 4472608"/>
            </a:gdLst>
            <a:ahLst/>
            <a:cxnLst>
              <a:cxn ang="0">
                <a:pos x="connsiteX0" y="connsiteY0"/>
              </a:cxn>
              <a:cxn ang="0">
                <a:pos x="connsiteX1" y="connsiteY1"/>
              </a:cxn>
              <a:cxn ang="0">
                <a:pos x="connsiteX2" y="connsiteY2"/>
              </a:cxn>
              <a:cxn ang="0">
                <a:pos x="connsiteX3" y="connsiteY3"/>
              </a:cxn>
            </a:cxnLst>
            <a:rect l="l" t="t" r="r" b="b"/>
            <a:pathLst>
              <a:path w="3975652" h="4472608">
                <a:moveTo>
                  <a:pt x="0" y="0"/>
                </a:moveTo>
                <a:lnTo>
                  <a:pt x="3975652" y="0"/>
                </a:lnTo>
                <a:lnTo>
                  <a:pt x="3975652" y="4472608"/>
                </a:lnTo>
                <a:lnTo>
                  <a:pt x="0" y="4472608"/>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4091639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461A156-D312-B04D-BDB1-C8A00A0A11E9}"/>
              </a:ext>
            </a:extLst>
          </p:cNvPr>
          <p:cNvSpPr>
            <a:spLocks noGrp="1"/>
          </p:cNvSpPr>
          <p:nvPr>
            <p:ph type="pic" sz="quarter" idx="10"/>
          </p:nvPr>
        </p:nvSpPr>
        <p:spPr>
          <a:xfrm>
            <a:off x="4042581" y="1"/>
            <a:ext cx="5101420" cy="4352693"/>
          </a:xfrm>
          <a:custGeom>
            <a:avLst/>
            <a:gdLst>
              <a:gd name="connsiteX0" fmla="*/ 1267140 w 6801893"/>
              <a:gd name="connsiteY0" fmla="*/ 735029 h 5803590"/>
              <a:gd name="connsiteX1" fmla="*/ 3877326 w 6801893"/>
              <a:gd name="connsiteY1" fmla="*/ 735029 h 5803590"/>
              <a:gd name="connsiteX2" fmla="*/ 2610186 w 6801893"/>
              <a:gd name="connsiteY2" fmla="*/ 5803590 h 5803590"/>
              <a:gd name="connsiteX3" fmla="*/ 0 w 6801893"/>
              <a:gd name="connsiteY3" fmla="*/ 5803590 h 5803590"/>
              <a:gd name="connsiteX4" fmla="*/ 4196758 w 6801893"/>
              <a:gd name="connsiteY4" fmla="*/ 0 h 5803590"/>
              <a:gd name="connsiteX5" fmla="*/ 6801893 w 6801893"/>
              <a:gd name="connsiteY5" fmla="*/ 0 h 5803590"/>
              <a:gd name="connsiteX6" fmla="*/ 6801893 w 6801893"/>
              <a:gd name="connsiteY6" fmla="*/ 20206 h 5803590"/>
              <a:gd name="connsiteX7" fmla="*/ 5539805 w 6801893"/>
              <a:gd name="connsiteY7" fmla="*/ 5068559 h 5803590"/>
              <a:gd name="connsiteX8" fmla="*/ 2929619 w 6801893"/>
              <a:gd name="connsiteY8" fmla="*/ 5068559 h 580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01893" h="5803590">
                <a:moveTo>
                  <a:pt x="1267140" y="735029"/>
                </a:moveTo>
                <a:lnTo>
                  <a:pt x="3877326" y="735029"/>
                </a:lnTo>
                <a:lnTo>
                  <a:pt x="2610186" y="5803590"/>
                </a:lnTo>
                <a:lnTo>
                  <a:pt x="0" y="5803590"/>
                </a:lnTo>
                <a:close/>
                <a:moveTo>
                  <a:pt x="4196758" y="0"/>
                </a:moveTo>
                <a:lnTo>
                  <a:pt x="6801893" y="0"/>
                </a:lnTo>
                <a:lnTo>
                  <a:pt x="6801893" y="20206"/>
                </a:lnTo>
                <a:lnTo>
                  <a:pt x="5539805" y="5068559"/>
                </a:lnTo>
                <a:lnTo>
                  <a:pt x="2929619" y="506855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8992710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8B3DF4C-6276-F14F-ACC3-2131077B7CB0}"/>
              </a:ext>
            </a:extLst>
          </p:cNvPr>
          <p:cNvSpPr>
            <a:spLocks noGrp="1"/>
          </p:cNvSpPr>
          <p:nvPr>
            <p:ph type="pic" sz="quarter" idx="10"/>
          </p:nvPr>
        </p:nvSpPr>
        <p:spPr>
          <a:xfrm>
            <a:off x="651013" y="2544366"/>
            <a:ext cx="7116417" cy="1972969"/>
          </a:xfrm>
          <a:custGeom>
            <a:avLst/>
            <a:gdLst>
              <a:gd name="connsiteX0" fmla="*/ 0 w 9488556"/>
              <a:gd name="connsiteY0" fmla="*/ 0 h 2630625"/>
              <a:gd name="connsiteX1" fmla="*/ 9488556 w 9488556"/>
              <a:gd name="connsiteY1" fmla="*/ 0 h 2630625"/>
              <a:gd name="connsiteX2" fmla="*/ 9488556 w 9488556"/>
              <a:gd name="connsiteY2" fmla="*/ 2630625 h 2630625"/>
              <a:gd name="connsiteX3" fmla="*/ 0 w 9488556"/>
              <a:gd name="connsiteY3" fmla="*/ 2630625 h 2630625"/>
            </a:gdLst>
            <a:ahLst/>
            <a:cxnLst>
              <a:cxn ang="0">
                <a:pos x="connsiteX0" y="connsiteY0"/>
              </a:cxn>
              <a:cxn ang="0">
                <a:pos x="connsiteX1" y="connsiteY1"/>
              </a:cxn>
              <a:cxn ang="0">
                <a:pos x="connsiteX2" y="connsiteY2"/>
              </a:cxn>
              <a:cxn ang="0">
                <a:pos x="connsiteX3" y="connsiteY3"/>
              </a:cxn>
            </a:cxnLst>
            <a:rect l="l" t="t" r="r" b="b"/>
            <a:pathLst>
              <a:path w="9488556" h="2630625">
                <a:moveTo>
                  <a:pt x="0" y="0"/>
                </a:moveTo>
                <a:lnTo>
                  <a:pt x="9488556" y="0"/>
                </a:lnTo>
                <a:lnTo>
                  <a:pt x="9488556" y="2630625"/>
                </a:lnTo>
                <a:lnTo>
                  <a:pt x="0" y="2630625"/>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83136293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8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CABF4AAB-E7B9-C544-B19D-F5D70901FCB2}"/>
              </a:ext>
            </a:extLst>
          </p:cNvPr>
          <p:cNvSpPr>
            <a:spLocks noGrp="1"/>
          </p:cNvSpPr>
          <p:nvPr>
            <p:ph type="pic" sz="quarter" idx="10"/>
          </p:nvPr>
        </p:nvSpPr>
        <p:spPr>
          <a:xfrm>
            <a:off x="783236" y="2617443"/>
            <a:ext cx="1765092" cy="1765092"/>
          </a:xfrm>
          <a:custGeom>
            <a:avLst/>
            <a:gdLst>
              <a:gd name="connsiteX0" fmla="*/ 0 w 2353456"/>
              <a:gd name="connsiteY0" fmla="*/ 0 h 2353456"/>
              <a:gd name="connsiteX1" fmla="*/ 2353456 w 2353456"/>
              <a:gd name="connsiteY1" fmla="*/ 0 h 2353456"/>
              <a:gd name="connsiteX2" fmla="*/ 2353456 w 2353456"/>
              <a:gd name="connsiteY2" fmla="*/ 2353456 h 2353456"/>
              <a:gd name="connsiteX3" fmla="*/ 0 w 2353456"/>
              <a:gd name="connsiteY3" fmla="*/ 2353456 h 2353456"/>
            </a:gdLst>
            <a:ahLst/>
            <a:cxnLst>
              <a:cxn ang="0">
                <a:pos x="connsiteX0" y="connsiteY0"/>
              </a:cxn>
              <a:cxn ang="0">
                <a:pos x="connsiteX1" y="connsiteY1"/>
              </a:cxn>
              <a:cxn ang="0">
                <a:pos x="connsiteX2" y="connsiteY2"/>
              </a:cxn>
              <a:cxn ang="0">
                <a:pos x="connsiteX3" y="connsiteY3"/>
              </a:cxn>
            </a:cxnLst>
            <a:rect l="l" t="t" r="r" b="b"/>
            <a:pathLst>
              <a:path w="2353456" h="2353456">
                <a:moveTo>
                  <a:pt x="0" y="0"/>
                </a:moveTo>
                <a:lnTo>
                  <a:pt x="2353456" y="0"/>
                </a:lnTo>
                <a:lnTo>
                  <a:pt x="2353456" y="2353456"/>
                </a:lnTo>
                <a:lnTo>
                  <a:pt x="0" y="2353456"/>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826A850C-DD71-BF4B-84FD-5752D68D5AB8}"/>
              </a:ext>
            </a:extLst>
          </p:cNvPr>
          <p:cNvSpPr>
            <a:spLocks noGrp="1"/>
          </p:cNvSpPr>
          <p:nvPr>
            <p:ph type="pic" sz="quarter" idx="11"/>
          </p:nvPr>
        </p:nvSpPr>
        <p:spPr>
          <a:xfrm>
            <a:off x="502170" y="425131"/>
            <a:ext cx="2046158" cy="2046158"/>
          </a:xfrm>
          <a:custGeom>
            <a:avLst/>
            <a:gdLst>
              <a:gd name="connsiteX0" fmla="*/ 0 w 2728210"/>
              <a:gd name="connsiteY0" fmla="*/ 0 h 2728210"/>
              <a:gd name="connsiteX1" fmla="*/ 2728210 w 2728210"/>
              <a:gd name="connsiteY1" fmla="*/ 0 h 2728210"/>
              <a:gd name="connsiteX2" fmla="*/ 2728210 w 2728210"/>
              <a:gd name="connsiteY2" fmla="*/ 2728210 h 2728210"/>
              <a:gd name="connsiteX3" fmla="*/ 0 w 2728210"/>
              <a:gd name="connsiteY3" fmla="*/ 2728210 h 2728210"/>
            </a:gdLst>
            <a:ahLst/>
            <a:cxnLst>
              <a:cxn ang="0">
                <a:pos x="connsiteX0" y="connsiteY0"/>
              </a:cxn>
              <a:cxn ang="0">
                <a:pos x="connsiteX1" y="connsiteY1"/>
              </a:cxn>
              <a:cxn ang="0">
                <a:pos x="connsiteX2" y="connsiteY2"/>
              </a:cxn>
              <a:cxn ang="0">
                <a:pos x="connsiteX3" y="connsiteY3"/>
              </a:cxn>
            </a:cxnLst>
            <a:rect l="l" t="t" r="r" b="b"/>
            <a:pathLst>
              <a:path w="2728210" h="2728210">
                <a:moveTo>
                  <a:pt x="0" y="0"/>
                </a:moveTo>
                <a:lnTo>
                  <a:pt x="2728210" y="0"/>
                </a:lnTo>
                <a:lnTo>
                  <a:pt x="2728210" y="2728210"/>
                </a:lnTo>
                <a:lnTo>
                  <a:pt x="0" y="272821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8499281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DFF71F-011C-CC4A-95E2-EE7D6F2A9B24}"/>
              </a:ext>
            </a:extLst>
          </p:cNvPr>
          <p:cNvSpPr>
            <a:spLocks noGrp="1"/>
          </p:cNvSpPr>
          <p:nvPr>
            <p:ph type="pic" sz="quarter" idx="10"/>
          </p:nvPr>
        </p:nvSpPr>
        <p:spPr>
          <a:xfrm>
            <a:off x="-1" y="0"/>
            <a:ext cx="3416301" cy="5143500"/>
          </a:xfrm>
          <a:custGeom>
            <a:avLst/>
            <a:gdLst>
              <a:gd name="connsiteX0" fmla="*/ 0 w 4555068"/>
              <a:gd name="connsiteY0" fmla="*/ 0 h 6858000"/>
              <a:gd name="connsiteX1" fmla="*/ 1847024 w 4555068"/>
              <a:gd name="connsiteY1" fmla="*/ 0 h 6858000"/>
              <a:gd name="connsiteX2" fmla="*/ 2235872 w 4555068"/>
              <a:gd name="connsiteY2" fmla="*/ 0 h 6858000"/>
              <a:gd name="connsiteX3" fmla="*/ 3201047 w 4555068"/>
              <a:gd name="connsiteY3" fmla="*/ 0 h 6858000"/>
              <a:gd name="connsiteX4" fmla="*/ 4555068 w 4555068"/>
              <a:gd name="connsiteY4" fmla="*/ 3429000 h 6858000"/>
              <a:gd name="connsiteX5" fmla="*/ 3201047 w 4555068"/>
              <a:gd name="connsiteY5" fmla="*/ 6858000 h 6858000"/>
              <a:gd name="connsiteX6" fmla="*/ 2235872 w 4555068"/>
              <a:gd name="connsiteY6" fmla="*/ 6858000 h 6858000"/>
              <a:gd name="connsiteX7" fmla="*/ 1847024 w 4555068"/>
              <a:gd name="connsiteY7" fmla="*/ 6858000 h 6858000"/>
              <a:gd name="connsiteX8" fmla="*/ 0 w 455506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5068" h="6858000">
                <a:moveTo>
                  <a:pt x="0" y="0"/>
                </a:moveTo>
                <a:lnTo>
                  <a:pt x="1847024" y="0"/>
                </a:lnTo>
                <a:lnTo>
                  <a:pt x="2235872" y="0"/>
                </a:lnTo>
                <a:lnTo>
                  <a:pt x="3201047" y="0"/>
                </a:lnTo>
                <a:lnTo>
                  <a:pt x="4555068" y="3429000"/>
                </a:lnTo>
                <a:lnTo>
                  <a:pt x="3201047" y="6858000"/>
                </a:lnTo>
                <a:lnTo>
                  <a:pt x="2235872" y="6858000"/>
                </a:lnTo>
                <a:lnTo>
                  <a:pt x="1847024"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6975249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70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651B572-2D7B-9E4A-9018-F3FA50B8D408}"/>
              </a:ext>
            </a:extLst>
          </p:cNvPr>
          <p:cNvSpPr>
            <a:spLocks noGrp="1"/>
          </p:cNvSpPr>
          <p:nvPr>
            <p:ph type="pic" sz="quarter" idx="10"/>
          </p:nvPr>
        </p:nvSpPr>
        <p:spPr>
          <a:xfrm>
            <a:off x="4785060" y="1"/>
            <a:ext cx="4358940" cy="2571749"/>
          </a:xfrm>
          <a:custGeom>
            <a:avLst/>
            <a:gdLst>
              <a:gd name="connsiteX0" fmla="*/ 0 w 5811920"/>
              <a:gd name="connsiteY0" fmla="*/ 0 h 3428999"/>
              <a:gd name="connsiteX1" fmla="*/ 5811920 w 5811920"/>
              <a:gd name="connsiteY1" fmla="*/ 0 h 3428999"/>
              <a:gd name="connsiteX2" fmla="*/ 5811920 w 5811920"/>
              <a:gd name="connsiteY2" fmla="*/ 3428999 h 3428999"/>
              <a:gd name="connsiteX3" fmla="*/ 0 w 5811920"/>
              <a:gd name="connsiteY3" fmla="*/ 3428999 h 3428999"/>
            </a:gdLst>
            <a:ahLst/>
            <a:cxnLst>
              <a:cxn ang="0">
                <a:pos x="connsiteX0" y="connsiteY0"/>
              </a:cxn>
              <a:cxn ang="0">
                <a:pos x="connsiteX1" y="connsiteY1"/>
              </a:cxn>
              <a:cxn ang="0">
                <a:pos x="connsiteX2" y="connsiteY2"/>
              </a:cxn>
              <a:cxn ang="0">
                <a:pos x="connsiteX3" y="connsiteY3"/>
              </a:cxn>
            </a:cxnLst>
            <a:rect l="l" t="t" r="r" b="b"/>
            <a:pathLst>
              <a:path w="5811920" h="3428999">
                <a:moveTo>
                  <a:pt x="0" y="0"/>
                </a:moveTo>
                <a:lnTo>
                  <a:pt x="5811920" y="0"/>
                </a:lnTo>
                <a:lnTo>
                  <a:pt x="5811920" y="3428999"/>
                </a:lnTo>
                <a:lnTo>
                  <a:pt x="0" y="342899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303439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7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32FC0E1-EA42-CE43-A3AC-695EF506CC54}"/>
              </a:ext>
            </a:extLst>
          </p:cNvPr>
          <p:cNvSpPr>
            <a:spLocks noGrp="1"/>
          </p:cNvSpPr>
          <p:nvPr>
            <p:ph type="pic" sz="quarter" idx="10"/>
          </p:nvPr>
        </p:nvSpPr>
        <p:spPr>
          <a:xfrm>
            <a:off x="1" y="1"/>
            <a:ext cx="3671047" cy="3913094"/>
          </a:xfrm>
          <a:custGeom>
            <a:avLst/>
            <a:gdLst>
              <a:gd name="connsiteX0" fmla="*/ 0 w 4894729"/>
              <a:gd name="connsiteY0" fmla="*/ 0 h 5217458"/>
              <a:gd name="connsiteX1" fmla="*/ 4894729 w 4894729"/>
              <a:gd name="connsiteY1" fmla="*/ 0 h 5217458"/>
              <a:gd name="connsiteX2" fmla="*/ 4894729 w 4894729"/>
              <a:gd name="connsiteY2" fmla="*/ 5217458 h 5217458"/>
              <a:gd name="connsiteX3" fmla="*/ 0 w 4894729"/>
              <a:gd name="connsiteY3" fmla="*/ 5217458 h 5217458"/>
            </a:gdLst>
            <a:ahLst/>
            <a:cxnLst>
              <a:cxn ang="0">
                <a:pos x="connsiteX0" y="connsiteY0"/>
              </a:cxn>
              <a:cxn ang="0">
                <a:pos x="connsiteX1" y="connsiteY1"/>
              </a:cxn>
              <a:cxn ang="0">
                <a:pos x="connsiteX2" y="connsiteY2"/>
              </a:cxn>
              <a:cxn ang="0">
                <a:pos x="connsiteX3" y="connsiteY3"/>
              </a:cxn>
            </a:cxnLst>
            <a:rect l="l" t="t" r="r" b="b"/>
            <a:pathLst>
              <a:path w="4894729" h="5217458">
                <a:moveTo>
                  <a:pt x="0" y="0"/>
                </a:moveTo>
                <a:lnTo>
                  <a:pt x="4894729" y="0"/>
                </a:lnTo>
                <a:lnTo>
                  <a:pt x="4894729" y="5217458"/>
                </a:lnTo>
                <a:lnTo>
                  <a:pt x="0" y="5217458"/>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0208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5251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7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2E99B06-B3D5-B242-9A4A-F25D290874A3}"/>
              </a:ext>
            </a:extLst>
          </p:cNvPr>
          <p:cNvSpPr>
            <a:spLocks noGrp="1"/>
          </p:cNvSpPr>
          <p:nvPr>
            <p:ph type="pic" sz="quarter" idx="10"/>
          </p:nvPr>
        </p:nvSpPr>
        <p:spPr>
          <a:xfrm>
            <a:off x="4424083" y="1"/>
            <a:ext cx="2191871" cy="3065929"/>
          </a:xfrm>
          <a:custGeom>
            <a:avLst/>
            <a:gdLst>
              <a:gd name="connsiteX0" fmla="*/ 0 w 2922494"/>
              <a:gd name="connsiteY0" fmla="*/ 0 h 4087905"/>
              <a:gd name="connsiteX1" fmla="*/ 2922494 w 2922494"/>
              <a:gd name="connsiteY1" fmla="*/ 0 h 4087905"/>
              <a:gd name="connsiteX2" fmla="*/ 2922494 w 2922494"/>
              <a:gd name="connsiteY2" fmla="*/ 3600813 h 4087905"/>
              <a:gd name="connsiteX3" fmla="*/ 2435402 w 2922494"/>
              <a:gd name="connsiteY3" fmla="*/ 4087905 h 4087905"/>
              <a:gd name="connsiteX4" fmla="*/ 487092 w 2922494"/>
              <a:gd name="connsiteY4" fmla="*/ 4087905 h 4087905"/>
              <a:gd name="connsiteX5" fmla="*/ 0 w 2922494"/>
              <a:gd name="connsiteY5" fmla="*/ 3600813 h 4087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2494" h="4087905">
                <a:moveTo>
                  <a:pt x="0" y="0"/>
                </a:moveTo>
                <a:lnTo>
                  <a:pt x="2922494" y="0"/>
                </a:lnTo>
                <a:lnTo>
                  <a:pt x="2922494" y="3600813"/>
                </a:lnTo>
                <a:lnTo>
                  <a:pt x="2435402" y="4087905"/>
                </a:lnTo>
                <a:lnTo>
                  <a:pt x="487092" y="4087905"/>
                </a:lnTo>
                <a:lnTo>
                  <a:pt x="0" y="3600813"/>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a:extLst>
              <a:ext uri="{FF2B5EF4-FFF2-40B4-BE49-F238E27FC236}">
                <a16:creationId xmlns:a16="http://schemas.microsoft.com/office/drawing/2014/main" id="{711F5F3A-BB33-5343-A7A6-662903666CFF}"/>
              </a:ext>
            </a:extLst>
          </p:cNvPr>
          <p:cNvSpPr>
            <a:spLocks noGrp="1"/>
          </p:cNvSpPr>
          <p:nvPr>
            <p:ph type="pic" sz="quarter" idx="11"/>
          </p:nvPr>
        </p:nvSpPr>
        <p:spPr>
          <a:xfrm>
            <a:off x="6777318" y="1237129"/>
            <a:ext cx="2191871" cy="3906371"/>
          </a:xfrm>
          <a:custGeom>
            <a:avLst/>
            <a:gdLst>
              <a:gd name="connsiteX0" fmla="*/ 487092 w 2922494"/>
              <a:gd name="connsiteY0" fmla="*/ 0 h 5208494"/>
              <a:gd name="connsiteX1" fmla="*/ 2435402 w 2922494"/>
              <a:gd name="connsiteY1" fmla="*/ 0 h 5208494"/>
              <a:gd name="connsiteX2" fmla="*/ 2922494 w 2922494"/>
              <a:gd name="connsiteY2" fmla="*/ 487092 h 5208494"/>
              <a:gd name="connsiteX3" fmla="*/ 2922494 w 2922494"/>
              <a:gd name="connsiteY3" fmla="*/ 5208494 h 5208494"/>
              <a:gd name="connsiteX4" fmla="*/ 0 w 2922494"/>
              <a:gd name="connsiteY4" fmla="*/ 5208494 h 5208494"/>
              <a:gd name="connsiteX5" fmla="*/ 0 w 2922494"/>
              <a:gd name="connsiteY5" fmla="*/ 487092 h 520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2494" h="5208494">
                <a:moveTo>
                  <a:pt x="487092" y="0"/>
                </a:moveTo>
                <a:lnTo>
                  <a:pt x="2435402" y="0"/>
                </a:lnTo>
                <a:lnTo>
                  <a:pt x="2922494" y="487092"/>
                </a:lnTo>
                <a:lnTo>
                  <a:pt x="2922494" y="5208494"/>
                </a:lnTo>
                <a:lnTo>
                  <a:pt x="0" y="5208494"/>
                </a:lnTo>
                <a:lnTo>
                  <a:pt x="0" y="487092"/>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6111144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7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8401264-785C-3A48-A2F6-101AF75A699E}"/>
              </a:ext>
            </a:extLst>
          </p:cNvPr>
          <p:cNvSpPr>
            <a:spLocks noGrp="1"/>
          </p:cNvSpPr>
          <p:nvPr>
            <p:ph type="pic" sz="quarter" idx="10"/>
          </p:nvPr>
        </p:nvSpPr>
        <p:spPr>
          <a:xfrm>
            <a:off x="3684495" y="0"/>
            <a:ext cx="2286000" cy="4303060"/>
          </a:xfrm>
          <a:custGeom>
            <a:avLst/>
            <a:gdLst>
              <a:gd name="connsiteX0" fmla="*/ 0 w 3048000"/>
              <a:gd name="connsiteY0" fmla="*/ 0 h 5737413"/>
              <a:gd name="connsiteX1" fmla="*/ 3048000 w 3048000"/>
              <a:gd name="connsiteY1" fmla="*/ 0 h 5737413"/>
              <a:gd name="connsiteX2" fmla="*/ 3048000 w 3048000"/>
              <a:gd name="connsiteY2" fmla="*/ 5737413 h 5737413"/>
              <a:gd name="connsiteX3" fmla="*/ 0 w 3048000"/>
              <a:gd name="connsiteY3" fmla="*/ 5737413 h 5737413"/>
            </a:gdLst>
            <a:ahLst/>
            <a:cxnLst>
              <a:cxn ang="0">
                <a:pos x="connsiteX0" y="connsiteY0"/>
              </a:cxn>
              <a:cxn ang="0">
                <a:pos x="connsiteX1" y="connsiteY1"/>
              </a:cxn>
              <a:cxn ang="0">
                <a:pos x="connsiteX2" y="connsiteY2"/>
              </a:cxn>
              <a:cxn ang="0">
                <a:pos x="connsiteX3" y="connsiteY3"/>
              </a:cxn>
            </a:cxnLst>
            <a:rect l="l" t="t" r="r" b="b"/>
            <a:pathLst>
              <a:path w="3048000" h="5737413">
                <a:moveTo>
                  <a:pt x="0" y="0"/>
                </a:moveTo>
                <a:lnTo>
                  <a:pt x="3048000" y="0"/>
                </a:lnTo>
                <a:lnTo>
                  <a:pt x="3048000" y="5737413"/>
                </a:lnTo>
                <a:lnTo>
                  <a:pt x="0" y="5737413"/>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3147402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74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B2789C06-45A9-7445-B244-84D0E9A23CBD}"/>
              </a:ext>
            </a:extLst>
          </p:cNvPr>
          <p:cNvSpPr>
            <a:spLocks noGrp="1"/>
          </p:cNvSpPr>
          <p:nvPr>
            <p:ph type="pic" sz="quarter" idx="10"/>
          </p:nvPr>
        </p:nvSpPr>
        <p:spPr>
          <a:xfrm>
            <a:off x="1205781" y="1"/>
            <a:ext cx="2442602" cy="1495985"/>
          </a:xfrm>
          <a:custGeom>
            <a:avLst/>
            <a:gdLst>
              <a:gd name="connsiteX0" fmla="*/ 0 w 3256803"/>
              <a:gd name="connsiteY0" fmla="*/ 0 h 1994647"/>
              <a:gd name="connsiteX1" fmla="*/ 3256803 w 3256803"/>
              <a:gd name="connsiteY1" fmla="*/ 0 h 1994647"/>
              <a:gd name="connsiteX2" fmla="*/ 3256803 w 3256803"/>
              <a:gd name="connsiteY2" fmla="*/ 1994647 h 1994647"/>
              <a:gd name="connsiteX3" fmla="*/ 0 w 3256803"/>
              <a:gd name="connsiteY3" fmla="*/ 1994647 h 1994647"/>
            </a:gdLst>
            <a:ahLst/>
            <a:cxnLst>
              <a:cxn ang="0">
                <a:pos x="connsiteX0" y="connsiteY0"/>
              </a:cxn>
              <a:cxn ang="0">
                <a:pos x="connsiteX1" y="connsiteY1"/>
              </a:cxn>
              <a:cxn ang="0">
                <a:pos x="connsiteX2" y="connsiteY2"/>
              </a:cxn>
              <a:cxn ang="0">
                <a:pos x="connsiteX3" y="connsiteY3"/>
              </a:cxn>
            </a:cxnLst>
            <a:rect l="l" t="t" r="r" b="b"/>
            <a:pathLst>
              <a:path w="3256803" h="1994647">
                <a:moveTo>
                  <a:pt x="0" y="0"/>
                </a:moveTo>
                <a:lnTo>
                  <a:pt x="3256803" y="0"/>
                </a:lnTo>
                <a:lnTo>
                  <a:pt x="3256803" y="1994647"/>
                </a:lnTo>
                <a:lnTo>
                  <a:pt x="0" y="1994647"/>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3028C203-B09A-7B4D-84C7-5386F60ED7F6}"/>
              </a:ext>
            </a:extLst>
          </p:cNvPr>
          <p:cNvSpPr>
            <a:spLocks noGrp="1"/>
          </p:cNvSpPr>
          <p:nvPr>
            <p:ph type="pic" sz="quarter" idx="11"/>
          </p:nvPr>
        </p:nvSpPr>
        <p:spPr>
          <a:xfrm>
            <a:off x="3953590" y="1"/>
            <a:ext cx="2442602" cy="1495985"/>
          </a:xfrm>
          <a:custGeom>
            <a:avLst/>
            <a:gdLst>
              <a:gd name="connsiteX0" fmla="*/ 0 w 3256803"/>
              <a:gd name="connsiteY0" fmla="*/ 0 h 1994647"/>
              <a:gd name="connsiteX1" fmla="*/ 3256803 w 3256803"/>
              <a:gd name="connsiteY1" fmla="*/ 0 h 1994647"/>
              <a:gd name="connsiteX2" fmla="*/ 3256803 w 3256803"/>
              <a:gd name="connsiteY2" fmla="*/ 1994647 h 1994647"/>
              <a:gd name="connsiteX3" fmla="*/ 0 w 3256803"/>
              <a:gd name="connsiteY3" fmla="*/ 1994647 h 1994647"/>
            </a:gdLst>
            <a:ahLst/>
            <a:cxnLst>
              <a:cxn ang="0">
                <a:pos x="connsiteX0" y="connsiteY0"/>
              </a:cxn>
              <a:cxn ang="0">
                <a:pos x="connsiteX1" y="connsiteY1"/>
              </a:cxn>
              <a:cxn ang="0">
                <a:pos x="connsiteX2" y="connsiteY2"/>
              </a:cxn>
              <a:cxn ang="0">
                <a:pos x="connsiteX3" y="connsiteY3"/>
              </a:cxn>
            </a:cxnLst>
            <a:rect l="l" t="t" r="r" b="b"/>
            <a:pathLst>
              <a:path w="3256803" h="1994647">
                <a:moveTo>
                  <a:pt x="0" y="0"/>
                </a:moveTo>
                <a:lnTo>
                  <a:pt x="3256803" y="0"/>
                </a:lnTo>
                <a:lnTo>
                  <a:pt x="3256803" y="1994647"/>
                </a:lnTo>
                <a:lnTo>
                  <a:pt x="0" y="1994647"/>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4" name="Picture Placeholder 13">
            <a:extLst>
              <a:ext uri="{FF2B5EF4-FFF2-40B4-BE49-F238E27FC236}">
                <a16:creationId xmlns:a16="http://schemas.microsoft.com/office/drawing/2014/main" id="{BFBCCDDA-424B-BB47-96D3-51135329483E}"/>
              </a:ext>
            </a:extLst>
          </p:cNvPr>
          <p:cNvSpPr>
            <a:spLocks noGrp="1"/>
          </p:cNvSpPr>
          <p:nvPr>
            <p:ph type="pic" sz="quarter" idx="12"/>
          </p:nvPr>
        </p:nvSpPr>
        <p:spPr>
          <a:xfrm>
            <a:off x="6701398" y="1"/>
            <a:ext cx="2442602" cy="1495985"/>
          </a:xfrm>
          <a:custGeom>
            <a:avLst/>
            <a:gdLst>
              <a:gd name="connsiteX0" fmla="*/ 0 w 3256803"/>
              <a:gd name="connsiteY0" fmla="*/ 0 h 1994647"/>
              <a:gd name="connsiteX1" fmla="*/ 3256803 w 3256803"/>
              <a:gd name="connsiteY1" fmla="*/ 0 h 1994647"/>
              <a:gd name="connsiteX2" fmla="*/ 3256803 w 3256803"/>
              <a:gd name="connsiteY2" fmla="*/ 1994647 h 1994647"/>
              <a:gd name="connsiteX3" fmla="*/ 0 w 3256803"/>
              <a:gd name="connsiteY3" fmla="*/ 1994647 h 1994647"/>
            </a:gdLst>
            <a:ahLst/>
            <a:cxnLst>
              <a:cxn ang="0">
                <a:pos x="connsiteX0" y="connsiteY0"/>
              </a:cxn>
              <a:cxn ang="0">
                <a:pos x="connsiteX1" y="connsiteY1"/>
              </a:cxn>
              <a:cxn ang="0">
                <a:pos x="connsiteX2" y="connsiteY2"/>
              </a:cxn>
              <a:cxn ang="0">
                <a:pos x="connsiteX3" y="connsiteY3"/>
              </a:cxn>
            </a:cxnLst>
            <a:rect l="l" t="t" r="r" b="b"/>
            <a:pathLst>
              <a:path w="3256803" h="1994647">
                <a:moveTo>
                  <a:pt x="0" y="0"/>
                </a:moveTo>
                <a:lnTo>
                  <a:pt x="3256803" y="0"/>
                </a:lnTo>
                <a:lnTo>
                  <a:pt x="3256803" y="1994647"/>
                </a:lnTo>
                <a:lnTo>
                  <a:pt x="0" y="1994647"/>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60125497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7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36EB65A-03FA-684C-AA44-2A029F6E29A9}"/>
              </a:ext>
            </a:extLst>
          </p:cNvPr>
          <p:cNvSpPr>
            <a:spLocks noGrp="1"/>
          </p:cNvSpPr>
          <p:nvPr>
            <p:ph type="pic" sz="quarter" idx="10"/>
          </p:nvPr>
        </p:nvSpPr>
        <p:spPr>
          <a:xfrm>
            <a:off x="0" y="1"/>
            <a:ext cx="9144000" cy="2571749"/>
          </a:xfrm>
          <a:custGeom>
            <a:avLst/>
            <a:gdLst>
              <a:gd name="connsiteX0" fmla="*/ 0 w 12192000"/>
              <a:gd name="connsiteY0" fmla="*/ 0 h 3428999"/>
              <a:gd name="connsiteX1" fmla="*/ 12192000 w 12192000"/>
              <a:gd name="connsiteY1" fmla="*/ 0 h 3428999"/>
              <a:gd name="connsiteX2" fmla="*/ 12192000 w 12192000"/>
              <a:gd name="connsiteY2" fmla="*/ 3428999 h 3428999"/>
              <a:gd name="connsiteX3" fmla="*/ 1764594 w 12192000"/>
              <a:gd name="connsiteY3" fmla="*/ 3428999 h 3428999"/>
              <a:gd name="connsiteX4" fmla="*/ 1764594 w 12192000"/>
              <a:gd name="connsiteY4" fmla="*/ 854438 h 3428999"/>
              <a:gd name="connsiteX5" fmla="*/ 801464 w 12192000"/>
              <a:gd name="connsiteY5" fmla="*/ 854438 h 3428999"/>
              <a:gd name="connsiteX6" fmla="*/ 801464 w 12192000"/>
              <a:gd name="connsiteY6" fmla="*/ 3428999 h 3428999"/>
              <a:gd name="connsiteX7" fmla="*/ 0 w 12192000"/>
              <a:gd name="connsiteY7" fmla="*/ 3428999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428999">
                <a:moveTo>
                  <a:pt x="0" y="0"/>
                </a:moveTo>
                <a:lnTo>
                  <a:pt x="12192000" y="0"/>
                </a:lnTo>
                <a:lnTo>
                  <a:pt x="12192000" y="3428999"/>
                </a:lnTo>
                <a:lnTo>
                  <a:pt x="1764594" y="3428999"/>
                </a:lnTo>
                <a:lnTo>
                  <a:pt x="1764594" y="854438"/>
                </a:lnTo>
                <a:lnTo>
                  <a:pt x="801464" y="854438"/>
                </a:lnTo>
                <a:lnTo>
                  <a:pt x="801464" y="3428999"/>
                </a:lnTo>
                <a:lnTo>
                  <a:pt x="0" y="342899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9807522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6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A38C8F8-9835-0941-806D-EFEB64D2F603}"/>
              </a:ext>
            </a:extLst>
          </p:cNvPr>
          <p:cNvSpPr>
            <a:spLocks noGrp="1"/>
          </p:cNvSpPr>
          <p:nvPr>
            <p:ph type="pic" sz="quarter" idx="11"/>
          </p:nvPr>
        </p:nvSpPr>
        <p:spPr>
          <a:xfrm>
            <a:off x="4758251" y="1454306"/>
            <a:ext cx="955623" cy="955623"/>
          </a:xfrm>
          <a:custGeom>
            <a:avLst/>
            <a:gdLst>
              <a:gd name="connsiteX0" fmla="*/ 637082 w 1274164"/>
              <a:gd name="connsiteY0" fmla="*/ 0 h 1274164"/>
              <a:gd name="connsiteX1" fmla="*/ 1274164 w 1274164"/>
              <a:gd name="connsiteY1" fmla="*/ 637082 h 1274164"/>
              <a:gd name="connsiteX2" fmla="*/ 637082 w 1274164"/>
              <a:gd name="connsiteY2" fmla="*/ 1274164 h 1274164"/>
              <a:gd name="connsiteX3" fmla="*/ 0 w 1274164"/>
              <a:gd name="connsiteY3" fmla="*/ 637082 h 1274164"/>
              <a:gd name="connsiteX4" fmla="*/ 637082 w 1274164"/>
              <a:gd name="connsiteY4" fmla="*/ 0 h 1274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164" h="1274164">
                <a:moveTo>
                  <a:pt x="637082" y="0"/>
                </a:moveTo>
                <a:cubicBezTo>
                  <a:pt x="988933" y="0"/>
                  <a:pt x="1274164" y="285231"/>
                  <a:pt x="1274164" y="637082"/>
                </a:cubicBezTo>
                <a:cubicBezTo>
                  <a:pt x="1274164" y="988933"/>
                  <a:pt x="988933" y="1274164"/>
                  <a:pt x="637082" y="1274164"/>
                </a:cubicBezTo>
                <a:cubicBezTo>
                  <a:pt x="285231" y="1274164"/>
                  <a:pt x="0" y="988933"/>
                  <a:pt x="0" y="637082"/>
                </a:cubicBezTo>
                <a:cubicBezTo>
                  <a:pt x="0" y="285231"/>
                  <a:pt x="285231" y="0"/>
                  <a:pt x="637082"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202578D4-BA22-5F4A-B43D-6DC9C7763DBB}"/>
              </a:ext>
            </a:extLst>
          </p:cNvPr>
          <p:cNvSpPr>
            <a:spLocks noGrp="1"/>
          </p:cNvSpPr>
          <p:nvPr>
            <p:ph type="pic" sz="quarter" idx="12"/>
          </p:nvPr>
        </p:nvSpPr>
        <p:spPr>
          <a:xfrm>
            <a:off x="6350397" y="1454306"/>
            <a:ext cx="955623" cy="955623"/>
          </a:xfrm>
          <a:custGeom>
            <a:avLst/>
            <a:gdLst>
              <a:gd name="connsiteX0" fmla="*/ 637082 w 1274164"/>
              <a:gd name="connsiteY0" fmla="*/ 0 h 1274164"/>
              <a:gd name="connsiteX1" fmla="*/ 1274164 w 1274164"/>
              <a:gd name="connsiteY1" fmla="*/ 637082 h 1274164"/>
              <a:gd name="connsiteX2" fmla="*/ 637082 w 1274164"/>
              <a:gd name="connsiteY2" fmla="*/ 1274164 h 1274164"/>
              <a:gd name="connsiteX3" fmla="*/ 0 w 1274164"/>
              <a:gd name="connsiteY3" fmla="*/ 637082 h 1274164"/>
              <a:gd name="connsiteX4" fmla="*/ 637082 w 1274164"/>
              <a:gd name="connsiteY4" fmla="*/ 0 h 12741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4164" h="1274164">
                <a:moveTo>
                  <a:pt x="637082" y="0"/>
                </a:moveTo>
                <a:cubicBezTo>
                  <a:pt x="988933" y="0"/>
                  <a:pt x="1274164" y="285231"/>
                  <a:pt x="1274164" y="637082"/>
                </a:cubicBezTo>
                <a:cubicBezTo>
                  <a:pt x="1274164" y="988933"/>
                  <a:pt x="988933" y="1274164"/>
                  <a:pt x="637082" y="1274164"/>
                </a:cubicBezTo>
                <a:cubicBezTo>
                  <a:pt x="285231" y="1274164"/>
                  <a:pt x="0" y="988933"/>
                  <a:pt x="0" y="637082"/>
                </a:cubicBezTo>
                <a:cubicBezTo>
                  <a:pt x="0" y="285231"/>
                  <a:pt x="285231" y="0"/>
                  <a:pt x="637082"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9684806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7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79E5137-FEDA-8540-977E-C5C040F32BF7}"/>
              </a:ext>
            </a:extLst>
          </p:cNvPr>
          <p:cNvSpPr>
            <a:spLocks noGrp="1"/>
          </p:cNvSpPr>
          <p:nvPr>
            <p:ph type="pic" sz="quarter" idx="10"/>
          </p:nvPr>
        </p:nvSpPr>
        <p:spPr>
          <a:xfrm>
            <a:off x="966866" y="1037696"/>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3" name="Picture Placeholder 22">
            <a:extLst>
              <a:ext uri="{FF2B5EF4-FFF2-40B4-BE49-F238E27FC236}">
                <a16:creationId xmlns:a16="http://schemas.microsoft.com/office/drawing/2014/main" id="{34C1E263-1F1E-5B48-A038-D6525EA605F2}"/>
              </a:ext>
            </a:extLst>
          </p:cNvPr>
          <p:cNvSpPr>
            <a:spLocks noGrp="1"/>
          </p:cNvSpPr>
          <p:nvPr>
            <p:ph type="pic" sz="quarter" idx="11"/>
          </p:nvPr>
        </p:nvSpPr>
        <p:spPr>
          <a:xfrm>
            <a:off x="966866" y="3072047"/>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4" name="Picture Placeholder 23">
            <a:extLst>
              <a:ext uri="{FF2B5EF4-FFF2-40B4-BE49-F238E27FC236}">
                <a16:creationId xmlns:a16="http://schemas.microsoft.com/office/drawing/2014/main" id="{24805B68-EC41-C94C-A655-8EF8106C5C98}"/>
              </a:ext>
            </a:extLst>
          </p:cNvPr>
          <p:cNvSpPr>
            <a:spLocks noGrp="1"/>
          </p:cNvSpPr>
          <p:nvPr>
            <p:ph type="pic" sz="quarter" idx="12"/>
          </p:nvPr>
        </p:nvSpPr>
        <p:spPr>
          <a:xfrm>
            <a:off x="2979295" y="1037696"/>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5" name="Picture Placeholder 24">
            <a:extLst>
              <a:ext uri="{FF2B5EF4-FFF2-40B4-BE49-F238E27FC236}">
                <a16:creationId xmlns:a16="http://schemas.microsoft.com/office/drawing/2014/main" id="{3DECE37E-FA99-F84E-BC4E-8F8591428259}"/>
              </a:ext>
            </a:extLst>
          </p:cNvPr>
          <p:cNvSpPr>
            <a:spLocks noGrp="1"/>
          </p:cNvSpPr>
          <p:nvPr>
            <p:ph type="pic" sz="quarter" idx="13"/>
          </p:nvPr>
        </p:nvSpPr>
        <p:spPr>
          <a:xfrm>
            <a:off x="2979295" y="3072047"/>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6" name="Picture Placeholder 25">
            <a:extLst>
              <a:ext uri="{FF2B5EF4-FFF2-40B4-BE49-F238E27FC236}">
                <a16:creationId xmlns:a16="http://schemas.microsoft.com/office/drawing/2014/main" id="{E96821D5-08A2-F74D-8CE1-CDA6BB1D3BFE}"/>
              </a:ext>
            </a:extLst>
          </p:cNvPr>
          <p:cNvSpPr>
            <a:spLocks noGrp="1"/>
          </p:cNvSpPr>
          <p:nvPr>
            <p:ph type="pic" sz="quarter" idx="14"/>
          </p:nvPr>
        </p:nvSpPr>
        <p:spPr>
          <a:xfrm>
            <a:off x="4991724" y="1037696"/>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7" name="Picture Placeholder 26">
            <a:extLst>
              <a:ext uri="{FF2B5EF4-FFF2-40B4-BE49-F238E27FC236}">
                <a16:creationId xmlns:a16="http://schemas.microsoft.com/office/drawing/2014/main" id="{FECE11E7-6160-7440-A792-2399586235F3}"/>
              </a:ext>
            </a:extLst>
          </p:cNvPr>
          <p:cNvSpPr>
            <a:spLocks noGrp="1"/>
          </p:cNvSpPr>
          <p:nvPr>
            <p:ph type="pic" sz="quarter" idx="15"/>
          </p:nvPr>
        </p:nvSpPr>
        <p:spPr>
          <a:xfrm>
            <a:off x="4991724" y="3072047"/>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8" name="Picture Placeholder 27">
            <a:extLst>
              <a:ext uri="{FF2B5EF4-FFF2-40B4-BE49-F238E27FC236}">
                <a16:creationId xmlns:a16="http://schemas.microsoft.com/office/drawing/2014/main" id="{9CD96696-395B-BC45-A881-6E2B796869A6}"/>
              </a:ext>
            </a:extLst>
          </p:cNvPr>
          <p:cNvSpPr>
            <a:spLocks noGrp="1"/>
          </p:cNvSpPr>
          <p:nvPr>
            <p:ph type="pic" sz="quarter" idx="16"/>
          </p:nvPr>
        </p:nvSpPr>
        <p:spPr>
          <a:xfrm>
            <a:off x="7004153" y="1037696"/>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29" name="Picture Placeholder 28">
            <a:extLst>
              <a:ext uri="{FF2B5EF4-FFF2-40B4-BE49-F238E27FC236}">
                <a16:creationId xmlns:a16="http://schemas.microsoft.com/office/drawing/2014/main" id="{7E73B4B6-FE92-F942-A8F8-51896AF4F0B8}"/>
              </a:ext>
            </a:extLst>
          </p:cNvPr>
          <p:cNvSpPr>
            <a:spLocks noGrp="1"/>
          </p:cNvSpPr>
          <p:nvPr>
            <p:ph type="pic" sz="quarter" idx="17"/>
          </p:nvPr>
        </p:nvSpPr>
        <p:spPr>
          <a:xfrm>
            <a:off x="7004153" y="3072047"/>
            <a:ext cx="1202961" cy="1202961"/>
          </a:xfrm>
          <a:custGeom>
            <a:avLst/>
            <a:gdLst>
              <a:gd name="connsiteX0" fmla="*/ 801974 w 1603948"/>
              <a:gd name="connsiteY0" fmla="*/ 0 h 1603948"/>
              <a:gd name="connsiteX1" fmla="*/ 1603948 w 1603948"/>
              <a:gd name="connsiteY1" fmla="*/ 801974 h 1603948"/>
              <a:gd name="connsiteX2" fmla="*/ 801974 w 1603948"/>
              <a:gd name="connsiteY2" fmla="*/ 1603948 h 1603948"/>
              <a:gd name="connsiteX3" fmla="*/ 0 w 1603948"/>
              <a:gd name="connsiteY3" fmla="*/ 801974 h 1603948"/>
              <a:gd name="connsiteX4" fmla="*/ 801974 w 1603948"/>
              <a:gd name="connsiteY4" fmla="*/ 0 h 1603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948" h="1603948">
                <a:moveTo>
                  <a:pt x="801974" y="0"/>
                </a:moveTo>
                <a:cubicBezTo>
                  <a:pt x="1244892" y="0"/>
                  <a:pt x="1603948" y="359056"/>
                  <a:pt x="1603948" y="801974"/>
                </a:cubicBezTo>
                <a:cubicBezTo>
                  <a:pt x="1603948" y="1244892"/>
                  <a:pt x="1244892" y="1603948"/>
                  <a:pt x="801974" y="1603948"/>
                </a:cubicBezTo>
                <a:cubicBezTo>
                  <a:pt x="359056" y="1603948"/>
                  <a:pt x="0" y="1244892"/>
                  <a:pt x="0" y="801974"/>
                </a:cubicBezTo>
                <a:cubicBezTo>
                  <a:pt x="0" y="359056"/>
                  <a:pt x="359056" y="0"/>
                  <a:pt x="801974"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85035765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70D209C-2796-9746-A9DA-59B988D623F3}"/>
              </a:ext>
            </a:extLst>
          </p:cNvPr>
          <p:cNvSpPr>
            <a:spLocks noGrp="1"/>
          </p:cNvSpPr>
          <p:nvPr>
            <p:ph type="pic" sz="quarter" idx="10"/>
          </p:nvPr>
        </p:nvSpPr>
        <p:spPr>
          <a:xfrm>
            <a:off x="0" y="1148715"/>
            <a:ext cx="2863215" cy="3994785"/>
          </a:xfrm>
          <a:custGeom>
            <a:avLst/>
            <a:gdLst>
              <a:gd name="connsiteX0" fmla="*/ 954405 w 3817620"/>
              <a:gd name="connsiteY0" fmla="*/ 0 h 5326380"/>
              <a:gd name="connsiteX1" fmla="*/ 3817620 w 3817620"/>
              <a:gd name="connsiteY1" fmla="*/ 0 h 5326380"/>
              <a:gd name="connsiteX2" fmla="*/ 2863215 w 3817620"/>
              <a:gd name="connsiteY2" fmla="*/ 5326380 h 5326380"/>
              <a:gd name="connsiteX3" fmla="*/ 0 w 3817620"/>
              <a:gd name="connsiteY3" fmla="*/ 5326380 h 5326380"/>
            </a:gdLst>
            <a:ahLst/>
            <a:cxnLst>
              <a:cxn ang="0">
                <a:pos x="connsiteX0" y="connsiteY0"/>
              </a:cxn>
              <a:cxn ang="0">
                <a:pos x="connsiteX1" y="connsiteY1"/>
              </a:cxn>
              <a:cxn ang="0">
                <a:pos x="connsiteX2" y="connsiteY2"/>
              </a:cxn>
              <a:cxn ang="0">
                <a:pos x="connsiteX3" y="connsiteY3"/>
              </a:cxn>
            </a:cxnLst>
            <a:rect l="l" t="t" r="r" b="b"/>
            <a:pathLst>
              <a:path w="3817620" h="5326380">
                <a:moveTo>
                  <a:pt x="954405" y="0"/>
                </a:moveTo>
                <a:lnTo>
                  <a:pt x="3817620" y="0"/>
                </a:lnTo>
                <a:lnTo>
                  <a:pt x="2863215" y="5326380"/>
                </a:lnTo>
                <a:lnTo>
                  <a:pt x="0" y="532638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a:extLst>
              <a:ext uri="{FF2B5EF4-FFF2-40B4-BE49-F238E27FC236}">
                <a16:creationId xmlns:a16="http://schemas.microsoft.com/office/drawing/2014/main" id="{A03D0695-A108-D84B-A43F-7F8991F9A019}"/>
              </a:ext>
            </a:extLst>
          </p:cNvPr>
          <p:cNvSpPr>
            <a:spLocks noGrp="1"/>
          </p:cNvSpPr>
          <p:nvPr>
            <p:ph type="pic" sz="quarter" idx="11"/>
          </p:nvPr>
        </p:nvSpPr>
        <p:spPr>
          <a:xfrm>
            <a:off x="6280785" y="0"/>
            <a:ext cx="2863215" cy="3994785"/>
          </a:xfrm>
          <a:custGeom>
            <a:avLst/>
            <a:gdLst>
              <a:gd name="connsiteX0" fmla="*/ 954405 w 3817620"/>
              <a:gd name="connsiteY0" fmla="*/ 0 h 5326380"/>
              <a:gd name="connsiteX1" fmla="*/ 3817620 w 3817620"/>
              <a:gd name="connsiteY1" fmla="*/ 0 h 5326380"/>
              <a:gd name="connsiteX2" fmla="*/ 2863215 w 3817620"/>
              <a:gd name="connsiteY2" fmla="*/ 5326380 h 5326380"/>
              <a:gd name="connsiteX3" fmla="*/ 0 w 3817620"/>
              <a:gd name="connsiteY3" fmla="*/ 5326380 h 5326380"/>
            </a:gdLst>
            <a:ahLst/>
            <a:cxnLst>
              <a:cxn ang="0">
                <a:pos x="connsiteX0" y="connsiteY0"/>
              </a:cxn>
              <a:cxn ang="0">
                <a:pos x="connsiteX1" y="connsiteY1"/>
              </a:cxn>
              <a:cxn ang="0">
                <a:pos x="connsiteX2" y="connsiteY2"/>
              </a:cxn>
              <a:cxn ang="0">
                <a:pos x="connsiteX3" y="connsiteY3"/>
              </a:cxn>
            </a:cxnLst>
            <a:rect l="l" t="t" r="r" b="b"/>
            <a:pathLst>
              <a:path w="3817620" h="5326380">
                <a:moveTo>
                  <a:pt x="954405" y="0"/>
                </a:moveTo>
                <a:lnTo>
                  <a:pt x="3817620" y="0"/>
                </a:lnTo>
                <a:lnTo>
                  <a:pt x="2863215" y="5326380"/>
                </a:lnTo>
                <a:lnTo>
                  <a:pt x="0" y="532638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717413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79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05E6820-8D04-9D4F-B1B1-7AD48FB4A71D}"/>
              </a:ext>
            </a:extLst>
          </p:cNvPr>
          <p:cNvSpPr>
            <a:spLocks noGrp="1"/>
          </p:cNvSpPr>
          <p:nvPr>
            <p:ph type="pic" sz="quarter" idx="10"/>
          </p:nvPr>
        </p:nvSpPr>
        <p:spPr>
          <a:xfrm>
            <a:off x="1537137" y="437494"/>
            <a:ext cx="2684079" cy="1312409"/>
          </a:xfrm>
          <a:custGeom>
            <a:avLst/>
            <a:gdLst>
              <a:gd name="connsiteX0" fmla="*/ 0 w 3578772"/>
              <a:gd name="connsiteY0" fmla="*/ 0 h 1749879"/>
              <a:gd name="connsiteX1" fmla="*/ 3578772 w 3578772"/>
              <a:gd name="connsiteY1" fmla="*/ 0 h 1749879"/>
              <a:gd name="connsiteX2" fmla="*/ 3578772 w 3578772"/>
              <a:gd name="connsiteY2" fmla="*/ 1749879 h 1749879"/>
              <a:gd name="connsiteX3" fmla="*/ 0 w 3578772"/>
              <a:gd name="connsiteY3" fmla="*/ 1749879 h 1749879"/>
            </a:gdLst>
            <a:ahLst/>
            <a:cxnLst>
              <a:cxn ang="0">
                <a:pos x="connsiteX0" y="connsiteY0"/>
              </a:cxn>
              <a:cxn ang="0">
                <a:pos x="connsiteX1" y="connsiteY1"/>
              </a:cxn>
              <a:cxn ang="0">
                <a:pos x="connsiteX2" y="connsiteY2"/>
              </a:cxn>
              <a:cxn ang="0">
                <a:pos x="connsiteX3" y="connsiteY3"/>
              </a:cxn>
            </a:cxnLst>
            <a:rect l="l" t="t" r="r" b="b"/>
            <a:pathLst>
              <a:path w="3578772" h="1749879">
                <a:moveTo>
                  <a:pt x="0" y="0"/>
                </a:moveTo>
                <a:lnTo>
                  <a:pt x="3578772" y="0"/>
                </a:lnTo>
                <a:lnTo>
                  <a:pt x="3578772" y="1749879"/>
                </a:lnTo>
                <a:lnTo>
                  <a:pt x="0" y="174987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4" name="Picture Placeholder 13">
            <a:extLst>
              <a:ext uri="{FF2B5EF4-FFF2-40B4-BE49-F238E27FC236}">
                <a16:creationId xmlns:a16="http://schemas.microsoft.com/office/drawing/2014/main" id="{35A1B2F2-08E9-D44A-B6AF-766DE055A641}"/>
              </a:ext>
            </a:extLst>
          </p:cNvPr>
          <p:cNvSpPr>
            <a:spLocks noGrp="1"/>
          </p:cNvSpPr>
          <p:nvPr>
            <p:ph type="pic" sz="quarter" idx="11"/>
          </p:nvPr>
        </p:nvSpPr>
        <p:spPr>
          <a:xfrm>
            <a:off x="1537137" y="3393598"/>
            <a:ext cx="2684079" cy="1312409"/>
          </a:xfrm>
          <a:custGeom>
            <a:avLst/>
            <a:gdLst>
              <a:gd name="connsiteX0" fmla="*/ 0 w 3578772"/>
              <a:gd name="connsiteY0" fmla="*/ 0 h 1749879"/>
              <a:gd name="connsiteX1" fmla="*/ 3578772 w 3578772"/>
              <a:gd name="connsiteY1" fmla="*/ 0 h 1749879"/>
              <a:gd name="connsiteX2" fmla="*/ 3578772 w 3578772"/>
              <a:gd name="connsiteY2" fmla="*/ 1749879 h 1749879"/>
              <a:gd name="connsiteX3" fmla="*/ 0 w 3578772"/>
              <a:gd name="connsiteY3" fmla="*/ 1749879 h 1749879"/>
            </a:gdLst>
            <a:ahLst/>
            <a:cxnLst>
              <a:cxn ang="0">
                <a:pos x="connsiteX0" y="connsiteY0"/>
              </a:cxn>
              <a:cxn ang="0">
                <a:pos x="connsiteX1" y="connsiteY1"/>
              </a:cxn>
              <a:cxn ang="0">
                <a:pos x="connsiteX2" y="connsiteY2"/>
              </a:cxn>
              <a:cxn ang="0">
                <a:pos x="connsiteX3" y="connsiteY3"/>
              </a:cxn>
            </a:cxnLst>
            <a:rect l="l" t="t" r="r" b="b"/>
            <a:pathLst>
              <a:path w="3578772" h="1749879">
                <a:moveTo>
                  <a:pt x="0" y="0"/>
                </a:moveTo>
                <a:lnTo>
                  <a:pt x="3578772" y="0"/>
                </a:lnTo>
                <a:lnTo>
                  <a:pt x="3578772" y="1749879"/>
                </a:lnTo>
                <a:lnTo>
                  <a:pt x="0" y="174987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E72DC68D-0AFB-954B-B9AE-892294993DA8}"/>
              </a:ext>
            </a:extLst>
          </p:cNvPr>
          <p:cNvSpPr>
            <a:spLocks noGrp="1"/>
          </p:cNvSpPr>
          <p:nvPr>
            <p:ph type="pic" sz="quarter" idx="12"/>
          </p:nvPr>
        </p:nvSpPr>
        <p:spPr>
          <a:xfrm>
            <a:off x="1537137" y="1915546"/>
            <a:ext cx="3358055" cy="1312409"/>
          </a:xfrm>
          <a:custGeom>
            <a:avLst/>
            <a:gdLst>
              <a:gd name="connsiteX0" fmla="*/ 0 w 4477407"/>
              <a:gd name="connsiteY0" fmla="*/ 0 h 1749879"/>
              <a:gd name="connsiteX1" fmla="*/ 4477407 w 4477407"/>
              <a:gd name="connsiteY1" fmla="*/ 0 h 1749879"/>
              <a:gd name="connsiteX2" fmla="*/ 4477407 w 4477407"/>
              <a:gd name="connsiteY2" fmla="*/ 1749879 h 1749879"/>
              <a:gd name="connsiteX3" fmla="*/ 0 w 4477407"/>
              <a:gd name="connsiteY3" fmla="*/ 1749879 h 1749879"/>
            </a:gdLst>
            <a:ahLst/>
            <a:cxnLst>
              <a:cxn ang="0">
                <a:pos x="connsiteX0" y="connsiteY0"/>
              </a:cxn>
              <a:cxn ang="0">
                <a:pos x="connsiteX1" y="connsiteY1"/>
              </a:cxn>
              <a:cxn ang="0">
                <a:pos x="connsiteX2" y="connsiteY2"/>
              </a:cxn>
              <a:cxn ang="0">
                <a:pos x="connsiteX3" y="connsiteY3"/>
              </a:cxn>
            </a:cxnLst>
            <a:rect l="l" t="t" r="r" b="b"/>
            <a:pathLst>
              <a:path w="4477407" h="1749879">
                <a:moveTo>
                  <a:pt x="0" y="0"/>
                </a:moveTo>
                <a:lnTo>
                  <a:pt x="4477407" y="0"/>
                </a:lnTo>
                <a:lnTo>
                  <a:pt x="4477407" y="1749879"/>
                </a:lnTo>
                <a:lnTo>
                  <a:pt x="0" y="174987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7690743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80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B08A49F-C628-FC44-83E0-4EFC164C8AFA}"/>
              </a:ext>
            </a:extLst>
          </p:cNvPr>
          <p:cNvSpPr>
            <a:spLocks noGrp="1"/>
          </p:cNvSpPr>
          <p:nvPr>
            <p:ph type="pic" sz="quarter" idx="11"/>
          </p:nvPr>
        </p:nvSpPr>
        <p:spPr>
          <a:xfrm>
            <a:off x="1" y="2577661"/>
            <a:ext cx="9144000" cy="2565839"/>
          </a:xfrm>
          <a:custGeom>
            <a:avLst/>
            <a:gdLst>
              <a:gd name="connsiteX0" fmla="*/ 0 w 12192000"/>
              <a:gd name="connsiteY0" fmla="*/ 0 h 3421119"/>
              <a:gd name="connsiteX1" fmla="*/ 12192000 w 12192000"/>
              <a:gd name="connsiteY1" fmla="*/ 0 h 3421119"/>
              <a:gd name="connsiteX2" fmla="*/ 12192000 w 12192000"/>
              <a:gd name="connsiteY2" fmla="*/ 3421119 h 3421119"/>
              <a:gd name="connsiteX3" fmla="*/ 0 w 12192000"/>
              <a:gd name="connsiteY3" fmla="*/ 3421119 h 3421119"/>
            </a:gdLst>
            <a:ahLst/>
            <a:cxnLst>
              <a:cxn ang="0">
                <a:pos x="connsiteX0" y="connsiteY0"/>
              </a:cxn>
              <a:cxn ang="0">
                <a:pos x="connsiteX1" y="connsiteY1"/>
              </a:cxn>
              <a:cxn ang="0">
                <a:pos x="connsiteX2" y="connsiteY2"/>
              </a:cxn>
              <a:cxn ang="0">
                <a:pos x="connsiteX3" y="connsiteY3"/>
              </a:cxn>
            </a:cxnLst>
            <a:rect l="l" t="t" r="r" b="b"/>
            <a:pathLst>
              <a:path w="12192000" h="3421119">
                <a:moveTo>
                  <a:pt x="0" y="0"/>
                </a:moveTo>
                <a:lnTo>
                  <a:pt x="12192000" y="0"/>
                </a:lnTo>
                <a:lnTo>
                  <a:pt x="12192000" y="3421119"/>
                </a:lnTo>
                <a:lnTo>
                  <a:pt x="0" y="342111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81767332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81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E3D0FD6-203D-B941-9713-4F1E6AD9AA75}"/>
              </a:ext>
            </a:extLst>
          </p:cNvPr>
          <p:cNvSpPr>
            <a:spLocks noGrp="1"/>
          </p:cNvSpPr>
          <p:nvPr>
            <p:ph type="pic" sz="quarter" idx="11"/>
          </p:nvPr>
        </p:nvSpPr>
        <p:spPr>
          <a:xfrm>
            <a:off x="4572000" y="2170621"/>
            <a:ext cx="1759789" cy="1488057"/>
          </a:xfrm>
          <a:custGeom>
            <a:avLst/>
            <a:gdLst>
              <a:gd name="connsiteX0" fmla="*/ 0 w 2346385"/>
              <a:gd name="connsiteY0" fmla="*/ 0 h 1984076"/>
              <a:gd name="connsiteX1" fmla="*/ 2346385 w 2346385"/>
              <a:gd name="connsiteY1" fmla="*/ 0 h 1984076"/>
              <a:gd name="connsiteX2" fmla="*/ 2346385 w 2346385"/>
              <a:gd name="connsiteY2" fmla="*/ 1984076 h 1984076"/>
              <a:gd name="connsiteX3" fmla="*/ 0 w 2346385"/>
              <a:gd name="connsiteY3" fmla="*/ 1984076 h 1984076"/>
            </a:gdLst>
            <a:ahLst/>
            <a:cxnLst>
              <a:cxn ang="0">
                <a:pos x="connsiteX0" y="connsiteY0"/>
              </a:cxn>
              <a:cxn ang="0">
                <a:pos x="connsiteX1" y="connsiteY1"/>
              </a:cxn>
              <a:cxn ang="0">
                <a:pos x="connsiteX2" y="connsiteY2"/>
              </a:cxn>
              <a:cxn ang="0">
                <a:pos x="connsiteX3" y="connsiteY3"/>
              </a:cxn>
            </a:cxnLst>
            <a:rect l="l" t="t" r="r" b="b"/>
            <a:pathLst>
              <a:path w="2346385" h="1984076">
                <a:moveTo>
                  <a:pt x="0" y="0"/>
                </a:moveTo>
                <a:lnTo>
                  <a:pt x="2346385" y="0"/>
                </a:lnTo>
                <a:lnTo>
                  <a:pt x="2346385" y="1984076"/>
                </a:lnTo>
                <a:lnTo>
                  <a:pt x="0" y="1984076"/>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E7FF8E03-BC24-BE40-935D-EB4D04C3BCA1}"/>
              </a:ext>
            </a:extLst>
          </p:cNvPr>
          <p:cNvSpPr>
            <a:spLocks noGrp="1"/>
          </p:cNvSpPr>
          <p:nvPr>
            <p:ph type="pic" sz="quarter" idx="12"/>
          </p:nvPr>
        </p:nvSpPr>
        <p:spPr>
          <a:xfrm>
            <a:off x="4572000" y="488471"/>
            <a:ext cx="1759789" cy="1488057"/>
          </a:xfrm>
          <a:custGeom>
            <a:avLst/>
            <a:gdLst>
              <a:gd name="connsiteX0" fmla="*/ 0 w 2346385"/>
              <a:gd name="connsiteY0" fmla="*/ 0 h 1984076"/>
              <a:gd name="connsiteX1" fmla="*/ 2346385 w 2346385"/>
              <a:gd name="connsiteY1" fmla="*/ 0 h 1984076"/>
              <a:gd name="connsiteX2" fmla="*/ 2346385 w 2346385"/>
              <a:gd name="connsiteY2" fmla="*/ 1984076 h 1984076"/>
              <a:gd name="connsiteX3" fmla="*/ 0 w 2346385"/>
              <a:gd name="connsiteY3" fmla="*/ 1984076 h 1984076"/>
            </a:gdLst>
            <a:ahLst/>
            <a:cxnLst>
              <a:cxn ang="0">
                <a:pos x="connsiteX0" y="connsiteY0"/>
              </a:cxn>
              <a:cxn ang="0">
                <a:pos x="connsiteX1" y="connsiteY1"/>
              </a:cxn>
              <a:cxn ang="0">
                <a:pos x="connsiteX2" y="connsiteY2"/>
              </a:cxn>
              <a:cxn ang="0">
                <a:pos x="connsiteX3" y="connsiteY3"/>
              </a:cxn>
            </a:cxnLst>
            <a:rect l="l" t="t" r="r" b="b"/>
            <a:pathLst>
              <a:path w="2346385" h="1984076">
                <a:moveTo>
                  <a:pt x="0" y="0"/>
                </a:moveTo>
                <a:lnTo>
                  <a:pt x="2346385" y="0"/>
                </a:lnTo>
                <a:lnTo>
                  <a:pt x="2346385" y="1984076"/>
                </a:lnTo>
                <a:lnTo>
                  <a:pt x="0" y="1984076"/>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56582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CF13-2C8E-4812-BB7D-F1B0340DB006}"/>
              </a:ext>
            </a:extLst>
          </p:cNvPr>
          <p:cNvSpPr>
            <a:spLocks noGrp="1"/>
          </p:cNvSpPr>
          <p:nvPr>
            <p:ph type="title"/>
          </p:nvPr>
        </p:nvSpPr>
        <p:spPr>
          <a:xfrm>
            <a:off x="628650" y="273844"/>
            <a:ext cx="7886700" cy="994172"/>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405974250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8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495386A-DDA0-9E42-9CFC-E2424FDA3460}"/>
              </a:ext>
            </a:extLst>
          </p:cNvPr>
          <p:cNvSpPr>
            <a:spLocks noGrp="1"/>
          </p:cNvSpPr>
          <p:nvPr>
            <p:ph type="pic" sz="quarter" idx="12"/>
          </p:nvPr>
        </p:nvSpPr>
        <p:spPr>
          <a:xfrm>
            <a:off x="381000" y="0"/>
            <a:ext cx="2179320" cy="2571750"/>
          </a:xfrm>
          <a:custGeom>
            <a:avLst/>
            <a:gdLst>
              <a:gd name="connsiteX0" fmla="*/ 0 w 2905760"/>
              <a:gd name="connsiteY0" fmla="*/ 0 h 3429000"/>
              <a:gd name="connsiteX1" fmla="*/ 2905760 w 2905760"/>
              <a:gd name="connsiteY1" fmla="*/ 0 h 3429000"/>
              <a:gd name="connsiteX2" fmla="*/ 2905760 w 2905760"/>
              <a:gd name="connsiteY2" fmla="*/ 3429000 h 3429000"/>
              <a:gd name="connsiteX3" fmla="*/ 0 w 290576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905760" h="3429000">
                <a:moveTo>
                  <a:pt x="0" y="0"/>
                </a:moveTo>
                <a:lnTo>
                  <a:pt x="2905760" y="0"/>
                </a:lnTo>
                <a:lnTo>
                  <a:pt x="290576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a:extLst>
              <a:ext uri="{FF2B5EF4-FFF2-40B4-BE49-F238E27FC236}">
                <a16:creationId xmlns:a16="http://schemas.microsoft.com/office/drawing/2014/main" id="{450906ED-7346-5F4F-9BBC-1BA4206AB42F}"/>
              </a:ext>
            </a:extLst>
          </p:cNvPr>
          <p:cNvSpPr>
            <a:spLocks noGrp="1"/>
          </p:cNvSpPr>
          <p:nvPr>
            <p:ph type="pic" sz="quarter" idx="13"/>
          </p:nvPr>
        </p:nvSpPr>
        <p:spPr>
          <a:xfrm>
            <a:off x="6583680" y="2571750"/>
            <a:ext cx="2179320" cy="2571750"/>
          </a:xfrm>
          <a:custGeom>
            <a:avLst/>
            <a:gdLst>
              <a:gd name="connsiteX0" fmla="*/ 0 w 2905760"/>
              <a:gd name="connsiteY0" fmla="*/ 0 h 3429000"/>
              <a:gd name="connsiteX1" fmla="*/ 2905760 w 2905760"/>
              <a:gd name="connsiteY1" fmla="*/ 0 h 3429000"/>
              <a:gd name="connsiteX2" fmla="*/ 2905760 w 2905760"/>
              <a:gd name="connsiteY2" fmla="*/ 3429000 h 3429000"/>
              <a:gd name="connsiteX3" fmla="*/ 0 w 290576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905760" h="3429000">
                <a:moveTo>
                  <a:pt x="0" y="0"/>
                </a:moveTo>
                <a:lnTo>
                  <a:pt x="2905760" y="0"/>
                </a:lnTo>
                <a:lnTo>
                  <a:pt x="2905760" y="3429000"/>
                </a:lnTo>
                <a:lnTo>
                  <a:pt x="0" y="342900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054946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83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5FCA528-540A-404A-9298-3C21E2B055F2}"/>
              </a:ext>
            </a:extLst>
          </p:cNvPr>
          <p:cNvSpPr>
            <a:spLocks noGrp="1"/>
          </p:cNvSpPr>
          <p:nvPr>
            <p:ph type="pic" sz="quarter" idx="12"/>
          </p:nvPr>
        </p:nvSpPr>
        <p:spPr>
          <a:xfrm>
            <a:off x="624840" y="335280"/>
            <a:ext cx="1447800" cy="1447800"/>
          </a:xfrm>
          <a:custGeom>
            <a:avLst/>
            <a:gdLst>
              <a:gd name="connsiteX0" fmla="*/ 965200 w 1930400"/>
              <a:gd name="connsiteY0" fmla="*/ 0 h 1930400"/>
              <a:gd name="connsiteX1" fmla="*/ 1930400 w 1930400"/>
              <a:gd name="connsiteY1" fmla="*/ 965200 h 1930400"/>
              <a:gd name="connsiteX2" fmla="*/ 965200 w 1930400"/>
              <a:gd name="connsiteY2" fmla="*/ 1930400 h 1930400"/>
              <a:gd name="connsiteX3" fmla="*/ 0 w 1930400"/>
              <a:gd name="connsiteY3" fmla="*/ 965200 h 1930400"/>
              <a:gd name="connsiteX4" fmla="*/ 965200 w 1930400"/>
              <a:gd name="connsiteY4" fmla="*/ 0 h 193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400" h="1930400">
                <a:moveTo>
                  <a:pt x="965200" y="0"/>
                </a:moveTo>
                <a:cubicBezTo>
                  <a:pt x="1498265" y="0"/>
                  <a:pt x="1930400" y="432135"/>
                  <a:pt x="1930400" y="965200"/>
                </a:cubicBezTo>
                <a:cubicBezTo>
                  <a:pt x="1930400" y="1498265"/>
                  <a:pt x="1498265" y="1930400"/>
                  <a:pt x="965200" y="1930400"/>
                </a:cubicBezTo>
                <a:cubicBezTo>
                  <a:pt x="432135" y="1930400"/>
                  <a:pt x="0" y="1498265"/>
                  <a:pt x="0" y="965200"/>
                </a:cubicBezTo>
                <a:cubicBezTo>
                  <a:pt x="0" y="432135"/>
                  <a:pt x="432135" y="0"/>
                  <a:pt x="96520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688CB0D6-D30E-A64B-8926-BE45F6B1062C}"/>
              </a:ext>
            </a:extLst>
          </p:cNvPr>
          <p:cNvSpPr>
            <a:spLocks noGrp="1"/>
          </p:cNvSpPr>
          <p:nvPr>
            <p:ph type="pic" sz="quarter" idx="13"/>
          </p:nvPr>
        </p:nvSpPr>
        <p:spPr>
          <a:xfrm>
            <a:off x="2590800" y="335280"/>
            <a:ext cx="1447800" cy="1447800"/>
          </a:xfrm>
          <a:custGeom>
            <a:avLst/>
            <a:gdLst>
              <a:gd name="connsiteX0" fmla="*/ 965200 w 1930400"/>
              <a:gd name="connsiteY0" fmla="*/ 0 h 1930400"/>
              <a:gd name="connsiteX1" fmla="*/ 1930400 w 1930400"/>
              <a:gd name="connsiteY1" fmla="*/ 965200 h 1930400"/>
              <a:gd name="connsiteX2" fmla="*/ 965200 w 1930400"/>
              <a:gd name="connsiteY2" fmla="*/ 1930400 h 1930400"/>
              <a:gd name="connsiteX3" fmla="*/ 0 w 1930400"/>
              <a:gd name="connsiteY3" fmla="*/ 965200 h 1930400"/>
              <a:gd name="connsiteX4" fmla="*/ 965200 w 1930400"/>
              <a:gd name="connsiteY4" fmla="*/ 0 h 193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400" h="1930400">
                <a:moveTo>
                  <a:pt x="965200" y="0"/>
                </a:moveTo>
                <a:cubicBezTo>
                  <a:pt x="1498265" y="0"/>
                  <a:pt x="1930400" y="432135"/>
                  <a:pt x="1930400" y="965200"/>
                </a:cubicBezTo>
                <a:cubicBezTo>
                  <a:pt x="1930400" y="1498265"/>
                  <a:pt x="1498265" y="1930400"/>
                  <a:pt x="965200" y="1930400"/>
                </a:cubicBezTo>
                <a:cubicBezTo>
                  <a:pt x="432135" y="1930400"/>
                  <a:pt x="0" y="1498265"/>
                  <a:pt x="0" y="965200"/>
                </a:cubicBezTo>
                <a:cubicBezTo>
                  <a:pt x="0" y="432135"/>
                  <a:pt x="432135" y="0"/>
                  <a:pt x="96520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5026503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8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C2AC84F-DCFD-3141-95EA-A44F5CF4CD6F}"/>
              </a:ext>
            </a:extLst>
          </p:cNvPr>
          <p:cNvSpPr>
            <a:spLocks noGrp="1"/>
          </p:cNvSpPr>
          <p:nvPr>
            <p:ph type="pic" sz="quarter" idx="13"/>
          </p:nvPr>
        </p:nvSpPr>
        <p:spPr>
          <a:xfrm>
            <a:off x="5227320" y="2653665"/>
            <a:ext cx="3916680" cy="1874520"/>
          </a:xfrm>
          <a:custGeom>
            <a:avLst/>
            <a:gdLst>
              <a:gd name="connsiteX0" fmla="*/ 0 w 5222240"/>
              <a:gd name="connsiteY0" fmla="*/ 0 h 2499360"/>
              <a:gd name="connsiteX1" fmla="*/ 5222240 w 5222240"/>
              <a:gd name="connsiteY1" fmla="*/ 0 h 2499360"/>
              <a:gd name="connsiteX2" fmla="*/ 5222240 w 5222240"/>
              <a:gd name="connsiteY2" fmla="*/ 2499360 h 2499360"/>
              <a:gd name="connsiteX3" fmla="*/ 0 w 5222240"/>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5222240" h="2499360">
                <a:moveTo>
                  <a:pt x="0" y="0"/>
                </a:moveTo>
                <a:lnTo>
                  <a:pt x="5222240" y="0"/>
                </a:lnTo>
                <a:lnTo>
                  <a:pt x="5222240" y="2499360"/>
                </a:lnTo>
                <a:lnTo>
                  <a:pt x="0" y="249936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02E826F3-C376-7A4D-B915-B3AA6A9F166D}"/>
              </a:ext>
            </a:extLst>
          </p:cNvPr>
          <p:cNvSpPr>
            <a:spLocks noGrp="1"/>
          </p:cNvSpPr>
          <p:nvPr>
            <p:ph type="pic" sz="quarter" idx="14"/>
          </p:nvPr>
        </p:nvSpPr>
        <p:spPr>
          <a:xfrm>
            <a:off x="5227320" y="615315"/>
            <a:ext cx="3916680" cy="1874520"/>
          </a:xfrm>
          <a:custGeom>
            <a:avLst/>
            <a:gdLst>
              <a:gd name="connsiteX0" fmla="*/ 0 w 5222240"/>
              <a:gd name="connsiteY0" fmla="*/ 0 h 2499360"/>
              <a:gd name="connsiteX1" fmla="*/ 5222240 w 5222240"/>
              <a:gd name="connsiteY1" fmla="*/ 0 h 2499360"/>
              <a:gd name="connsiteX2" fmla="*/ 5222240 w 5222240"/>
              <a:gd name="connsiteY2" fmla="*/ 2499360 h 2499360"/>
              <a:gd name="connsiteX3" fmla="*/ 0 w 5222240"/>
              <a:gd name="connsiteY3" fmla="*/ 2499360 h 2499360"/>
            </a:gdLst>
            <a:ahLst/>
            <a:cxnLst>
              <a:cxn ang="0">
                <a:pos x="connsiteX0" y="connsiteY0"/>
              </a:cxn>
              <a:cxn ang="0">
                <a:pos x="connsiteX1" y="connsiteY1"/>
              </a:cxn>
              <a:cxn ang="0">
                <a:pos x="connsiteX2" y="connsiteY2"/>
              </a:cxn>
              <a:cxn ang="0">
                <a:pos x="connsiteX3" y="connsiteY3"/>
              </a:cxn>
            </a:cxnLst>
            <a:rect l="l" t="t" r="r" b="b"/>
            <a:pathLst>
              <a:path w="5222240" h="2499360">
                <a:moveTo>
                  <a:pt x="0" y="0"/>
                </a:moveTo>
                <a:lnTo>
                  <a:pt x="5222240" y="0"/>
                </a:lnTo>
                <a:lnTo>
                  <a:pt x="5222240" y="2499360"/>
                </a:lnTo>
                <a:lnTo>
                  <a:pt x="0" y="249936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4326908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85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E63352-2F54-0743-A965-CAD22E55BA23}"/>
              </a:ext>
            </a:extLst>
          </p:cNvPr>
          <p:cNvSpPr>
            <a:spLocks noGrp="1"/>
          </p:cNvSpPr>
          <p:nvPr>
            <p:ph type="pic" sz="quarter" idx="13"/>
          </p:nvPr>
        </p:nvSpPr>
        <p:spPr>
          <a:xfrm>
            <a:off x="3840480" y="3078480"/>
            <a:ext cx="1463040" cy="1463040"/>
          </a:xfrm>
          <a:custGeom>
            <a:avLst/>
            <a:gdLst>
              <a:gd name="connsiteX0" fmla="*/ 975360 w 1950720"/>
              <a:gd name="connsiteY0" fmla="*/ 0 h 1950720"/>
              <a:gd name="connsiteX1" fmla="*/ 1950720 w 1950720"/>
              <a:gd name="connsiteY1" fmla="*/ 975360 h 1950720"/>
              <a:gd name="connsiteX2" fmla="*/ 975360 w 1950720"/>
              <a:gd name="connsiteY2" fmla="*/ 1950720 h 1950720"/>
              <a:gd name="connsiteX3" fmla="*/ 0 w 1950720"/>
              <a:gd name="connsiteY3" fmla="*/ 975360 h 1950720"/>
              <a:gd name="connsiteX4" fmla="*/ 975360 w 1950720"/>
              <a:gd name="connsiteY4" fmla="*/ 0 h 195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1950720">
                <a:moveTo>
                  <a:pt x="975360" y="0"/>
                </a:moveTo>
                <a:cubicBezTo>
                  <a:pt x="1514036" y="0"/>
                  <a:pt x="1950720" y="436684"/>
                  <a:pt x="1950720" y="975360"/>
                </a:cubicBezTo>
                <a:cubicBezTo>
                  <a:pt x="1950720" y="1514036"/>
                  <a:pt x="1514036" y="1950720"/>
                  <a:pt x="975360" y="1950720"/>
                </a:cubicBezTo>
                <a:cubicBezTo>
                  <a:pt x="436684" y="1950720"/>
                  <a:pt x="0" y="1514036"/>
                  <a:pt x="0" y="975360"/>
                </a:cubicBezTo>
                <a:cubicBezTo>
                  <a:pt x="0" y="436684"/>
                  <a:pt x="436684" y="0"/>
                  <a:pt x="97536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2242DCAA-2D49-904F-832C-CE471D635B23}"/>
              </a:ext>
            </a:extLst>
          </p:cNvPr>
          <p:cNvSpPr>
            <a:spLocks noGrp="1"/>
          </p:cNvSpPr>
          <p:nvPr>
            <p:ph type="pic" sz="quarter" idx="14"/>
          </p:nvPr>
        </p:nvSpPr>
        <p:spPr>
          <a:xfrm>
            <a:off x="2103120" y="3078480"/>
            <a:ext cx="1463040" cy="1463040"/>
          </a:xfrm>
          <a:custGeom>
            <a:avLst/>
            <a:gdLst>
              <a:gd name="connsiteX0" fmla="*/ 975360 w 1950720"/>
              <a:gd name="connsiteY0" fmla="*/ 0 h 1950720"/>
              <a:gd name="connsiteX1" fmla="*/ 1950720 w 1950720"/>
              <a:gd name="connsiteY1" fmla="*/ 975360 h 1950720"/>
              <a:gd name="connsiteX2" fmla="*/ 975360 w 1950720"/>
              <a:gd name="connsiteY2" fmla="*/ 1950720 h 1950720"/>
              <a:gd name="connsiteX3" fmla="*/ 0 w 1950720"/>
              <a:gd name="connsiteY3" fmla="*/ 975360 h 1950720"/>
              <a:gd name="connsiteX4" fmla="*/ 975360 w 1950720"/>
              <a:gd name="connsiteY4" fmla="*/ 0 h 195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1950720">
                <a:moveTo>
                  <a:pt x="975360" y="0"/>
                </a:moveTo>
                <a:cubicBezTo>
                  <a:pt x="1514036" y="0"/>
                  <a:pt x="1950720" y="436684"/>
                  <a:pt x="1950720" y="975360"/>
                </a:cubicBezTo>
                <a:cubicBezTo>
                  <a:pt x="1950720" y="1514036"/>
                  <a:pt x="1514036" y="1950720"/>
                  <a:pt x="975360" y="1950720"/>
                </a:cubicBezTo>
                <a:cubicBezTo>
                  <a:pt x="436684" y="1950720"/>
                  <a:pt x="0" y="1514036"/>
                  <a:pt x="0" y="975360"/>
                </a:cubicBezTo>
                <a:cubicBezTo>
                  <a:pt x="0" y="436684"/>
                  <a:pt x="436684" y="0"/>
                  <a:pt x="97536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2" name="Picture Placeholder 11">
            <a:extLst>
              <a:ext uri="{FF2B5EF4-FFF2-40B4-BE49-F238E27FC236}">
                <a16:creationId xmlns:a16="http://schemas.microsoft.com/office/drawing/2014/main" id="{87EE78AE-E9A2-4F4C-9AD9-2C3A1C5F2E4E}"/>
              </a:ext>
            </a:extLst>
          </p:cNvPr>
          <p:cNvSpPr>
            <a:spLocks noGrp="1"/>
          </p:cNvSpPr>
          <p:nvPr>
            <p:ph type="pic" sz="quarter" idx="15"/>
          </p:nvPr>
        </p:nvSpPr>
        <p:spPr>
          <a:xfrm>
            <a:off x="365760" y="3078480"/>
            <a:ext cx="1463040" cy="1463040"/>
          </a:xfrm>
          <a:custGeom>
            <a:avLst/>
            <a:gdLst>
              <a:gd name="connsiteX0" fmla="*/ 975360 w 1950720"/>
              <a:gd name="connsiteY0" fmla="*/ 0 h 1950720"/>
              <a:gd name="connsiteX1" fmla="*/ 1950720 w 1950720"/>
              <a:gd name="connsiteY1" fmla="*/ 975360 h 1950720"/>
              <a:gd name="connsiteX2" fmla="*/ 975360 w 1950720"/>
              <a:gd name="connsiteY2" fmla="*/ 1950720 h 1950720"/>
              <a:gd name="connsiteX3" fmla="*/ 0 w 1950720"/>
              <a:gd name="connsiteY3" fmla="*/ 975360 h 1950720"/>
              <a:gd name="connsiteX4" fmla="*/ 975360 w 1950720"/>
              <a:gd name="connsiteY4" fmla="*/ 0 h 195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720" h="1950720">
                <a:moveTo>
                  <a:pt x="975360" y="0"/>
                </a:moveTo>
                <a:cubicBezTo>
                  <a:pt x="1514036" y="0"/>
                  <a:pt x="1950720" y="436684"/>
                  <a:pt x="1950720" y="975360"/>
                </a:cubicBezTo>
                <a:cubicBezTo>
                  <a:pt x="1950720" y="1514036"/>
                  <a:pt x="1514036" y="1950720"/>
                  <a:pt x="975360" y="1950720"/>
                </a:cubicBezTo>
                <a:cubicBezTo>
                  <a:pt x="436684" y="1950720"/>
                  <a:pt x="0" y="1514036"/>
                  <a:pt x="0" y="975360"/>
                </a:cubicBezTo>
                <a:cubicBezTo>
                  <a:pt x="0" y="436684"/>
                  <a:pt x="436684" y="0"/>
                  <a:pt x="975360" y="0"/>
                </a:cubicBez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7872030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86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D6A1557D-67EE-B341-A4BB-CEE4FE39E26A}"/>
              </a:ext>
            </a:extLst>
          </p:cNvPr>
          <p:cNvSpPr>
            <a:spLocks noGrp="1"/>
          </p:cNvSpPr>
          <p:nvPr>
            <p:ph type="pic" sz="quarter" idx="13"/>
          </p:nvPr>
        </p:nvSpPr>
        <p:spPr>
          <a:xfrm>
            <a:off x="6408420" y="2571750"/>
            <a:ext cx="1882140" cy="1863090"/>
          </a:xfrm>
          <a:custGeom>
            <a:avLst/>
            <a:gdLst>
              <a:gd name="connsiteX0" fmla="*/ 0 w 2509520"/>
              <a:gd name="connsiteY0" fmla="*/ 0 h 2484120"/>
              <a:gd name="connsiteX1" fmla="*/ 2509520 w 2509520"/>
              <a:gd name="connsiteY1" fmla="*/ 0 h 2484120"/>
              <a:gd name="connsiteX2" fmla="*/ 2509520 w 2509520"/>
              <a:gd name="connsiteY2" fmla="*/ 2484120 h 2484120"/>
              <a:gd name="connsiteX3" fmla="*/ 0 w 2509520"/>
              <a:gd name="connsiteY3" fmla="*/ 2484120 h 2484120"/>
            </a:gdLst>
            <a:ahLst/>
            <a:cxnLst>
              <a:cxn ang="0">
                <a:pos x="connsiteX0" y="connsiteY0"/>
              </a:cxn>
              <a:cxn ang="0">
                <a:pos x="connsiteX1" y="connsiteY1"/>
              </a:cxn>
              <a:cxn ang="0">
                <a:pos x="connsiteX2" y="connsiteY2"/>
              </a:cxn>
              <a:cxn ang="0">
                <a:pos x="connsiteX3" y="connsiteY3"/>
              </a:cxn>
            </a:cxnLst>
            <a:rect l="l" t="t" r="r" b="b"/>
            <a:pathLst>
              <a:path w="2509520" h="2484120">
                <a:moveTo>
                  <a:pt x="0" y="0"/>
                </a:moveTo>
                <a:lnTo>
                  <a:pt x="2509520" y="0"/>
                </a:lnTo>
                <a:lnTo>
                  <a:pt x="2509520" y="2484120"/>
                </a:lnTo>
                <a:lnTo>
                  <a:pt x="0" y="248412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7B1CB68B-55E8-7141-AE67-52DFDDBEA3C0}"/>
              </a:ext>
            </a:extLst>
          </p:cNvPr>
          <p:cNvSpPr>
            <a:spLocks noGrp="1"/>
          </p:cNvSpPr>
          <p:nvPr>
            <p:ph type="pic" sz="quarter" idx="14"/>
          </p:nvPr>
        </p:nvSpPr>
        <p:spPr>
          <a:xfrm>
            <a:off x="3630930" y="2571750"/>
            <a:ext cx="1882140" cy="1863090"/>
          </a:xfrm>
          <a:custGeom>
            <a:avLst/>
            <a:gdLst>
              <a:gd name="connsiteX0" fmla="*/ 0 w 2509520"/>
              <a:gd name="connsiteY0" fmla="*/ 0 h 2484120"/>
              <a:gd name="connsiteX1" fmla="*/ 2509520 w 2509520"/>
              <a:gd name="connsiteY1" fmla="*/ 0 h 2484120"/>
              <a:gd name="connsiteX2" fmla="*/ 2509520 w 2509520"/>
              <a:gd name="connsiteY2" fmla="*/ 2484120 h 2484120"/>
              <a:gd name="connsiteX3" fmla="*/ 0 w 2509520"/>
              <a:gd name="connsiteY3" fmla="*/ 2484120 h 2484120"/>
            </a:gdLst>
            <a:ahLst/>
            <a:cxnLst>
              <a:cxn ang="0">
                <a:pos x="connsiteX0" y="connsiteY0"/>
              </a:cxn>
              <a:cxn ang="0">
                <a:pos x="connsiteX1" y="connsiteY1"/>
              </a:cxn>
              <a:cxn ang="0">
                <a:pos x="connsiteX2" y="connsiteY2"/>
              </a:cxn>
              <a:cxn ang="0">
                <a:pos x="connsiteX3" y="connsiteY3"/>
              </a:cxn>
            </a:cxnLst>
            <a:rect l="l" t="t" r="r" b="b"/>
            <a:pathLst>
              <a:path w="2509520" h="2484120">
                <a:moveTo>
                  <a:pt x="0" y="0"/>
                </a:moveTo>
                <a:lnTo>
                  <a:pt x="2509520" y="0"/>
                </a:lnTo>
                <a:lnTo>
                  <a:pt x="2509520" y="2484120"/>
                </a:lnTo>
                <a:lnTo>
                  <a:pt x="0" y="248412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2" name="Picture Placeholder 11">
            <a:extLst>
              <a:ext uri="{FF2B5EF4-FFF2-40B4-BE49-F238E27FC236}">
                <a16:creationId xmlns:a16="http://schemas.microsoft.com/office/drawing/2014/main" id="{64DDAC90-07D1-F34D-8F63-36E3E2F152C3}"/>
              </a:ext>
            </a:extLst>
          </p:cNvPr>
          <p:cNvSpPr>
            <a:spLocks noGrp="1"/>
          </p:cNvSpPr>
          <p:nvPr>
            <p:ph type="pic" sz="quarter" idx="15"/>
          </p:nvPr>
        </p:nvSpPr>
        <p:spPr>
          <a:xfrm>
            <a:off x="853440" y="2571750"/>
            <a:ext cx="1882140" cy="1863090"/>
          </a:xfrm>
          <a:custGeom>
            <a:avLst/>
            <a:gdLst>
              <a:gd name="connsiteX0" fmla="*/ 0 w 2509520"/>
              <a:gd name="connsiteY0" fmla="*/ 0 h 2484120"/>
              <a:gd name="connsiteX1" fmla="*/ 2509520 w 2509520"/>
              <a:gd name="connsiteY1" fmla="*/ 0 h 2484120"/>
              <a:gd name="connsiteX2" fmla="*/ 2509520 w 2509520"/>
              <a:gd name="connsiteY2" fmla="*/ 2484120 h 2484120"/>
              <a:gd name="connsiteX3" fmla="*/ 0 w 2509520"/>
              <a:gd name="connsiteY3" fmla="*/ 2484120 h 2484120"/>
            </a:gdLst>
            <a:ahLst/>
            <a:cxnLst>
              <a:cxn ang="0">
                <a:pos x="connsiteX0" y="connsiteY0"/>
              </a:cxn>
              <a:cxn ang="0">
                <a:pos x="connsiteX1" y="connsiteY1"/>
              </a:cxn>
              <a:cxn ang="0">
                <a:pos x="connsiteX2" y="connsiteY2"/>
              </a:cxn>
              <a:cxn ang="0">
                <a:pos x="connsiteX3" y="connsiteY3"/>
              </a:cxn>
            </a:cxnLst>
            <a:rect l="l" t="t" r="r" b="b"/>
            <a:pathLst>
              <a:path w="2509520" h="2484120">
                <a:moveTo>
                  <a:pt x="0" y="0"/>
                </a:moveTo>
                <a:lnTo>
                  <a:pt x="2509520" y="0"/>
                </a:lnTo>
                <a:lnTo>
                  <a:pt x="2509520" y="2484120"/>
                </a:lnTo>
                <a:lnTo>
                  <a:pt x="0" y="2484120"/>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65884349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4750F0D-FD12-9D45-9801-FA110734077B}"/>
              </a:ext>
            </a:extLst>
          </p:cNvPr>
          <p:cNvSpPr>
            <a:spLocks noGrp="1"/>
          </p:cNvSpPr>
          <p:nvPr>
            <p:ph type="pic" sz="quarter" idx="14"/>
          </p:nvPr>
        </p:nvSpPr>
        <p:spPr>
          <a:xfrm>
            <a:off x="1150751" y="1"/>
            <a:ext cx="6842500" cy="2400299"/>
          </a:xfrm>
          <a:custGeom>
            <a:avLst/>
            <a:gdLst>
              <a:gd name="connsiteX0" fmla="*/ 0 w 9123333"/>
              <a:gd name="connsiteY0" fmla="*/ 0 h 3200399"/>
              <a:gd name="connsiteX1" fmla="*/ 9123333 w 9123333"/>
              <a:gd name="connsiteY1" fmla="*/ 0 h 3200399"/>
              <a:gd name="connsiteX2" fmla="*/ 9123333 w 9123333"/>
              <a:gd name="connsiteY2" fmla="*/ 3200399 h 3200399"/>
              <a:gd name="connsiteX3" fmla="*/ 0 w 9123333"/>
              <a:gd name="connsiteY3" fmla="*/ 3200399 h 3200399"/>
            </a:gdLst>
            <a:ahLst/>
            <a:cxnLst>
              <a:cxn ang="0">
                <a:pos x="connsiteX0" y="connsiteY0"/>
              </a:cxn>
              <a:cxn ang="0">
                <a:pos x="connsiteX1" y="connsiteY1"/>
              </a:cxn>
              <a:cxn ang="0">
                <a:pos x="connsiteX2" y="connsiteY2"/>
              </a:cxn>
              <a:cxn ang="0">
                <a:pos x="connsiteX3" y="connsiteY3"/>
              </a:cxn>
            </a:cxnLst>
            <a:rect l="l" t="t" r="r" b="b"/>
            <a:pathLst>
              <a:path w="9123333" h="3200399">
                <a:moveTo>
                  <a:pt x="0" y="0"/>
                </a:moveTo>
                <a:lnTo>
                  <a:pt x="9123333" y="0"/>
                </a:lnTo>
                <a:lnTo>
                  <a:pt x="9123333" y="3200399"/>
                </a:lnTo>
                <a:lnTo>
                  <a:pt x="0" y="3200399"/>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28683738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8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3AE44EA-E816-EE47-B4B0-E0449C30FE91}"/>
              </a:ext>
            </a:extLst>
          </p:cNvPr>
          <p:cNvSpPr>
            <a:spLocks noGrp="1"/>
          </p:cNvSpPr>
          <p:nvPr>
            <p:ph type="pic" sz="quarter" idx="14"/>
          </p:nvPr>
        </p:nvSpPr>
        <p:spPr>
          <a:xfrm>
            <a:off x="802447" y="3046750"/>
            <a:ext cx="7539107" cy="1652666"/>
          </a:xfrm>
          <a:custGeom>
            <a:avLst/>
            <a:gdLst>
              <a:gd name="connsiteX0" fmla="*/ 950941 w 10052142"/>
              <a:gd name="connsiteY0" fmla="*/ 0 h 2203554"/>
              <a:gd name="connsiteX1" fmla="*/ 1040609 w 10052142"/>
              <a:gd name="connsiteY1" fmla="*/ 0 h 2203554"/>
              <a:gd name="connsiteX2" fmla="*/ 9011533 w 10052142"/>
              <a:gd name="connsiteY2" fmla="*/ 0 h 2203554"/>
              <a:gd name="connsiteX3" fmla="*/ 9032769 w 10052142"/>
              <a:gd name="connsiteY3" fmla="*/ 0 h 2203554"/>
              <a:gd name="connsiteX4" fmla="*/ 9032769 w 10052142"/>
              <a:gd name="connsiteY4" fmla="*/ 1136 h 2203554"/>
              <a:gd name="connsiteX5" fmla="*/ 9117929 w 10052142"/>
              <a:gd name="connsiteY5" fmla="*/ 5689 h 2203554"/>
              <a:gd name="connsiteX6" fmla="*/ 10052142 w 10052142"/>
              <a:gd name="connsiteY6" fmla="*/ 1101777 h 2203554"/>
              <a:gd name="connsiteX7" fmla="*/ 9117929 w 10052142"/>
              <a:gd name="connsiteY7" fmla="*/ 2197866 h 2203554"/>
              <a:gd name="connsiteX8" fmla="*/ 9032769 w 10052142"/>
              <a:gd name="connsiteY8" fmla="*/ 2202419 h 2203554"/>
              <a:gd name="connsiteX9" fmla="*/ 9032769 w 10052142"/>
              <a:gd name="connsiteY9" fmla="*/ 2203554 h 2203554"/>
              <a:gd name="connsiteX10" fmla="*/ 9011533 w 10052142"/>
              <a:gd name="connsiteY10" fmla="*/ 2203554 h 2203554"/>
              <a:gd name="connsiteX11" fmla="*/ 1040609 w 10052142"/>
              <a:gd name="connsiteY11" fmla="*/ 2203554 h 2203554"/>
              <a:gd name="connsiteX12" fmla="*/ 950941 w 10052142"/>
              <a:gd name="connsiteY12" fmla="*/ 2203554 h 2203554"/>
              <a:gd name="connsiteX13" fmla="*/ 950941 w 10052142"/>
              <a:gd name="connsiteY13" fmla="*/ 2198760 h 2203554"/>
              <a:gd name="connsiteX14" fmla="*/ 934213 w 10052142"/>
              <a:gd name="connsiteY14" fmla="*/ 2197866 h 2203554"/>
              <a:gd name="connsiteX15" fmla="*/ 0 w 10052142"/>
              <a:gd name="connsiteY15" fmla="*/ 1101777 h 2203554"/>
              <a:gd name="connsiteX16" fmla="*/ 934213 w 10052142"/>
              <a:gd name="connsiteY16" fmla="*/ 5689 h 2203554"/>
              <a:gd name="connsiteX17" fmla="*/ 950941 w 10052142"/>
              <a:gd name="connsiteY17" fmla="*/ 4794 h 220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52142" h="2203554">
                <a:moveTo>
                  <a:pt x="950941" y="0"/>
                </a:moveTo>
                <a:lnTo>
                  <a:pt x="1040609" y="0"/>
                </a:lnTo>
                <a:lnTo>
                  <a:pt x="9011533" y="0"/>
                </a:lnTo>
                <a:lnTo>
                  <a:pt x="9032769" y="0"/>
                </a:lnTo>
                <a:lnTo>
                  <a:pt x="9032769" y="1136"/>
                </a:lnTo>
                <a:lnTo>
                  <a:pt x="9117929" y="5689"/>
                </a:lnTo>
                <a:cubicBezTo>
                  <a:pt x="9642663" y="62110"/>
                  <a:pt x="10052142" y="531313"/>
                  <a:pt x="10052142" y="1101777"/>
                </a:cubicBezTo>
                <a:cubicBezTo>
                  <a:pt x="10052142" y="1672241"/>
                  <a:pt x="9642663" y="2141444"/>
                  <a:pt x="9117929" y="2197866"/>
                </a:cubicBezTo>
                <a:lnTo>
                  <a:pt x="9032769" y="2202419"/>
                </a:lnTo>
                <a:lnTo>
                  <a:pt x="9032769" y="2203554"/>
                </a:lnTo>
                <a:lnTo>
                  <a:pt x="9011533" y="2203554"/>
                </a:lnTo>
                <a:lnTo>
                  <a:pt x="1040609" y="2203554"/>
                </a:lnTo>
                <a:lnTo>
                  <a:pt x="950941" y="2203554"/>
                </a:lnTo>
                <a:lnTo>
                  <a:pt x="950941" y="2198760"/>
                </a:lnTo>
                <a:lnTo>
                  <a:pt x="934213" y="2197866"/>
                </a:lnTo>
                <a:cubicBezTo>
                  <a:pt x="409480" y="2141444"/>
                  <a:pt x="0" y="1672241"/>
                  <a:pt x="0" y="1101777"/>
                </a:cubicBezTo>
                <a:cubicBezTo>
                  <a:pt x="0" y="531313"/>
                  <a:pt x="409480" y="62110"/>
                  <a:pt x="934213" y="5689"/>
                </a:cubicBezTo>
                <a:lnTo>
                  <a:pt x="950941" y="4794"/>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5282576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90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22C557-F463-444D-8FAB-2A77E22FB39E}"/>
              </a:ext>
            </a:extLst>
          </p:cNvPr>
          <p:cNvSpPr/>
          <p:nvPr userDrawn="1"/>
        </p:nvSpPr>
        <p:spPr>
          <a:xfrm>
            <a:off x="1"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srgbClr val="FFFFFF"/>
              </a:solidFill>
            </a:endParaRPr>
          </a:p>
        </p:txBody>
      </p:sp>
      <p:pic>
        <p:nvPicPr>
          <p:cNvPr id="3" name="Picture 2"/>
          <p:cNvPicPr>
            <a:picLocks noChangeAspect="1"/>
          </p:cNvPicPr>
          <p:nvPr userDrawn="1"/>
        </p:nvPicPr>
        <p:blipFill rotWithShape="1">
          <a:blip r:embed="rId2"/>
          <a:srcRect t="13502"/>
          <a:stretch/>
        </p:blipFill>
        <p:spPr>
          <a:xfrm>
            <a:off x="8252184" y="1"/>
            <a:ext cx="891816" cy="767166"/>
          </a:xfrm>
          <a:prstGeom prst="rect">
            <a:avLst/>
          </a:prstGeom>
        </p:spPr>
      </p:pic>
    </p:spTree>
    <p:extLst>
      <p:ext uri="{BB962C8B-B14F-4D97-AF65-F5344CB8AC3E}">
        <p14:creationId xmlns:p14="http://schemas.microsoft.com/office/powerpoint/2010/main" val="16911616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9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1B5FC5-303A-0C4C-BD13-6AA479BF4C08}"/>
              </a:ext>
            </a:extLst>
          </p:cNvPr>
          <p:cNvSpPr>
            <a:spLocks noGrp="1"/>
          </p:cNvSpPr>
          <p:nvPr>
            <p:ph type="pic" sz="quarter" idx="10"/>
          </p:nvPr>
        </p:nvSpPr>
        <p:spPr>
          <a:xfrm>
            <a:off x="850693" y="732176"/>
            <a:ext cx="3028013" cy="3679148"/>
          </a:xfrm>
          <a:custGeom>
            <a:avLst/>
            <a:gdLst>
              <a:gd name="connsiteX0" fmla="*/ 0 w 4037351"/>
              <a:gd name="connsiteY0" fmla="*/ 0 h 4905531"/>
              <a:gd name="connsiteX1" fmla="*/ 4037351 w 4037351"/>
              <a:gd name="connsiteY1" fmla="*/ 0 h 4905531"/>
              <a:gd name="connsiteX2" fmla="*/ 4037351 w 4037351"/>
              <a:gd name="connsiteY2" fmla="*/ 4905531 h 4905531"/>
              <a:gd name="connsiteX3" fmla="*/ 0 w 4037351"/>
              <a:gd name="connsiteY3" fmla="*/ 4905531 h 4905531"/>
            </a:gdLst>
            <a:ahLst/>
            <a:cxnLst>
              <a:cxn ang="0">
                <a:pos x="connsiteX0" y="connsiteY0"/>
              </a:cxn>
              <a:cxn ang="0">
                <a:pos x="connsiteX1" y="connsiteY1"/>
              </a:cxn>
              <a:cxn ang="0">
                <a:pos x="connsiteX2" y="connsiteY2"/>
              </a:cxn>
              <a:cxn ang="0">
                <a:pos x="connsiteX3" y="connsiteY3"/>
              </a:cxn>
            </a:cxnLst>
            <a:rect l="l" t="t" r="r" b="b"/>
            <a:pathLst>
              <a:path w="4037351" h="4905531">
                <a:moveTo>
                  <a:pt x="0" y="0"/>
                </a:moveTo>
                <a:lnTo>
                  <a:pt x="4037351" y="0"/>
                </a:lnTo>
                <a:lnTo>
                  <a:pt x="4037351" y="4905531"/>
                </a:lnTo>
                <a:lnTo>
                  <a:pt x="0" y="4905531"/>
                </a:lnTo>
                <a:close/>
              </a:path>
            </a:pathLst>
          </a:custGeom>
          <a:pattFill prst="solidDmnd">
            <a:fgClr>
              <a:schemeClr val="bg1">
                <a:lumMod val="85000"/>
              </a:schemeClr>
            </a:fgClr>
            <a:bgClr>
              <a:schemeClr val="bg1"/>
            </a:bgClr>
          </a:pattFill>
        </p:spPr>
        <p:txBody>
          <a:bodyPr wrap="square" anchor="ctr">
            <a:noAutofit/>
          </a:bodyPr>
          <a:lstStyle>
            <a:lvl1pPr algn="ctr">
              <a:defRPr sz="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Tree>
    <p:extLst>
      <p:ext uri="{BB962C8B-B14F-4D97-AF65-F5344CB8AC3E}">
        <p14:creationId xmlns:p14="http://schemas.microsoft.com/office/powerpoint/2010/main" val="335908115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1EAB-A124-8B45-A260-5B3AE6161FF6}"/>
              </a:ext>
            </a:extLst>
          </p:cNvPr>
          <p:cNvSpPr>
            <a:spLocks noGrp="1"/>
          </p:cNvSpPr>
          <p:nvPr>
            <p:ph type="title"/>
          </p:nvPr>
        </p:nvSpPr>
        <p:spPr>
          <a:xfrm>
            <a:off x="628650" y="273844"/>
            <a:ext cx="7886700" cy="994172"/>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A5CEA44-4719-D24B-AA55-0930EB996A10}"/>
              </a:ext>
            </a:extLst>
          </p:cNvPr>
          <p:cNvSpPr>
            <a:spLocks noGrp="1"/>
          </p:cNvSpPr>
          <p:nvPr>
            <p:ph idx="1"/>
          </p:nvPr>
        </p:nvSpPr>
        <p:spPr>
          <a:xfrm>
            <a:off x="628650" y="1369219"/>
            <a:ext cx="7886700" cy="3263504"/>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7B7FBD2-2C59-3D4A-8FB9-80900693B0C5}"/>
              </a:ext>
            </a:extLst>
          </p:cNvPr>
          <p:cNvSpPr>
            <a:spLocks noGrp="1"/>
          </p:cNvSpPr>
          <p:nvPr>
            <p:ph type="dt" sz="half" idx="10"/>
          </p:nvPr>
        </p:nvSpPr>
        <p:spPr>
          <a:xfrm>
            <a:off x="628650" y="4767263"/>
            <a:ext cx="2057400" cy="273844"/>
          </a:xfrm>
          <a:prstGeom prst="rect">
            <a:avLst/>
          </a:prstGeom>
        </p:spPr>
        <p:txBody>
          <a:bodyPr/>
          <a:lstStyle/>
          <a:p>
            <a:fld id="{F482E6D1-A202-C740-90A1-A12FD08AD03B}" type="datetimeFigureOut">
              <a:rPr lang="en-US" smtClean="0">
                <a:solidFill>
                  <a:srgbClr val="000000">
                    <a:tint val="75000"/>
                  </a:srgbClr>
                </a:solidFill>
              </a:rPr>
              <a:pPr/>
              <a:t>11/8/2022</a:t>
            </a:fld>
            <a:endParaRPr lang="en-US">
              <a:solidFill>
                <a:srgbClr val="000000">
                  <a:tint val="75000"/>
                </a:srgbClr>
              </a:solidFill>
            </a:endParaRPr>
          </a:p>
        </p:txBody>
      </p:sp>
      <p:sp>
        <p:nvSpPr>
          <p:cNvPr id="5" name="Footer Placeholder 4">
            <a:extLst>
              <a:ext uri="{FF2B5EF4-FFF2-40B4-BE49-F238E27FC236}">
                <a16:creationId xmlns:a16="http://schemas.microsoft.com/office/drawing/2014/main" id="{DB5F7458-AE2D-034D-B804-4982D3663BEA}"/>
              </a:ext>
            </a:extLst>
          </p:cNvPr>
          <p:cNvSpPr>
            <a:spLocks noGrp="1"/>
          </p:cNvSpPr>
          <p:nvPr>
            <p:ph type="ftr" sz="quarter" idx="11"/>
          </p:nvPr>
        </p:nvSpPr>
        <p:spPr>
          <a:xfrm>
            <a:off x="3028950" y="4767263"/>
            <a:ext cx="3086100" cy="273844"/>
          </a:xfrm>
          <a:prstGeom prst="rect">
            <a:avLst/>
          </a:prstGeom>
        </p:spPr>
        <p:txBody>
          <a:bodyPr/>
          <a:lstStyle/>
          <a:p>
            <a:endParaRPr lang="en-US">
              <a:solidFill>
                <a:srgbClr val="000000">
                  <a:tint val="75000"/>
                </a:srgbClr>
              </a:solidFill>
            </a:endParaRPr>
          </a:p>
        </p:txBody>
      </p:sp>
      <p:sp>
        <p:nvSpPr>
          <p:cNvPr id="6" name="Slide Number Placeholder 5">
            <a:extLst>
              <a:ext uri="{FF2B5EF4-FFF2-40B4-BE49-F238E27FC236}">
                <a16:creationId xmlns:a16="http://schemas.microsoft.com/office/drawing/2014/main" id="{77B86C25-D2DA-1F43-AFB6-5E28C87F0DA2}"/>
              </a:ext>
            </a:extLst>
          </p:cNvPr>
          <p:cNvSpPr>
            <a:spLocks noGrp="1"/>
          </p:cNvSpPr>
          <p:nvPr>
            <p:ph type="sldNum" sz="quarter" idx="12"/>
          </p:nvPr>
        </p:nvSpPr>
        <p:spPr>
          <a:xfrm>
            <a:off x="6457950" y="4767263"/>
            <a:ext cx="2057400" cy="273844"/>
          </a:xfrm>
          <a:prstGeom prst="rect">
            <a:avLst/>
          </a:prstGeom>
        </p:spPr>
        <p:txBody>
          <a:bodyPr/>
          <a:lstStyle/>
          <a:p>
            <a:fld id="{6840BB36-D290-BE41-BE75-84CEA77AF6B5}"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2856236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5486400" y="0"/>
            <a:ext cx="3657600" cy="51435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
        <p:nvSpPr>
          <p:cNvPr id="10" name="Picture Placeholder 9"/>
          <p:cNvSpPr>
            <a:spLocks noGrp="1"/>
          </p:cNvSpPr>
          <p:nvPr>
            <p:ph type="pic" sz="quarter" idx="12"/>
          </p:nvPr>
        </p:nvSpPr>
        <p:spPr>
          <a:xfrm>
            <a:off x="0" y="3357562"/>
            <a:ext cx="1657350" cy="1785938"/>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9356583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30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028950" y="4963205"/>
            <a:ext cx="3086100" cy="273844"/>
          </a:xfrm>
          <a:prstGeom prst="rect">
            <a:avLst/>
          </a:prstGeom>
        </p:spPr>
        <p:txBody>
          <a:bodyPr/>
          <a:lstStyle>
            <a:lvl1pPr>
              <a:defRPr sz="75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6728129" y="4963205"/>
            <a:ext cx="2057400" cy="273844"/>
          </a:xfrm>
          <a:prstGeom prst="rect">
            <a:avLst/>
          </a:prstGeo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358473" y="238172"/>
            <a:ext cx="7652053" cy="364974"/>
          </a:xfrm>
          <a:prstGeom prst="rect">
            <a:avLst/>
          </a:prstGeom>
        </p:spPr>
        <p:txBody>
          <a:bodyPr>
            <a:noAutofit/>
          </a:bodyPr>
          <a:lstStyle>
            <a:lvl1pPr algn="l">
              <a:defRPr sz="18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358473" y="646594"/>
            <a:ext cx="7652054" cy="172556"/>
          </a:xfrm>
          <a:prstGeom prst="rect">
            <a:avLst/>
          </a:prstGeom>
        </p:spPr>
        <p:txBody>
          <a:bodyPr>
            <a:noAutofit/>
          </a:bodyPr>
          <a:lstStyle>
            <a:lvl1pPr marL="0" indent="0" algn="l">
              <a:buNone/>
              <a:defRPr sz="900">
                <a:solidFill>
                  <a:schemeClr val="tx1">
                    <a:lumMod val="65000"/>
                    <a:lumOff val="35000"/>
                  </a:schemeClr>
                </a:solidFill>
              </a:defRPr>
            </a:lvl1pPr>
            <a:lvl2pPr marL="342818" indent="0" algn="ctr">
              <a:buNone/>
              <a:defRPr sz="1500"/>
            </a:lvl2pPr>
            <a:lvl3pPr marL="685636" indent="0" algn="ctr">
              <a:buNone/>
              <a:defRPr sz="1350"/>
            </a:lvl3pPr>
            <a:lvl4pPr marL="1028453" indent="0" algn="ctr">
              <a:buNone/>
              <a:defRPr sz="1200"/>
            </a:lvl4pPr>
            <a:lvl5pPr marL="1371270" indent="0" algn="ctr">
              <a:buNone/>
              <a:defRPr sz="1200"/>
            </a:lvl5pPr>
            <a:lvl6pPr marL="1714088" indent="0" algn="ctr">
              <a:buNone/>
              <a:defRPr sz="1200"/>
            </a:lvl6pPr>
            <a:lvl7pPr marL="2056905" indent="0" algn="ctr">
              <a:buNone/>
              <a:defRPr sz="1200"/>
            </a:lvl7pPr>
            <a:lvl8pPr marL="2399723" indent="0" algn="ctr">
              <a:buNone/>
              <a:defRPr sz="1200"/>
            </a:lvl8pPr>
            <a:lvl9pPr marL="2742540" indent="0" algn="ctr">
              <a:buNone/>
              <a:defRPr sz="1200"/>
            </a:lvl9pPr>
          </a:lstStyle>
          <a:p>
            <a:r>
              <a:rPr lang="en-US" dirty="0"/>
              <a:t>Click to edit Master subtitle style</a:t>
            </a:r>
          </a:p>
        </p:txBody>
      </p:sp>
      <p:sp>
        <p:nvSpPr>
          <p:cNvPr id="8" name="Text Placeholder 2"/>
          <p:cNvSpPr>
            <a:spLocks noGrp="1"/>
          </p:cNvSpPr>
          <p:nvPr>
            <p:ph idx="13"/>
          </p:nvPr>
        </p:nvSpPr>
        <p:spPr>
          <a:xfrm>
            <a:off x="358472" y="962025"/>
            <a:ext cx="8427058" cy="36706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8131806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6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22C557-F463-444D-8FAB-2A77E22FB39E}"/>
              </a:ext>
            </a:extLst>
          </p:cNvPr>
          <p:cNvSpPr/>
          <p:nvPr userDrawn="1"/>
        </p:nvSpPr>
        <p:spPr>
          <a:xfrm>
            <a:off x="1" y="0"/>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srgbClr val="FFFFFF"/>
              </a:solidFill>
            </a:endParaRPr>
          </a:p>
        </p:txBody>
      </p:sp>
    </p:spTree>
    <p:extLst>
      <p:ext uri="{BB962C8B-B14F-4D97-AF65-F5344CB8AC3E}">
        <p14:creationId xmlns:p14="http://schemas.microsoft.com/office/powerpoint/2010/main" val="35281228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re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47566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Free Blank With Footer">
    <p:spTree>
      <p:nvGrpSpPr>
        <p:cNvPr id="1" name=""/>
        <p:cNvGrpSpPr/>
        <p:nvPr/>
      </p:nvGrpSpPr>
      <p:grpSpPr>
        <a:xfrm>
          <a:off x="0" y="0"/>
          <a:ext cx="0" cy="0"/>
          <a:chOff x="0" y="0"/>
          <a:chExt cx="0" cy="0"/>
        </a:xfrm>
      </p:grpSpPr>
      <p:grpSp>
        <p:nvGrpSpPr>
          <p:cNvPr id="16" name="Group 15"/>
          <p:cNvGrpSpPr/>
          <p:nvPr userDrawn="1"/>
        </p:nvGrpSpPr>
        <p:grpSpPr>
          <a:xfrm>
            <a:off x="0" y="5048851"/>
            <a:ext cx="9144000" cy="94649"/>
            <a:chOff x="0" y="2573904"/>
            <a:chExt cx="8767278" cy="44695"/>
          </a:xfrm>
        </p:grpSpPr>
        <p:grpSp>
          <p:nvGrpSpPr>
            <p:cNvPr id="17" name="Group 43"/>
            <p:cNvGrpSpPr/>
            <p:nvPr/>
          </p:nvGrpSpPr>
          <p:grpSpPr>
            <a:xfrm>
              <a:off x="0" y="2573904"/>
              <a:ext cx="3752335" cy="44695"/>
              <a:chOff x="0" y="2573904"/>
              <a:chExt cx="3752335" cy="44695"/>
            </a:xfrm>
          </p:grpSpPr>
          <p:sp>
            <p:nvSpPr>
              <p:cNvPr id="23" name="Rectangle 22"/>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18" name="Group 44"/>
            <p:cNvGrpSpPr/>
            <p:nvPr/>
          </p:nvGrpSpPr>
          <p:grpSpPr>
            <a:xfrm>
              <a:off x="3752335" y="2573904"/>
              <a:ext cx="5014943" cy="44695"/>
              <a:chOff x="0" y="2573904"/>
              <a:chExt cx="5014943" cy="44695"/>
            </a:xfrm>
          </p:grpSpPr>
          <p:sp>
            <p:nvSpPr>
              <p:cNvPr id="19" name="Rectangle 1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Rectangle 1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1" name="Rectangle 2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2" name="Rectangle 2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125696171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wo Columns Text Silde">
    <p:spTree>
      <p:nvGrpSpPr>
        <p:cNvPr id="1" name=""/>
        <p:cNvGrpSpPr/>
        <p:nvPr/>
      </p:nvGrpSpPr>
      <p:grpSpPr>
        <a:xfrm>
          <a:off x="0" y="0"/>
          <a:ext cx="0" cy="0"/>
          <a:chOff x="0" y="0"/>
          <a:chExt cx="0" cy="0"/>
        </a:xfrm>
      </p:grpSpPr>
      <p:sp>
        <p:nvSpPr>
          <p:cNvPr id="10" name="Text Placeholder 3"/>
          <p:cNvSpPr>
            <a:spLocks noGrp="1"/>
          </p:cNvSpPr>
          <p:nvPr>
            <p:ph type="body" sz="half" idx="13" hasCustomPrompt="1"/>
          </p:nvPr>
        </p:nvSpPr>
        <p:spPr>
          <a:xfrm>
            <a:off x="786769" y="1365170"/>
            <a:ext cx="3668233" cy="3046988"/>
          </a:xfrm>
          <a:prstGeom prst="rect">
            <a:avLst/>
          </a:prstGeom>
        </p:spPr>
        <p:txBody>
          <a:bodyPr wrap="square" lIns="0" tIns="0" rIns="0" bIns="0">
            <a:spAutoFit/>
          </a:bodyPr>
          <a:lstStyle>
            <a:lvl1pPr marL="0" indent="0" algn="just">
              <a:buNone/>
              <a:defRPr sz="14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dirty="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endParaRPr lang="en-US" sz="1100" b="1" dirty="0">
              <a:solidFill>
                <a:schemeClr val="tx1">
                  <a:lumMod val="65000"/>
                  <a:lumOff val="35000"/>
                </a:schemeClr>
              </a:solidFill>
            </a:endParaRPr>
          </a:p>
          <a:p>
            <a:r>
              <a:rPr lang="en-US" sz="1100" b="1" dirty="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endParaRPr lang="en-US" sz="1100" b="1" dirty="0">
              <a:solidFill>
                <a:schemeClr val="tx1">
                  <a:lumMod val="65000"/>
                  <a:lumOff val="35000"/>
                </a:schemeClr>
              </a:solidFill>
            </a:endParaRPr>
          </a:p>
          <a:p>
            <a:r>
              <a:rPr lang="en-US" sz="1100" b="1" dirty="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a:p>
            <a:pPr algn="just"/>
            <a:endParaRPr lang="en-US" sz="1100" b="1" dirty="0">
              <a:solidFill>
                <a:schemeClr val="bg1">
                  <a:lumMod val="75000"/>
                </a:schemeClr>
              </a:solidFill>
            </a:endParaRPr>
          </a:p>
        </p:txBody>
      </p:sp>
      <p:sp>
        <p:nvSpPr>
          <p:cNvPr id="13" name="Text Placeholder 3"/>
          <p:cNvSpPr>
            <a:spLocks noGrp="1"/>
          </p:cNvSpPr>
          <p:nvPr>
            <p:ph type="body" sz="half" idx="14" hasCustomPrompt="1"/>
          </p:nvPr>
        </p:nvSpPr>
        <p:spPr>
          <a:xfrm>
            <a:off x="4668164" y="1365170"/>
            <a:ext cx="3668233" cy="2843855"/>
          </a:xfrm>
          <a:prstGeom prst="rect">
            <a:avLst/>
          </a:prstGeom>
        </p:spPr>
        <p:txBody>
          <a:bodyPr wrap="square" lIns="0" tIns="0" rIns="0" bIns="0">
            <a:spAutoFit/>
          </a:bodyPr>
          <a:lstStyle>
            <a:lvl1pPr marL="0" indent="0" algn="just">
              <a:buNone/>
              <a:defRPr sz="1400" b="0" i="1"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dirty="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endParaRPr lang="en-US" sz="1100" b="1" dirty="0">
              <a:solidFill>
                <a:schemeClr val="tx1">
                  <a:lumMod val="65000"/>
                  <a:lumOff val="35000"/>
                </a:schemeClr>
              </a:solidFill>
            </a:endParaRPr>
          </a:p>
          <a:p>
            <a:r>
              <a:rPr lang="en-US" sz="1100" b="1" dirty="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endParaRPr lang="en-US" sz="1100" b="1" dirty="0">
              <a:solidFill>
                <a:schemeClr val="tx1">
                  <a:lumMod val="65000"/>
                  <a:lumOff val="35000"/>
                </a:schemeClr>
              </a:solidFill>
            </a:endParaRPr>
          </a:p>
          <a:p>
            <a:r>
              <a:rPr lang="en-US" sz="1100" b="1" dirty="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cxnSp>
        <p:nvCxnSpPr>
          <p:cNvPr id="9" name="Straight Connector 8"/>
          <p:cNvCxnSpPr/>
          <p:nvPr userDrawn="1"/>
        </p:nvCxnSpPr>
        <p:spPr>
          <a:xfrm>
            <a:off x="786769" y="1340040"/>
            <a:ext cx="3668233"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4" name="Straight Connector 13"/>
          <p:cNvCxnSpPr/>
          <p:nvPr userDrawn="1"/>
        </p:nvCxnSpPr>
        <p:spPr>
          <a:xfrm>
            <a:off x="4668164" y="1340040"/>
            <a:ext cx="3668233"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sp>
        <p:nvSpPr>
          <p:cNvPr id="18"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SUBTITILE GOES HERE</a:t>
            </a:r>
          </a:p>
        </p:txBody>
      </p:sp>
      <p:sp>
        <p:nvSpPr>
          <p:cNvPr id="21" name="Text Placeholder 3"/>
          <p:cNvSpPr>
            <a:spLocks noGrp="1"/>
          </p:cNvSpPr>
          <p:nvPr>
            <p:ph type="body" sz="half" idx="15" hasCustomPrompt="1"/>
          </p:nvPr>
        </p:nvSpPr>
        <p:spPr>
          <a:xfrm>
            <a:off x="769938" y="1087924"/>
            <a:ext cx="3685064"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Title Style</a:t>
            </a:r>
          </a:p>
        </p:txBody>
      </p:sp>
      <p:sp>
        <p:nvSpPr>
          <p:cNvPr id="22" name="Text Placeholder 3"/>
          <p:cNvSpPr>
            <a:spLocks noGrp="1"/>
          </p:cNvSpPr>
          <p:nvPr>
            <p:ph type="body" sz="half" idx="16" hasCustomPrompt="1"/>
          </p:nvPr>
        </p:nvSpPr>
        <p:spPr>
          <a:xfrm>
            <a:off x="4651333" y="1087924"/>
            <a:ext cx="3685064" cy="200746"/>
          </a:xfrm>
          <a:prstGeom prst="rect">
            <a:avLst/>
          </a:prstGeom>
        </p:spPr>
        <p:txBody>
          <a:bodyPr wrap="none" lIns="0" tIns="0" rIns="0" bIns="0" anchor="ctr">
            <a:noAutofit/>
          </a:bodyPr>
          <a:lstStyle>
            <a:lvl1pPr marL="0" indent="0" algn="l" rtl="0">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Title Style</a:t>
            </a:r>
          </a:p>
        </p:txBody>
      </p:sp>
      <p:sp>
        <p:nvSpPr>
          <p:cNvPr id="39" name="Flowchart: Off-page Connector 38"/>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33" name="Group 32"/>
          <p:cNvGrpSpPr/>
          <p:nvPr userDrawn="1"/>
        </p:nvGrpSpPr>
        <p:grpSpPr>
          <a:xfrm>
            <a:off x="0" y="5048851"/>
            <a:ext cx="9144000" cy="94649"/>
            <a:chOff x="0" y="2573904"/>
            <a:chExt cx="8767278" cy="44695"/>
          </a:xfrm>
        </p:grpSpPr>
        <p:grpSp>
          <p:nvGrpSpPr>
            <p:cNvPr id="34" name="Group 43"/>
            <p:cNvGrpSpPr/>
            <p:nvPr/>
          </p:nvGrpSpPr>
          <p:grpSpPr>
            <a:xfrm>
              <a:off x="0" y="2573904"/>
              <a:ext cx="3752335" cy="44695"/>
              <a:chOff x="0" y="2573904"/>
              <a:chExt cx="3752335" cy="44695"/>
            </a:xfrm>
          </p:grpSpPr>
          <p:sp>
            <p:nvSpPr>
              <p:cNvPr id="42" name="Rectangle 41"/>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3" name="Rectangle 42"/>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Rectangle 43"/>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5" name="Group 44"/>
            <p:cNvGrpSpPr/>
            <p:nvPr/>
          </p:nvGrpSpPr>
          <p:grpSpPr>
            <a:xfrm>
              <a:off x="3752335" y="2573904"/>
              <a:ext cx="5014943" cy="44695"/>
              <a:chOff x="0" y="2573904"/>
              <a:chExt cx="5014943" cy="44695"/>
            </a:xfrm>
          </p:grpSpPr>
          <p:sp>
            <p:nvSpPr>
              <p:cNvPr id="36" name="Rectangle 35"/>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7" name="Rectangle 36"/>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Rectangle 37"/>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Rectangle 40"/>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113550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1">
                                            <p:txEl>
                                              <p:pRg st="0" end="0"/>
                                            </p:txEl>
                                          </p:spTgt>
                                        </p:tgtEl>
                                        <p:attrNameLst>
                                          <p:attrName>style.visibility</p:attrName>
                                        </p:attrNameLst>
                                      </p:cBhvr>
                                      <p:to>
                                        <p:strVal val="visible"/>
                                      </p:to>
                                    </p:set>
                                    <p:animEffect transition="in" filter="fade">
                                      <p:cBhvr>
                                        <p:cTn id="15" dur="500"/>
                                        <p:tgtEl>
                                          <p:spTgt spid="21">
                                            <p:txEl>
                                              <p:pRg st="0" end="0"/>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anim calcmode="lin" valueType="num">
                                      <p:cBhvr>
                                        <p:cTn id="42" dur="500" fill="hold"/>
                                        <p:tgtEl>
                                          <p:spTgt spid="14"/>
                                        </p:tgtEl>
                                        <p:attrNameLst>
                                          <p:attrName>ppt_x</p:attrName>
                                        </p:attrNameLst>
                                      </p:cBhvr>
                                      <p:tavLst>
                                        <p:tav tm="0">
                                          <p:val>
                                            <p:strVal val="#ppt_x"/>
                                          </p:val>
                                        </p:tav>
                                        <p:tav tm="100000">
                                          <p:val>
                                            <p:strVal val="#ppt_x"/>
                                          </p:val>
                                        </p:tav>
                                      </p:tavLst>
                                    </p:anim>
                                    <p:anim calcmode="lin" valueType="num">
                                      <p:cBhvr>
                                        <p:cTn id="43" dur="500" fill="hold"/>
                                        <p:tgtEl>
                                          <p:spTgt spid="14"/>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500"/>
                                        <p:tgtEl>
                                          <p:spTgt spid="13">
                                            <p:txEl>
                                              <p:pRg st="0" end="0"/>
                                            </p:txEl>
                                          </p:spTgt>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13">
                                            <p:txEl>
                                              <p:pRg st="2" end="2"/>
                                            </p:txEl>
                                          </p:spTgt>
                                        </p:tgtEl>
                                        <p:attrNameLst>
                                          <p:attrName>style.visibility</p:attrName>
                                        </p:attrNameLst>
                                      </p:cBhvr>
                                      <p:to>
                                        <p:strVal val="visible"/>
                                      </p:to>
                                    </p:set>
                                    <p:animEffect transition="in" filter="fade">
                                      <p:cBhvr>
                                        <p:cTn id="51" dur="500"/>
                                        <p:tgtEl>
                                          <p:spTgt spid="13">
                                            <p:txEl>
                                              <p:pRg st="2" end="2"/>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13">
                                            <p:txEl>
                                              <p:pRg st="4" end="4"/>
                                            </p:txEl>
                                          </p:spTgt>
                                        </p:tgtEl>
                                        <p:attrNameLst>
                                          <p:attrName>style.visibility</p:attrName>
                                        </p:attrNameLst>
                                      </p:cBhvr>
                                      <p:to>
                                        <p:strVal val="visible"/>
                                      </p:to>
                                    </p:set>
                                    <p:animEffect transition="in" filter="fade">
                                      <p:cBhvr>
                                        <p:cTn id="5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hree Columns Text Silde">
    <p:spTree>
      <p:nvGrpSpPr>
        <p:cNvPr id="1" name=""/>
        <p:cNvGrpSpPr/>
        <p:nvPr/>
      </p:nvGrpSpPr>
      <p:grpSpPr>
        <a:xfrm>
          <a:off x="0" y="0"/>
          <a:ext cx="0" cy="0"/>
          <a:chOff x="0" y="0"/>
          <a:chExt cx="0" cy="0"/>
        </a:xfrm>
      </p:grpSpPr>
      <p:sp>
        <p:nvSpPr>
          <p:cNvPr id="10" name="Text Placeholder 3"/>
          <p:cNvSpPr>
            <a:spLocks noGrp="1"/>
          </p:cNvSpPr>
          <p:nvPr>
            <p:ph type="body" sz="half" idx="13" hasCustomPrompt="1"/>
          </p:nvPr>
        </p:nvSpPr>
        <p:spPr>
          <a:xfrm>
            <a:off x="796751" y="1365171"/>
            <a:ext cx="2335074" cy="3395646"/>
          </a:xfrm>
          <a:prstGeom prst="rect">
            <a:avLst/>
          </a:prstGeom>
        </p:spPr>
        <p:txBody>
          <a:bodyPr wrap="square" lIns="0" tIns="0" rIns="0" bIns="0">
            <a:normAutofit/>
          </a:bodyPr>
          <a:lstStyle>
            <a:lvl1pPr marL="0" indent="0" algn="ctr">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a:solidFill>
                <a:schemeClr val="tx1">
                  <a:lumMod val="65000"/>
                  <a:lumOff val="35000"/>
                </a:schemeClr>
              </a:solidFill>
            </a:endParaRPr>
          </a:p>
          <a:p>
            <a:pPr algn="just"/>
            <a:r>
              <a:rPr lang="en-US" sz="1000" b="1" i="1" dirty="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pPr algn="just"/>
            <a:endParaRPr lang="en-US" sz="1000" b="1" dirty="0">
              <a:solidFill>
                <a:schemeClr val="tx1">
                  <a:lumMod val="65000"/>
                  <a:lumOff val="35000"/>
                </a:schemeClr>
              </a:solidFill>
            </a:endParaRPr>
          </a:p>
          <a:p>
            <a:pPr algn="just"/>
            <a:r>
              <a:rPr lang="en-US" sz="1000" b="1" dirty="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sp>
        <p:nvSpPr>
          <p:cNvPr id="9" name="Text Placeholder 3"/>
          <p:cNvSpPr>
            <a:spLocks noGrp="1"/>
          </p:cNvSpPr>
          <p:nvPr>
            <p:ph type="body" sz="half" idx="14" hasCustomPrompt="1"/>
          </p:nvPr>
        </p:nvSpPr>
        <p:spPr>
          <a:xfrm>
            <a:off x="3394709" y="1365171"/>
            <a:ext cx="2335074" cy="3395646"/>
          </a:xfrm>
          <a:prstGeom prst="rect">
            <a:avLst/>
          </a:prstGeom>
        </p:spPr>
        <p:txBody>
          <a:bodyPr wrap="square" lIns="0" tIns="0" rIns="0" bIns="0">
            <a:normAutofit/>
          </a:bodyPr>
          <a:lstStyle>
            <a:lvl1pPr marL="0" indent="0" algn="ctr">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a:solidFill>
                <a:schemeClr val="tx1">
                  <a:lumMod val="65000"/>
                  <a:lumOff val="35000"/>
                </a:schemeClr>
              </a:solidFill>
            </a:endParaRPr>
          </a:p>
          <a:p>
            <a:pPr algn="just"/>
            <a:r>
              <a:rPr lang="en-US" sz="1000" b="1" i="1" dirty="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 peat predefined chunks as necessary, making this the first true generator on the Internet. </a:t>
            </a:r>
          </a:p>
          <a:p>
            <a:pPr algn="just"/>
            <a:endParaRPr lang="en-US" sz="1000" b="1" dirty="0">
              <a:solidFill>
                <a:schemeClr val="tx1">
                  <a:lumMod val="65000"/>
                  <a:lumOff val="35000"/>
                </a:schemeClr>
              </a:solidFill>
            </a:endParaRPr>
          </a:p>
          <a:p>
            <a:pPr algn="just"/>
            <a:r>
              <a:rPr lang="en-US" sz="1000" b="1" dirty="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sp>
        <p:nvSpPr>
          <p:cNvPr id="12" name="Text Placeholder 3"/>
          <p:cNvSpPr>
            <a:spLocks noGrp="1"/>
          </p:cNvSpPr>
          <p:nvPr>
            <p:ph type="body" sz="half" idx="15" hasCustomPrompt="1"/>
          </p:nvPr>
        </p:nvSpPr>
        <p:spPr>
          <a:xfrm>
            <a:off x="5992668" y="1365171"/>
            <a:ext cx="2335074" cy="3395646"/>
          </a:xfrm>
          <a:prstGeom prst="rect">
            <a:avLst/>
          </a:prstGeom>
        </p:spPr>
        <p:txBody>
          <a:bodyPr wrap="square" lIns="0" tIns="0" rIns="0" bIns="0">
            <a:normAutofit/>
          </a:bodyPr>
          <a:lstStyle>
            <a:lvl1pPr marL="0" indent="0" algn="ctr" rtl="0">
              <a:buNone/>
              <a:defRPr sz="1100"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r>
              <a:rPr lang="en-US" sz="1000" b="1" dirty="0">
                <a:solidFill>
                  <a:schemeClr val="tx1">
                    <a:lumMod val="65000"/>
                    <a:lumOff val="35000"/>
                  </a:schemeClr>
                </a:solidFill>
              </a:rPr>
              <a:t>There are many variations of passages of Lorem Ipsum available, but the majority have suffered alteration in some form, by injected humour, or randomized words which don't look even slightly believable.</a:t>
            </a:r>
          </a:p>
          <a:p>
            <a:pPr algn="just"/>
            <a:endParaRPr lang="en-US" sz="1000" b="1" dirty="0">
              <a:solidFill>
                <a:schemeClr val="tx1">
                  <a:lumMod val="65000"/>
                  <a:lumOff val="35000"/>
                </a:schemeClr>
              </a:solidFill>
            </a:endParaRPr>
          </a:p>
          <a:p>
            <a:pPr algn="just"/>
            <a:r>
              <a:rPr lang="en-US" sz="1000" b="1" i="1" dirty="0">
                <a:solidFill>
                  <a:schemeClr val="tx1">
                    <a:lumMod val="65000"/>
                    <a:lumOff val="35000"/>
                  </a:schemeClr>
                </a:solidFill>
              </a:rPr>
              <a:t> If you are going to use a passage of Lorem Ipsum, you need to be sure there isn't anything embarrassing hidden in the middle of text. All the Lorem Ipsum generators on the Internet tend to repeat predefined chunks as necessary, making this the first true generator on the Internet. </a:t>
            </a:r>
          </a:p>
          <a:p>
            <a:pPr algn="just"/>
            <a:endParaRPr lang="en-US" sz="1000" b="1" dirty="0">
              <a:solidFill>
                <a:schemeClr val="tx1">
                  <a:lumMod val="65000"/>
                  <a:lumOff val="35000"/>
                </a:schemeClr>
              </a:solidFill>
            </a:endParaRPr>
          </a:p>
          <a:p>
            <a:pPr algn="just"/>
            <a:r>
              <a:rPr lang="en-US" sz="1000" b="1" dirty="0">
                <a:solidFill>
                  <a:schemeClr val="tx1">
                    <a:lumMod val="65000"/>
                    <a:lumOff val="35000"/>
                  </a:schemeClr>
                </a:solidFill>
              </a:rPr>
              <a:t>It uses a dictionary of over 200 Latin words, combined with a handful of model sentence structures, to generate Lorem Ipsum which looks reasonable. The generated Lorem Ipsum is therefore always free from repetition, injected humour, or non-characteristic words etc.</a:t>
            </a:r>
          </a:p>
        </p:txBody>
      </p:sp>
      <p:cxnSp>
        <p:nvCxnSpPr>
          <p:cNvPr id="13" name="Straight Connector 12"/>
          <p:cNvCxnSpPr/>
          <p:nvPr userDrawn="1"/>
        </p:nvCxnSpPr>
        <p:spPr>
          <a:xfrm>
            <a:off x="796751"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6" name="Straight Connector 15"/>
          <p:cNvCxnSpPr/>
          <p:nvPr userDrawn="1"/>
        </p:nvCxnSpPr>
        <p:spPr>
          <a:xfrm>
            <a:off x="3394709"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cxnSp>
        <p:nvCxnSpPr>
          <p:cNvPr id="18" name="Straight Connector 17"/>
          <p:cNvCxnSpPr/>
          <p:nvPr userDrawn="1"/>
        </p:nvCxnSpPr>
        <p:spPr>
          <a:xfrm>
            <a:off x="5992668" y="1340040"/>
            <a:ext cx="2335074" cy="0"/>
          </a:xfrm>
          <a:prstGeom prst="line">
            <a:avLst/>
          </a:prstGeom>
          <a:ln w="15875" cap="rnd" cmpd="sng">
            <a:solidFill>
              <a:schemeClr val="accent5"/>
            </a:solidFill>
            <a:prstDash val="solid"/>
            <a:headEnd type="none"/>
            <a:tailEnd type="none"/>
          </a:ln>
          <a:effectLst>
            <a:outerShdw blurRad="40000" dist="20000" dir="5400000" rotWithShape="0">
              <a:schemeClr val="bg1">
                <a:alpha val="38000"/>
              </a:schemeClr>
            </a:outerShdw>
          </a:effectLst>
        </p:spPr>
        <p:style>
          <a:lnRef idx="2">
            <a:schemeClr val="accent5"/>
          </a:lnRef>
          <a:fillRef idx="0">
            <a:schemeClr val="accent5"/>
          </a:fillRef>
          <a:effectRef idx="1">
            <a:schemeClr val="accent5"/>
          </a:effectRef>
          <a:fontRef idx="minor">
            <a:schemeClr val="tx1"/>
          </a:fontRef>
        </p:style>
      </p:cxnSp>
      <p:sp>
        <p:nvSpPr>
          <p:cNvPr id="20"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SUBTITILE GOES HERE</a:t>
            </a:r>
          </a:p>
        </p:txBody>
      </p:sp>
      <p:sp>
        <p:nvSpPr>
          <p:cNvPr id="23" name="Text Placeholder 3"/>
          <p:cNvSpPr>
            <a:spLocks noGrp="1"/>
          </p:cNvSpPr>
          <p:nvPr>
            <p:ph type="body" sz="half" idx="16" hasCustomPrompt="1"/>
          </p:nvPr>
        </p:nvSpPr>
        <p:spPr>
          <a:xfrm>
            <a:off x="769938"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Title Style</a:t>
            </a:r>
          </a:p>
        </p:txBody>
      </p:sp>
      <p:sp>
        <p:nvSpPr>
          <p:cNvPr id="24" name="Text Placeholder 3"/>
          <p:cNvSpPr>
            <a:spLocks noGrp="1"/>
          </p:cNvSpPr>
          <p:nvPr>
            <p:ph type="body" sz="half" idx="17" hasCustomPrompt="1"/>
          </p:nvPr>
        </p:nvSpPr>
        <p:spPr>
          <a:xfrm>
            <a:off x="3394709"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Title Style</a:t>
            </a:r>
          </a:p>
        </p:txBody>
      </p:sp>
      <p:sp>
        <p:nvSpPr>
          <p:cNvPr id="25" name="Text Placeholder 3"/>
          <p:cNvSpPr>
            <a:spLocks noGrp="1"/>
          </p:cNvSpPr>
          <p:nvPr>
            <p:ph type="body" sz="half" idx="18" hasCustomPrompt="1"/>
          </p:nvPr>
        </p:nvSpPr>
        <p:spPr>
          <a:xfrm>
            <a:off x="5992668" y="1087924"/>
            <a:ext cx="2361887" cy="200746"/>
          </a:xfrm>
          <a:prstGeom prst="rect">
            <a:avLst/>
          </a:prstGeom>
        </p:spPr>
        <p:txBody>
          <a:bodyPr wrap="none" lIns="0" tIns="0" rIns="0" bIns="0" anchor="ctr">
            <a:noAutofit/>
          </a:bodyPr>
          <a:lstStyle>
            <a:lvl1pPr marL="0" indent="0" algn="l">
              <a:buNone/>
              <a:defRPr sz="1400" b="1" baseline="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Title Style</a:t>
            </a:r>
          </a:p>
        </p:txBody>
      </p:sp>
      <p:sp>
        <p:nvSpPr>
          <p:cNvPr id="43" name="Flowchart: Off-page Connector 42"/>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36" name="Group 35"/>
          <p:cNvGrpSpPr/>
          <p:nvPr userDrawn="1"/>
        </p:nvGrpSpPr>
        <p:grpSpPr>
          <a:xfrm>
            <a:off x="0" y="5048851"/>
            <a:ext cx="9144000" cy="94649"/>
            <a:chOff x="0" y="2573904"/>
            <a:chExt cx="8767278" cy="44695"/>
          </a:xfrm>
        </p:grpSpPr>
        <p:grpSp>
          <p:nvGrpSpPr>
            <p:cNvPr id="37" name="Group 43"/>
            <p:cNvGrpSpPr/>
            <p:nvPr/>
          </p:nvGrpSpPr>
          <p:grpSpPr>
            <a:xfrm>
              <a:off x="0" y="2573904"/>
              <a:ext cx="3752335" cy="44695"/>
              <a:chOff x="0" y="2573904"/>
              <a:chExt cx="3752335" cy="44695"/>
            </a:xfrm>
          </p:grpSpPr>
          <p:sp>
            <p:nvSpPr>
              <p:cNvPr id="45" name="Rectangle 44"/>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6" name="Rectangle 45"/>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7" name="Rectangle 46"/>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38" name="Group 44"/>
            <p:cNvGrpSpPr/>
            <p:nvPr/>
          </p:nvGrpSpPr>
          <p:grpSpPr>
            <a:xfrm>
              <a:off x="3752335" y="2573904"/>
              <a:ext cx="5014943" cy="44695"/>
              <a:chOff x="0" y="2573904"/>
              <a:chExt cx="5014943" cy="44695"/>
            </a:xfrm>
          </p:grpSpPr>
          <p:sp>
            <p:nvSpPr>
              <p:cNvPr id="39" name="Rectangle 38"/>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0" name="Rectangle 39"/>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1" name="Rectangle 40"/>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2" name="Rectangle 41"/>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411469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fade">
                                      <p:cBhvr>
                                        <p:cTn id="15" dur="500"/>
                                        <p:tgtEl>
                                          <p:spTgt spid="23">
                                            <p:txEl>
                                              <p:pRg st="0" end="0"/>
                                            </p:txEl>
                                          </p:spTgt>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Effect transition="in" filter="fade">
                                      <p:cBhvr>
                                        <p:cTn id="25" dur="500"/>
                                        <p:tgtEl>
                                          <p:spTgt spid="10">
                                            <p:txEl>
                                              <p:pRg st="0" end="0"/>
                                            </p:txEl>
                                          </p:spTgt>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10">
                                            <p:txEl>
                                              <p:pRg st="4" end="4"/>
                                            </p:txEl>
                                          </p:spTgt>
                                        </p:tgtEl>
                                        <p:attrNameLst>
                                          <p:attrName>style.visibility</p:attrName>
                                        </p:attrNameLst>
                                      </p:cBhvr>
                                      <p:to>
                                        <p:strVal val="visible"/>
                                      </p:to>
                                    </p:set>
                                    <p:animEffect transition="in" filter="fade">
                                      <p:cBhvr>
                                        <p:cTn id="33" dur="500"/>
                                        <p:tgtEl>
                                          <p:spTgt spid="10">
                                            <p:txEl>
                                              <p:pRg st="4" end="4"/>
                                            </p:txEl>
                                          </p:spTgt>
                                        </p:tgtEl>
                                      </p:cBhvr>
                                    </p:animEffect>
                                  </p:childTnLst>
                                </p:cTn>
                              </p:par>
                            </p:childTnLst>
                          </p:cTn>
                        </p:par>
                        <p:par>
                          <p:cTn id="34" fill="hold">
                            <p:stCondLst>
                              <p:cond delay="3500"/>
                            </p:stCondLst>
                            <p:childTnLst>
                              <p:par>
                                <p:cTn id="35" presetID="10" presetClass="entr" presetSubtype="0" fill="hold" grpId="0" nodeType="after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animEffect transition="in" filter="fade">
                                      <p:cBhvr>
                                        <p:cTn id="37" dur="500"/>
                                        <p:tgtEl>
                                          <p:spTgt spid="24">
                                            <p:txEl>
                                              <p:pRg st="0" end="0"/>
                                            </p:txEl>
                                          </p:spTgt>
                                        </p:tgtEl>
                                      </p:cBhvr>
                                    </p:animEffect>
                                  </p:childTnLst>
                                </p:cTn>
                              </p:par>
                            </p:childTnLst>
                          </p:cTn>
                        </p:par>
                        <p:par>
                          <p:cTn id="38" fill="hold">
                            <p:stCondLst>
                              <p:cond delay="4000"/>
                            </p:stCondLst>
                            <p:childTnLst>
                              <p:par>
                                <p:cTn id="39" presetID="42" presetClass="entr" presetSubtype="0"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anim calcmode="lin" valueType="num">
                                      <p:cBhvr>
                                        <p:cTn id="42" dur="500" fill="hold"/>
                                        <p:tgtEl>
                                          <p:spTgt spid="16"/>
                                        </p:tgtEl>
                                        <p:attrNameLst>
                                          <p:attrName>ppt_x</p:attrName>
                                        </p:attrNameLst>
                                      </p:cBhvr>
                                      <p:tavLst>
                                        <p:tav tm="0">
                                          <p:val>
                                            <p:strVal val="#ppt_x"/>
                                          </p:val>
                                        </p:tav>
                                        <p:tav tm="100000">
                                          <p:val>
                                            <p:strVal val="#ppt_x"/>
                                          </p:val>
                                        </p:tav>
                                      </p:tavLst>
                                    </p:anim>
                                    <p:anim calcmode="lin" valueType="num">
                                      <p:cBhvr>
                                        <p:cTn id="43" dur="500" fill="hold"/>
                                        <p:tgtEl>
                                          <p:spTgt spid="16"/>
                                        </p:tgtEl>
                                        <p:attrNameLst>
                                          <p:attrName>ppt_y</p:attrName>
                                        </p:attrNameLst>
                                      </p:cBhvr>
                                      <p:tavLst>
                                        <p:tav tm="0">
                                          <p:val>
                                            <p:strVal val="#ppt_y+.1"/>
                                          </p:val>
                                        </p:tav>
                                        <p:tav tm="100000">
                                          <p:val>
                                            <p:strVal val="#ppt_y"/>
                                          </p:val>
                                        </p:tav>
                                      </p:tavLst>
                                    </p:anim>
                                  </p:childTnLst>
                                </p:cTn>
                              </p:par>
                            </p:childTnLst>
                          </p:cTn>
                        </p:par>
                        <p:par>
                          <p:cTn id="44" fill="hold">
                            <p:stCondLst>
                              <p:cond delay="4500"/>
                            </p:stCondLst>
                            <p:childTnLst>
                              <p:par>
                                <p:cTn id="45" presetID="10" presetClass="entr" presetSubtype="0" fill="hold" grpId="0" nodeType="after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500"/>
                                        <p:tgtEl>
                                          <p:spTgt spid="9">
                                            <p:txEl>
                                              <p:pRg st="0" end="0"/>
                                            </p:txEl>
                                          </p:spTgt>
                                        </p:tgtEl>
                                      </p:cBhvr>
                                    </p:animEffect>
                                  </p:childTnLst>
                                </p:cTn>
                              </p:par>
                            </p:childTnLst>
                          </p:cTn>
                        </p:par>
                        <p:par>
                          <p:cTn id="48" fill="hold">
                            <p:stCondLst>
                              <p:cond delay="5000"/>
                            </p:stCondLst>
                            <p:childTnLst>
                              <p:par>
                                <p:cTn id="49" presetID="10" presetClass="entr" presetSubtype="0" fill="hold" grpId="0" nodeType="after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animEffect transition="in" filter="fade">
                                      <p:cBhvr>
                                        <p:cTn id="51" dur="500"/>
                                        <p:tgtEl>
                                          <p:spTgt spid="9">
                                            <p:txEl>
                                              <p:pRg st="2" end="2"/>
                                            </p:txEl>
                                          </p:spTgt>
                                        </p:tgtEl>
                                      </p:cBhvr>
                                    </p:animEffect>
                                  </p:childTnLst>
                                </p:cTn>
                              </p:par>
                            </p:childTnLst>
                          </p:cTn>
                        </p:par>
                        <p:par>
                          <p:cTn id="52" fill="hold">
                            <p:stCondLst>
                              <p:cond delay="5500"/>
                            </p:stCondLst>
                            <p:childTnLst>
                              <p:par>
                                <p:cTn id="53" presetID="10" presetClass="entr" presetSubtype="0" fill="hold" grpId="0" nodeType="afterEffect">
                                  <p:stCondLst>
                                    <p:cond delay="0"/>
                                  </p:stCondLst>
                                  <p:childTnLst>
                                    <p:set>
                                      <p:cBhvr>
                                        <p:cTn id="54" dur="1" fill="hold">
                                          <p:stCondLst>
                                            <p:cond delay="0"/>
                                          </p:stCondLst>
                                        </p:cTn>
                                        <p:tgtEl>
                                          <p:spTgt spid="9">
                                            <p:txEl>
                                              <p:pRg st="4" end="4"/>
                                            </p:txEl>
                                          </p:spTgt>
                                        </p:tgtEl>
                                        <p:attrNameLst>
                                          <p:attrName>style.visibility</p:attrName>
                                        </p:attrNameLst>
                                      </p:cBhvr>
                                      <p:to>
                                        <p:strVal val="visible"/>
                                      </p:to>
                                    </p:set>
                                    <p:animEffect transition="in" filter="fade">
                                      <p:cBhvr>
                                        <p:cTn id="55" dur="500"/>
                                        <p:tgtEl>
                                          <p:spTgt spid="9">
                                            <p:txEl>
                                              <p:pRg st="4" end="4"/>
                                            </p:txEl>
                                          </p:spTgt>
                                        </p:tgtEl>
                                      </p:cBhvr>
                                    </p:animEffect>
                                  </p:childTnLst>
                                </p:cTn>
                              </p:par>
                            </p:childTnLst>
                          </p:cTn>
                        </p:par>
                        <p:par>
                          <p:cTn id="56" fill="hold">
                            <p:stCondLst>
                              <p:cond delay="6000"/>
                            </p:stCondLst>
                            <p:childTnLst>
                              <p:par>
                                <p:cTn id="57" presetID="10" presetClass="entr" presetSubtype="0" fill="hold" grpId="0" nodeType="after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animEffect transition="in" filter="fade">
                                      <p:cBhvr>
                                        <p:cTn id="59" dur="500"/>
                                        <p:tgtEl>
                                          <p:spTgt spid="25">
                                            <p:txEl>
                                              <p:pRg st="0" end="0"/>
                                            </p:txEl>
                                          </p:spTgt>
                                        </p:tgtEl>
                                      </p:cBhvr>
                                    </p:animEffect>
                                  </p:childTnLst>
                                </p:cTn>
                              </p:par>
                            </p:childTnLst>
                          </p:cTn>
                        </p:par>
                        <p:par>
                          <p:cTn id="60" fill="hold">
                            <p:stCondLst>
                              <p:cond delay="6500"/>
                            </p:stCondLst>
                            <p:childTnLst>
                              <p:par>
                                <p:cTn id="61" presetID="42" presetClass="entr" presetSubtype="0"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anim calcmode="lin" valueType="num">
                                      <p:cBhvr>
                                        <p:cTn id="64" dur="500" fill="hold"/>
                                        <p:tgtEl>
                                          <p:spTgt spid="18"/>
                                        </p:tgtEl>
                                        <p:attrNameLst>
                                          <p:attrName>ppt_x</p:attrName>
                                        </p:attrNameLst>
                                      </p:cBhvr>
                                      <p:tavLst>
                                        <p:tav tm="0">
                                          <p:val>
                                            <p:strVal val="#ppt_x"/>
                                          </p:val>
                                        </p:tav>
                                        <p:tav tm="100000">
                                          <p:val>
                                            <p:strVal val="#ppt_x"/>
                                          </p:val>
                                        </p:tav>
                                      </p:tavLst>
                                    </p:anim>
                                    <p:anim calcmode="lin" valueType="num">
                                      <p:cBhvr>
                                        <p:cTn id="65" dur="500" fill="hold"/>
                                        <p:tgtEl>
                                          <p:spTgt spid="18"/>
                                        </p:tgtEl>
                                        <p:attrNameLst>
                                          <p:attrName>ppt_y</p:attrName>
                                        </p:attrNameLst>
                                      </p:cBhvr>
                                      <p:tavLst>
                                        <p:tav tm="0">
                                          <p:val>
                                            <p:strVal val="#ppt_y+.1"/>
                                          </p:val>
                                        </p:tav>
                                        <p:tav tm="100000">
                                          <p:val>
                                            <p:strVal val="#ppt_y"/>
                                          </p:val>
                                        </p:tav>
                                      </p:tavLst>
                                    </p:anim>
                                  </p:childTnLst>
                                </p:cTn>
                              </p:par>
                            </p:childTnLst>
                          </p:cTn>
                        </p:par>
                        <p:par>
                          <p:cTn id="66" fill="hold">
                            <p:stCondLst>
                              <p:cond delay="7000"/>
                            </p:stCondLst>
                            <p:childTnLst>
                              <p:par>
                                <p:cTn id="67" presetID="10" presetClass="entr" presetSubtype="0" fill="hold" grpId="0" nodeType="afterEffect">
                                  <p:stCondLst>
                                    <p:cond delay="0"/>
                                  </p:stCondLst>
                                  <p:childTnLst>
                                    <p:set>
                                      <p:cBhvr>
                                        <p:cTn id="68" dur="1" fill="hold">
                                          <p:stCondLst>
                                            <p:cond delay="0"/>
                                          </p:stCondLst>
                                        </p:cTn>
                                        <p:tgtEl>
                                          <p:spTgt spid="12">
                                            <p:txEl>
                                              <p:pRg st="0" end="0"/>
                                            </p:txEl>
                                          </p:spTgt>
                                        </p:tgtEl>
                                        <p:attrNameLst>
                                          <p:attrName>style.visibility</p:attrName>
                                        </p:attrNameLst>
                                      </p:cBhvr>
                                      <p:to>
                                        <p:strVal val="visible"/>
                                      </p:to>
                                    </p:set>
                                    <p:animEffect transition="in" filter="fade">
                                      <p:cBhvr>
                                        <p:cTn id="69" dur="500"/>
                                        <p:tgtEl>
                                          <p:spTgt spid="12">
                                            <p:txEl>
                                              <p:pRg st="0" end="0"/>
                                            </p:txEl>
                                          </p:spTgt>
                                        </p:tgtEl>
                                      </p:cBhvr>
                                    </p:animEffect>
                                  </p:childTnLst>
                                </p:cTn>
                              </p:par>
                            </p:childTnLst>
                          </p:cTn>
                        </p:par>
                        <p:par>
                          <p:cTn id="70" fill="hold">
                            <p:stCondLst>
                              <p:cond delay="7500"/>
                            </p:stCondLst>
                            <p:childTnLst>
                              <p:par>
                                <p:cTn id="71" presetID="10" presetClass="entr" presetSubtype="0" fill="hold" grpId="0" nodeType="afterEffect">
                                  <p:stCondLst>
                                    <p:cond delay="0"/>
                                  </p:stCondLst>
                                  <p:childTnLst>
                                    <p:set>
                                      <p:cBhvr>
                                        <p:cTn id="72" dur="1" fill="hold">
                                          <p:stCondLst>
                                            <p:cond delay="0"/>
                                          </p:stCondLst>
                                        </p:cTn>
                                        <p:tgtEl>
                                          <p:spTgt spid="12">
                                            <p:txEl>
                                              <p:pRg st="2" end="2"/>
                                            </p:txEl>
                                          </p:spTgt>
                                        </p:tgtEl>
                                        <p:attrNameLst>
                                          <p:attrName>style.visibility</p:attrName>
                                        </p:attrNameLst>
                                      </p:cBhvr>
                                      <p:to>
                                        <p:strVal val="visible"/>
                                      </p:to>
                                    </p:set>
                                    <p:animEffect transition="in" filter="fade">
                                      <p:cBhvr>
                                        <p:cTn id="73" dur="500"/>
                                        <p:tgtEl>
                                          <p:spTgt spid="12">
                                            <p:txEl>
                                              <p:pRg st="2" end="2"/>
                                            </p:txEl>
                                          </p:spTgt>
                                        </p:tgtEl>
                                      </p:cBhvr>
                                    </p:animEffect>
                                  </p:childTnLst>
                                </p:cTn>
                              </p:par>
                            </p:childTnLst>
                          </p:cTn>
                        </p:par>
                        <p:par>
                          <p:cTn id="74" fill="hold">
                            <p:stCondLst>
                              <p:cond delay="8000"/>
                            </p:stCondLst>
                            <p:childTnLst>
                              <p:par>
                                <p:cTn id="75" presetID="10" presetClass="entr" presetSubtype="0" fill="hold" grpId="0" nodeType="afterEffect">
                                  <p:stCondLst>
                                    <p:cond delay="0"/>
                                  </p:stCondLst>
                                  <p:childTnLst>
                                    <p:set>
                                      <p:cBhvr>
                                        <p:cTn id="76" dur="1" fill="hold">
                                          <p:stCondLst>
                                            <p:cond delay="0"/>
                                          </p:stCondLst>
                                        </p:cTn>
                                        <p:tgtEl>
                                          <p:spTgt spid="12">
                                            <p:txEl>
                                              <p:pRg st="4" end="4"/>
                                            </p:txEl>
                                          </p:spTgt>
                                        </p:tgtEl>
                                        <p:attrNameLst>
                                          <p:attrName>style.visibility</p:attrName>
                                        </p:attrNameLst>
                                      </p:cBhvr>
                                      <p:to>
                                        <p:strVal val="visible"/>
                                      </p:to>
                                    </p:set>
                                    <p:animEffect transition="in" filter="fade">
                                      <p:cBhvr>
                                        <p:cTn id="77"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ain Title+ Sub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4" name="Flowchart: Off-page Connector 13"/>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4033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_Line_Seco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9938" y="267471"/>
            <a:ext cx="5638800" cy="353524"/>
          </a:xfrm>
          <a:prstGeom prst="rect">
            <a:avLst/>
          </a:prstGeom>
        </p:spPr>
        <p:txBody>
          <a:bodyPr wrap="none" lIns="0" tIns="0" rIns="0" bIns="0" anchor="ctr">
            <a:noAutofit/>
          </a:bodyPr>
          <a:lstStyle>
            <a:lvl1pPr algn="l">
              <a:defRPr sz="2400" b="1" baseline="0">
                <a:solidFill>
                  <a:schemeClr val="tx1">
                    <a:lumMod val="85000"/>
                    <a:lumOff val="15000"/>
                  </a:schemeClr>
                </a:solidFill>
              </a:defRPr>
            </a:lvl1pPr>
          </a:lstStyle>
          <a:p>
            <a:r>
              <a:rPr lang="en-US" dirty="0"/>
              <a:t>Click To Edit Master Title Style</a:t>
            </a:r>
          </a:p>
        </p:txBody>
      </p:sp>
      <p:sp>
        <p:nvSpPr>
          <p:cNvPr id="15" name="Text Placeholder 3"/>
          <p:cNvSpPr>
            <a:spLocks noGrp="1"/>
          </p:cNvSpPr>
          <p:nvPr>
            <p:ph type="body" sz="half" idx="2" hasCustomPrompt="1"/>
          </p:nvPr>
        </p:nvSpPr>
        <p:spPr>
          <a:xfrm>
            <a:off x="769938" y="619462"/>
            <a:ext cx="4114800" cy="200746"/>
          </a:xfrm>
          <a:prstGeom prst="rect">
            <a:avLst/>
          </a:prstGeom>
        </p:spPr>
        <p:txBody>
          <a:bodyPr wrap="none" lIns="0" tIns="0" rIns="0" bIns="0" anchor="ctr">
            <a:noAutofit/>
          </a:bodyPr>
          <a:lstStyle>
            <a:lvl1pPr marL="0" indent="0" algn="l">
              <a:buNone/>
              <a:defRPr sz="14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9" name="Flowchart: Off-page Connector 28"/>
          <p:cNvSpPr/>
          <p:nvPr userDrawn="1"/>
        </p:nvSpPr>
        <p:spPr>
          <a:xfrm>
            <a:off x="8622181" y="238198"/>
            <a:ext cx="288035" cy="235899"/>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0" name="Slide Number Placeholder 4"/>
          <p:cNvSpPr>
            <a:spLocks noGrp="1"/>
          </p:cNvSpPr>
          <p:nvPr>
            <p:ph type="sldNum" sz="quarter" idx="12"/>
          </p:nvPr>
        </p:nvSpPr>
        <p:spPr>
          <a:xfrm>
            <a:off x="8542120" y="197976"/>
            <a:ext cx="457681" cy="274637"/>
          </a:xfrm>
          <a:prstGeom prst="rect">
            <a:avLst/>
          </a:prstGeom>
        </p:spPr>
        <p:txBody>
          <a:bodyPr anchor="ctr"/>
          <a:lstStyle>
            <a:lvl1pPr algn="ctr">
              <a:defRPr sz="1000" b="1">
                <a:solidFill>
                  <a:schemeClr val="bg1"/>
                </a:solidFill>
              </a:defRPr>
            </a:lvl1pPr>
          </a:lstStyle>
          <a:p>
            <a:fld id="{C136B7D2-B98C-44FD-8D04-7EC62A564975}" type="slidenum">
              <a:rPr lang="en-US" smtClean="0">
                <a:solidFill>
                  <a:prstClr val="white"/>
                </a:solidFill>
              </a:rPr>
              <a:pPr/>
              <a:t>‹#›</a:t>
            </a:fld>
            <a:endParaRPr lang="en-US" dirty="0">
              <a:solidFill>
                <a:prstClr val="white"/>
              </a:solidFill>
            </a:endParaRPr>
          </a:p>
        </p:txBody>
      </p:sp>
      <p:grpSp>
        <p:nvGrpSpPr>
          <p:cNvPr id="17" name="Group 16"/>
          <p:cNvGrpSpPr/>
          <p:nvPr userDrawn="1"/>
        </p:nvGrpSpPr>
        <p:grpSpPr>
          <a:xfrm>
            <a:off x="0" y="5048851"/>
            <a:ext cx="9144000" cy="94649"/>
            <a:chOff x="0" y="2573904"/>
            <a:chExt cx="8767278" cy="44695"/>
          </a:xfrm>
        </p:grpSpPr>
        <p:grpSp>
          <p:nvGrpSpPr>
            <p:cNvPr id="21" name="Group 43"/>
            <p:cNvGrpSpPr/>
            <p:nvPr/>
          </p:nvGrpSpPr>
          <p:grpSpPr>
            <a:xfrm>
              <a:off x="0" y="2573904"/>
              <a:ext cx="3752335" cy="44695"/>
              <a:chOff x="0" y="2573904"/>
              <a:chExt cx="3752335" cy="44695"/>
            </a:xfrm>
          </p:grpSpPr>
          <p:sp>
            <p:nvSpPr>
              <p:cNvPr id="27" name="Rectangle 26"/>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Rectangle 27"/>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1" name="Rectangle 30"/>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22" name="Group 44"/>
            <p:cNvGrpSpPr/>
            <p:nvPr/>
          </p:nvGrpSpPr>
          <p:grpSpPr>
            <a:xfrm>
              <a:off x="3752335" y="2573904"/>
              <a:ext cx="5014943" cy="44695"/>
              <a:chOff x="0" y="2573904"/>
              <a:chExt cx="5014943" cy="44695"/>
            </a:xfrm>
          </p:grpSpPr>
          <p:sp>
            <p:nvSpPr>
              <p:cNvPr id="23" name="Rectangle 22"/>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5" name="Rectangle 24"/>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spTree>
    <p:extLst>
      <p:ext uri="{BB962C8B-B14F-4D97-AF65-F5344CB8AC3E}">
        <p14:creationId xmlns:p14="http://schemas.microsoft.com/office/powerpoint/2010/main" val="562826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9" name="Picture Placeholder 44"/>
          <p:cNvSpPr>
            <a:spLocks noGrp="1"/>
          </p:cNvSpPr>
          <p:nvPr>
            <p:ph type="pic" sz="quarter" idx="14"/>
          </p:nvPr>
        </p:nvSpPr>
        <p:spPr>
          <a:xfrm>
            <a:off x="7314244" y="3323033"/>
            <a:ext cx="1828248" cy="1814277"/>
          </a:xfrm>
          <a:prstGeom prst="rect">
            <a:avLst/>
          </a:prstGeom>
        </p:spPr>
        <p:txBody>
          <a:bodyPr/>
          <a:lstStyle/>
          <a:p>
            <a:endParaRPr lang="en-US" dirty="0"/>
          </a:p>
        </p:txBody>
      </p:sp>
      <p:sp>
        <p:nvSpPr>
          <p:cNvPr id="48" name="Picture Placeholder 44"/>
          <p:cNvSpPr>
            <a:spLocks noGrp="1"/>
          </p:cNvSpPr>
          <p:nvPr>
            <p:ph type="pic" sz="quarter" idx="13"/>
          </p:nvPr>
        </p:nvSpPr>
        <p:spPr>
          <a:xfrm>
            <a:off x="5487632" y="1508756"/>
            <a:ext cx="1828248" cy="1814277"/>
          </a:xfrm>
          <a:prstGeom prst="rect">
            <a:avLst/>
          </a:prstGeom>
        </p:spPr>
        <p:txBody>
          <a:bodyPr/>
          <a:lstStyle/>
          <a:p>
            <a:endParaRPr lang="en-US" dirty="0"/>
          </a:p>
        </p:txBody>
      </p:sp>
      <p:sp>
        <p:nvSpPr>
          <p:cNvPr id="47" name="Picture Placeholder 44"/>
          <p:cNvSpPr>
            <a:spLocks noGrp="1"/>
          </p:cNvSpPr>
          <p:nvPr>
            <p:ph type="pic" sz="quarter" idx="12"/>
          </p:nvPr>
        </p:nvSpPr>
        <p:spPr>
          <a:xfrm>
            <a:off x="3658673" y="3339774"/>
            <a:ext cx="1828248" cy="1814277"/>
          </a:xfrm>
          <a:prstGeom prst="rect">
            <a:avLst/>
          </a:prstGeom>
        </p:spPr>
        <p:txBody>
          <a:bodyPr/>
          <a:lstStyle/>
          <a:p>
            <a:endParaRPr lang="en-US" dirty="0"/>
          </a:p>
        </p:txBody>
      </p:sp>
      <p:sp>
        <p:nvSpPr>
          <p:cNvPr id="46" name="Picture Placeholder 44"/>
          <p:cNvSpPr>
            <a:spLocks noGrp="1"/>
          </p:cNvSpPr>
          <p:nvPr>
            <p:ph type="pic" sz="quarter" idx="11"/>
          </p:nvPr>
        </p:nvSpPr>
        <p:spPr>
          <a:xfrm>
            <a:off x="-3188" y="3330778"/>
            <a:ext cx="1828248" cy="1814277"/>
          </a:xfrm>
          <a:prstGeom prst="rect">
            <a:avLst/>
          </a:prstGeom>
        </p:spPr>
        <p:txBody>
          <a:bodyPr/>
          <a:lstStyle/>
          <a:p>
            <a:endParaRPr lang="en-US" dirty="0"/>
          </a:p>
        </p:txBody>
      </p:sp>
      <p:sp>
        <p:nvSpPr>
          <p:cNvPr id="45" name="Picture Placeholder 44"/>
          <p:cNvSpPr>
            <a:spLocks noGrp="1"/>
          </p:cNvSpPr>
          <p:nvPr>
            <p:ph type="pic" sz="quarter" idx="10"/>
          </p:nvPr>
        </p:nvSpPr>
        <p:spPr>
          <a:xfrm>
            <a:off x="1828120" y="1508757"/>
            <a:ext cx="1828248" cy="1814277"/>
          </a:xfrm>
          <a:prstGeom prst="rect">
            <a:avLst/>
          </a:prstGeom>
        </p:spPr>
        <p:txBody>
          <a:bodyPr/>
          <a:lstStyle/>
          <a:p>
            <a:endParaRPr lang="en-US" dirty="0"/>
          </a:p>
        </p:txBody>
      </p:sp>
      <p:sp>
        <p:nvSpPr>
          <p:cNvPr id="9" name="Title 1"/>
          <p:cNvSpPr>
            <a:spLocks noGrp="1"/>
          </p:cNvSpPr>
          <p:nvPr>
            <p:ph type="title" hasCustomPrompt="1"/>
          </p:nvPr>
        </p:nvSpPr>
        <p:spPr>
          <a:xfrm>
            <a:off x="448678" y="275387"/>
            <a:ext cx="7886700" cy="326231"/>
          </a:xfrm>
          <a:prstGeom prst="rect">
            <a:avLst/>
          </a:prstGeom>
        </p:spPr>
        <p:txBody>
          <a:bodyPr/>
          <a:lstStyle>
            <a:lvl1pPr>
              <a:defRPr sz="1500" b="1">
                <a:solidFill>
                  <a:srgbClr val="9E0D20"/>
                </a:solidFill>
                <a:latin typeface="Raleway" panose="020B0503030101060003" pitchFamily="34" charset="0"/>
              </a:defRPr>
            </a:lvl1pPr>
          </a:lstStyle>
          <a:p>
            <a:r>
              <a:rPr lang="en-US" dirty="0"/>
              <a:t>CLICK TO EDIT MASTER TITLE STYLE</a:t>
            </a:r>
          </a:p>
        </p:txBody>
      </p:sp>
    </p:spTree>
    <p:extLst>
      <p:ext uri="{BB962C8B-B14F-4D97-AF65-F5344CB8AC3E}">
        <p14:creationId xmlns:p14="http://schemas.microsoft.com/office/powerpoint/2010/main" val="35494371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pPr defTabSz="685800"/>
            <a:fld id="{C8A8F75F-6551-4069-A40E-11368AA3DC20}" type="datetimeFigureOut">
              <a:rPr lang="en-US" sz="1350" smtClean="0">
                <a:solidFill>
                  <a:srgbClr val="000000"/>
                </a:solidFill>
              </a:rPr>
              <a:pPr defTabSz="685800"/>
              <a:t>11/8/2022</a:t>
            </a:fld>
            <a:endParaRPr lang="en-US" sz="1350" dirty="0">
              <a:solidFill>
                <a:srgbClr val="000000"/>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pPr defTabSz="685800"/>
            <a:endParaRPr lang="en-US" sz="1350" dirty="0">
              <a:solidFill>
                <a:srgbClr val="000000"/>
              </a:solidFill>
            </a:endParaRPr>
          </a:p>
        </p:txBody>
      </p:sp>
    </p:spTree>
    <p:extLst>
      <p:ext uri="{BB962C8B-B14F-4D97-AF65-F5344CB8AC3E}">
        <p14:creationId xmlns:p14="http://schemas.microsoft.com/office/powerpoint/2010/main" val="77554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theme" Target="../theme/theme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4.xml"/><Relationship Id="rId7" Type="http://schemas.openxmlformats.org/officeDocument/2006/relationships/theme" Target="../theme/theme2.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5" Type="http://schemas.openxmlformats.org/officeDocument/2006/relationships/slideLayout" Target="../slideLayouts/slideLayout96.xml"/><Relationship Id="rId4" Type="http://schemas.openxmlformats.org/officeDocument/2006/relationships/slideLayout" Target="../slideLayouts/slideLayout9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slideLayout" Target="../slideLayouts/slideLayout110.xml"/><Relationship Id="rId18" Type="http://schemas.openxmlformats.org/officeDocument/2006/relationships/slideLayout" Target="../slideLayouts/slideLayout115.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image" Target="../media/image1.png"/><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10" Type="http://schemas.openxmlformats.org/officeDocument/2006/relationships/slideLayout" Target="../slideLayouts/slideLayout107.xml"/><Relationship Id="rId19" Type="http://schemas.openxmlformats.org/officeDocument/2006/relationships/theme" Target="../theme/theme3.xml"/><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23.xml"/><Relationship Id="rId13" Type="http://schemas.openxmlformats.org/officeDocument/2006/relationships/slideLayout" Target="../slideLayouts/slideLayout128.xml"/><Relationship Id="rId18" Type="http://schemas.openxmlformats.org/officeDocument/2006/relationships/theme" Target="../theme/theme4.xml"/><Relationship Id="rId3" Type="http://schemas.openxmlformats.org/officeDocument/2006/relationships/slideLayout" Target="../slideLayouts/slideLayout118.xml"/><Relationship Id="rId7" Type="http://schemas.openxmlformats.org/officeDocument/2006/relationships/slideLayout" Target="../slideLayouts/slideLayout122.xml"/><Relationship Id="rId12" Type="http://schemas.openxmlformats.org/officeDocument/2006/relationships/slideLayout" Target="../slideLayouts/slideLayout127.xml"/><Relationship Id="rId17" Type="http://schemas.openxmlformats.org/officeDocument/2006/relationships/slideLayout" Target="../slideLayouts/slideLayout132.xml"/><Relationship Id="rId2" Type="http://schemas.openxmlformats.org/officeDocument/2006/relationships/slideLayout" Target="../slideLayouts/slideLayout117.xml"/><Relationship Id="rId16" Type="http://schemas.openxmlformats.org/officeDocument/2006/relationships/slideLayout" Target="../slideLayouts/slideLayout131.xml"/><Relationship Id="rId1" Type="http://schemas.openxmlformats.org/officeDocument/2006/relationships/slideLayout" Target="../slideLayouts/slideLayout116.xml"/><Relationship Id="rId6" Type="http://schemas.openxmlformats.org/officeDocument/2006/relationships/slideLayout" Target="../slideLayouts/slideLayout121.xml"/><Relationship Id="rId11" Type="http://schemas.openxmlformats.org/officeDocument/2006/relationships/slideLayout" Target="../slideLayouts/slideLayout126.xml"/><Relationship Id="rId5" Type="http://schemas.openxmlformats.org/officeDocument/2006/relationships/slideLayout" Target="../slideLayouts/slideLayout120.xml"/><Relationship Id="rId15" Type="http://schemas.openxmlformats.org/officeDocument/2006/relationships/slideLayout" Target="../slideLayouts/slideLayout130.xml"/><Relationship Id="rId10" Type="http://schemas.openxmlformats.org/officeDocument/2006/relationships/slideLayout" Target="../slideLayouts/slideLayout125.xml"/><Relationship Id="rId4" Type="http://schemas.openxmlformats.org/officeDocument/2006/relationships/slideLayout" Target="../slideLayouts/slideLayout119.xml"/><Relationship Id="rId9" Type="http://schemas.openxmlformats.org/officeDocument/2006/relationships/slideLayout" Target="../slideLayouts/slideLayout124.xml"/><Relationship Id="rId14" Type="http://schemas.openxmlformats.org/officeDocument/2006/relationships/slideLayout" Target="../slideLayouts/slideLayout12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slideLayout" Target="../slideLayouts/slideLayout145.xml"/><Relationship Id="rId18" Type="http://schemas.openxmlformats.org/officeDocument/2006/relationships/slideLayout" Target="../slideLayouts/slideLayout15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17" Type="http://schemas.openxmlformats.org/officeDocument/2006/relationships/slideLayout" Target="../slideLayouts/slideLayout149.xml"/><Relationship Id="rId2" Type="http://schemas.openxmlformats.org/officeDocument/2006/relationships/slideLayout" Target="../slideLayouts/slideLayout134.xml"/><Relationship Id="rId16" Type="http://schemas.openxmlformats.org/officeDocument/2006/relationships/slideLayout" Target="../slideLayouts/slideLayout148.xml"/><Relationship Id="rId20" Type="http://schemas.openxmlformats.org/officeDocument/2006/relationships/theme" Target="../theme/theme5.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5" Type="http://schemas.openxmlformats.org/officeDocument/2006/relationships/slideLayout" Target="../slideLayouts/slideLayout147.xml"/><Relationship Id="rId10" Type="http://schemas.openxmlformats.org/officeDocument/2006/relationships/slideLayout" Target="../slideLayouts/slideLayout142.xml"/><Relationship Id="rId19" Type="http://schemas.openxmlformats.org/officeDocument/2006/relationships/slideLayout" Target="../slideLayouts/slideLayout151.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slideLayout" Target="../slideLayouts/slideLayout14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64.xml"/><Relationship Id="rId18" Type="http://schemas.openxmlformats.org/officeDocument/2006/relationships/slideLayout" Target="../slideLayouts/slideLayout169.xml"/><Relationship Id="rId26" Type="http://schemas.openxmlformats.org/officeDocument/2006/relationships/slideLayout" Target="../slideLayouts/slideLayout177.xml"/><Relationship Id="rId39" Type="http://schemas.openxmlformats.org/officeDocument/2006/relationships/slideLayout" Target="../slideLayouts/slideLayout190.xml"/><Relationship Id="rId21" Type="http://schemas.openxmlformats.org/officeDocument/2006/relationships/slideLayout" Target="../slideLayouts/slideLayout172.xml"/><Relationship Id="rId34" Type="http://schemas.openxmlformats.org/officeDocument/2006/relationships/slideLayout" Target="../slideLayouts/slideLayout185.xml"/><Relationship Id="rId42" Type="http://schemas.openxmlformats.org/officeDocument/2006/relationships/slideLayout" Target="../slideLayouts/slideLayout193.xml"/><Relationship Id="rId47" Type="http://schemas.openxmlformats.org/officeDocument/2006/relationships/slideLayout" Target="../slideLayouts/slideLayout198.xml"/><Relationship Id="rId7" Type="http://schemas.openxmlformats.org/officeDocument/2006/relationships/slideLayout" Target="../slideLayouts/slideLayout158.xml"/><Relationship Id="rId2" Type="http://schemas.openxmlformats.org/officeDocument/2006/relationships/slideLayout" Target="../slideLayouts/slideLayout153.xml"/><Relationship Id="rId16" Type="http://schemas.openxmlformats.org/officeDocument/2006/relationships/slideLayout" Target="../slideLayouts/slideLayout167.xml"/><Relationship Id="rId29" Type="http://schemas.openxmlformats.org/officeDocument/2006/relationships/slideLayout" Target="../slideLayouts/slideLayout180.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24" Type="http://schemas.openxmlformats.org/officeDocument/2006/relationships/slideLayout" Target="../slideLayouts/slideLayout175.xml"/><Relationship Id="rId32" Type="http://schemas.openxmlformats.org/officeDocument/2006/relationships/slideLayout" Target="../slideLayouts/slideLayout183.xml"/><Relationship Id="rId37" Type="http://schemas.openxmlformats.org/officeDocument/2006/relationships/slideLayout" Target="../slideLayouts/slideLayout188.xml"/><Relationship Id="rId40" Type="http://schemas.openxmlformats.org/officeDocument/2006/relationships/slideLayout" Target="../slideLayouts/slideLayout191.xml"/><Relationship Id="rId45" Type="http://schemas.openxmlformats.org/officeDocument/2006/relationships/slideLayout" Target="../slideLayouts/slideLayout196.xml"/><Relationship Id="rId5" Type="http://schemas.openxmlformats.org/officeDocument/2006/relationships/slideLayout" Target="../slideLayouts/slideLayout156.xml"/><Relationship Id="rId15" Type="http://schemas.openxmlformats.org/officeDocument/2006/relationships/slideLayout" Target="../slideLayouts/slideLayout166.xml"/><Relationship Id="rId23" Type="http://schemas.openxmlformats.org/officeDocument/2006/relationships/slideLayout" Target="../slideLayouts/slideLayout174.xml"/><Relationship Id="rId28" Type="http://schemas.openxmlformats.org/officeDocument/2006/relationships/slideLayout" Target="../slideLayouts/slideLayout179.xml"/><Relationship Id="rId36" Type="http://schemas.openxmlformats.org/officeDocument/2006/relationships/slideLayout" Target="../slideLayouts/slideLayout187.xml"/><Relationship Id="rId10" Type="http://schemas.openxmlformats.org/officeDocument/2006/relationships/slideLayout" Target="../slideLayouts/slideLayout161.xml"/><Relationship Id="rId19" Type="http://schemas.openxmlformats.org/officeDocument/2006/relationships/slideLayout" Target="../slideLayouts/slideLayout170.xml"/><Relationship Id="rId31" Type="http://schemas.openxmlformats.org/officeDocument/2006/relationships/slideLayout" Target="../slideLayouts/slideLayout182.xml"/><Relationship Id="rId44" Type="http://schemas.openxmlformats.org/officeDocument/2006/relationships/slideLayout" Target="../slideLayouts/slideLayout195.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 Id="rId22" Type="http://schemas.openxmlformats.org/officeDocument/2006/relationships/slideLayout" Target="../slideLayouts/slideLayout173.xml"/><Relationship Id="rId27" Type="http://schemas.openxmlformats.org/officeDocument/2006/relationships/slideLayout" Target="../slideLayouts/slideLayout178.xml"/><Relationship Id="rId30" Type="http://schemas.openxmlformats.org/officeDocument/2006/relationships/slideLayout" Target="../slideLayouts/slideLayout181.xml"/><Relationship Id="rId35" Type="http://schemas.openxmlformats.org/officeDocument/2006/relationships/slideLayout" Target="../slideLayouts/slideLayout186.xml"/><Relationship Id="rId43" Type="http://schemas.openxmlformats.org/officeDocument/2006/relationships/slideLayout" Target="../slideLayouts/slideLayout194.xml"/><Relationship Id="rId48" Type="http://schemas.openxmlformats.org/officeDocument/2006/relationships/theme" Target="../theme/theme6.xml"/><Relationship Id="rId8" Type="http://schemas.openxmlformats.org/officeDocument/2006/relationships/slideLayout" Target="../slideLayouts/slideLayout159.xml"/><Relationship Id="rId3" Type="http://schemas.openxmlformats.org/officeDocument/2006/relationships/slideLayout" Target="../slideLayouts/slideLayout154.xml"/><Relationship Id="rId12" Type="http://schemas.openxmlformats.org/officeDocument/2006/relationships/slideLayout" Target="../slideLayouts/slideLayout163.xml"/><Relationship Id="rId17" Type="http://schemas.openxmlformats.org/officeDocument/2006/relationships/slideLayout" Target="../slideLayouts/slideLayout168.xml"/><Relationship Id="rId25" Type="http://schemas.openxmlformats.org/officeDocument/2006/relationships/slideLayout" Target="../slideLayouts/slideLayout176.xml"/><Relationship Id="rId33" Type="http://schemas.openxmlformats.org/officeDocument/2006/relationships/slideLayout" Target="../slideLayouts/slideLayout184.xml"/><Relationship Id="rId38" Type="http://schemas.openxmlformats.org/officeDocument/2006/relationships/slideLayout" Target="../slideLayouts/slideLayout189.xml"/><Relationship Id="rId46" Type="http://schemas.openxmlformats.org/officeDocument/2006/relationships/slideLayout" Target="../slideLayouts/slideLayout197.xml"/><Relationship Id="rId20" Type="http://schemas.openxmlformats.org/officeDocument/2006/relationships/slideLayout" Target="../slideLayouts/slideLayout171.xml"/><Relationship Id="rId41" Type="http://schemas.openxmlformats.org/officeDocument/2006/relationships/slideLayout" Target="../slideLayouts/slideLayout1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93"/>
          <a:srcRect t="13502"/>
          <a:stretch/>
        </p:blipFill>
        <p:spPr>
          <a:xfrm>
            <a:off x="8252184" y="1"/>
            <a:ext cx="891816" cy="767166"/>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694" r:id="rId2"/>
    <p:sldLayoutId id="2147483696" r:id="rId3"/>
    <p:sldLayoutId id="2147484089" r:id="rId4"/>
    <p:sldLayoutId id="2147484380" r:id="rId5"/>
    <p:sldLayoutId id="2147484381" r:id="rId6"/>
    <p:sldLayoutId id="2147483971" r:id="rId7"/>
    <p:sldLayoutId id="2147484382" r:id="rId8"/>
    <p:sldLayoutId id="2147484383" r:id="rId9"/>
    <p:sldLayoutId id="2147484384" r:id="rId10"/>
    <p:sldLayoutId id="2147484042" r:id="rId11"/>
    <p:sldLayoutId id="2147484043" r:id="rId12"/>
    <p:sldLayoutId id="2147484044" r:id="rId13"/>
    <p:sldLayoutId id="2147484045" r:id="rId14"/>
    <p:sldLayoutId id="2147484046" r:id="rId15"/>
    <p:sldLayoutId id="2147484048" r:id="rId16"/>
    <p:sldLayoutId id="2147484049" r:id="rId17"/>
    <p:sldLayoutId id="2147484050" r:id="rId18"/>
    <p:sldLayoutId id="2147484051" r:id="rId19"/>
    <p:sldLayoutId id="2147484052" r:id="rId20"/>
    <p:sldLayoutId id="2147484053" r:id="rId21"/>
    <p:sldLayoutId id="2147484054" r:id="rId22"/>
    <p:sldLayoutId id="2147484055" r:id="rId23"/>
    <p:sldLayoutId id="2147484056" r:id="rId24"/>
    <p:sldLayoutId id="2147484057" r:id="rId25"/>
    <p:sldLayoutId id="2147484058" r:id="rId26"/>
    <p:sldLayoutId id="2147484059" r:id="rId27"/>
    <p:sldLayoutId id="2147484060" r:id="rId28"/>
    <p:sldLayoutId id="2147484061" r:id="rId29"/>
    <p:sldLayoutId id="2147484062" r:id="rId30"/>
    <p:sldLayoutId id="2147484063" r:id="rId31"/>
    <p:sldLayoutId id="2147484064" r:id="rId32"/>
    <p:sldLayoutId id="2147484065" r:id="rId33"/>
    <p:sldLayoutId id="2147484066" r:id="rId34"/>
    <p:sldLayoutId id="2147484067" r:id="rId35"/>
    <p:sldLayoutId id="2147484068" r:id="rId36"/>
    <p:sldLayoutId id="2147484069" r:id="rId37"/>
    <p:sldLayoutId id="2147484071" r:id="rId38"/>
    <p:sldLayoutId id="2147484072" r:id="rId39"/>
    <p:sldLayoutId id="2147484073" r:id="rId40"/>
    <p:sldLayoutId id="2147484074" r:id="rId41"/>
    <p:sldLayoutId id="2147484075" r:id="rId42"/>
    <p:sldLayoutId id="2147484076" r:id="rId43"/>
    <p:sldLayoutId id="2147484077" r:id="rId44"/>
    <p:sldLayoutId id="2147484078" r:id="rId45"/>
    <p:sldLayoutId id="2147484079" r:id="rId46"/>
    <p:sldLayoutId id="2147484080" r:id="rId47"/>
    <p:sldLayoutId id="2147484081" r:id="rId48"/>
    <p:sldLayoutId id="2147484082" r:id="rId49"/>
    <p:sldLayoutId id="2147484083" r:id="rId50"/>
    <p:sldLayoutId id="2147484084" r:id="rId51"/>
    <p:sldLayoutId id="2147484085" r:id="rId52"/>
    <p:sldLayoutId id="2147484086" r:id="rId53"/>
    <p:sldLayoutId id="2147484087" r:id="rId54"/>
    <p:sldLayoutId id="2147484088" r:id="rId55"/>
    <p:sldLayoutId id="2147484150" r:id="rId56"/>
    <p:sldLayoutId id="2147484151" r:id="rId57"/>
    <p:sldLayoutId id="2147484152" r:id="rId58"/>
    <p:sldLayoutId id="2147484153" r:id="rId59"/>
    <p:sldLayoutId id="2147484154" r:id="rId60"/>
    <p:sldLayoutId id="2147484155" r:id="rId61"/>
    <p:sldLayoutId id="2147484156" r:id="rId62"/>
    <p:sldLayoutId id="2147484157" r:id="rId63"/>
    <p:sldLayoutId id="2147484158" r:id="rId64"/>
    <p:sldLayoutId id="2147484159" r:id="rId65"/>
    <p:sldLayoutId id="2147484160" r:id="rId66"/>
    <p:sldLayoutId id="2147484161" r:id="rId67"/>
    <p:sldLayoutId id="2147484162" r:id="rId68"/>
    <p:sldLayoutId id="2147484163" r:id="rId69"/>
    <p:sldLayoutId id="2147484164" r:id="rId70"/>
    <p:sldLayoutId id="2147484165" r:id="rId71"/>
    <p:sldLayoutId id="2147484166" r:id="rId72"/>
    <p:sldLayoutId id="2147484167" r:id="rId73"/>
    <p:sldLayoutId id="2147484168" r:id="rId74"/>
    <p:sldLayoutId id="2147484169" r:id="rId75"/>
    <p:sldLayoutId id="2147484170" r:id="rId76"/>
    <p:sldLayoutId id="2147484171" r:id="rId77"/>
    <p:sldLayoutId id="2147484172" r:id="rId78"/>
    <p:sldLayoutId id="2147484173" r:id="rId79"/>
    <p:sldLayoutId id="2147484174" r:id="rId80"/>
    <p:sldLayoutId id="2147484175" r:id="rId81"/>
    <p:sldLayoutId id="2147484176" r:id="rId82"/>
    <p:sldLayoutId id="2147484177" r:id="rId83"/>
    <p:sldLayoutId id="2147484178" r:id="rId84"/>
    <p:sldLayoutId id="2147484179" r:id="rId85"/>
    <p:sldLayoutId id="2147484180" r:id="rId86"/>
    <p:sldLayoutId id="2147484182" r:id="rId87"/>
    <p:sldLayoutId id="2147484385" r:id="rId88"/>
    <p:sldLayoutId id="2147484386" r:id="rId89"/>
    <p:sldLayoutId id="2147484387" r:id="rId90"/>
    <p:sldLayoutId id="2147484326" r:id="rId9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73219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1" r:id="rId5"/>
    <p:sldLayoutId id="2147483822"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0"/>
          <a:srcRect t="13502"/>
          <a:stretch/>
        </p:blipFill>
        <p:spPr>
          <a:xfrm>
            <a:off x="8252184" y="1"/>
            <a:ext cx="891816" cy="767166"/>
          </a:xfrm>
          <a:prstGeom prst="rect">
            <a:avLst/>
          </a:prstGeom>
        </p:spPr>
      </p:pic>
    </p:spTree>
    <p:extLst>
      <p:ext uri="{BB962C8B-B14F-4D97-AF65-F5344CB8AC3E}">
        <p14:creationId xmlns:p14="http://schemas.microsoft.com/office/powerpoint/2010/main" val="253446813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 id="2147483851"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93116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70"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551590"/>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 id="2147483891" r:id="rId18"/>
    <p:sldLayoutId id="2147483892"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28CD6-07BF-A043-A9FB-96FD4F97959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43F235-02B4-814E-9E8F-A60F88D3C7A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DC38151-E799-E747-A4DB-0BD6C29A574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fld id="{F482E6D1-A202-C740-90A1-A12FD08AD03B}" type="datetimeFigureOut">
              <a:rPr lang="en-US" smtClean="0">
                <a:solidFill>
                  <a:srgbClr val="000000">
                    <a:tint val="75000"/>
                  </a:srgbClr>
                </a:solidFill>
              </a:rPr>
              <a:pPr defTabSz="685800"/>
              <a:t>11/8/2022</a:t>
            </a:fld>
            <a:endParaRPr lang="en-US">
              <a:solidFill>
                <a:srgbClr val="000000">
                  <a:tint val="75000"/>
                </a:srgbClr>
              </a:solidFill>
            </a:endParaRPr>
          </a:p>
        </p:txBody>
      </p:sp>
      <p:sp>
        <p:nvSpPr>
          <p:cNvPr id="5" name="Footer Placeholder 4">
            <a:extLst>
              <a:ext uri="{FF2B5EF4-FFF2-40B4-BE49-F238E27FC236}">
                <a16:creationId xmlns:a16="http://schemas.microsoft.com/office/drawing/2014/main" id="{35B71AF4-CA98-B34C-BF53-93EA14169E1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endParaRPr lang="en-US">
              <a:solidFill>
                <a:srgbClr val="000000">
                  <a:tint val="75000"/>
                </a:srgbClr>
              </a:solidFill>
            </a:endParaRPr>
          </a:p>
        </p:txBody>
      </p:sp>
      <p:sp>
        <p:nvSpPr>
          <p:cNvPr id="6" name="Slide Number Placeholder 5">
            <a:extLst>
              <a:ext uri="{FF2B5EF4-FFF2-40B4-BE49-F238E27FC236}">
                <a16:creationId xmlns:a16="http://schemas.microsoft.com/office/drawing/2014/main" id="{EC9C066F-B5C5-4C4C-A218-C20BF66D832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6840BB36-D290-BE41-BE75-84CEA77AF6B5}" type="slidenum">
              <a:rPr lang="en-US" smtClean="0">
                <a:solidFill>
                  <a:srgbClr val="000000">
                    <a:tint val="75000"/>
                  </a:srgbClr>
                </a:solidFill>
              </a:rPr>
              <a:pPr defTabSz="685800"/>
              <a:t>‹#›</a:t>
            </a:fld>
            <a:endParaRPr lang="en-US">
              <a:solidFill>
                <a:srgbClr val="000000">
                  <a:tint val="75000"/>
                </a:srgbClr>
              </a:solidFill>
            </a:endParaRPr>
          </a:p>
        </p:txBody>
      </p:sp>
    </p:spTree>
    <p:extLst>
      <p:ext uri="{BB962C8B-B14F-4D97-AF65-F5344CB8AC3E}">
        <p14:creationId xmlns:p14="http://schemas.microsoft.com/office/powerpoint/2010/main" val="3041599500"/>
      </p:ext>
    </p:extLst>
  </p:cSld>
  <p:clrMap bg1="lt1" tx1="dk1" bg2="lt2" tx2="dk2" accent1="accent1" accent2="accent2" accent3="accent3" accent4="accent4" accent5="accent5" accent6="accent6" hlink="hlink" folHlink="folHlink"/>
  <p:sldLayoutIdLst>
    <p:sldLayoutId id="2147484331" r:id="rId1"/>
    <p:sldLayoutId id="2147484332" r:id="rId2"/>
    <p:sldLayoutId id="2147484333" r:id="rId3"/>
    <p:sldLayoutId id="2147484334" r:id="rId4"/>
    <p:sldLayoutId id="2147484335" r:id="rId5"/>
    <p:sldLayoutId id="2147484336" r:id="rId6"/>
    <p:sldLayoutId id="2147484337" r:id="rId7"/>
    <p:sldLayoutId id="2147484338" r:id="rId8"/>
    <p:sldLayoutId id="2147484339" r:id="rId9"/>
    <p:sldLayoutId id="2147484340" r:id="rId10"/>
    <p:sldLayoutId id="2147484341" r:id="rId11"/>
    <p:sldLayoutId id="2147484342" r:id="rId12"/>
    <p:sldLayoutId id="2147484343" r:id="rId13"/>
    <p:sldLayoutId id="2147484344" r:id="rId14"/>
    <p:sldLayoutId id="2147484345" r:id="rId15"/>
    <p:sldLayoutId id="2147484346" r:id="rId16"/>
    <p:sldLayoutId id="2147484347" r:id="rId17"/>
    <p:sldLayoutId id="2147484348" r:id="rId18"/>
    <p:sldLayoutId id="2147484349" r:id="rId19"/>
    <p:sldLayoutId id="2147484350" r:id="rId20"/>
    <p:sldLayoutId id="2147484351" r:id="rId21"/>
    <p:sldLayoutId id="2147484352" r:id="rId22"/>
    <p:sldLayoutId id="2147484353" r:id="rId23"/>
    <p:sldLayoutId id="2147484354" r:id="rId24"/>
    <p:sldLayoutId id="2147484355" r:id="rId25"/>
    <p:sldLayoutId id="2147484356" r:id="rId26"/>
    <p:sldLayoutId id="2147484357" r:id="rId27"/>
    <p:sldLayoutId id="2147484358" r:id="rId28"/>
    <p:sldLayoutId id="2147484359" r:id="rId29"/>
    <p:sldLayoutId id="2147484360" r:id="rId30"/>
    <p:sldLayoutId id="2147484361" r:id="rId31"/>
    <p:sldLayoutId id="2147484362" r:id="rId32"/>
    <p:sldLayoutId id="2147484363" r:id="rId33"/>
    <p:sldLayoutId id="2147484364" r:id="rId34"/>
    <p:sldLayoutId id="2147484365" r:id="rId35"/>
    <p:sldLayoutId id="2147484366" r:id="rId36"/>
    <p:sldLayoutId id="2147484367" r:id="rId37"/>
    <p:sldLayoutId id="2147484368" r:id="rId38"/>
    <p:sldLayoutId id="2147484369" r:id="rId39"/>
    <p:sldLayoutId id="2147484370" r:id="rId40"/>
    <p:sldLayoutId id="2147484371" r:id="rId41"/>
    <p:sldLayoutId id="2147484372" r:id="rId42"/>
    <p:sldLayoutId id="2147484373" r:id="rId43"/>
    <p:sldLayoutId id="2147484374" r:id="rId44"/>
    <p:sldLayoutId id="2147484375" r:id="rId45"/>
    <p:sldLayoutId id="2147484376" r:id="rId46"/>
    <p:sldLayoutId id="2147484377" r:id="rId47"/>
  </p:sldLayoutIdLst>
  <p:txStyles>
    <p:titleStyle>
      <a:lvl1pPr algn="l" defTabSz="685800" rtl="0" eaLnBrk="1" latinLnBrk="0" hangingPunct="1">
        <a:lnSpc>
          <a:spcPct val="90000"/>
        </a:lnSpc>
        <a:spcBef>
          <a:spcPct val="0"/>
        </a:spcBef>
        <a:buNone/>
        <a:defRPr sz="2700" b="1" kern="1200">
          <a:solidFill>
            <a:schemeClr val="tx1"/>
          </a:solidFill>
          <a:latin typeface="Heebo" pitchFamily="2" charset="-79"/>
          <a:ea typeface="+mj-ea"/>
          <a:cs typeface="Heebo" pitchFamily="2" charset="-79"/>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8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wadhwanifoundation.sharepoint.com/:x:/s/India-H2M4Finaldecks/ERgCtNiBNklGu9X1hKaqAI8BRwegkubfYRFwrYRXjuRREw?e=QlX1f0"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www.masterclass.com/articles/how-to-calculate-operating-cost" TargetMode="External"/><Relationship Id="rId2" Type="http://schemas.openxmlformats.org/officeDocument/2006/relationships/hyperlink" Target="https://www.zoho.com/subscriptions/guides/what-is-customer-lifetime-value-clv.html#:~:text=Customer%20Lifetime%20Value%20is%20calculated,frequency%2C%20and%20average%20customer%20lifespan." TargetMode="External"/><Relationship Id="rId1" Type="http://schemas.openxmlformats.org/officeDocument/2006/relationships/slideLayout" Target="../slideLayouts/slideLayout90.xml"/><Relationship Id="rId4" Type="http://schemas.openxmlformats.org/officeDocument/2006/relationships/hyperlink" Target="https://www.masterclass.com/articles/how-to-calculate-operating-profit-in-business" TargetMode="Externa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66.xml"/><Relationship Id="rId5" Type="http://schemas.openxmlformats.org/officeDocument/2006/relationships/image" Target="../media/image30.jpeg"/><Relationship Id="rId4" Type="http://schemas.openxmlformats.org/officeDocument/2006/relationships/image" Target="../media/image2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1.jpeg"/><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DBF048C-8266-41CE-A50D-598BFB883BB3}"/>
              </a:ext>
            </a:extLst>
          </p:cNvPr>
          <p:cNvSpPr/>
          <p:nvPr/>
        </p:nvSpPr>
        <p:spPr>
          <a:xfrm rot="5400000">
            <a:off x="-1862505" y="1862505"/>
            <a:ext cx="5143502" cy="1418492"/>
          </a:xfrm>
          <a:prstGeom prst="rect">
            <a:avLst/>
          </a:prstGeom>
          <a:solidFill>
            <a:srgbClr val="FFC000"/>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8A9C4C7-B989-48AD-9457-D5E6C70BBBE0}"/>
              </a:ext>
            </a:extLst>
          </p:cNvPr>
          <p:cNvPicPr>
            <a:picLocks noChangeAspect="1"/>
          </p:cNvPicPr>
          <p:nvPr/>
        </p:nvPicPr>
        <p:blipFill rotWithShape="1">
          <a:blip r:embed="rId2"/>
          <a:srcRect t="13502"/>
          <a:stretch/>
        </p:blipFill>
        <p:spPr>
          <a:xfrm>
            <a:off x="2957992" y="864821"/>
            <a:ext cx="3228015" cy="2776831"/>
          </a:xfrm>
          <a:prstGeom prst="rect">
            <a:avLst/>
          </a:prstGeom>
        </p:spPr>
      </p:pic>
      <p:sp>
        <p:nvSpPr>
          <p:cNvPr id="10" name="Rectangle 9">
            <a:extLst>
              <a:ext uri="{FF2B5EF4-FFF2-40B4-BE49-F238E27FC236}">
                <a16:creationId xmlns:a16="http://schemas.microsoft.com/office/drawing/2014/main" id="{CC7F3E49-A81E-408C-87FA-129D89E9B17B}"/>
              </a:ext>
            </a:extLst>
          </p:cNvPr>
          <p:cNvSpPr/>
          <p:nvPr/>
        </p:nvSpPr>
        <p:spPr>
          <a:xfrm rot="5400000">
            <a:off x="6790220" y="3054510"/>
            <a:ext cx="3653321" cy="422426"/>
          </a:xfrm>
          <a:prstGeom prst="rect">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srgbClr val="FFFFFF"/>
              </a:solidFill>
            </a:endParaRPr>
          </a:p>
        </p:txBody>
      </p:sp>
      <p:sp>
        <p:nvSpPr>
          <p:cNvPr id="8" name="TextBox 7">
            <a:extLst>
              <a:ext uri="{FF2B5EF4-FFF2-40B4-BE49-F238E27FC236}">
                <a16:creationId xmlns:a16="http://schemas.microsoft.com/office/drawing/2014/main" id="{D9975155-8F51-47D7-9AB8-A2A015AAE133}"/>
              </a:ext>
            </a:extLst>
          </p:cNvPr>
          <p:cNvSpPr txBox="1"/>
          <p:nvPr/>
        </p:nvSpPr>
        <p:spPr>
          <a:xfrm>
            <a:off x="3187667" y="3426208"/>
            <a:ext cx="2768664" cy="523220"/>
          </a:xfrm>
          <a:prstGeom prst="rect">
            <a:avLst/>
          </a:prstGeom>
          <a:noFill/>
        </p:spPr>
        <p:txBody>
          <a:bodyPr wrap="square" rtlCol="0">
            <a:spAutoFit/>
          </a:bodyPr>
          <a:lstStyle/>
          <a:p>
            <a:pPr algn="ctr"/>
            <a:r>
              <a:rPr lang="en-US" sz="1400" b="1" dirty="0">
                <a:solidFill>
                  <a:srgbClr val="C00000"/>
                </a:solidFill>
                <a:latin typeface="Comic Sans MS" panose="030F0702030302020204" pitchFamily="66" charset="0"/>
              </a:rPr>
              <a:t>Fostering Connections</a:t>
            </a:r>
          </a:p>
          <a:p>
            <a:pPr algn="ctr"/>
            <a:r>
              <a:rPr lang="en-US" sz="1400" b="1" dirty="0">
                <a:solidFill>
                  <a:srgbClr val="FABE00"/>
                </a:solidFill>
                <a:latin typeface="Comic Sans MS" panose="030F0702030302020204" pitchFamily="66" charset="0"/>
              </a:rPr>
              <a:t>Building Community </a:t>
            </a:r>
          </a:p>
        </p:txBody>
      </p:sp>
    </p:spTree>
    <p:extLst>
      <p:ext uri="{BB962C8B-B14F-4D97-AF65-F5344CB8AC3E}">
        <p14:creationId xmlns:p14="http://schemas.microsoft.com/office/powerpoint/2010/main" val="196648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393210" y="832792"/>
            <a:ext cx="5071534" cy="865622"/>
          </a:xfrm>
          <a:prstGeom prst="rect">
            <a:avLst/>
          </a:prstGeom>
        </p:spPr>
        <p:txBody>
          <a:bodyPr wrap="square">
            <a:spAutoFit/>
          </a:bodyPr>
          <a:lstStyle/>
          <a:p>
            <a:pPr defTabSz="685800"/>
            <a:r>
              <a:rPr lang="en-US" sz="1350" b="1" dirty="0">
                <a:solidFill>
                  <a:srgbClr val="FD9F4D"/>
                </a:solidFill>
              </a:rPr>
              <a:t>Goals</a:t>
            </a:r>
          </a:p>
          <a:p>
            <a:pPr defTabSz="685800"/>
            <a:endParaRPr lang="en-US" sz="525" b="1" dirty="0">
              <a:solidFill>
                <a:srgbClr val="FD9F4D"/>
              </a:solidFill>
            </a:endParaRPr>
          </a:p>
          <a:p>
            <a:pPr marL="214313" indent="-214313" defTabSz="685800">
              <a:buFont typeface="Arial" panose="020B0604020202020204" pitchFamily="34" charset="0"/>
              <a:buChar char="•"/>
            </a:pPr>
            <a:r>
              <a:rPr lang="en-US" sz="1050" dirty="0">
                <a:solidFill>
                  <a:srgbClr val="052B3E"/>
                </a:solidFill>
              </a:rPr>
              <a:t>Build a brand for self </a:t>
            </a:r>
          </a:p>
          <a:p>
            <a:pPr marL="214313" indent="-214313" defTabSz="685800">
              <a:buFont typeface="Arial" panose="020B0604020202020204" pitchFamily="34" charset="0"/>
              <a:buChar char="•"/>
            </a:pPr>
            <a:r>
              <a:rPr lang="en-US" sz="1050" dirty="0">
                <a:solidFill>
                  <a:srgbClr val="052B3E"/>
                </a:solidFill>
              </a:rPr>
              <a:t>Give back to the community</a:t>
            </a:r>
          </a:p>
          <a:p>
            <a:pPr marL="214313" indent="-214313" defTabSz="685800">
              <a:buFont typeface="Arial" panose="020B0604020202020204" pitchFamily="34" charset="0"/>
              <a:buChar char="•"/>
            </a:pPr>
            <a:r>
              <a:rPr lang="en-US" sz="1050" dirty="0">
                <a:solidFill>
                  <a:srgbClr val="052B3E"/>
                </a:solidFill>
              </a:rPr>
              <a:t>Expand my network </a:t>
            </a:r>
          </a:p>
        </p:txBody>
      </p:sp>
      <p:sp>
        <p:nvSpPr>
          <p:cNvPr id="27" name="Rectangle 26"/>
          <p:cNvSpPr/>
          <p:nvPr/>
        </p:nvSpPr>
        <p:spPr>
          <a:xfrm>
            <a:off x="2463157" y="1927246"/>
            <a:ext cx="4590398" cy="1188787"/>
          </a:xfrm>
          <a:prstGeom prst="rect">
            <a:avLst/>
          </a:prstGeom>
        </p:spPr>
        <p:txBody>
          <a:bodyPr wrap="square">
            <a:spAutoFit/>
          </a:bodyPr>
          <a:lstStyle/>
          <a:p>
            <a:pPr defTabSz="685800"/>
            <a:r>
              <a:rPr lang="en-US" sz="1350" b="1" dirty="0">
                <a:solidFill>
                  <a:srgbClr val="FD9F4D"/>
                </a:solidFill>
              </a:rPr>
              <a:t>Frustrations </a:t>
            </a:r>
          </a:p>
          <a:p>
            <a:pPr defTabSz="685800"/>
            <a:endParaRPr lang="en-US" sz="525" b="1" dirty="0">
              <a:solidFill>
                <a:srgbClr val="FD9F4D"/>
              </a:solidFill>
            </a:endParaRPr>
          </a:p>
          <a:p>
            <a:pPr marL="214313" indent="-214313" defTabSz="685800">
              <a:buFont typeface="Arial" panose="020B0604020202020204" pitchFamily="34" charset="0"/>
              <a:buChar char="•"/>
            </a:pPr>
            <a:r>
              <a:rPr lang="en-US" sz="1050" dirty="0">
                <a:solidFill>
                  <a:srgbClr val="052B3E"/>
                </a:solidFill>
              </a:rPr>
              <a:t>Non committed entrepreneurs</a:t>
            </a:r>
          </a:p>
          <a:p>
            <a:pPr marL="214313" indent="-214313" defTabSz="685800">
              <a:buFont typeface="Arial" panose="020B0604020202020204" pitchFamily="34" charset="0"/>
              <a:buChar char="•"/>
            </a:pPr>
            <a:r>
              <a:rPr lang="en-US" sz="1050" dirty="0">
                <a:solidFill>
                  <a:srgbClr val="052B3E"/>
                </a:solidFill>
              </a:rPr>
              <a:t>Unorganized mentoring sessions   </a:t>
            </a:r>
          </a:p>
          <a:p>
            <a:pPr defTabSz="685800"/>
            <a:r>
              <a:rPr lang="en-US" sz="1050" dirty="0">
                <a:solidFill>
                  <a:srgbClr val="052B3E"/>
                </a:solidFill>
              </a:rPr>
              <a:t> </a:t>
            </a:r>
          </a:p>
          <a:p>
            <a:pPr marL="214313" indent="-214313" defTabSz="685800">
              <a:buFont typeface="Arial" panose="020B0604020202020204" pitchFamily="34" charset="0"/>
              <a:buChar char="•"/>
            </a:pPr>
            <a:endParaRPr lang="en-US" sz="1050" dirty="0">
              <a:solidFill>
                <a:srgbClr val="052B3E"/>
              </a:solidFill>
            </a:endParaRPr>
          </a:p>
          <a:p>
            <a:pPr defTabSz="685800"/>
            <a:endParaRPr lang="en-US" sz="1050" dirty="0">
              <a:solidFill>
                <a:srgbClr val="052B3E"/>
              </a:solidFill>
            </a:endParaRPr>
          </a:p>
        </p:txBody>
      </p:sp>
      <p:sp>
        <p:nvSpPr>
          <p:cNvPr id="28" name="Rectangle 27"/>
          <p:cNvSpPr/>
          <p:nvPr/>
        </p:nvSpPr>
        <p:spPr>
          <a:xfrm>
            <a:off x="2496532" y="2769733"/>
            <a:ext cx="6056918" cy="2227533"/>
          </a:xfrm>
          <a:prstGeom prst="rect">
            <a:avLst/>
          </a:prstGeom>
        </p:spPr>
        <p:txBody>
          <a:bodyPr wrap="square">
            <a:spAutoFit/>
          </a:bodyPr>
          <a:lstStyle/>
          <a:p>
            <a:pPr defTabSz="685800"/>
            <a:r>
              <a:rPr lang="en-US" sz="1500" b="1" dirty="0">
                <a:solidFill>
                  <a:srgbClr val="FD9F4D"/>
                </a:solidFill>
              </a:rPr>
              <a:t>Bio</a:t>
            </a:r>
          </a:p>
          <a:p>
            <a:pPr defTabSz="685800"/>
            <a:endParaRPr lang="en-US" sz="825" b="1" dirty="0">
              <a:solidFill>
                <a:prstClr val="black"/>
              </a:solidFill>
            </a:endParaRPr>
          </a:p>
          <a:p>
            <a:pPr defTabSz="685800"/>
            <a:r>
              <a:rPr lang="en-US" sz="1050" dirty="0" err="1">
                <a:solidFill>
                  <a:srgbClr val="052B3E"/>
                </a:solidFill>
              </a:rPr>
              <a:t>Arijit</a:t>
            </a:r>
            <a:r>
              <a:rPr lang="en-US" sz="1050" dirty="0">
                <a:solidFill>
                  <a:srgbClr val="052B3E"/>
                </a:solidFill>
              </a:rPr>
              <a:t> is an established entrepreneur and is active in the start up ecosystem. He is a mentor to few startups in India and SEA. He is eager to help committed entrepreneurs and take them to the next level. </a:t>
            </a:r>
          </a:p>
          <a:p>
            <a:pPr defTabSz="685800"/>
            <a:endParaRPr lang="en-US" sz="1050" dirty="0">
              <a:solidFill>
                <a:srgbClr val="052B3E"/>
              </a:solidFill>
            </a:endParaRPr>
          </a:p>
          <a:p>
            <a:pPr defTabSz="685800"/>
            <a:r>
              <a:rPr lang="en-US" sz="1050" dirty="0">
                <a:solidFill>
                  <a:srgbClr val="052B3E"/>
                </a:solidFill>
              </a:rPr>
              <a:t>He is a TEDX speaker,  loves to travel and network with people from across the globe. He has been able to allocate time to support the startup ecosystem. </a:t>
            </a:r>
          </a:p>
          <a:p>
            <a:pPr defTabSz="685800"/>
            <a:endParaRPr lang="en-US" sz="1050" dirty="0">
              <a:solidFill>
                <a:srgbClr val="052B3E"/>
              </a:solidFill>
            </a:endParaRPr>
          </a:p>
          <a:p>
            <a:pPr defTabSz="685800"/>
            <a:r>
              <a:rPr lang="en-US" sz="1050" dirty="0">
                <a:solidFill>
                  <a:srgbClr val="052B3E"/>
                </a:solidFill>
              </a:rPr>
              <a:t>He genuinely believes that the new startups can avoid from expensive mistakes and heart-burn if given the right advice at the right time. He gets the internal happiness and peace once the new startups inch towards success. </a:t>
            </a:r>
          </a:p>
          <a:p>
            <a:pPr defTabSz="685800"/>
            <a:endParaRPr lang="en-US" sz="2100" dirty="0">
              <a:solidFill>
                <a:srgbClr val="052B3E"/>
              </a:solidFill>
            </a:endParaRPr>
          </a:p>
        </p:txBody>
      </p:sp>
      <p:sp>
        <p:nvSpPr>
          <p:cNvPr id="31" name="Rectangle 30"/>
          <p:cNvSpPr/>
          <p:nvPr/>
        </p:nvSpPr>
        <p:spPr>
          <a:xfrm>
            <a:off x="304574" y="3440773"/>
            <a:ext cx="1024511" cy="300082"/>
          </a:xfrm>
          <a:prstGeom prst="rect">
            <a:avLst/>
          </a:prstGeom>
        </p:spPr>
        <p:txBody>
          <a:bodyPr wrap="none">
            <a:spAutoFit/>
          </a:bodyPr>
          <a:lstStyle/>
          <a:p>
            <a:pPr defTabSz="685800"/>
            <a:r>
              <a:rPr lang="en-US" sz="1350" b="1" dirty="0">
                <a:solidFill>
                  <a:srgbClr val="FD9F4D"/>
                </a:solidFill>
              </a:rPr>
              <a:t>Personality </a:t>
            </a:r>
          </a:p>
        </p:txBody>
      </p:sp>
      <p:sp>
        <p:nvSpPr>
          <p:cNvPr id="34" name="Rectangle 33"/>
          <p:cNvSpPr/>
          <p:nvPr/>
        </p:nvSpPr>
        <p:spPr>
          <a:xfrm>
            <a:off x="6880335" y="710158"/>
            <a:ext cx="1089401" cy="300082"/>
          </a:xfrm>
          <a:prstGeom prst="rect">
            <a:avLst/>
          </a:prstGeom>
        </p:spPr>
        <p:txBody>
          <a:bodyPr wrap="none">
            <a:spAutoFit/>
          </a:bodyPr>
          <a:lstStyle/>
          <a:p>
            <a:pPr defTabSz="685800"/>
            <a:r>
              <a:rPr lang="en-US" sz="1350" b="1" dirty="0">
                <a:solidFill>
                  <a:srgbClr val="FD9F4D"/>
                </a:solidFill>
              </a:rPr>
              <a:t>Motivations </a:t>
            </a:r>
          </a:p>
        </p:txBody>
      </p:sp>
      <p:sp>
        <p:nvSpPr>
          <p:cNvPr id="5" name="TextBox 4"/>
          <p:cNvSpPr txBox="1"/>
          <p:nvPr/>
        </p:nvSpPr>
        <p:spPr>
          <a:xfrm>
            <a:off x="340802" y="2769733"/>
            <a:ext cx="1890276" cy="738664"/>
          </a:xfrm>
          <a:prstGeom prst="rect">
            <a:avLst/>
          </a:prstGeom>
          <a:noFill/>
        </p:spPr>
        <p:txBody>
          <a:bodyPr wrap="square" rtlCol="0">
            <a:spAutoFit/>
          </a:bodyPr>
          <a:lstStyle/>
          <a:p>
            <a:pPr defTabSz="685800"/>
            <a:r>
              <a:rPr lang="en-US" sz="1050" dirty="0">
                <a:solidFill>
                  <a:srgbClr val="052B3E"/>
                </a:solidFill>
              </a:rPr>
              <a:t>Age: 40-45</a:t>
            </a:r>
          </a:p>
          <a:p>
            <a:pPr defTabSz="685800"/>
            <a:r>
              <a:rPr lang="en-US" sz="1050" dirty="0">
                <a:solidFill>
                  <a:srgbClr val="052B3E"/>
                </a:solidFill>
              </a:rPr>
              <a:t>Work: Angel investor and established entrepreneur </a:t>
            </a:r>
          </a:p>
          <a:p>
            <a:pPr defTabSz="685800"/>
            <a:r>
              <a:rPr lang="en-US" sz="1050" dirty="0">
                <a:solidFill>
                  <a:srgbClr val="052B3E"/>
                </a:solidFill>
              </a:rPr>
              <a:t>Location: Sec A / Sec B cities </a:t>
            </a:r>
          </a:p>
        </p:txBody>
      </p:sp>
      <p:sp>
        <p:nvSpPr>
          <p:cNvPr id="12" name="Rounded Rectangle 11"/>
          <p:cNvSpPr/>
          <p:nvPr/>
        </p:nvSpPr>
        <p:spPr>
          <a:xfrm>
            <a:off x="5837994" y="757425"/>
            <a:ext cx="963284" cy="2835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1050" dirty="0">
                <a:solidFill>
                  <a:prstClr val="white"/>
                </a:solidFill>
              </a:rPr>
              <a:t>Experienced </a:t>
            </a:r>
          </a:p>
        </p:txBody>
      </p:sp>
      <p:sp>
        <p:nvSpPr>
          <p:cNvPr id="24" name="Rounded Rectangle 23"/>
          <p:cNvSpPr/>
          <p:nvPr/>
        </p:nvSpPr>
        <p:spPr>
          <a:xfrm>
            <a:off x="3146157" y="757425"/>
            <a:ext cx="1360714" cy="2835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1050" dirty="0">
                <a:solidFill>
                  <a:prstClr val="white"/>
                </a:solidFill>
              </a:rPr>
              <a:t>Eager to give back </a:t>
            </a:r>
          </a:p>
        </p:txBody>
      </p:sp>
      <p:sp>
        <p:nvSpPr>
          <p:cNvPr id="25" name="Rounded Rectangle 24"/>
          <p:cNvSpPr/>
          <p:nvPr/>
        </p:nvSpPr>
        <p:spPr>
          <a:xfrm>
            <a:off x="4583748" y="757425"/>
            <a:ext cx="1177368" cy="2835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1050" dirty="0">
                <a:solidFill>
                  <a:prstClr val="white"/>
                </a:solidFill>
              </a:rPr>
              <a:t>Knowledgeable </a:t>
            </a:r>
          </a:p>
        </p:txBody>
      </p:sp>
      <p:pic>
        <p:nvPicPr>
          <p:cNvPr id="2" name="Picture 1"/>
          <p:cNvPicPr>
            <a:picLocks noChangeAspect="1"/>
          </p:cNvPicPr>
          <p:nvPr/>
        </p:nvPicPr>
        <p:blipFill>
          <a:blip r:embed="rId3"/>
          <a:stretch>
            <a:fillRect/>
          </a:stretch>
        </p:blipFill>
        <p:spPr>
          <a:xfrm>
            <a:off x="6953305" y="925963"/>
            <a:ext cx="1832224" cy="1498736"/>
          </a:xfrm>
          <a:prstGeom prst="rect">
            <a:avLst/>
          </a:prstGeom>
        </p:spPr>
      </p:pic>
      <p:pic>
        <p:nvPicPr>
          <p:cNvPr id="3" name="Picture 2"/>
          <p:cNvPicPr>
            <a:picLocks noChangeAspect="1"/>
          </p:cNvPicPr>
          <p:nvPr/>
        </p:nvPicPr>
        <p:blipFill>
          <a:blip r:embed="rId4"/>
          <a:stretch>
            <a:fillRect/>
          </a:stretch>
        </p:blipFill>
        <p:spPr>
          <a:xfrm>
            <a:off x="392902" y="3676277"/>
            <a:ext cx="1877000" cy="1287417"/>
          </a:xfrm>
          <a:prstGeom prst="rect">
            <a:avLst/>
          </a:prstGeom>
        </p:spPr>
      </p:pic>
      <p:sp>
        <p:nvSpPr>
          <p:cNvPr id="17" name="Rectangle 16"/>
          <p:cNvSpPr/>
          <p:nvPr/>
        </p:nvSpPr>
        <p:spPr>
          <a:xfrm>
            <a:off x="261071" y="2238498"/>
            <a:ext cx="2088636" cy="531235"/>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800" dirty="0">
                <a:solidFill>
                  <a:prstClr val="white"/>
                </a:solidFill>
              </a:rPr>
              <a:t>I love entrepreneurs – I am in awe of their struggle and tenacity. I want to give back so that they can learn from my mistakes!</a:t>
            </a:r>
          </a:p>
        </p:txBody>
      </p:sp>
      <p:pic>
        <p:nvPicPr>
          <p:cNvPr id="18" name="Picture Placeholder 14" descr="A picture containing person, building, fence, sitting&#10;&#10;Description automatically generated">
            <a:extLst>
              <a:ext uri="{FF2B5EF4-FFF2-40B4-BE49-F238E27FC236}">
                <a16:creationId xmlns:a16="http://schemas.microsoft.com/office/drawing/2014/main" id="{3BEF296D-1777-314C-B429-61D3737AE19C}"/>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6626" r="23347"/>
          <a:stretch/>
        </p:blipFill>
        <p:spPr>
          <a:xfrm>
            <a:off x="464206" y="782799"/>
            <a:ext cx="1729758" cy="1389459"/>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pic>
      <p:sp>
        <p:nvSpPr>
          <p:cNvPr id="19" name="TextBox 18"/>
          <p:cNvSpPr txBox="1"/>
          <p:nvPr/>
        </p:nvSpPr>
        <p:spPr>
          <a:xfrm>
            <a:off x="236445" y="168545"/>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Persona – Mentor </a:t>
            </a:r>
          </a:p>
        </p:txBody>
      </p:sp>
      <p:sp>
        <p:nvSpPr>
          <p:cNvPr id="20" name="Rectangle 19"/>
          <p:cNvSpPr/>
          <p:nvPr/>
        </p:nvSpPr>
        <p:spPr>
          <a:xfrm>
            <a:off x="422901" y="655154"/>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grpSp>
        <p:nvGrpSpPr>
          <p:cNvPr id="23" name="Group 22"/>
          <p:cNvGrpSpPr/>
          <p:nvPr/>
        </p:nvGrpSpPr>
        <p:grpSpPr>
          <a:xfrm>
            <a:off x="6999743" y="4565957"/>
            <a:ext cx="2768664" cy="598733"/>
            <a:chOff x="6999743" y="4565957"/>
            <a:chExt cx="2768664" cy="598733"/>
          </a:xfrm>
        </p:grpSpPr>
        <p:sp>
          <p:nvSpPr>
            <p:cNvPr id="29" name="TextBox 28"/>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30" name="TextBox 29"/>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spTree>
    <p:extLst>
      <p:ext uri="{BB962C8B-B14F-4D97-AF65-F5344CB8AC3E}">
        <p14:creationId xmlns:p14="http://schemas.microsoft.com/office/powerpoint/2010/main" val="212758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2693385" y="2414554"/>
            <a:ext cx="3262541" cy="1376540"/>
            <a:chOff x="587719" y="1125830"/>
            <a:chExt cx="4350054" cy="1835386"/>
          </a:xfrm>
        </p:grpSpPr>
        <p:grpSp>
          <p:nvGrpSpPr>
            <p:cNvPr id="55" name="Group 54"/>
            <p:cNvGrpSpPr/>
            <p:nvPr/>
          </p:nvGrpSpPr>
          <p:grpSpPr>
            <a:xfrm>
              <a:off x="2884450" y="1125830"/>
              <a:ext cx="2053323" cy="1828800"/>
              <a:chOff x="2884450" y="1125830"/>
              <a:chExt cx="2053323" cy="1828800"/>
            </a:xfrm>
          </p:grpSpPr>
          <p:sp>
            <p:nvSpPr>
              <p:cNvPr id="2" name="Flowchart: Connector 1"/>
              <p:cNvSpPr/>
              <p:nvPr/>
            </p:nvSpPr>
            <p:spPr>
              <a:xfrm>
                <a:off x="2884450" y="1125830"/>
                <a:ext cx="1828800" cy="1828800"/>
              </a:xfrm>
              <a:prstGeom prst="flowChartConnector">
                <a:avLst/>
              </a:prstGeom>
              <a:solidFill>
                <a:schemeClr val="accent4">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defTabSz="685800"/>
                <a:endParaRPr lang="en-US" sz="1350" dirty="0">
                  <a:solidFill>
                    <a:prstClr val="black"/>
                  </a:solidFill>
                </a:endParaRPr>
              </a:p>
            </p:txBody>
          </p:sp>
          <p:sp>
            <p:nvSpPr>
              <p:cNvPr id="3" name="Flowchart: Connector 2"/>
              <p:cNvSpPr/>
              <p:nvPr/>
            </p:nvSpPr>
            <p:spPr>
              <a:xfrm>
                <a:off x="3646450" y="1887830"/>
                <a:ext cx="304800" cy="304800"/>
              </a:xfrm>
              <a:prstGeom prst="flowChartConnector">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dirty="0">
                  <a:solidFill>
                    <a:prstClr val="white"/>
                  </a:solidFill>
                </a:endParaRPr>
              </a:p>
            </p:txBody>
          </p:sp>
          <p:cxnSp>
            <p:nvCxnSpPr>
              <p:cNvPr id="5" name="Straight Arrow Connector 4"/>
              <p:cNvCxnSpPr>
                <a:endCxn id="2" idx="2"/>
              </p:cNvCxnSpPr>
              <p:nvPr/>
            </p:nvCxnSpPr>
            <p:spPr>
              <a:xfrm flipH="1">
                <a:off x="2884450" y="2040230"/>
                <a:ext cx="762000"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0" name="Straight Connector 9"/>
              <p:cNvCxnSpPr>
                <a:stCxn id="2" idx="7"/>
                <a:endCxn id="3" idx="0"/>
              </p:cNvCxnSpPr>
              <p:nvPr/>
            </p:nvCxnSpPr>
            <p:spPr>
              <a:xfrm flipH="1">
                <a:off x="3798850" y="1393652"/>
                <a:ext cx="646578" cy="494178"/>
              </a:xfrm>
              <a:prstGeom prst="line">
                <a:avLst/>
              </a:prstGeom>
              <a:ln w="28575"/>
            </p:spPr>
            <p:style>
              <a:lnRef idx="3">
                <a:schemeClr val="accent3"/>
              </a:lnRef>
              <a:fillRef idx="0">
                <a:schemeClr val="accent3"/>
              </a:fillRef>
              <a:effectRef idx="2">
                <a:schemeClr val="accent3"/>
              </a:effectRef>
              <a:fontRef idx="minor">
                <a:schemeClr val="tx1"/>
              </a:fontRef>
            </p:style>
          </p:cxnSp>
          <p:cxnSp>
            <p:nvCxnSpPr>
              <p:cNvPr id="16" name="Straight Connector 15"/>
              <p:cNvCxnSpPr>
                <a:stCxn id="2" idx="5"/>
                <a:endCxn id="3" idx="4"/>
              </p:cNvCxnSpPr>
              <p:nvPr/>
            </p:nvCxnSpPr>
            <p:spPr>
              <a:xfrm flipH="1" flipV="1">
                <a:off x="3798850" y="2192630"/>
                <a:ext cx="646578" cy="494178"/>
              </a:xfrm>
              <a:prstGeom prst="line">
                <a:avLst/>
              </a:prstGeom>
              <a:ln w="28575"/>
            </p:spPr>
            <p:style>
              <a:lnRef idx="3">
                <a:schemeClr val="accent3"/>
              </a:lnRef>
              <a:fillRef idx="0">
                <a:schemeClr val="accent3"/>
              </a:fillRef>
              <a:effectRef idx="2">
                <a:schemeClr val="accent3"/>
              </a:effectRef>
              <a:fontRef idx="minor">
                <a:schemeClr val="tx1"/>
              </a:fontRef>
            </p:style>
          </p:cxnSp>
          <p:sp>
            <p:nvSpPr>
              <p:cNvPr id="26" name="TextBox 25"/>
              <p:cNvSpPr txBox="1"/>
              <p:nvPr/>
            </p:nvSpPr>
            <p:spPr>
              <a:xfrm>
                <a:off x="4063532" y="1920026"/>
                <a:ext cx="874241" cy="307776"/>
              </a:xfrm>
              <a:prstGeom prst="rect">
                <a:avLst/>
              </a:prstGeom>
              <a:noFill/>
            </p:spPr>
            <p:txBody>
              <a:bodyPr wrap="square" rtlCol="0">
                <a:spAutoFit/>
              </a:bodyPr>
              <a:lstStyle/>
              <a:p>
                <a:pPr defTabSz="685800"/>
                <a:r>
                  <a:rPr lang="en-US" sz="900" b="1" dirty="0">
                    <a:solidFill>
                      <a:srgbClr val="ED7D31">
                        <a:lumMod val="50000"/>
                      </a:srgbClr>
                    </a:solidFill>
                  </a:rPr>
                  <a:t>JOBS</a:t>
                </a:r>
              </a:p>
            </p:txBody>
          </p:sp>
          <p:sp>
            <p:nvSpPr>
              <p:cNvPr id="30" name="TextBox 29"/>
              <p:cNvSpPr txBox="1"/>
              <p:nvPr/>
            </p:nvSpPr>
            <p:spPr>
              <a:xfrm>
                <a:off x="3355370" y="2351186"/>
                <a:ext cx="874241" cy="307776"/>
              </a:xfrm>
              <a:prstGeom prst="rect">
                <a:avLst/>
              </a:prstGeom>
              <a:noFill/>
            </p:spPr>
            <p:txBody>
              <a:bodyPr wrap="square" rtlCol="0">
                <a:spAutoFit/>
              </a:bodyPr>
              <a:lstStyle/>
              <a:p>
                <a:pPr defTabSz="685800"/>
                <a:r>
                  <a:rPr lang="en-US" sz="900" b="1" dirty="0">
                    <a:solidFill>
                      <a:srgbClr val="ED7D31">
                        <a:lumMod val="50000"/>
                      </a:srgbClr>
                    </a:solidFill>
                  </a:rPr>
                  <a:t>PAINS</a:t>
                </a:r>
              </a:p>
            </p:txBody>
          </p:sp>
          <p:sp>
            <p:nvSpPr>
              <p:cNvPr id="33" name="TextBox 32"/>
              <p:cNvSpPr txBox="1"/>
              <p:nvPr/>
            </p:nvSpPr>
            <p:spPr>
              <a:xfrm>
                <a:off x="3315382" y="1377594"/>
                <a:ext cx="874241" cy="307776"/>
              </a:xfrm>
              <a:prstGeom prst="rect">
                <a:avLst/>
              </a:prstGeom>
              <a:noFill/>
            </p:spPr>
            <p:txBody>
              <a:bodyPr wrap="square" rtlCol="0">
                <a:spAutoFit/>
              </a:bodyPr>
              <a:lstStyle/>
              <a:p>
                <a:pPr defTabSz="685800"/>
                <a:r>
                  <a:rPr lang="en-US" sz="900" b="1" dirty="0">
                    <a:solidFill>
                      <a:srgbClr val="ED7D31">
                        <a:lumMod val="50000"/>
                      </a:srgbClr>
                    </a:solidFill>
                  </a:rPr>
                  <a:t>GAINS</a:t>
                </a:r>
              </a:p>
            </p:txBody>
          </p:sp>
        </p:grpSp>
        <p:grpSp>
          <p:nvGrpSpPr>
            <p:cNvPr id="56" name="Group 55"/>
            <p:cNvGrpSpPr/>
            <p:nvPr/>
          </p:nvGrpSpPr>
          <p:grpSpPr>
            <a:xfrm>
              <a:off x="587719" y="1125830"/>
              <a:ext cx="2080915" cy="1835386"/>
              <a:chOff x="587719" y="1125830"/>
              <a:chExt cx="2080915" cy="1835386"/>
            </a:xfrm>
          </p:grpSpPr>
          <p:sp>
            <p:nvSpPr>
              <p:cNvPr id="34" name="Rectangle 33"/>
              <p:cNvSpPr/>
              <p:nvPr/>
            </p:nvSpPr>
            <p:spPr>
              <a:xfrm>
                <a:off x="653143" y="1125830"/>
                <a:ext cx="1828800" cy="18288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200">
                  <a:solidFill>
                    <a:prstClr val="white"/>
                  </a:solidFill>
                </a:endParaRPr>
              </a:p>
            </p:txBody>
          </p:sp>
          <p:sp>
            <p:nvSpPr>
              <p:cNvPr id="35" name="Flowchart: Connector 34"/>
              <p:cNvSpPr/>
              <p:nvPr/>
            </p:nvSpPr>
            <p:spPr>
              <a:xfrm>
                <a:off x="1415143" y="1891123"/>
                <a:ext cx="304800" cy="304800"/>
              </a:xfrm>
              <a:prstGeom prst="flowChartConnector">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dirty="0">
                  <a:solidFill>
                    <a:prstClr val="white"/>
                  </a:solidFill>
                </a:endParaRPr>
              </a:p>
            </p:txBody>
          </p:sp>
          <p:cxnSp>
            <p:nvCxnSpPr>
              <p:cNvPr id="37" name="Straight Arrow Connector 36"/>
              <p:cNvCxnSpPr>
                <a:endCxn id="34" idx="3"/>
              </p:cNvCxnSpPr>
              <p:nvPr/>
            </p:nvCxnSpPr>
            <p:spPr>
              <a:xfrm>
                <a:off x="1738265" y="2040230"/>
                <a:ext cx="743678"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40" name="Straight Connector 39"/>
              <p:cNvCxnSpPr>
                <a:stCxn id="35" idx="0"/>
              </p:cNvCxnSpPr>
              <p:nvPr/>
            </p:nvCxnSpPr>
            <p:spPr>
              <a:xfrm flipH="1" flipV="1">
                <a:off x="653143" y="1125830"/>
                <a:ext cx="914400" cy="765293"/>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41" name="Straight Connector 40"/>
              <p:cNvCxnSpPr/>
              <p:nvPr/>
            </p:nvCxnSpPr>
            <p:spPr>
              <a:xfrm flipH="1">
                <a:off x="653143" y="2202509"/>
                <a:ext cx="925766" cy="758707"/>
              </a:xfrm>
              <a:prstGeom prst="line">
                <a:avLst/>
              </a:prstGeom>
              <a:ln w="38100"/>
            </p:spPr>
            <p:style>
              <a:lnRef idx="3">
                <a:schemeClr val="accent3"/>
              </a:lnRef>
              <a:fillRef idx="0">
                <a:schemeClr val="accent3"/>
              </a:fillRef>
              <a:effectRef idx="2">
                <a:schemeClr val="accent3"/>
              </a:effectRef>
              <a:fontRef idx="minor">
                <a:schemeClr val="tx1"/>
              </a:fontRef>
            </p:style>
          </p:cxnSp>
          <p:sp>
            <p:nvSpPr>
              <p:cNvPr id="44" name="TextBox 43"/>
              <p:cNvSpPr txBox="1"/>
              <p:nvPr/>
            </p:nvSpPr>
            <p:spPr>
              <a:xfrm>
                <a:off x="1298135" y="1377594"/>
                <a:ext cx="1277154" cy="492442"/>
              </a:xfrm>
              <a:prstGeom prst="rect">
                <a:avLst/>
              </a:prstGeom>
              <a:noFill/>
            </p:spPr>
            <p:txBody>
              <a:bodyPr wrap="square" rtlCol="0">
                <a:spAutoFit/>
              </a:bodyPr>
              <a:lstStyle/>
              <a:p>
                <a:pPr defTabSz="685800"/>
                <a:r>
                  <a:rPr lang="en-US" sz="900" b="1" dirty="0">
                    <a:solidFill>
                      <a:srgbClr val="70AD47">
                        <a:lumMod val="50000"/>
                      </a:srgbClr>
                    </a:solidFill>
                  </a:rPr>
                  <a:t>GAIN CREATORS </a:t>
                </a:r>
              </a:p>
            </p:txBody>
          </p:sp>
          <p:sp>
            <p:nvSpPr>
              <p:cNvPr id="45" name="TextBox 44"/>
              <p:cNvSpPr txBox="1"/>
              <p:nvPr/>
            </p:nvSpPr>
            <p:spPr>
              <a:xfrm>
                <a:off x="1391480" y="2351186"/>
                <a:ext cx="1277154" cy="307776"/>
              </a:xfrm>
              <a:prstGeom prst="rect">
                <a:avLst/>
              </a:prstGeom>
              <a:noFill/>
            </p:spPr>
            <p:txBody>
              <a:bodyPr wrap="square" rtlCol="0">
                <a:spAutoFit/>
              </a:bodyPr>
              <a:lstStyle/>
              <a:p>
                <a:pPr defTabSz="685800"/>
                <a:r>
                  <a:rPr lang="en-US" sz="900" b="1" dirty="0">
                    <a:solidFill>
                      <a:srgbClr val="70AD47">
                        <a:lumMod val="50000"/>
                      </a:srgbClr>
                    </a:solidFill>
                  </a:rPr>
                  <a:t>PAIN KILLERS</a:t>
                </a:r>
              </a:p>
            </p:txBody>
          </p:sp>
          <p:sp>
            <p:nvSpPr>
              <p:cNvPr id="46" name="TextBox 45"/>
              <p:cNvSpPr txBox="1"/>
              <p:nvPr/>
            </p:nvSpPr>
            <p:spPr>
              <a:xfrm>
                <a:off x="587719" y="1764604"/>
                <a:ext cx="1277154" cy="492442"/>
              </a:xfrm>
              <a:prstGeom prst="rect">
                <a:avLst/>
              </a:prstGeom>
              <a:noFill/>
            </p:spPr>
            <p:txBody>
              <a:bodyPr wrap="square" rtlCol="0">
                <a:spAutoFit/>
              </a:bodyPr>
              <a:lstStyle/>
              <a:p>
                <a:pPr defTabSz="685800"/>
                <a:r>
                  <a:rPr lang="en-US" sz="900" b="1" dirty="0">
                    <a:solidFill>
                      <a:srgbClr val="70AD47">
                        <a:lumMod val="50000"/>
                      </a:srgbClr>
                    </a:solidFill>
                  </a:rPr>
                  <a:t>PRODUCT/ </a:t>
                </a:r>
              </a:p>
              <a:p>
                <a:pPr defTabSz="685800"/>
                <a:r>
                  <a:rPr lang="en-US" sz="900" b="1" dirty="0">
                    <a:solidFill>
                      <a:srgbClr val="70AD47">
                        <a:lumMod val="50000"/>
                      </a:srgbClr>
                    </a:solidFill>
                  </a:rPr>
                  <a:t>SERVICE</a:t>
                </a:r>
              </a:p>
            </p:txBody>
          </p:sp>
        </p:grpSp>
      </p:grpSp>
      <p:cxnSp>
        <p:nvCxnSpPr>
          <p:cNvPr id="6" name="Straight Connector 5"/>
          <p:cNvCxnSpPr/>
          <p:nvPr/>
        </p:nvCxnSpPr>
        <p:spPr>
          <a:xfrm flipH="1" flipV="1">
            <a:off x="3897599" y="1437517"/>
            <a:ext cx="0" cy="1165860"/>
          </a:xfrm>
          <a:prstGeom prst="line">
            <a:avLst/>
          </a:prstGeom>
          <a:ln w="19050"/>
          <a:effectLst/>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a:off x="1291559" y="1449560"/>
            <a:ext cx="2606040" cy="0"/>
          </a:xfrm>
          <a:prstGeom prst="line">
            <a:avLst/>
          </a:prstGeom>
          <a:ln w="19050"/>
          <a:effectLst/>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892339" y="1603933"/>
            <a:ext cx="2970941" cy="669414"/>
          </a:xfrm>
          <a:prstGeom prst="rect">
            <a:avLst/>
          </a:prstGeom>
          <a:noFill/>
        </p:spPr>
        <p:txBody>
          <a:bodyPr wrap="square" rtlCol="0">
            <a:spAutoFit/>
          </a:bodyPr>
          <a:lstStyle/>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Exposure to start-ups in 15 developing economies </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Best practice sharing sessions with global mentors</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Recognition for efforts through a structured R&amp;R Program</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Receive further development as Mentor  </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Opportunity to become a mentor to mentors </a:t>
            </a:r>
            <a:endParaRPr lang="en-US" sz="750" dirty="0">
              <a:solidFill>
                <a:prstClr val="white">
                  <a:lumMod val="50000"/>
                </a:prstClr>
              </a:solidFill>
            </a:endParaRPr>
          </a:p>
        </p:txBody>
      </p:sp>
      <p:cxnSp>
        <p:nvCxnSpPr>
          <p:cNvPr id="38" name="Straight Connector 37"/>
          <p:cNvCxnSpPr/>
          <p:nvPr/>
        </p:nvCxnSpPr>
        <p:spPr>
          <a:xfrm flipH="1" flipV="1">
            <a:off x="3835174" y="3600989"/>
            <a:ext cx="0" cy="1165860"/>
          </a:xfrm>
          <a:prstGeom prst="line">
            <a:avLst/>
          </a:prstGeom>
          <a:ln w="19050"/>
          <a:effectLst/>
        </p:spPr>
        <p:style>
          <a:lnRef idx="3">
            <a:schemeClr val="accent6"/>
          </a:lnRef>
          <a:fillRef idx="0">
            <a:schemeClr val="accent6"/>
          </a:fillRef>
          <a:effectRef idx="2">
            <a:schemeClr val="accent6"/>
          </a:effectRef>
          <a:fontRef idx="minor">
            <a:schemeClr val="tx1"/>
          </a:fontRef>
        </p:style>
      </p:cxnSp>
      <p:cxnSp>
        <p:nvCxnSpPr>
          <p:cNvPr id="39" name="Straight Connector 38"/>
          <p:cNvCxnSpPr/>
          <p:nvPr/>
        </p:nvCxnSpPr>
        <p:spPr>
          <a:xfrm flipH="1">
            <a:off x="680494" y="4766849"/>
            <a:ext cx="3154680" cy="0"/>
          </a:xfrm>
          <a:prstGeom prst="line">
            <a:avLst/>
          </a:prstGeom>
          <a:ln w="19050"/>
          <a:effectLst/>
        </p:spPr>
        <p:style>
          <a:lnRef idx="3">
            <a:schemeClr val="accent6"/>
          </a:lnRef>
          <a:fillRef idx="0">
            <a:schemeClr val="accent6"/>
          </a:fillRef>
          <a:effectRef idx="2">
            <a:schemeClr val="accent6"/>
          </a:effectRef>
          <a:fontRef idx="minor">
            <a:schemeClr val="tx1"/>
          </a:fontRef>
        </p:style>
      </p:cxnSp>
      <p:sp>
        <p:nvSpPr>
          <p:cNvPr id="42" name="TextBox 41"/>
          <p:cNvSpPr txBox="1"/>
          <p:nvPr/>
        </p:nvSpPr>
        <p:spPr>
          <a:xfrm>
            <a:off x="451442" y="3831590"/>
            <a:ext cx="3471589" cy="900246"/>
          </a:xfrm>
          <a:prstGeom prst="rect">
            <a:avLst/>
          </a:prstGeom>
          <a:noFill/>
        </p:spPr>
        <p:txBody>
          <a:bodyPr wrap="square" rtlCol="0">
            <a:spAutoFit/>
          </a:bodyPr>
          <a:lstStyle/>
          <a:p>
            <a:pPr defTabSz="685800"/>
            <a:endParaRPr lang="en-US" sz="750" dirty="0">
              <a:solidFill>
                <a:prstClr val="white">
                  <a:lumMod val="50000"/>
                </a:prstClr>
              </a:solidFill>
              <a:sym typeface="Wingdings" panose="05000000000000000000" pitchFamily="2" charset="2"/>
            </a:endParaRPr>
          </a:p>
          <a:p>
            <a:pPr defTabSz="685800"/>
            <a:endParaRPr lang="en-US" sz="750" dirty="0">
              <a:solidFill>
                <a:prstClr val="white">
                  <a:lumMod val="50000"/>
                </a:prstClr>
              </a:solidFill>
              <a:sym typeface="Wingdings" panose="05000000000000000000" pitchFamily="2" charset="2"/>
            </a:endParaRP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Select committed start-ups  </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Goal based mentoring connects</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I have the option to choose the start-ups that excite me </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An NPS based feedback collection </a:t>
            </a:r>
          </a:p>
          <a:p>
            <a:pPr defTabSz="685800"/>
            <a:endParaRPr lang="en-US" sz="750" dirty="0">
              <a:solidFill>
                <a:prstClr val="white">
                  <a:lumMod val="50000"/>
                </a:prstClr>
              </a:solidFill>
              <a:sym typeface="Wingdings" panose="05000000000000000000" pitchFamily="2" charset="2"/>
            </a:endParaRPr>
          </a:p>
        </p:txBody>
      </p:sp>
      <p:cxnSp>
        <p:nvCxnSpPr>
          <p:cNvPr id="43" name="Straight Connector 42"/>
          <p:cNvCxnSpPr/>
          <p:nvPr/>
        </p:nvCxnSpPr>
        <p:spPr>
          <a:xfrm flipH="1">
            <a:off x="2399553" y="3098711"/>
            <a:ext cx="342900" cy="0"/>
          </a:xfrm>
          <a:prstGeom prst="line">
            <a:avLst/>
          </a:prstGeom>
          <a:ln w="19050"/>
          <a:effectLst/>
        </p:spPr>
        <p:style>
          <a:lnRef idx="3">
            <a:schemeClr val="accent6"/>
          </a:lnRef>
          <a:fillRef idx="0">
            <a:schemeClr val="accent6"/>
          </a:fillRef>
          <a:effectRef idx="2">
            <a:schemeClr val="accent6"/>
          </a:effectRef>
          <a:fontRef idx="minor">
            <a:schemeClr val="tx1"/>
          </a:fontRef>
        </p:style>
      </p:cxnSp>
      <p:cxnSp>
        <p:nvCxnSpPr>
          <p:cNvPr id="47" name="Straight Connector 46"/>
          <p:cNvCxnSpPr/>
          <p:nvPr/>
        </p:nvCxnSpPr>
        <p:spPr>
          <a:xfrm flipH="1" flipV="1">
            <a:off x="2359212" y="2542687"/>
            <a:ext cx="0" cy="1165860"/>
          </a:xfrm>
          <a:prstGeom prst="line">
            <a:avLst/>
          </a:prstGeom>
          <a:ln w="19050"/>
          <a:effectLst/>
        </p:spPr>
        <p:style>
          <a:lnRef idx="3">
            <a:schemeClr val="accent6"/>
          </a:lnRef>
          <a:fillRef idx="0">
            <a:schemeClr val="accent6"/>
          </a:fillRef>
          <a:effectRef idx="2">
            <a:schemeClr val="accent6"/>
          </a:effectRef>
          <a:fontRef idx="minor">
            <a:schemeClr val="tx1"/>
          </a:fontRef>
        </p:style>
      </p:cxnSp>
      <p:cxnSp>
        <p:nvCxnSpPr>
          <p:cNvPr id="36" name="Straight Connector 35"/>
          <p:cNvCxnSpPr/>
          <p:nvPr/>
        </p:nvCxnSpPr>
        <p:spPr>
          <a:xfrm flipH="1" flipV="1">
            <a:off x="5216033" y="1449560"/>
            <a:ext cx="0" cy="116586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49" name="Straight Connector 48"/>
          <p:cNvCxnSpPr/>
          <p:nvPr/>
        </p:nvCxnSpPr>
        <p:spPr>
          <a:xfrm flipH="1">
            <a:off x="5216033" y="1449560"/>
            <a:ext cx="260604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4" name="TextBox 3"/>
          <p:cNvSpPr txBox="1"/>
          <p:nvPr/>
        </p:nvSpPr>
        <p:spPr>
          <a:xfrm>
            <a:off x="5225073" y="1485059"/>
            <a:ext cx="3213059" cy="1246495"/>
          </a:xfrm>
          <a:prstGeom prst="rect">
            <a:avLst/>
          </a:prstGeom>
          <a:noFill/>
        </p:spPr>
        <p:txBody>
          <a:bodyPr wrap="none" rtlCol="0">
            <a:spAutoFit/>
          </a:bodyPr>
          <a:lstStyle/>
          <a:p>
            <a:pPr defTabSz="685800"/>
            <a:r>
              <a:rPr lang="en-US" sz="750" dirty="0">
                <a:solidFill>
                  <a:prstClr val="white">
                    <a:lumMod val="50000"/>
                  </a:prstClr>
                </a:solidFill>
              </a:rPr>
              <a:t>I would </a:t>
            </a:r>
            <a:r>
              <a:rPr lang="en-US" sz="750" b="1" dirty="0">
                <a:solidFill>
                  <a:prstClr val="white">
                    <a:lumMod val="50000"/>
                  </a:prstClr>
                </a:solidFill>
              </a:rPr>
              <a:t>LOVE</a:t>
            </a:r>
            <a:r>
              <a:rPr lang="en-US" sz="750" dirty="0">
                <a:solidFill>
                  <a:prstClr val="white">
                    <a:lumMod val="50000"/>
                  </a:prstClr>
                </a:solidFill>
              </a:rPr>
              <a:t> it if: </a:t>
            </a:r>
          </a:p>
          <a:p>
            <a:pPr defTabSz="685800"/>
            <a:endParaRPr lang="en-US" sz="750" dirty="0">
              <a:solidFill>
                <a:prstClr val="white">
                  <a:lumMod val="50000"/>
                </a:prstClr>
              </a:solidFill>
            </a:endParaRPr>
          </a:p>
          <a:p>
            <a:pPr marL="128588" indent="-128588" algn="just"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I have exposure to international start-ups  </a:t>
            </a:r>
          </a:p>
          <a:p>
            <a:pPr marL="128588" indent="-128588" algn="just"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I receive recognition based on the actual results achieved by the start-ups</a:t>
            </a:r>
          </a:p>
          <a:p>
            <a:pPr marL="128588" indent="-128588" algn="just"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Further development as a Mentor  </a:t>
            </a:r>
          </a:p>
          <a:p>
            <a:pPr marL="128588" indent="-128588" algn="just"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Mentor aspiring mentors to achieve a multiplier effect </a:t>
            </a:r>
          </a:p>
          <a:p>
            <a:pPr marL="128588" indent="-128588" algn="just" defTabSz="685800">
              <a:buFont typeface="Wingdings" panose="05000000000000000000" pitchFamily="2" charset="2"/>
              <a:buChar char="à"/>
            </a:pPr>
            <a:endParaRPr lang="en-US" sz="750" dirty="0">
              <a:solidFill>
                <a:prstClr val="white">
                  <a:lumMod val="50000"/>
                </a:prstClr>
              </a:solidFill>
              <a:sym typeface="Wingdings" panose="05000000000000000000" pitchFamily="2" charset="2"/>
            </a:endParaRPr>
          </a:p>
          <a:p>
            <a:pPr marL="128588" indent="-128588" algn="just" defTabSz="685800">
              <a:buFont typeface="Wingdings" panose="05000000000000000000" pitchFamily="2" charset="2"/>
              <a:buChar char="à"/>
            </a:pPr>
            <a:endParaRPr lang="en-US" sz="750" dirty="0">
              <a:solidFill>
                <a:prstClr val="white">
                  <a:lumMod val="50000"/>
                </a:prstClr>
              </a:solidFill>
              <a:sym typeface="Wingdings" panose="05000000000000000000" pitchFamily="2" charset="2"/>
            </a:endParaRPr>
          </a:p>
          <a:p>
            <a:pPr marL="128588" indent="-128588" algn="just" defTabSz="685800">
              <a:buFont typeface="Wingdings" panose="05000000000000000000" pitchFamily="2" charset="2"/>
              <a:buChar char="à"/>
            </a:pPr>
            <a:endParaRPr lang="en-US" sz="750" dirty="0">
              <a:solidFill>
                <a:prstClr val="white">
                  <a:lumMod val="50000"/>
                </a:prstClr>
              </a:solidFill>
            </a:endParaRPr>
          </a:p>
          <a:p>
            <a:pPr defTabSz="685800"/>
            <a:endParaRPr lang="en-US" sz="750" dirty="0">
              <a:solidFill>
                <a:prstClr val="white">
                  <a:lumMod val="50000"/>
                </a:prstClr>
              </a:solidFill>
            </a:endParaRPr>
          </a:p>
        </p:txBody>
      </p:sp>
      <p:cxnSp>
        <p:nvCxnSpPr>
          <p:cNvPr id="50" name="Straight Connector 49"/>
          <p:cNvCxnSpPr/>
          <p:nvPr/>
        </p:nvCxnSpPr>
        <p:spPr>
          <a:xfrm>
            <a:off x="5813082" y="3113260"/>
            <a:ext cx="342900"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51" name="Straight Connector 50"/>
          <p:cNvCxnSpPr/>
          <p:nvPr/>
        </p:nvCxnSpPr>
        <p:spPr>
          <a:xfrm flipV="1">
            <a:off x="6200113" y="2620294"/>
            <a:ext cx="0" cy="1165860"/>
          </a:xfrm>
          <a:prstGeom prst="line">
            <a:avLst/>
          </a:prstGeom>
          <a:ln/>
        </p:spPr>
        <p:style>
          <a:lnRef idx="1">
            <a:schemeClr val="accent2"/>
          </a:lnRef>
          <a:fillRef idx="0">
            <a:schemeClr val="accent2"/>
          </a:fillRef>
          <a:effectRef idx="0">
            <a:schemeClr val="accent2"/>
          </a:effectRef>
          <a:fontRef idx="minor">
            <a:schemeClr val="tx1"/>
          </a:fontRef>
        </p:style>
      </p:cxnSp>
      <p:sp>
        <p:nvSpPr>
          <p:cNvPr id="9" name="TextBox 8"/>
          <p:cNvSpPr txBox="1"/>
          <p:nvPr/>
        </p:nvSpPr>
        <p:spPr>
          <a:xfrm>
            <a:off x="6272466" y="2734858"/>
            <a:ext cx="2546756" cy="1131079"/>
          </a:xfrm>
          <a:prstGeom prst="rect">
            <a:avLst/>
          </a:prstGeom>
          <a:noFill/>
        </p:spPr>
        <p:txBody>
          <a:bodyPr wrap="square" rtlCol="0">
            <a:spAutoFit/>
          </a:bodyPr>
          <a:lstStyle/>
          <a:p>
            <a:pPr algn="just" defTabSz="685800"/>
            <a:r>
              <a:rPr lang="en-US" sz="750" dirty="0">
                <a:solidFill>
                  <a:prstClr val="white">
                    <a:lumMod val="50000"/>
                  </a:prstClr>
                </a:solidFill>
              </a:rPr>
              <a:t>I would </a:t>
            </a:r>
            <a:r>
              <a:rPr lang="en-US" sz="750" b="1" dirty="0">
                <a:solidFill>
                  <a:prstClr val="white">
                    <a:lumMod val="50000"/>
                  </a:prstClr>
                </a:solidFill>
              </a:rPr>
              <a:t>WANT</a:t>
            </a:r>
            <a:r>
              <a:rPr lang="en-US" sz="750" dirty="0">
                <a:solidFill>
                  <a:prstClr val="white">
                    <a:lumMod val="50000"/>
                  </a:prstClr>
                </a:solidFill>
              </a:rPr>
              <a:t>: </a:t>
            </a:r>
          </a:p>
          <a:p>
            <a:pPr algn="just" defTabSz="685800"/>
            <a:endParaRPr lang="en-US" sz="750" dirty="0">
              <a:solidFill>
                <a:prstClr val="white">
                  <a:lumMod val="50000"/>
                </a:prstClr>
              </a:solidFill>
            </a:endParaRPr>
          </a:p>
          <a:p>
            <a:pPr algn="just" defTabSz="685800"/>
            <a:r>
              <a:rPr lang="en-US" sz="750" dirty="0">
                <a:solidFill>
                  <a:prstClr val="white">
                    <a:lumMod val="50000"/>
                  </a:prstClr>
                </a:solidFill>
                <a:sym typeface="Wingdings" panose="05000000000000000000" pitchFamily="2" charset="2"/>
              </a:rPr>
              <a:t> </a:t>
            </a:r>
            <a:r>
              <a:rPr lang="en-US" sz="750" dirty="0">
                <a:solidFill>
                  <a:prstClr val="white">
                    <a:lumMod val="50000"/>
                  </a:prstClr>
                </a:solidFill>
              </a:rPr>
              <a:t>Build a brand for self </a:t>
            </a:r>
          </a:p>
          <a:p>
            <a:pPr algn="just" defTabSz="685800"/>
            <a:r>
              <a:rPr lang="en-US" sz="750" dirty="0">
                <a:solidFill>
                  <a:prstClr val="white">
                    <a:lumMod val="50000"/>
                  </a:prstClr>
                </a:solidFill>
                <a:sym typeface="Wingdings" panose="05000000000000000000" pitchFamily="2" charset="2"/>
              </a:rPr>
              <a:t> </a:t>
            </a:r>
            <a:r>
              <a:rPr lang="en-US" sz="750" dirty="0">
                <a:solidFill>
                  <a:prstClr val="white">
                    <a:lumMod val="50000"/>
                  </a:prstClr>
                </a:solidFill>
              </a:rPr>
              <a:t>Expand my network </a:t>
            </a:r>
          </a:p>
          <a:p>
            <a:pPr algn="just" defTabSz="685800"/>
            <a:r>
              <a:rPr lang="en-US" sz="750" dirty="0">
                <a:solidFill>
                  <a:prstClr val="white">
                    <a:lumMod val="50000"/>
                  </a:prstClr>
                </a:solidFill>
                <a:sym typeface="Wingdings" panose="05000000000000000000" pitchFamily="2" charset="2"/>
              </a:rPr>
              <a:t> </a:t>
            </a:r>
            <a:r>
              <a:rPr lang="en-US" sz="750" dirty="0">
                <a:solidFill>
                  <a:prstClr val="white">
                    <a:lumMod val="50000"/>
                  </a:prstClr>
                </a:solidFill>
              </a:rPr>
              <a:t>Develop myself further as a Mentor </a:t>
            </a:r>
          </a:p>
          <a:p>
            <a:pPr algn="just" defTabSz="685800"/>
            <a:r>
              <a:rPr lang="en-US" sz="750" dirty="0">
                <a:solidFill>
                  <a:prstClr val="white">
                    <a:lumMod val="50000"/>
                  </a:prstClr>
                </a:solidFill>
                <a:sym typeface="Wingdings" panose="05000000000000000000" pitchFamily="2" charset="2"/>
              </a:rPr>
              <a:t> </a:t>
            </a:r>
            <a:r>
              <a:rPr lang="en-US" sz="750" dirty="0">
                <a:solidFill>
                  <a:prstClr val="white">
                    <a:lumMod val="50000"/>
                  </a:prstClr>
                </a:solidFill>
              </a:rPr>
              <a:t>Give back to the community</a:t>
            </a:r>
          </a:p>
          <a:p>
            <a:pPr algn="just" defTabSz="685800"/>
            <a:r>
              <a:rPr lang="en-US" sz="750" dirty="0">
                <a:solidFill>
                  <a:prstClr val="white">
                    <a:lumMod val="50000"/>
                  </a:prstClr>
                </a:solidFill>
              </a:rPr>
              <a:t>-</a:t>
            </a:r>
            <a:r>
              <a:rPr lang="en-US" sz="750" dirty="0">
                <a:solidFill>
                  <a:prstClr val="white">
                    <a:lumMod val="50000"/>
                  </a:prstClr>
                </a:solidFill>
                <a:sym typeface="Wingdings" panose="05000000000000000000" pitchFamily="2" charset="2"/>
              </a:rPr>
              <a:t></a:t>
            </a:r>
            <a:r>
              <a:rPr lang="en-US" sz="750" dirty="0">
                <a:solidFill>
                  <a:prstClr val="white">
                    <a:lumMod val="50000"/>
                  </a:prstClr>
                </a:solidFill>
              </a:rPr>
              <a:t>Receive local and international recognition</a:t>
            </a:r>
          </a:p>
          <a:p>
            <a:pPr algn="just" defTabSz="685800"/>
            <a:r>
              <a:rPr lang="en-US" sz="750" dirty="0">
                <a:solidFill>
                  <a:prstClr val="white">
                    <a:lumMod val="50000"/>
                  </a:prstClr>
                </a:solidFill>
                <a:sym typeface="Wingdings" panose="05000000000000000000" pitchFamily="2" charset="2"/>
              </a:rPr>
              <a:t> Receive attribution for my contribution to the start-up</a:t>
            </a:r>
            <a:endParaRPr lang="en-US" sz="750" dirty="0">
              <a:solidFill>
                <a:prstClr val="white">
                  <a:lumMod val="50000"/>
                </a:prstClr>
              </a:solidFill>
            </a:endParaRPr>
          </a:p>
          <a:p>
            <a:pPr algn="just" defTabSz="685800"/>
            <a:endParaRPr lang="en-US" sz="750" dirty="0">
              <a:solidFill>
                <a:prstClr val="white">
                  <a:lumMod val="50000"/>
                </a:prstClr>
              </a:solidFill>
            </a:endParaRPr>
          </a:p>
        </p:txBody>
      </p:sp>
      <p:cxnSp>
        <p:nvCxnSpPr>
          <p:cNvPr id="53" name="Straight Connector 52"/>
          <p:cNvCxnSpPr/>
          <p:nvPr/>
        </p:nvCxnSpPr>
        <p:spPr>
          <a:xfrm flipH="1" flipV="1">
            <a:off x="4769123" y="3585307"/>
            <a:ext cx="0" cy="116586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54" name="Straight Connector 53"/>
          <p:cNvCxnSpPr/>
          <p:nvPr/>
        </p:nvCxnSpPr>
        <p:spPr>
          <a:xfrm flipH="1">
            <a:off x="4767134" y="4747412"/>
            <a:ext cx="260604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4802564" y="3812482"/>
            <a:ext cx="3768886" cy="1131079"/>
          </a:xfrm>
          <a:prstGeom prst="rect">
            <a:avLst/>
          </a:prstGeom>
          <a:noFill/>
        </p:spPr>
        <p:txBody>
          <a:bodyPr wrap="square" rtlCol="0">
            <a:spAutoFit/>
          </a:bodyPr>
          <a:lstStyle/>
          <a:p>
            <a:pPr defTabSz="685800"/>
            <a:r>
              <a:rPr lang="en-US" sz="750" dirty="0">
                <a:solidFill>
                  <a:prstClr val="white">
                    <a:lumMod val="50000"/>
                  </a:prstClr>
                </a:solidFill>
              </a:rPr>
              <a:t>I would </a:t>
            </a:r>
            <a:r>
              <a:rPr lang="en-US" sz="750" b="1" dirty="0">
                <a:solidFill>
                  <a:prstClr val="white">
                    <a:lumMod val="50000"/>
                  </a:prstClr>
                </a:solidFill>
              </a:rPr>
              <a:t>HATE</a:t>
            </a:r>
            <a:r>
              <a:rPr lang="en-US" sz="750" dirty="0">
                <a:solidFill>
                  <a:prstClr val="white">
                    <a:lumMod val="50000"/>
                  </a:prstClr>
                </a:solidFill>
              </a:rPr>
              <a:t> it if: </a:t>
            </a:r>
          </a:p>
          <a:p>
            <a:pPr defTabSz="685800"/>
            <a:endParaRPr lang="en-US" sz="750" dirty="0">
              <a:solidFill>
                <a:prstClr val="white">
                  <a:lumMod val="50000"/>
                </a:prstClr>
              </a:solidFill>
            </a:endParaRPr>
          </a:p>
          <a:p>
            <a:pPr marL="128588" indent="-128588" algn="just"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Start-ups are not committed </a:t>
            </a:r>
          </a:p>
          <a:p>
            <a:pPr marL="128588" indent="-128588" algn="just"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The intermediary organization does not conduct ‘structured mentoring sessions </a:t>
            </a:r>
          </a:p>
          <a:p>
            <a:pPr marL="128588" indent="-128588" algn="just"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I am bombarded with mentoring requests </a:t>
            </a:r>
          </a:p>
          <a:p>
            <a:pPr marL="128588" indent="-128588" algn="just"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There is an administrative overload </a:t>
            </a:r>
          </a:p>
          <a:p>
            <a:pPr marL="128588" indent="-128588" algn="just"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There is no way to capture feedback after the mentoring conversation </a:t>
            </a:r>
          </a:p>
          <a:p>
            <a:pPr algn="just" defTabSz="685800"/>
            <a:endParaRPr lang="en-US" sz="750" dirty="0">
              <a:solidFill>
                <a:prstClr val="white">
                  <a:lumMod val="50000"/>
                </a:prstClr>
              </a:solidFill>
              <a:sym typeface="Wingdings" panose="05000000000000000000" pitchFamily="2" charset="2"/>
            </a:endParaRPr>
          </a:p>
          <a:p>
            <a:pPr marL="128588" indent="-128588" algn="just" defTabSz="685800">
              <a:buFont typeface="Wingdings" panose="05000000000000000000" pitchFamily="2" charset="2"/>
              <a:buChar char="à"/>
            </a:pPr>
            <a:endParaRPr lang="en-US" sz="750" dirty="0">
              <a:solidFill>
                <a:prstClr val="white">
                  <a:lumMod val="50000"/>
                </a:prstClr>
              </a:solidFill>
              <a:sym typeface="Wingdings" panose="05000000000000000000" pitchFamily="2" charset="2"/>
            </a:endParaRPr>
          </a:p>
        </p:txBody>
      </p:sp>
      <p:sp>
        <p:nvSpPr>
          <p:cNvPr id="60" name="Rectangle 59"/>
          <p:cNvSpPr/>
          <p:nvPr/>
        </p:nvSpPr>
        <p:spPr>
          <a:xfrm>
            <a:off x="3923031" y="756061"/>
            <a:ext cx="2378233" cy="541867"/>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800" b="1" dirty="0">
                <a:solidFill>
                  <a:prstClr val="white"/>
                </a:solidFill>
              </a:rPr>
              <a:t>Mentor - Persona </a:t>
            </a:r>
          </a:p>
        </p:txBody>
      </p:sp>
      <p:pic>
        <p:nvPicPr>
          <p:cNvPr id="48" name="Picture Placeholder 14" descr="A picture containing person, building, fence, sitting&#10;&#10;Description automatically generated">
            <a:extLst>
              <a:ext uri="{FF2B5EF4-FFF2-40B4-BE49-F238E27FC236}">
                <a16:creationId xmlns:a16="http://schemas.microsoft.com/office/drawing/2014/main" id="{3BEF296D-1777-314C-B429-61D3737AE19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6626" r="23347"/>
          <a:stretch/>
        </p:blipFill>
        <p:spPr>
          <a:xfrm>
            <a:off x="6385543" y="184287"/>
            <a:ext cx="1417922" cy="1138971"/>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pic>
      <p:sp>
        <p:nvSpPr>
          <p:cNvPr id="52" name="TextBox 51"/>
          <p:cNvSpPr txBox="1"/>
          <p:nvPr/>
        </p:nvSpPr>
        <p:spPr>
          <a:xfrm>
            <a:off x="236445" y="150768"/>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Value Proposition Canvas </a:t>
            </a:r>
          </a:p>
        </p:txBody>
      </p:sp>
      <p:sp>
        <p:nvSpPr>
          <p:cNvPr id="62" name="Rectangle 61"/>
          <p:cNvSpPr/>
          <p:nvPr/>
        </p:nvSpPr>
        <p:spPr>
          <a:xfrm>
            <a:off x="422901" y="655154"/>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
        <p:nvSpPr>
          <p:cNvPr id="64" name="TextBox 63"/>
          <p:cNvSpPr txBox="1"/>
          <p:nvPr/>
        </p:nvSpPr>
        <p:spPr>
          <a:xfrm>
            <a:off x="175163" y="2603377"/>
            <a:ext cx="2038350" cy="1154162"/>
          </a:xfrm>
          <a:prstGeom prst="rect">
            <a:avLst/>
          </a:prstGeom>
          <a:noFill/>
        </p:spPr>
        <p:txBody>
          <a:bodyPr wrap="square" rtlCol="0">
            <a:spAutoFit/>
          </a:bodyPr>
          <a:lstStyle/>
          <a:p>
            <a:pPr algn="just" defTabSz="685800"/>
            <a:r>
              <a:rPr lang="en-US" sz="750" dirty="0">
                <a:solidFill>
                  <a:prstClr val="white">
                    <a:lumMod val="50000"/>
                  </a:prstClr>
                </a:solidFill>
              </a:rPr>
              <a:t>The </a:t>
            </a:r>
            <a:r>
              <a:rPr lang="en-US" sz="750" dirty="0" err="1">
                <a:solidFill>
                  <a:prstClr val="white">
                    <a:lumMod val="50000"/>
                  </a:prstClr>
                </a:solidFill>
              </a:rPr>
              <a:t>MentorApp</a:t>
            </a:r>
            <a:r>
              <a:rPr lang="en-US" sz="750" dirty="0">
                <a:solidFill>
                  <a:prstClr val="white">
                    <a:lumMod val="50000"/>
                  </a:prstClr>
                </a:solidFill>
              </a:rPr>
              <a:t> is a </a:t>
            </a:r>
            <a:r>
              <a:rPr lang="en-IN" sz="800" b="1" dirty="0">
                <a:solidFill>
                  <a:srgbClr val="C00000"/>
                </a:solidFill>
              </a:rPr>
              <a:t>AI powered platform using proprietary ML techniques to match-make </a:t>
            </a:r>
            <a:r>
              <a:rPr lang="en-US" sz="750" dirty="0">
                <a:solidFill>
                  <a:prstClr val="white">
                    <a:lumMod val="50000"/>
                  </a:prstClr>
                </a:solidFill>
              </a:rPr>
              <a:t>the specific needs of the start-up and the profile of the Mentor/Expert </a:t>
            </a:r>
          </a:p>
          <a:p>
            <a:pPr algn="just" defTabSz="685800"/>
            <a:endParaRPr lang="en-US" sz="750" dirty="0">
              <a:solidFill>
                <a:prstClr val="white">
                  <a:lumMod val="50000"/>
                </a:prstClr>
              </a:solidFill>
            </a:endParaRPr>
          </a:p>
          <a:p>
            <a:pPr algn="just" defTabSz="685800"/>
            <a:r>
              <a:rPr lang="en-US" sz="750" dirty="0" err="1">
                <a:solidFill>
                  <a:prstClr val="white">
                    <a:lumMod val="50000"/>
                  </a:prstClr>
                </a:solidFill>
              </a:rPr>
              <a:t>MentorApp</a:t>
            </a:r>
            <a:r>
              <a:rPr lang="en-US" sz="750" dirty="0">
                <a:solidFill>
                  <a:prstClr val="white">
                    <a:lumMod val="50000"/>
                  </a:prstClr>
                </a:solidFill>
              </a:rPr>
              <a:t> tracks the progress of the start-up, provides reliable data on the efficacy of the mentoring conversations and sets up a developmental journey for the Mentor. </a:t>
            </a:r>
          </a:p>
        </p:txBody>
      </p:sp>
      <p:pic>
        <p:nvPicPr>
          <p:cNvPr id="65" name="Picture 64"/>
          <p:cNvPicPr>
            <a:picLocks noChangeAspect="1"/>
          </p:cNvPicPr>
          <p:nvPr/>
        </p:nvPicPr>
        <p:blipFill rotWithShape="1">
          <a:blip r:embed="rId3"/>
          <a:srcRect t="13502"/>
          <a:stretch/>
        </p:blipFill>
        <p:spPr>
          <a:xfrm>
            <a:off x="7954116" y="-3466"/>
            <a:ext cx="1151470" cy="990528"/>
          </a:xfrm>
          <a:prstGeom prst="rect">
            <a:avLst/>
          </a:prstGeom>
        </p:spPr>
      </p:pic>
      <p:grpSp>
        <p:nvGrpSpPr>
          <p:cNvPr id="66" name="Group 65"/>
          <p:cNvGrpSpPr/>
          <p:nvPr/>
        </p:nvGrpSpPr>
        <p:grpSpPr>
          <a:xfrm>
            <a:off x="6989854" y="4565957"/>
            <a:ext cx="2768664" cy="598733"/>
            <a:chOff x="6999743" y="4565957"/>
            <a:chExt cx="2768664" cy="598733"/>
          </a:xfrm>
        </p:grpSpPr>
        <p:sp>
          <p:nvSpPr>
            <p:cNvPr id="67" name="TextBox 66"/>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68" name="TextBox 67"/>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spTree>
    <p:extLst>
      <p:ext uri="{BB962C8B-B14F-4D97-AF65-F5344CB8AC3E}">
        <p14:creationId xmlns:p14="http://schemas.microsoft.com/office/powerpoint/2010/main" val="3357798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1CE29B4-631B-7E44-8063-7479F3334DE5}"/>
              </a:ext>
            </a:extLst>
          </p:cNvPr>
          <p:cNvGrpSpPr/>
          <p:nvPr/>
        </p:nvGrpSpPr>
        <p:grpSpPr>
          <a:xfrm>
            <a:off x="3320366" y="2380528"/>
            <a:ext cx="1141885" cy="1339993"/>
            <a:chOff x="5362609" y="3039560"/>
            <a:chExt cx="1522513" cy="1786657"/>
          </a:xfrm>
        </p:grpSpPr>
        <p:sp>
          <p:nvSpPr>
            <p:cNvPr id="5" name="Freeform 121">
              <a:extLst>
                <a:ext uri="{FF2B5EF4-FFF2-40B4-BE49-F238E27FC236}">
                  <a16:creationId xmlns:a16="http://schemas.microsoft.com/office/drawing/2014/main" id="{727DDCB5-6DCB-904A-BEFB-208DD77C1B09}"/>
                </a:ext>
              </a:extLst>
            </p:cNvPr>
            <p:cNvSpPr>
              <a:spLocks/>
            </p:cNvSpPr>
            <p:nvPr/>
          </p:nvSpPr>
          <p:spPr bwMode="auto">
            <a:xfrm>
              <a:off x="5362609" y="3039560"/>
              <a:ext cx="1508910" cy="1786657"/>
            </a:xfrm>
            <a:custGeom>
              <a:avLst/>
              <a:gdLst>
                <a:gd name="T0" fmla="*/ 2405 w 2405"/>
                <a:gd name="T1" fmla="*/ 1740 h 2847"/>
                <a:gd name="T2" fmla="*/ 1204 w 2405"/>
                <a:gd name="T3" fmla="*/ 2847 h 2847"/>
                <a:gd name="T4" fmla="*/ 0 w 2405"/>
                <a:gd name="T5" fmla="*/ 1642 h 2847"/>
                <a:gd name="T6" fmla="*/ 2188 w 2405"/>
                <a:gd name="T7" fmla="*/ 948 h 2847"/>
                <a:gd name="T8" fmla="*/ 1975 w 2405"/>
                <a:gd name="T9" fmla="*/ 1097 h 2847"/>
                <a:gd name="T10" fmla="*/ 260 w 2405"/>
                <a:gd name="T11" fmla="*/ 1642 h 2847"/>
                <a:gd name="T12" fmla="*/ 1204 w 2405"/>
                <a:gd name="T13" fmla="*/ 2587 h 2847"/>
                <a:gd name="T14" fmla="*/ 2145 w 2405"/>
                <a:gd name="T15" fmla="*/ 1719 h 2847"/>
                <a:gd name="T16" fmla="*/ 2405 w 2405"/>
                <a:gd name="T17" fmla="*/ 1740 h 28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5" h="2847">
                  <a:moveTo>
                    <a:pt x="2405" y="1740"/>
                  </a:moveTo>
                  <a:cubicBezTo>
                    <a:pt x="2354" y="2365"/>
                    <a:pt x="1831" y="2847"/>
                    <a:pt x="1204" y="2847"/>
                  </a:cubicBezTo>
                  <a:cubicBezTo>
                    <a:pt x="539" y="2847"/>
                    <a:pt x="0" y="2308"/>
                    <a:pt x="0" y="1642"/>
                  </a:cubicBezTo>
                  <a:cubicBezTo>
                    <a:pt x="0" y="463"/>
                    <a:pt x="1518" y="0"/>
                    <a:pt x="2188" y="948"/>
                  </a:cubicBezTo>
                  <a:cubicBezTo>
                    <a:pt x="1975" y="1097"/>
                    <a:pt x="1975" y="1097"/>
                    <a:pt x="1975" y="1097"/>
                  </a:cubicBezTo>
                  <a:cubicBezTo>
                    <a:pt x="1451" y="355"/>
                    <a:pt x="260" y="718"/>
                    <a:pt x="260" y="1642"/>
                  </a:cubicBezTo>
                  <a:cubicBezTo>
                    <a:pt x="260" y="2164"/>
                    <a:pt x="683" y="2587"/>
                    <a:pt x="1204" y="2587"/>
                  </a:cubicBezTo>
                  <a:cubicBezTo>
                    <a:pt x="1696" y="2587"/>
                    <a:pt x="2105" y="2210"/>
                    <a:pt x="2145" y="1719"/>
                  </a:cubicBezTo>
                  <a:cubicBezTo>
                    <a:pt x="2405" y="1740"/>
                    <a:pt x="2405" y="1740"/>
                    <a:pt x="2405" y="1740"/>
                  </a:cubicBezTo>
                  <a:close/>
                </a:path>
              </a:pathLst>
            </a:custGeom>
            <a:solidFill>
              <a:schemeClr val="tx1">
                <a:lumMod val="75000"/>
                <a:lumOff val="25000"/>
              </a:schemeClr>
            </a:solidFill>
            <a:ln>
              <a:noFill/>
            </a:ln>
          </p:spPr>
          <p:txBody>
            <a:bodyPr vert="horz" wrap="square" lIns="68580" tIns="34290" rIns="68580" bIns="34290" numCol="1" anchor="t" anchorCtr="0" compatLnSpc="1">
              <a:prstTxWarp prst="textNoShape">
                <a:avLst/>
              </a:prstTxWarp>
            </a:bodyPr>
            <a:lstStyle/>
            <a:p>
              <a:pPr defTabSz="685800">
                <a:defRPr/>
              </a:pPr>
              <a:endParaRPr lang="en-US" sz="1350" dirty="0">
                <a:solidFill>
                  <a:prstClr val="black"/>
                </a:solidFill>
                <a:latin typeface="Open Sans"/>
              </a:endParaRPr>
            </a:p>
          </p:txBody>
        </p:sp>
        <p:sp>
          <p:nvSpPr>
            <p:cNvPr id="6" name="Freeform 122">
              <a:extLst>
                <a:ext uri="{FF2B5EF4-FFF2-40B4-BE49-F238E27FC236}">
                  <a16:creationId xmlns:a16="http://schemas.microsoft.com/office/drawing/2014/main" id="{88985AF7-7154-5D4C-859B-08AA4D7FAC6D}"/>
                </a:ext>
              </a:extLst>
            </p:cNvPr>
            <p:cNvSpPr>
              <a:spLocks/>
            </p:cNvSpPr>
            <p:nvPr/>
          </p:nvSpPr>
          <p:spPr bwMode="auto">
            <a:xfrm>
              <a:off x="6601705" y="3634735"/>
              <a:ext cx="283417" cy="496546"/>
            </a:xfrm>
            <a:custGeom>
              <a:avLst/>
              <a:gdLst>
                <a:gd name="T0" fmla="*/ 213 w 452"/>
                <a:gd name="T1" fmla="*/ 0 h 792"/>
                <a:gd name="T2" fmla="*/ 430 w 452"/>
                <a:gd name="T3" fmla="*/ 792 h 792"/>
                <a:gd name="T4" fmla="*/ 170 w 452"/>
                <a:gd name="T5" fmla="*/ 771 h 792"/>
                <a:gd name="T6" fmla="*/ 0 w 452"/>
                <a:gd name="T7" fmla="*/ 149 h 792"/>
                <a:gd name="T8" fmla="*/ 213 w 452"/>
                <a:gd name="T9" fmla="*/ 0 h 792"/>
              </a:gdLst>
              <a:ahLst/>
              <a:cxnLst>
                <a:cxn ang="0">
                  <a:pos x="T0" y="T1"/>
                </a:cxn>
                <a:cxn ang="0">
                  <a:pos x="T2" y="T3"/>
                </a:cxn>
                <a:cxn ang="0">
                  <a:pos x="T4" y="T5"/>
                </a:cxn>
                <a:cxn ang="0">
                  <a:pos x="T6" y="T7"/>
                </a:cxn>
                <a:cxn ang="0">
                  <a:pos x="T8" y="T9"/>
                </a:cxn>
              </a:cxnLst>
              <a:rect l="0" t="0" r="r" b="b"/>
              <a:pathLst>
                <a:path w="452" h="792">
                  <a:moveTo>
                    <a:pt x="213" y="0"/>
                  </a:moveTo>
                  <a:cubicBezTo>
                    <a:pt x="375" y="229"/>
                    <a:pt x="452" y="512"/>
                    <a:pt x="430" y="792"/>
                  </a:cubicBezTo>
                  <a:cubicBezTo>
                    <a:pt x="170" y="771"/>
                    <a:pt x="170" y="771"/>
                    <a:pt x="170" y="771"/>
                  </a:cubicBezTo>
                  <a:cubicBezTo>
                    <a:pt x="188" y="549"/>
                    <a:pt x="129" y="331"/>
                    <a:pt x="0" y="149"/>
                  </a:cubicBezTo>
                  <a:cubicBezTo>
                    <a:pt x="213" y="0"/>
                    <a:pt x="213" y="0"/>
                    <a:pt x="213"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685800">
                <a:defRPr/>
              </a:pPr>
              <a:endParaRPr lang="en-US" sz="1350" dirty="0">
                <a:solidFill>
                  <a:prstClr val="black"/>
                </a:solidFill>
                <a:latin typeface="Open Sans"/>
              </a:endParaRPr>
            </a:p>
          </p:txBody>
        </p:sp>
        <p:sp>
          <p:nvSpPr>
            <p:cNvPr id="7" name="Oval 125">
              <a:extLst>
                <a:ext uri="{FF2B5EF4-FFF2-40B4-BE49-F238E27FC236}">
                  <a16:creationId xmlns:a16="http://schemas.microsoft.com/office/drawing/2014/main" id="{DAE0301F-3193-914B-9C1C-0A7B192312B2}"/>
                </a:ext>
              </a:extLst>
            </p:cNvPr>
            <p:cNvSpPr>
              <a:spLocks noChangeArrowheads="1"/>
            </p:cNvSpPr>
            <p:nvPr/>
          </p:nvSpPr>
          <p:spPr bwMode="auto">
            <a:xfrm>
              <a:off x="5666431" y="3618864"/>
              <a:ext cx="902398" cy="903532"/>
            </a:xfrm>
            <a:prstGeom prst="ellipse">
              <a:avLst/>
            </a:prstGeom>
            <a:solidFill>
              <a:schemeClr val="bg1">
                <a:lumMod val="65000"/>
              </a:schemeClr>
            </a:solidFill>
            <a:ln>
              <a:noFill/>
            </a:ln>
          </p:spPr>
          <p:txBody>
            <a:bodyPr vert="horz" wrap="square" lIns="68580" tIns="34290" rIns="68580" bIns="34290" numCol="1" anchor="t" anchorCtr="0" compatLnSpc="1">
              <a:prstTxWarp prst="textNoShape">
                <a:avLst/>
              </a:prstTxWarp>
            </a:bodyPr>
            <a:lstStyle/>
            <a:p>
              <a:pPr defTabSz="685800">
                <a:defRPr/>
              </a:pPr>
              <a:endParaRPr lang="en-US" sz="1350" dirty="0">
                <a:solidFill>
                  <a:prstClr val="black"/>
                </a:solidFill>
                <a:latin typeface="Open Sans"/>
              </a:endParaRPr>
            </a:p>
          </p:txBody>
        </p:sp>
        <p:pic>
          <p:nvPicPr>
            <p:cNvPr id="8" name="Picture 7">
              <a:extLst>
                <a:ext uri="{FF2B5EF4-FFF2-40B4-BE49-F238E27FC236}">
                  <a16:creationId xmlns:a16="http://schemas.microsoft.com/office/drawing/2014/main" id="{89A55EB5-5FC3-D943-80B9-A84FFF63BD7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874633" y="3843180"/>
              <a:ext cx="493127" cy="493127"/>
            </a:xfrm>
            <a:prstGeom prst="rect">
              <a:avLst/>
            </a:prstGeom>
          </p:spPr>
        </p:pic>
      </p:grpSp>
      <p:grpSp>
        <p:nvGrpSpPr>
          <p:cNvPr id="9" name="Group 8">
            <a:extLst>
              <a:ext uri="{FF2B5EF4-FFF2-40B4-BE49-F238E27FC236}">
                <a16:creationId xmlns:a16="http://schemas.microsoft.com/office/drawing/2014/main" id="{0F6C9C9D-177A-6845-9295-82248DFDA71C}"/>
              </a:ext>
            </a:extLst>
          </p:cNvPr>
          <p:cNvGrpSpPr/>
          <p:nvPr/>
        </p:nvGrpSpPr>
        <p:grpSpPr>
          <a:xfrm>
            <a:off x="241504" y="1359028"/>
            <a:ext cx="7341018" cy="3665205"/>
            <a:chOff x="1229188" y="1613977"/>
            <a:chExt cx="9788022" cy="4886940"/>
          </a:xfrm>
        </p:grpSpPr>
        <p:grpSp>
          <p:nvGrpSpPr>
            <p:cNvPr id="10" name="Group 9">
              <a:extLst>
                <a:ext uri="{FF2B5EF4-FFF2-40B4-BE49-F238E27FC236}">
                  <a16:creationId xmlns:a16="http://schemas.microsoft.com/office/drawing/2014/main" id="{D169663B-A401-4C40-A996-47A5598B4303}"/>
                </a:ext>
              </a:extLst>
            </p:cNvPr>
            <p:cNvGrpSpPr/>
            <p:nvPr/>
          </p:nvGrpSpPr>
          <p:grpSpPr>
            <a:xfrm>
              <a:off x="6095999" y="1613977"/>
              <a:ext cx="4921211" cy="2443674"/>
              <a:chOff x="6095999" y="1613977"/>
              <a:chExt cx="4921211" cy="2443674"/>
            </a:xfrm>
          </p:grpSpPr>
          <p:sp>
            <p:nvSpPr>
              <p:cNvPr id="26" name="Freeform 25">
                <a:extLst>
                  <a:ext uri="{FF2B5EF4-FFF2-40B4-BE49-F238E27FC236}">
                    <a16:creationId xmlns:a16="http://schemas.microsoft.com/office/drawing/2014/main" id="{BB45B1BD-05EE-CC4B-9D1E-D083B635E3AC}"/>
                  </a:ext>
                </a:extLst>
              </p:cNvPr>
              <p:cNvSpPr>
                <a:spLocks noChangeArrowheads="1"/>
              </p:cNvSpPr>
              <p:nvPr/>
            </p:nvSpPr>
            <p:spPr bwMode="auto">
              <a:xfrm>
                <a:off x="6095999" y="1613977"/>
                <a:ext cx="4866814" cy="2443674"/>
              </a:xfrm>
              <a:custGeom>
                <a:avLst/>
                <a:gdLst>
                  <a:gd name="connsiteX0" fmla="*/ 0 w 9733627"/>
                  <a:gd name="connsiteY0" fmla="*/ 0 h 4887347"/>
                  <a:gd name="connsiteX1" fmla="*/ 4125257 w 9733627"/>
                  <a:gd name="connsiteY1" fmla="*/ 2269272 h 4887347"/>
                  <a:gd name="connsiteX2" fmla="*/ 7231601 w 9733627"/>
                  <a:gd name="connsiteY2" fmla="*/ 2269272 h 4887347"/>
                  <a:gd name="connsiteX3" fmla="*/ 7231601 w 9733627"/>
                  <a:gd name="connsiteY3" fmla="*/ 2271950 h 4887347"/>
                  <a:gd name="connsiteX4" fmla="*/ 9733627 w 9733627"/>
                  <a:gd name="connsiteY4" fmla="*/ 2271950 h 4887347"/>
                  <a:gd name="connsiteX5" fmla="*/ 9733627 w 9733627"/>
                  <a:gd name="connsiteY5" fmla="*/ 4887347 h 4887347"/>
                  <a:gd name="connsiteX6" fmla="*/ 7220841 w 9733627"/>
                  <a:gd name="connsiteY6" fmla="*/ 4887347 h 4887347"/>
                  <a:gd name="connsiteX7" fmla="*/ 7220841 w 9733627"/>
                  <a:gd name="connsiteY7" fmla="*/ 4886536 h 4887347"/>
                  <a:gd name="connsiteX8" fmla="*/ 2111826 w 9733627"/>
                  <a:gd name="connsiteY8" fmla="*/ 4886536 h 4887347"/>
                  <a:gd name="connsiteX9" fmla="*/ 0 w 9733627"/>
                  <a:gd name="connsiteY9" fmla="*/ 2774187 h 488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33627" h="4887347">
                    <a:moveTo>
                      <a:pt x="0" y="0"/>
                    </a:moveTo>
                    <a:cubicBezTo>
                      <a:pt x="1735324" y="0"/>
                      <a:pt x="3258409" y="905757"/>
                      <a:pt x="4125257" y="2269272"/>
                    </a:cubicBezTo>
                    <a:lnTo>
                      <a:pt x="7231601" y="2269272"/>
                    </a:lnTo>
                    <a:lnTo>
                      <a:pt x="7231601" y="2271950"/>
                    </a:lnTo>
                    <a:lnTo>
                      <a:pt x="9733627" y="2271950"/>
                    </a:lnTo>
                    <a:lnTo>
                      <a:pt x="9733627" y="4887347"/>
                    </a:lnTo>
                    <a:lnTo>
                      <a:pt x="7220841" y="4887347"/>
                    </a:lnTo>
                    <a:lnTo>
                      <a:pt x="7220841" y="4886536"/>
                    </a:lnTo>
                    <a:lnTo>
                      <a:pt x="2111826" y="4886536"/>
                    </a:lnTo>
                    <a:cubicBezTo>
                      <a:pt x="2111826" y="3719784"/>
                      <a:pt x="1166099" y="2774187"/>
                      <a:pt x="0" y="2774187"/>
                    </a:cubicBezTo>
                    <a:close/>
                  </a:path>
                </a:pathLst>
              </a:custGeom>
              <a:solidFill>
                <a:srgbClr val="FEA71A"/>
              </a:solidFill>
              <a:ln>
                <a:noFill/>
              </a:ln>
              <a:effectLst/>
            </p:spPr>
            <p:txBody>
              <a:bodyPr wrap="square" anchor="ctr">
                <a:noAutofit/>
              </a:bodyPr>
              <a:lstStyle/>
              <a:p>
                <a:pPr defTabSz="171450">
                  <a:defRPr/>
                </a:pPr>
                <a:endParaRPr lang="en-US" sz="2449" dirty="0">
                  <a:solidFill>
                    <a:prstClr val="black"/>
                  </a:solidFill>
                  <a:latin typeface="Lato Light" panose="020F0502020204030203" pitchFamily="34" charset="0"/>
                </a:endParaRPr>
              </a:p>
            </p:txBody>
          </p:sp>
          <p:sp>
            <p:nvSpPr>
              <p:cNvPr id="27" name="TextBox 26">
                <a:extLst>
                  <a:ext uri="{FF2B5EF4-FFF2-40B4-BE49-F238E27FC236}">
                    <a16:creationId xmlns:a16="http://schemas.microsoft.com/office/drawing/2014/main" id="{382DCBDB-74E1-4745-9A87-1A76E67BF1C2}"/>
                  </a:ext>
                </a:extLst>
              </p:cNvPr>
              <p:cNvSpPr txBox="1"/>
              <p:nvPr/>
            </p:nvSpPr>
            <p:spPr>
              <a:xfrm>
                <a:off x="6817816" y="3146450"/>
                <a:ext cx="1711589" cy="615553"/>
              </a:xfrm>
              <a:prstGeom prst="rect">
                <a:avLst/>
              </a:prstGeom>
              <a:noFill/>
            </p:spPr>
            <p:txBody>
              <a:bodyPr wrap="square" rtlCol="0" anchor="t" anchorCtr="0">
                <a:spAutoFit/>
              </a:bodyPr>
              <a:lstStyle/>
              <a:p>
                <a:pPr algn="ctr" defTabSz="171450">
                  <a:defRPr/>
                </a:pPr>
                <a:r>
                  <a:rPr lang="en-US" sz="1200" b="1" dirty="0">
                    <a:solidFill>
                      <a:prstClr val="white"/>
                    </a:solidFill>
                    <a:latin typeface="Poppins" pitchFamily="2" charset="77"/>
                    <a:ea typeface="League Spartan" charset="0"/>
                    <a:cs typeface="Poppins" pitchFamily="2" charset="77"/>
                  </a:rPr>
                  <a:t>ONE-ON-ONE MENTORING</a:t>
                </a:r>
              </a:p>
            </p:txBody>
          </p:sp>
          <p:sp>
            <p:nvSpPr>
              <p:cNvPr id="28" name="Subtitle 2">
                <a:extLst>
                  <a:ext uri="{FF2B5EF4-FFF2-40B4-BE49-F238E27FC236}">
                    <a16:creationId xmlns:a16="http://schemas.microsoft.com/office/drawing/2014/main" id="{80DA39F3-1FAC-B947-8B62-1112E5494659}"/>
                  </a:ext>
                </a:extLst>
              </p:cNvPr>
              <p:cNvSpPr txBox="1">
                <a:spLocks/>
              </p:cNvSpPr>
              <p:nvPr/>
            </p:nvSpPr>
            <p:spPr>
              <a:xfrm>
                <a:off x="8545156" y="3053357"/>
                <a:ext cx="2472054" cy="815949"/>
              </a:xfrm>
              <a:prstGeom prst="rect">
                <a:avLst/>
              </a:prstGeom>
            </p:spPr>
            <p:txBody>
              <a:bodyPr vert="horz" wrap="square" lIns="34290" tIns="17145" rIns="34290" bIns="171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defRPr/>
                </a:pPr>
                <a:r>
                  <a:rPr lang="en-US" sz="800" dirty="0" err="1">
                    <a:solidFill>
                      <a:prstClr val="white"/>
                    </a:solidFill>
                  </a:rPr>
                  <a:t>MentorApp</a:t>
                </a:r>
                <a:r>
                  <a:rPr lang="en-US" sz="800" dirty="0">
                    <a:solidFill>
                      <a:prstClr val="white"/>
                    </a:solidFill>
                  </a:rPr>
                  <a:t> is  an AI powered match-making app | S</a:t>
                </a:r>
                <a:r>
                  <a:rPr lang="en-IN" sz="800" dirty="0" err="1">
                    <a:solidFill>
                      <a:prstClr val="white"/>
                    </a:solidFill>
                  </a:rPr>
                  <a:t>ubscription</a:t>
                </a:r>
                <a:r>
                  <a:rPr lang="en-IN" sz="800" dirty="0">
                    <a:solidFill>
                      <a:prstClr val="white"/>
                    </a:solidFill>
                  </a:rPr>
                  <a:t> based  model | Basic package: 10-hr mentoring pack over 6 months </a:t>
                </a:r>
              </a:p>
            </p:txBody>
          </p:sp>
          <p:pic>
            <p:nvPicPr>
              <p:cNvPr id="29" name="Picture 28">
                <a:extLst>
                  <a:ext uri="{FF2B5EF4-FFF2-40B4-BE49-F238E27FC236}">
                    <a16:creationId xmlns:a16="http://schemas.microsoft.com/office/drawing/2014/main" id="{1878332E-3450-6C41-90DB-F0E89144BB0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063344" y="2412459"/>
                <a:ext cx="609524" cy="609524"/>
              </a:xfrm>
              <a:prstGeom prst="rect">
                <a:avLst/>
              </a:prstGeom>
            </p:spPr>
          </p:pic>
        </p:grpSp>
        <p:grpSp>
          <p:nvGrpSpPr>
            <p:cNvPr id="11" name="Group 10">
              <a:extLst>
                <a:ext uri="{FF2B5EF4-FFF2-40B4-BE49-F238E27FC236}">
                  <a16:creationId xmlns:a16="http://schemas.microsoft.com/office/drawing/2014/main" id="{A74BBAC4-696D-8C4B-B41B-106DD5D9B9B3}"/>
                </a:ext>
              </a:extLst>
            </p:cNvPr>
            <p:cNvGrpSpPr/>
            <p:nvPr/>
          </p:nvGrpSpPr>
          <p:grpSpPr>
            <a:xfrm>
              <a:off x="1229188" y="4057650"/>
              <a:ext cx="4866406" cy="2443267"/>
              <a:chOff x="1229188" y="4057650"/>
              <a:chExt cx="4866406" cy="2443267"/>
            </a:xfrm>
          </p:grpSpPr>
          <p:sp>
            <p:nvSpPr>
              <p:cNvPr id="22" name="Freeform 21">
                <a:extLst>
                  <a:ext uri="{FF2B5EF4-FFF2-40B4-BE49-F238E27FC236}">
                    <a16:creationId xmlns:a16="http://schemas.microsoft.com/office/drawing/2014/main" id="{C94EE1D7-FF8F-914C-A7D2-DC83EB66733F}"/>
                  </a:ext>
                </a:extLst>
              </p:cNvPr>
              <p:cNvSpPr/>
              <p:nvPr/>
            </p:nvSpPr>
            <p:spPr>
              <a:xfrm>
                <a:off x="1229188" y="4057650"/>
                <a:ext cx="4866406" cy="2443267"/>
              </a:xfrm>
              <a:custGeom>
                <a:avLst/>
                <a:gdLst>
                  <a:gd name="connsiteX0" fmla="*/ 0 w 9732811"/>
                  <a:gd name="connsiteY0" fmla="*/ 0 h 4886534"/>
                  <a:gd name="connsiteX1" fmla="*/ 2512787 w 9732811"/>
                  <a:gd name="connsiteY1" fmla="*/ 0 h 4886534"/>
                  <a:gd name="connsiteX2" fmla="*/ 2512787 w 9732811"/>
                  <a:gd name="connsiteY2" fmla="*/ 1 h 4886534"/>
                  <a:gd name="connsiteX3" fmla="*/ 7620648 w 9732811"/>
                  <a:gd name="connsiteY3" fmla="*/ 1 h 4886534"/>
                  <a:gd name="connsiteX4" fmla="*/ 9732811 w 9732811"/>
                  <a:gd name="connsiteY4" fmla="*/ 2111888 h 4886534"/>
                  <a:gd name="connsiteX5" fmla="*/ 9732811 w 9732811"/>
                  <a:gd name="connsiteY5" fmla="*/ 4886534 h 4886534"/>
                  <a:gd name="connsiteX6" fmla="*/ 5607670 w 9732811"/>
                  <a:gd name="connsiteY6" fmla="*/ 2616073 h 4886534"/>
                  <a:gd name="connsiteX7" fmla="*/ 2501212 w 9732811"/>
                  <a:gd name="connsiteY7" fmla="*/ 2616073 h 4886534"/>
                  <a:gd name="connsiteX8" fmla="*/ 2501212 w 9732811"/>
                  <a:gd name="connsiteY8" fmla="*/ 2615397 h 4886534"/>
                  <a:gd name="connsiteX9" fmla="*/ 0 w 9732811"/>
                  <a:gd name="connsiteY9" fmla="*/ 2615397 h 488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32811" h="4886534">
                    <a:moveTo>
                      <a:pt x="0" y="0"/>
                    </a:moveTo>
                    <a:lnTo>
                      <a:pt x="2512787" y="0"/>
                    </a:lnTo>
                    <a:lnTo>
                      <a:pt x="2512787" y="1"/>
                    </a:lnTo>
                    <a:lnTo>
                      <a:pt x="7620648" y="1"/>
                    </a:lnTo>
                    <a:cubicBezTo>
                      <a:pt x="7620648" y="1165320"/>
                      <a:pt x="8566162" y="2111888"/>
                      <a:pt x="9732811" y="2111888"/>
                    </a:cubicBezTo>
                    <a:lnTo>
                      <a:pt x="9732811" y="4886534"/>
                    </a:lnTo>
                    <a:cubicBezTo>
                      <a:pt x="7997064" y="4886534"/>
                      <a:pt x="6474323" y="3980626"/>
                      <a:pt x="5607670" y="2616073"/>
                    </a:cubicBezTo>
                    <a:lnTo>
                      <a:pt x="2501212" y="2616073"/>
                    </a:lnTo>
                    <a:lnTo>
                      <a:pt x="2501212" y="2615397"/>
                    </a:lnTo>
                    <a:lnTo>
                      <a:pt x="0" y="2615397"/>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71450">
                  <a:defRPr/>
                </a:pPr>
                <a:endParaRPr lang="en-US" sz="338" dirty="0">
                  <a:solidFill>
                    <a:prstClr val="white"/>
                  </a:solidFill>
                  <a:latin typeface="Lato Light" panose="020F0502020204030203" pitchFamily="34" charset="0"/>
                </a:endParaRPr>
              </a:p>
            </p:txBody>
          </p:sp>
          <p:sp>
            <p:nvSpPr>
              <p:cNvPr id="23" name="TextBox 22">
                <a:extLst>
                  <a:ext uri="{FF2B5EF4-FFF2-40B4-BE49-F238E27FC236}">
                    <a16:creationId xmlns:a16="http://schemas.microsoft.com/office/drawing/2014/main" id="{33430EE2-87EC-FA47-B032-11B5D27F36DF}"/>
                  </a:ext>
                </a:extLst>
              </p:cNvPr>
              <p:cNvSpPr txBox="1"/>
              <p:nvPr/>
            </p:nvSpPr>
            <p:spPr>
              <a:xfrm>
                <a:off x="4067110" y="4798393"/>
                <a:ext cx="1783001" cy="615553"/>
              </a:xfrm>
              <a:prstGeom prst="rect">
                <a:avLst/>
              </a:prstGeom>
              <a:noFill/>
            </p:spPr>
            <p:txBody>
              <a:bodyPr wrap="square" rtlCol="0" anchor="t" anchorCtr="0">
                <a:spAutoFit/>
              </a:bodyPr>
              <a:lstStyle/>
              <a:p>
                <a:pPr algn="ctr" defTabSz="171450">
                  <a:defRPr/>
                </a:pPr>
                <a:r>
                  <a:rPr lang="en-US" sz="1200" b="1" dirty="0">
                    <a:solidFill>
                      <a:prstClr val="white"/>
                    </a:solidFill>
                    <a:latin typeface="Poppins" pitchFamily="2" charset="77"/>
                    <a:ea typeface="League Spartan" charset="0"/>
                    <a:cs typeface="Poppins" pitchFamily="2" charset="77"/>
                  </a:rPr>
                  <a:t>MENTOR DEVELOPMENT </a:t>
                </a:r>
              </a:p>
            </p:txBody>
          </p:sp>
          <p:sp>
            <p:nvSpPr>
              <p:cNvPr id="24" name="Subtitle 2">
                <a:extLst>
                  <a:ext uri="{FF2B5EF4-FFF2-40B4-BE49-F238E27FC236}">
                    <a16:creationId xmlns:a16="http://schemas.microsoft.com/office/drawing/2014/main" id="{1272CCC4-3C85-4640-82E4-7004102480DE}"/>
                  </a:ext>
                </a:extLst>
              </p:cNvPr>
              <p:cNvSpPr txBox="1">
                <a:spLocks/>
              </p:cNvSpPr>
              <p:nvPr/>
            </p:nvSpPr>
            <p:spPr>
              <a:xfrm>
                <a:off x="1323913" y="4529943"/>
                <a:ext cx="2690896" cy="490732"/>
              </a:xfrm>
              <a:prstGeom prst="rect">
                <a:avLst/>
              </a:prstGeom>
            </p:spPr>
            <p:txBody>
              <a:bodyPr vert="horz" wrap="square" lIns="34290" tIns="17145" rIns="34290" bIns="171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313"/>
                  </a:lnSpc>
                  <a:defRPr/>
                </a:pPr>
                <a:r>
                  <a:rPr lang="en-IN" sz="900" dirty="0">
                    <a:solidFill>
                      <a:prstClr val="white"/>
                    </a:solidFill>
                  </a:rPr>
                  <a:t>A well-defined mentor development path with Rewards &amp; Recognition </a:t>
                </a:r>
                <a:endParaRPr lang="en-US" sz="900" dirty="0">
                  <a:solidFill>
                    <a:prstClr val="white"/>
                  </a:solidFill>
                  <a:latin typeface="Lato Light" panose="020F0502020204030203" pitchFamily="34" charset="0"/>
                  <a:ea typeface="Lato Light" panose="020F0502020204030203" pitchFamily="34" charset="0"/>
                  <a:cs typeface="Mukta ExtraLight" panose="020B0000000000000000" pitchFamily="34" charset="77"/>
                </a:endParaRPr>
              </a:p>
            </p:txBody>
          </p:sp>
          <p:pic>
            <p:nvPicPr>
              <p:cNvPr id="25" name="Picture 24">
                <a:extLst>
                  <a:ext uri="{FF2B5EF4-FFF2-40B4-BE49-F238E27FC236}">
                    <a16:creationId xmlns:a16="http://schemas.microsoft.com/office/drawing/2014/main" id="{F7755B17-02B8-C547-91A3-29F602E9C1A4}"/>
                  </a:ext>
                </a:extLst>
              </p:cNvPr>
              <p:cNvPicPr>
                <a:picLocks noChangeAspect="1"/>
              </p:cNvPicPr>
              <p:nvPr/>
            </p:nvPicPr>
            <p:blipFill>
              <a:blip r:embed="rId4">
                <a:lum bright="70000" contrast="-70000"/>
                <a:extLst>
                  <a:ext uri="{28A0092B-C50C-407E-A947-70E740481C1C}">
                    <a14:useLocalDpi xmlns:a14="http://schemas.microsoft.com/office/drawing/2010/main"/>
                  </a:ext>
                </a:extLst>
              </a:blip>
              <a:stretch>
                <a:fillRect/>
              </a:stretch>
            </p:blipFill>
            <p:spPr>
              <a:xfrm>
                <a:off x="4965033" y="5485700"/>
                <a:ext cx="609653" cy="609653"/>
              </a:xfrm>
              <a:prstGeom prst="rect">
                <a:avLst/>
              </a:prstGeom>
            </p:spPr>
          </p:pic>
        </p:grpSp>
        <p:grpSp>
          <p:nvGrpSpPr>
            <p:cNvPr id="12" name="Group 11">
              <a:extLst>
                <a:ext uri="{FF2B5EF4-FFF2-40B4-BE49-F238E27FC236}">
                  <a16:creationId xmlns:a16="http://schemas.microsoft.com/office/drawing/2014/main" id="{24A739E5-63F6-E04B-A7F7-6E8AA68E7AED}"/>
                </a:ext>
              </a:extLst>
            </p:cNvPr>
            <p:cNvGrpSpPr/>
            <p:nvPr/>
          </p:nvGrpSpPr>
          <p:grpSpPr>
            <a:xfrm>
              <a:off x="1229188" y="1613977"/>
              <a:ext cx="4866406" cy="2443674"/>
              <a:chOff x="1229188" y="1613977"/>
              <a:chExt cx="4866406" cy="2443674"/>
            </a:xfrm>
          </p:grpSpPr>
          <p:sp>
            <p:nvSpPr>
              <p:cNvPr id="18" name="Freeform 17">
                <a:extLst>
                  <a:ext uri="{FF2B5EF4-FFF2-40B4-BE49-F238E27FC236}">
                    <a16:creationId xmlns:a16="http://schemas.microsoft.com/office/drawing/2014/main" id="{DF065492-3008-C845-A5CE-DC12F1D3ABC5}"/>
                  </a:ext>
                </a:extLst>
              </p:cNvPr>
              <p:cNvSpPr>
                <a:spLocks noChangeArrowheads="1"/>
              </p:cNvSpPr>
              <p:nvPr/>
            </p:nvSpPr>
            <p:spPr bwMode="auto">
              <a:xfrm>
                <a:off x="1229188" y="1613977"/>
                <a:ext cx="4866406" cy="2443674"/>
              </a:xfrm>
              <a:custGeom>
                <a:avLst/>
                <a:gdLst>
                  <a:gd name="connsiteX0" fmla="*/ 9732811 w 9732811"/>
                  <a:gd name="connsiteY0" fmla="*/ 0 h 4887347"/>
                  <a:gd name="connsiteX1" fmla="*/ 9732811 w 9732811"/>
                  <a:gd name="connsiteY1" fmla="*/ 2774187 h 4887347"/>
                  <a:gd name="connsiteX2" fmla="*/ 7620648 w 9732811"/>
                  <a:gd name="connsiteY2" fmla="*/ 4886536 h 4887347"/>
                  <a:gd name="connsiteX3" fmla="*/ 2512787 w 9732811"/>
                  <a:gd name="connsiteY3" fmla="*/ 4886536 h 4887347"/>
                  <a:gd name="connsiteX4" fmla="*/ 2512787 w 9732811"/>
                  <a:gd name="connsiteY4" fmla="*/ 4887347 h 4887347"/>
                  <a:gd name="connsiteX5" fmla="*/ 0 w 9732811"/>
                  <a:gd name="connsiteY5" fmla="*/ 4887347 h 4887347"/>
                  <a:gd name="connsiteX6" fmla="*/ 0 w 9732811"/>
                  <a:gd name="connsiteY6" fmla="*/ 2271950 h 4887347"/>
                  <a:gd name="connsiteX7" fmla="*/ 2501212 w 9732811"/>
                  <a:gd name="connsiteY7" fmla="*/ 2271950 h 4887347"/>
                  <a:gd name="connsiteX8" fmla="*/ 2501212 w 9732811"/>
                  <a:gd name="connsiteY8" fmla="*/ 2269272 h 4887347"/>
                  <a:gd name="connsiteX9" fmla="*/ 5607670 w 9732811"/>
                  <a:gd name="connsiteY9" fmla="*/ 2269272 h 4887347"/>
                  <a:gd name="connsiteX10" fmla="*/ 9732811 w 9732811"/>
                  <a:gd name="connsiteY10" fmla="*/ 0 h 488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32811" h="4887347">
                    <a:moveTo>
                      <a:pt x="9732811" y="0"/>
                    </a:moveTo>
                    <a:lnTo>
                      <a:pt x="9732811" y="2774187"/>
                    </a:lnTo>
                    <a:cubicBezTo>
                      <a:pt x="8566162" y="2774187"/>
                      <a:pt x="7620648" y="3719784"/>
                      <a:pt x="7620648" y="4886536"/>
                    </a:cubicBezTo>
                    <a:lnTo>
                      <a:pt x="2512787" y="4886536"/>
                    </a:lnTo>
                    <a:lnTo>
                      <a:pt x="2512787" y="4887347"/>
                    </a:lnTo>
                    <a:lnTo>
                      <a:pt x="0" y="4887347"/>
                    </a:lnTo>
                    <a:lnTo>
                      <a:pt x="0" y="2271950"/>
                    </a:lnTo>
                    <a:lnTo>
                      <a:pt x="2501212" y="2271950"/>
                    </a:lnTo>
                    <a:lnTo>
                      <a:pt x="2501212" y="2269272"/>
                    </a:lnTo>
                    <a:lnTo>
                      <a:pt x="5607670" y="2269272"/>
                    </a:lnTo>
                    <a:cubicBezTo>
                      <a:pt x="6474323" y="905757"/>
                      <a:pt x="7997064" y="0"/>
                      <a:pt x="9732811" y="0"/>
                    </a:cubicBezTo>
                    <a:close/>
                  </a:path>
                </a:pathLst>
              </a:custGeom>
              <a:solidFill>
                <a:srgbClr val="595959"/>
              </a:solidFill>
              <a:ln>
                <a:noFill/>
              </a:ln>
              <a:effectLst/>
            </p:spPr>
            <p:txBody>
              <a:bodyPr wrap="square" anchor="ctr">
                <a:noAutofit/>
              </a:bodyPr>
              <a:lstStyle/>
              <a:p>
                <a:pPr defTabSz="171450">
                  <a:defRPr/>
                </a:pPr>
                <a:endParaRPr lang="en-US" sz="2449" dirty="0">
                  <a:solidFill>
                    <a:prstClr val="black"/>
                  </a:solidFill>
                  <a:latin typeface="Lato Light" panose="020F0502020204030203" pitchFamily="34" charset="0"/>
                </a:endParaRPr>
              </a:p>
            </p:txBody>
          </p:sp>
          <p:sp>
            <p:nvSpPr>
              <p:cNvPr id="19" name="TextBox 18">
                <a:extLst>
                  <a:ext uri="{FF2B5EF4-FFF2-40B4-BE49-F238E27FC236}">
                    <a16:creationId xmlns:a16="http://schemas.microsoft.com/office/drawing/2014/main" id="{E18F7ABD-9B1A-2641-9755-493C8C0DAC54}"/>
                  </a:ext>
                </a:extLst>
              </p:cNvPr>
              <p:cNvSpPr txBox="1"/>
              <p:nvPr/>
            </p:nvSpPr>
            <p:spPr>
              <a:xfrm>
                <a:off x="3988121" y="3215409"/>
                <a:ext cx="1203748" cy="369332"/>
              </a:xfrm>
              <a:prstGeom prst="rect">
                <a:avLst/>
              </a:prstGeom>
              <a:noFill/>
            </p:spPr>
            <p:txBody>
              <a:bodyPr wrap="none" rtlCol="0" anchor="t" anchorCtr="0">
                <a:spAutoFit/>
              </a:bodyPr>
              <a:lstStyle/>
              <a:p>
                <a:pPr algn="ctr" defTabSz="171450">
                  <a:defRPr/>
                </a:pPr>
                <a:r>
                  <a:rPr lang="en-US" sz="1200" b="1" dirty="0">
                    <a:solidFill>
                      <a:prstClr val="white"/>
                    </a:solidFill>
                    <a:latin typeface="Poppins" pitchFamily="2" charset="77"/>
                    <a:ea typeface="League Spartan" charset="0"/>
                    <a:cs typeface="Poppins" pitchFamily="2" charset="77"/>
                  </a:rPr>
                  <a:t>CONTENT</a:t>
                </a:r>
              </a:p>
            </p:txBody>
          </p:sp>
          <p:sp>
            <p:nvSpPr>
              <p:cNvPr id="20" name="Subtitle 2">
                <a:extLst>
                  <a:ext uri="{FF2B5EF4-FFF2-40B4-BE49-F238E27FC236}">
                    <a16:creationId xmlns:a16="http://schemas.microsoft.com/office/drawing/2014/main" id="{BA0C2F15-9525-4E48-BB2F-EBECA609B4AA}"/>
                  </a:ext>
                </a:extLst>
              </p:cNvPr>
              <p:cNvSpPr txBox="1">
                <a:spLocks/>
              </p:cNvSpPr>
              <p:nvPr/>
            </p:nvSpPr>
            <p:spPr>
              <a:xfrm>
                <a:off x="1337639" y="3115903"/>
                <a:ext cx="2869026" cy="713016"/>
              </a:xfrm>
              <a:prstGeom prst="rect">
                <a:avLst/>
              </a:prstGeom>
            </p:spPr>
            <p:txBody>
              <a:bodyPr vert="horz" wrap="square" lIns="34290" tIns="17145" rIns="34290" bIns="17145"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313"/>
                  </a:lnSpc>
                  <a:defRPr/>
                </a:pPr>
                <a:r>
                  <a:rPr lang="en-IN" sz="900" dirty="0">
                    <a:solidFill>
                      <a:prstClr val="white"/>
                    </a:solidFill>
                  </a:rPr>
                  <a:t>Masterclasses with Experts | Curated material on specific needs based on the maturity of the start-up</a:t>
                </a:r>
              </a:p>
            </p:txBody>
          </p:sp>
          <p:pic>
            <p:nvPicPr>
              <p:cNvPr id="21" name="Picture 20">
                <a:extLst>
                  <a:ext uri="{FF2B5EF4-FFF2-40B4-BE49-F238E27FC236}">
                    <a16:creationId xmlns:a16="http://schemas.microsoft.com/office/drawing/2014/main" id="{57D795B2-DBFE-C24E-9307-C524A2C51E58}"/>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5177493" y="2131869"/>
                <a:ext cx="688325" cy="688325"/>
              </a:xfrm>
              <a:prstGeom prst="rect">
                <a:avLst/>
              </a:prstGeom>
            </p:spPr>
          </p:pic>
        </p:grpSp>
        <p:grpSp>
          <p:nvGrpSpPr>
            <p:cNvPr id="13" name="Group 12">
              <a:extLst>
                <a:ext uri="{FF2B5EF4-FFF2-40B4-BE49-F238E27FC236}">
                  <a16:creationId xmlns:a16="http://schemas.microsoft.com/office/drawing/2014/main" id="{DB82E482-9185-E741-B147-393F302915C9}"/>
                </a:ext>
              </a:extLst>
            </p:cNvPr>
            <p:cNvGrpSpPr/>
            <p:nvPr/>
          </p:nvGrpSpPr>
          <p:grpSpPr>
            <a:xfrm>
              <a:off x="6095999" y="4057650"/>
              <a:ext cx="4866814" cy="2443267"/>
              <a:chOff x="6095999" y="4057650"/>
              <a:chExt cx="4866814" cy="2443267"/>
            </a:xfrm>
          </p:grpSpPr>
          <p:sp>
            <p:nvSpPr>
              <p:cNvPr id="14" name="Freeform 13">
                <a:extLst>
                  <a:ext uri="{FF2B5EF4-FFF2-40B4-BE49-F238E27FC236}">
                    <a16:creationId xmlns:a16="http://schemas.microsoft.com/office/drawing/2014/main" id="{2FBDF9AF-2C94-334E-8087-5705EFC472E1}"/>
                  </a:ext>
                </a:extLst>
              </p:cNvPr>
              <p:cNvSpPr>
                <a:spLocks noChangeArrowheads="1"/>
              </p:cNvSpPr>
              <p:nvPr/>
            </p:nvSpPr>
            <p:spPr bwMode="auto">
              <a:xfrm>
                <a:off x="6095999" y="4057650"/>
                <a:ext cx="4866814" cy="2443267"/>
              </a:xfrm>
              <a:custGeom>
                <a:avLst/>
                <a:gdLst>
                  <a:gd name="connsiteX0" fmla="*/ 7220841 w 9733627"/>
                  <a:gd name="connsiteY0" fmla="*/ 0 h 4886534"/>
                  <a:gd name="connsiteX1" fmla="*/ 9733627 w 9733627"/>
                  <a:gd name="connsiteY1" fmla="*/ 0 h 4886534"/>
                  <a:gd name="connsiteX2" fmla="*/ 9733627 w 9733627"/>
                  <a:gd name="connsiteY2" fmla="*/ 2615397 h 4886534"/>
                  <a:gd name="connsiteX3" fmla="*/ 7231601 w 9733627"/>
                  <a:gd name="connsiteY3" fmla="*/ 2615397 h 4886534"/>
                  <a:gd name="connsiteX4" fmla="*/ 7231601 w 9733627"/>
                  <a:gd name="connsiteY4" fmla="*/ 2616073 h 4886534"/>
                  <a:gd name="connsiteX5" fmla="*/ 4125257 w 9733627"/>
                  <a:gd name="connsiteY5" fmla="*/ 2616073 h 4886534"/>
                  <a:gd name="connsiteX6" fmla="*/ 0 w 9733627"/>
                  <a:gd name="connsiteY6" fmla="*/ 4886534 h 4886534"/>
                  <a:gd name="connsiteX7" fmla="*/ 0 w 9733627"/>
                  <a:gd name="connsiteY7" fmla="*/ 2111888 h 4886534"/>
                  <a:gd name="connsiteX8" fmla="*/ 2111826 w 9733627"/>
                  <a:gd name="connsiteY8" fmla="*/ 1 h 4886534"/>
                  <a:gd name="connsiteX9" fmla="*/ 7220841 w 9733627"/>
                  <a:gd name="connsiteY9" fmla="*/ 1 h 488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33627" h="4886534">
                    <a:moveTo>
                      <a:pt x="7220841" y="0"/>
                    </a:moveTo>
                    <a:lnTo>
                      <a:pt x="9733627" y="0"/>
                    </a:lnTo>
                    <a:lnTo>
                      <a:pt x="9733627" y="2615397"/>
                    </a:lnTo>
                    <a:lnTo>
                      <a:pt x="7231601" y="2615397"/>
                    </a:lnTo>
                    <a:lnTo>
                      <a:pt x="7231601" y="2616073"/>
                    </a:lnTo>
                    <a:lnTo>
                      <a:pt x="4125257" y="2616073"/>
                    </a:lnTo>
                    <a:cubicBezTo>
                      <a:pt x="3258409" y="3980626"/>
                      <a:pt x="1735324" y="4886534"/>
                      <a:pt x="0" y="4886534"/>
                    </a:cubicBezTo>
                    <a:lnTo>
                      <a:pt x="0" y="2111888"/>
                    </a:lnTo>
                    <a:cubicBezTo>
                      <a:pt x="1166099" y="2111888"/>
                      <a:pt x="2111826" y="1165320"/>
                      <a:pt x="2111826" y="1"/>
                    </a:cubicBezTo>
                    <a:lnTo>
                      <a:pt x="7220841" y="1"/>
                    </a:lnTo>
                    <a:close/>
                  </a:path>
                </a:pathLst>
              </a:custGeom>
              <a:solidFill>
                <a:srgbClr val="FFC000"/>
              </a:solidFill>
              <a:ln>
                <a:noFill/>
              </a:ln>
              <a:effectLst/>
            </p:spPr>
            <p:txBody>
              <a:bodyPr wrap="square" anchor="ctr">
                <a:noAutofit/>
              </a:bodyPr>
              <a:lstStyle/>
              <a:p>
                <a:pPr defTabSz="171450">
                  <a:defRPr/>
                </a:pPr>
                <a:endParaRPr lang="en-US" sz="2449" dirty="0">
                  <a:solidFill>
                    <a:prstClr val="black"/>
                  </a:solidFill>
                  <a:latin typeface="Lato Light" panose="020F0502020204030203" pitchFamily="34" charset="0"/>
                </a:endParaRPr>
              </a:p>
            </p:txBody>
          </p:sp>
          <p:sp>
            <p:nvSpPr>
              <p:cNvPr id="15" name="TextBox 14">
                <a:extLst>
                  <a:ext uri="{FF2B5EF4-FFF2-40B4-BE49-F238E27FC236}">
                    <a16:creationId xmlns:a16="http://schemas.microsoft.com/office/drawing/2014/main" id="{CE8EAC23-7DA8-7048-AF7A-B788ADFDC92C}"/>
                  </a:ext>
                </a:extLst>
              </p:cNvPr>
              <p:cNvSpPr txBox="1"/>
              <p:nvPr/>
            </p:nvSpPr>
            <p:spPr>
              <a:xfrm>
                <a:off x="6519603" y="4964778"/>
                <a:ext cx="1710297" cy="369332"/>
              </a:xfrm>
              <a:prstGeom prst="rect">
                <a:avLst/>
              </a:prstGeom>
              <a:noFill/>
            </p:spPr>
            <p:txBody>
              <a:bodyPr wrap="none" rtlCol="0" anchor="t" anchorCtr="0">
                <a:spAutoFit/>
              </a:bodyPr>
              <a:lstStyle/>
              <a:p>
                <a:pPr algn="ctr" defTabSz="171450">
                  <a:defRPr/>
                </a:pPr>
                <a:r>
                  <a:rPr lang="en-US" sz="1200" b="1" dirty="0">
                    <a:solidFill>
                      <a:prstClr val="white"/>
                    </a:solidFill>
                    <a:latin typeface="Poppins" pitchFamily="2" charset="77"/>
                    <a:ea typeface="League Spartan" charset="0"/>
                    <a:cs typeface="Poppins" pitchFamily="2" charset="77"/>
                  </a:rPr>
                  <a:t>CONNECTIONS</a:t>
                </a:r>
              </a:p>
            </p:txBody>
          </p:sp>
          <p:sp>
            <p:nvSpPr>
              <p:cNvPr id="16" name="Subtitle 2">
                <a:extLst>
                  <a:ext uri="{FF2B5EF4-FFF2-40B4-BE49-F238E27FC236}">
                    <a16:creationId xmlns:a16="http://schemas.microsoft.com/office/drawing/2014/main" id="{421FCD3D-50D5-CA42-9353-182CC81667B9}"/>
                  </a:ext>
                </a:extLst>
              </p:cNvPr>
              <p:cNvSpPr txBox="1">
                <a:spLocks/>
              </p:cNvSpPr>
              <p:nvPr/>
            </p:nvSpPr>
            <p:spPr>
              <a:xfrm>
                <a:off x="8490759" y="4474046"/>
                <a:ext cx="2472054" cy="490732"/>
              </a:xfrm>
              <a:prstGeom prst="rect">
                <a:avLst/>
              </a:prstGeom>
            </p:spPr>
            <p:txBody>
              <a:bodyPr vert="horz" wrap="square" lIns="34290" tIns="17145" rIns="34290" bIns="171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313"/>
                  </a:lnSpc>
                  <a:defRPr/>
                </a:pPr>
                <a:r>
                  <a:rPr lang="en-US" sz="900" dirty="0">
                    <a:solidFill>
                      <a:prstClr val="white"/>
                    </a:solidFill>
                    <a:latin typeface="Open Sans" panose="020B0606030504020204" pitchFamily="34" charset="0"/>
                    <a:ea typeface="Open Sans" panose="020B0606030504020204" pitchFamily="34" charset="0"/>
                    <a:cs typeface="Open Sans" panose="020B0606030504020204" pitchFamily="34" charset="0"/>
                  </a:rPr>
                  <a:t>A virtual watering-hole for Entrepreneurs and Mentors </a:t>
                </a:r>
              </a:p>
            </p:txBody>
          </p:sp>
          <p:pic>
            <p:nvPicPr>
              <p:cNvPr id="17" name="Picture 16">
                <a:extLst>
                  <a:ext uri="{FF2B5EF4-FFF2-40B4-BE49-F238E27FC236}">
                    <a16:creationId xmlns:a16="http://schemas.microsoft.com/office/drawing/2014/main" id="{64E510C7-A0B1-8A47-A682-E3C14541750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506067" y="5433889"/>
                <a:ext cx="713274" cy="713274"/>
              </a:xfrm>
              <a:prstGeom prst="rect">
                <a:avLst/>
              </a:prstGeom>
            </p:spPr>
          </p:pic>
        </p:grpSp>
      </p:grpSp>
      <p:sp>
        <p:nvSpPr>
          <p:cNvPr id="32" name="TextBox 31"/>
          <p:cNvSpPr txBox="1"/>
          <p:nvPr/>
        </p:nvSpPr>
        <p:spPr>
          <a:xfrm>
            <a:off x="236445" y="225853"/>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Solution </a:t>
            </a:r>
          </a:p>
        </p:txBody>
      </p:sp>
      <p:sp>
        <p:nvSpPr>
          <p:cNvPr id="33" name="Rectangle 32"/>
          <p:cNvSpPr/>
          <p:nvPr/>
        </p:nvSpPr>
        <p:spPr>
          <a:xfrm>
            <a:off x="347316" y="677174"/>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
        <p:nvSpPr>
          <p:cNvPr id="37" name="Rectangle 36">
            <a:extLst>
              <a:ext uri="{FF2B5EF4-FFF2-40B4-BE49-F238E27FC236}">
                <a16:creationId xmlns:a16="http://schemas.microsoft.com/office/drawing/2014/main" id="{D1852896-702C-5145-AFFE-1D57A10F73EA}"/>
              </a:ext>
            </a:extLst>
          </p:cNvPr>
          <p:cNvSpPr/>
          <p:nvPr/>
        </p:nvSpPr>
        <p:spPr>
          <a:xfrm>
            <a:off x="159024" y="752510"/>
            <a:ext cx="5527108" cy="307777"/>
          </a:xfrm>
          <a:prstGeom prst="rect">
            <a:avLst/>
          </a:prstGeom>
        </p:spPr>
        <p:txBody>
          <a:bodyPr wrap="square" anchor="ctr">
            <a:spAutoFit/>
          </a:bodyPr>
          <a:lstStyle/>
          <a:p>
            <a:pPr lvl="0" algn="ctr">
              <a:spcBef>
                <a:spcPts val="600"/>
              </a:spcBef>
              <a:defRPr/>
            </a:pPr>
            <a:r>
              <a:rPr lang="en-US" sz="1400" b="1" dirty="0">
                <a:solidFill>
                  <a:srgbClr val="E7E6E6">
                    <a:lumMod val="10000"/>
                  </a:srgbClr>
                </a:solidFill>
                <a:latin typeface="Open Sans"/>
              </a:rPr>
              <a:t>Access to Mentors, Content and Connects through an AI-enabled tech platform</a:t>
            </a:r>
          </a:p>
        </p:txBody>
      </p:sp>
      <p:grpSp>
        <p:nvGrpSpPr>
          <p:cNvPr id="38" name="Group 37"/>
          <p:cNvGrpSpPr/>
          <p:nvPr/>
        </p:nvGrpSpPr>
        <p:grpSpPr>
          <a:xfrm>
            <a:off x="6999743" y="4565957"/>
            <a:ext cx="2768664" cy="598733"/>
            <a:chOff x="6999743" y="4565957"/>
            <a:chExt cx="2768664" cy="598733"/>
          </a:xfrm>
        </p:grpSpPr>
        <p:sp>
          <p:nvSpPr>
            <p:cNvPr id="39" name="TextBox 38"/>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40" name="TextBox 39"/>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sp>
        <p:nvSpPr>
          <p:cNvPr id="2" name="Flowchart: Connector 1"/>
          <p:cNvSpPr/>
          <p:nvPr/>
        </p:nvSpPr>
        <p:spPr>
          <a:xfrm>
            <a:off x="6250981" y="578094"/>
            <a:ext cx="731520" cy="731520"/>
          </a:xfrm>
          <a:prstGeom prst="flowChartConnector">
            <a:avLst/>
          </a:prstGeom>
          <a:solidFill>
            <a:srgbClr val="FFC000">
              <a:alpha val="45000"/>
            </a:srgb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41" name="Flowchart: Connector 40"/>
          <p:cNvSpPr/>
          <p:nvPr/>
        </p:nvSpPr>
        <p:spPr>
          <a:xfrm>
            <a:off x="6821608" y="586344"/>
            <a:ext cx="731520" cy="731520"/>
          </a:xfrm>
          <a:prstGeom prst="flowChartConnector">
            <a:avLst/>
          </a:prstGeom>
          <a:solidFill>
            <a:schemeClr val="accent1">
              <a:alpha val="54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2" name="Flowchart: Connector 41"/>
          <p:cNvSpPr/>
          <p:nvPr/>
        </p:nvSpPr>
        <p:spPr>
          <a:xfrm>
            <a:off x="6546752" y="931066"/>
            <a:ext cx="731520" cy="731520"/>
          </a:xfrm>
          <a:prstGeom prst="flowChartConnector">
            <a:avLst/>
          </a:prstGeom>
          <a:solidFill>
            <a:schemeClr val="accent2">
              <a:alpha val="47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3" name="Straight Arrow Connector 42"/>
          <p:cNvCxnSpPr/>
          <p:nvPr/>
        </p:nvCxnSpPr>
        <p:spPr>
          <a:xfrm flipH="1">
            <a:off x="7278272" y="931066"/>
            <a:ext cx="58258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307184" y="931066"/>
            <a:ext cx="611492" cy="200055"/>
          </a:xfrm>
          <a:prstGeom prst="rect">
            <a:avLst/>
          </a:prstGeom>
          <a:noFill/>
        </p:spPr>
        <p:txBody>
          <a:bodyPr wrap="square" rtlCol="0">
            <a:spAutoFit/>
          </a:bodyPr>
          <a:lstStyle/>
          <a:p>
            <a:r>
              <a:rPr lang="en-US" sz="700" dirty="0">
                <a:solidFill>
                  <a:schemeClr val="tx1">
                    <a:lumMod val="50000"/>
                    <a:lumOff val="50000"/>
                  </a:schemeClr>
                </a:solidFill>
              </a:rPr>
              <a:t>Rating exp.</a:t>
            </a:r>
          </a:p>
        </p:txBody>
      </p:sp>
      <p:sp>
        <p:nvSpPr>
          <p:cNvPr id="46" name="TextBox 45"/>
          <p:cNvSpPr txBox="1"/>
          <p:nvPr/>
        </p:nvSpPr>
        <p:spPr>
          <a:xfrm>
            <a:off x="7382536" y="755621"/>
            <a:ext cx="611492" cy="200055"/>
          </a:xfrm>
          <a:prstGeom prst="rect">
            <a:avLst/>
          </a:prstGeom>
          <a:noFill/>
        </p:spPr>
        <p:txBody>
          <a:bodyPr wrap="square" rtlCol="0">
            <a:spAutoFit/>
          </a:bodyPr>
          <a:lstStyle/>
          <a:p>
            <a:r>
              <a:rPr lang="en-US" sz="700" b="1" dirty="0">
                <a:solidFill>
                  <a:schemeClr val="tx1">
                    <a:lumMod val="50000"/>
                    <a:lumOff val="50000"/>
                  </a:schemeClr>
                </a:solidFill>
              </a:rPr>
              <a:t>Air BnB</a:t>
            </a:r>
          </a:p>
        </p:txBody>
      </p:sp>
      <p:cxnSp>
        <p:nvCxnSpPr>
          <p:cNvPr id="48" name="Straight Arrow Connector 47"/>
          <p:cNvCxnSpPr/>
          <p:nvPr/>
        </p:nvCxnSpPr>
        <p:spPr>
          <a:xfrm flipV="1">
            <a:off x="6893134" y="1367955"/>
            <a:ext cx="0" cy="58926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50" name="TextBox 49"/>
          <p:cNvSpPr txBox="1"/>
          <p:nvPr/>
        </p:nvSpPr>
        <p:spPr>
          <a:xfrm rot="16200000">
            <a:off x="6418258" y="1601893"/>
            <a:ext cx="736539" cy="200055"/>
          </a:xfrm>
          <a:prstGeom prst="rect">
            <a:avLst/>
          </a:prstGeom>
        </p:spPr>
        <p:txBody>
          <a:bodyPr wrap="square" rtlCol="0">
            <a:spAutoFit/>
          </a:bodyPr>
          <a:lstStyle/>
          <a:p>
            <a:pPr algn="ctr"/>
            <a:r>
              <a:rPr lang="en-US" sz="700" dirty="0" err="1">
                <a:solidFill>
                  <a:schemeClr val="tx1">
                    <a:lumMod val="50000"/>
                    <a:lumOff val="50000"/>
                  </a:schemeClr>
                </a:solidFill>
              </a:rPr>
              <a:t>Linkedin</a:t>
            </a:r>
            <a:r>
              <a:rPr lang="en-US" sz="700" b="1" dirty="0">
                <a:solidFill>
                  <a:schemeClr val="tx1">
                    <a:lumMod val="50000"/>
                    <a:lumOff val="50000"/>
                  </a:schemeClr>
                </a:solidFill>
              </a:rPr>
              <a:t> </a:t>
            </a:r>
          </a:p>
        </p:txBody>
      </p:sp>
      <p:sp>
        <p:nvSpPr>
          <p:cNvPr id="52" name="TextBox 51"/>
          <p:cNvSpPr txBox="1"/>
          <p:nvPr/>
        </p:nvSpPr>
        <p:spPr>
          <a:xfrm rot="16200000">
            <a:off x="6568199" y="1581080"/>
            <a:ext cx="822228" cy="201386"/>
          </a:xfrm>
          <a:prstGeom prst="rect">
            <a:avLst/>
          </a:prstGeom>
          <a:noFill/>
        </p:spPr>
        <p:txBody>
          <a:bodyPr wrap="square" rtlCol="0">
            <a:spAutoFit/>
          </a:bodyPr>
          <a:lstStyle/>
          <a:p>
            <a:r>
              <a:rPr lang="en-US" sz="700" dirty="0">
                <a:solidFill>
                  <a:schemeClr val="tx1">
                    <a:lumMod val="50000"/>
                    <a:lumOff val="50000"/>
                  </a:schemeClr>
                </a:solidFill>
              </a:rPr>
              <a:t>Prof. </a:t>
            </a:r>
            <a:r>
              <a:rPr lang="en-US" sz="700" b="1" dirty="0">
                <a:solidFill>
                  <a:schemeClr val="tx1">
                    <a:lumMod val="50000"/>
                    <a:lumOff val="50000"/>
                  </a:schemeClr>
                </a:solidFill>
              </a:rPr>
              <a:t>Community</a:t>
            </a:r>
            <a:r>
              <a:rPr lang="en-US" sz="700" dirty="0">
                <a:solidFill>
                  <a:schemeClr val="tx1">
                    <a:lumMod val="50000"/>
                    <a:lumOff val="50000"/>
                  </a:schemeClr>
                </a:solidFill>
              </a:rPr>
              <a:t> </a:t>
            </a:r>
          </a:p>
        </p:txBody>
      </p:sp>
      <p:cxnSp>
        <p:nvCxnSpPr>
          <p:cNvPr id="54" name="Straight Arrow Connector 53"/>
          <p:cNvCxnSpPr/>
          <p:nvPr/>
        </p:nvCxnSpPr>
        <p:spPr>
          <a:xfrm>
            <a:off x="5850946" y="931066"/>
            <a:ext cx="605114"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sp>
        <p:nvSpPr>
          <p:cNvPr id="55" name="TextBox 54"/>
          <p:cNvSpPr txBox="1"/>
          <p:nvPr/>
        </p:nvSpPr>
        <p:spPr>
          <a:xfrm>
            <a:off x="5859544" y="719618"/>
            <a:ext cx="611492" cy="200055"/>
          </a:xfrm>
          <a:prstGeom prst="rect">
            <a:avLst/>
          </a:prstGeom>
          <a:noFill/>
        </p:spPr>
        <p:txBody>
          <a:bodyPr wrap="square" rtlCol="0">
            <a:spAutoFit/>
          </a:bodyPr>
          <a:lstStyle/>
          <a:p>
            <a:r>
              <a:rPr lang="en-US" sz="700" b="1" dirty="0">
                <a:solidFill>
                  <a:schemeClr val="tx1">
                    <a:lumMod val="50000"/>
                    <a:lumOff val="50000"/>
                  </a:schemeClr>
                </a:solidFill>
              </a:rPr>
              <a:t>Tinder </a:t>
            </a:r>
          </a:p>
        </p:txBody>
      </p:sp>
      <p:sp>
        <p:nvSpPr>
          <p:cNvPr id="56" name="TextBox 55"/>
          <p:cNvSpPr txBox="1"/>
          <p:nvPr/>
        </p:nvSpPr>
        <p:spPr>
          <a:xfrm>
            <a:off x="5810081" y="923371"/>
            <a:ext cx="611492" cy="200055"/>
          </a:xfrm>
          <a:prstGeom prst="rect">
            <a:avLst/>
          </a:prstGeom>
          <a:noFill/>
        </p:spPr>
        <p:txBody>
          <a:bodyPr wrap="square" rtlCol="0">
            <a:spAutoFit/>
          </a:bodyPr>
          <a:lstStyle/>
          <a:p>
            <a:r>
              <a:rPr lang="en-US" sz="700" b="1" dirty="0">
                <a:solidFill>
                  <a:schemeClr val="tx1">
                    <a:lumMod val="50000"/>
                    <a:lumOff val="50000"/>
                  </a:schemeClr>
                </a:solidFill>
              </a:rPr>
              <a:t>Match</a:t>
            </a:r>
            <a:r>
              <a:rPr lang="en-US" sz="700" dirty="0">
                <a:solidFill>
                  <a:schemeClr val="tx1">
                    <a:lumMod val="50000"/>
                    <a:lumOff val="50000"/>
                  </a:schemeClr>
                </a:solidFill>
              </a:rPr>
              <a:t> </a:t>
            </a:r>
            <a:r>
              <a:rPr lang="en-US" sz="700" dirty="0" err="1">
                <a:solidFill>
                  <a:schemeClr val="tx1">
                    <a:lumMod val="50000"/>
                    <a:lumOff val="50000"/>
                  </a:schemeClr>
                </a:solidFill>
              </a:rPr>
              <a:t>Exp</a:t>
            </a:r>
            <a:endParaRPr lang="en-US" sz="700" dirty="0">
              <a:solidFill>
                <a:schemeClr val="tx1">
                  <a:lumMod val="50000"/>
                  <a:lumOff val="50000"/>
                </a:schemeClr>
              </a:solidFill>
            </a:endParaRPr>
          </a:p>
        </p:txBody>
      </p:sp>
      <p:cxnSp>
        <p:nvCxnSpPr>
          <p:cNvPr id="58" name="Straight Arrow Connector 57"/>
          <p:cNvCxnSpPr/>
          <p:nvPr/>
        </p:nvCxnSpPr>
        <p:spPr>
          <a:xfrm flipH="1" flipV="1">
            <a:off x="6943567" y="1102940"/>
            <a:ext cx="833699" cy="541287"/>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61" name="TextBox 60"/>
          <p:cNvSpPr txBox="1"/>
          <p:nvPr/>
        </p:nvSpPr>
        <p:spPr>
          <a:xfrm rot="1890185" flipH="1">
            <a:off x="7143792" y="1214295"/>
            <a:ext cx="908296" cy="261610"/>
          </a:xfrm>
          <a:prstGeom prst="rect">
            <a:avLst/>
          </a:prstGeom>
        </p:spPr>
        <p:txBody>
          <a:bodyPr wrap="square" rtlCol="0">
            <a:spAutoFit/>
          </a:bodyPr>
          <a:lstStyle/>
          <a:p>
            <a:pPr algn="ctr"/>
            <a:r>
              <a:rPr lang="en-US" sz="1050" b="1" dirty="0" err="1">
                <a:solidFill>
                  <a:schemeClr val="tx1">
                    <a:lumMod val="50000"/>
                    <a:lumOff val="50000"/>
                  </a:schemeClr>
                </a:solidFill>
              </a:rPr>
              <a:t>MentorApp</a:t>
            </a:r>
            <a:endParaRPr lang="en-US" sz="1050" b="1" dirty="0">
              <a:solidFill>
                <a:schemeClr val="tx1">
                  <a:lumMod val="50000"/>
                  <a:lumOff val="50000"/>
                </a:schemeClr>
              </a:solidFill>
            </a:endParaRPr>
          </a:p>
        </p:txBody>
      </p:sp>
    </p:spTree>
    <p:extLst>
      <p:ext uri="{BB962C8B-B14F-4D97-AF65-F5344CB8AC3E}">
        <p14:creationId xmlns:p14="http://schemas.microsoft.com/office/powerpoint/2010/main" val="167597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36445" y="63539"/>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Solution </a:t>
            </a:r>
          </a:p>
        </p:txBody>
      </p:sp>
      <p:sp>
        <p:nvSpPr>
          <p:cNvPr id="10" name="Rectangle 9"/>
          <p:cNvSpPr/>
          <p:nvPr/>
        </p:nvSpPr>
        <p:spPr>
          <a:xfrm>
            <a:off x="422901" y="655154"/>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grpSp>
        <p:nvGrpSpPr>
          <p:cNvPr id="19" name="Group 18">
            <a:extLst>
              <a:ext uri="{FF2B5EF4-FFF2-40B4-BE49-F238E27FC236}">
                <a16:creationId xmlns:a16="http://schemas.microsoft.com/office/drawing/2014/main" id="{4C6234B0-6818-5747-8DD0-7D7040062755}"/>
              </a:ext>
            </a:extLst>
          </p:cNvPr>
          <p:cNvGrpSpPr/>
          <p:nvPr/>
        </p:nvGrpSpPr>
        <p:grpSpPr>
          <a:xfrm>
            <a:off x="-6151" y="877791"/>
            <a:ext cx="4184779" cy="4181394"/>
            <a:chOff x="5095337" y="1201057"/>
            <a:chExt cx="3240625" cy="5080902"/>
          </a:xfrm>
        </p:grpSpPr>
        <p:sp>
          <p:nvSpPr>
            <p:cNvPr id="20" name="Rectangle 19">
              <a:extLst>
                <a:ext uri="{FF2B5EF4-FFF2-40B4-BE49-F238E27FC236}">
                  <a16:creationId xmlns:a16="http://schemas.microsoft.com/office/drawing/2014/main" id="{0CC45DE1-AFA5-3348-A591-AD47C80078EF}"/>
                </a:ext>
              </a:extLst>
            </p:cNvPr>
            <p:cNvSpPr/>
            <p:nvPr/>
          </p:nvSpPr>
          <p:spPr>
            <a:xfrm>
              <a:off x="5283199" y="1201057"/>
              <a:ext cx="3048000" cy="5080902"/>
            </a:xfrm>
            <a:prstGeom prst="rect">
              <a:avLst/>
            </a:prstGeom>
            <a:solidFill>
              <a:srgbClr val="FFFFFF"/>
            </a:solidFill>
            <a:ln w="12700" cap="flat" cmpd="sng" algn="ctr">
              <a:noFill/>
              <a:prstDash val="solid"/>
              <a:miter lim="800000"/>
            </a:ln>
            <a:effectLst>
              <a:outerShdw blurRad="381000" sx="102000" sy="102000" algn="ctr" rotWithShape="0">
                <a:srgbClr val="FFFFFF">
                  <a:lumMod val="8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E2937E2-F8BB-514B-BFC3-EA1EC8470CB9}"/>
                </a:ext>
              </a:extLst>
            </p:cNvPr>
            <p:cNvSpPr/>
            <p:nvPr/>
          </p:nvSpPr>
          <p:spPr>
            <a:xfrm>
              <a:off x="5278436" y="1203778"/>
              <a:ext cx="3052763" cy="1107863"/>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1FD98C53-404C-A84C-BA89-86F00A207FBF}"/>
                </a:ext>
              </a:extLst>
            </p:cNvPr>
            <p:cNvSpPr/>
            <p:nvPr/>
          </p:nvSpPr>
          <p:spPr>
            <a:xfrm>
              <a:off x="5283199" y="1218033"/>
              <a:ext cx="3052763" cy="647000"/>
            </a:xfrm>
            <a:custGeom>
              <a:avLst/>
              <a:gdLst>
                <a:gd name="connsiteX0" fmla="*/ 0 w 3048000"/>
                <a:gd name="connsiteY0" fmla="*/ 0 h 845457"/>
                <a:gd name="connsiteX1" fmla="*/ 3048000 w 3048000"/>
                <a:gd name="connsiteY1" fmla="*/ 0 h 845457"/>
                <a:gd name="connsiteX2" fmla="*/ 3048000 w 3048000"/>
                <a:gd name="connsiteY2" fmla="*/ 365345 h 845457"/>
                <a:gd name="connsiteX3" fmla="*/ 41851 w 3048000"/>
                <a:gd name="connsiteY3" fmla="*/ 845457 h 845457"/>
                <a:gd name="connsiteX4" fmla="*/ 0 w 3048000"/>
                <a:gd name="connsiteY4" fmla="*/ 845457 h 845457"/>
                <a:gd name="connsiteX0" fmla="*/ 0 w 3052763"/>
                <a:gd name="connsiteY0" fmla="*/ 0 h 845457"/>
                <a:gd name="connsiteX1" fmla="*/ 3048000 w 3052763"/>
                <a:gd name="connsiteY1" fmla="*/ 0 h 845457"/>
                <a:gd name="connsiteX2" fmla="*/ 3052763 w 3052763"/>
                <a:gd name="connsiteY2" fmla="*/ 598707 h 845457"/>
                <a:gd name="connsiteX3" fmla="*/ 41851 w 3052763"/>
                <a:gd name="connsiteY3" fmla="*/ 845457 h 845457"/>
                <a:gd name="connsiteX4" fmla="*/ 0 w 3052763"/>
                <a:gd name="connsiteY4" fmla="*/ 845457 h 845457"/>
                <a:gd name="connsiteX5" fmla="*/ 0 w 3052763"/>
                <a:gd name="connsiteY5" fmla="*/ 0 h 8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2763" h="845457">
                  <a:moveTo>
                    <a:pt x="0" y="0"/>
                  </a:moveTo>
                  <a:lnTo>
                    <a:pt x="3048000" y="0"/>
                  </a:lnTo>
                  <a:cubicBezTo>
                    <a:pt x="3049588" y="199569"/>
                    <a:pt x="3051175" y="399138"/>
                    <a:pt x="3052763" y="598707"/>
                  </a:cubicBezTo>
                  <a:lnTo>
                    <a:pt x="41851" y="845457"/>
                  </a:lnTo>
                  <a:lnTo>
                    <a:pt x="0" y="845457"/>
                  </a:lnTo>
                  <a:lnTo>
                    <a:pt x="0" y="0"/>
                  </a:lnTo>
                  <a:close/>
                </a:path>
              </a:pathLst>
            </a:custGeom>
            <a:solidFill>
              <a:srgbClr val="FFA61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3" name="Title 3">
              <a:extLst>
                <a:ext uri="{FF2B5EF4-FFF2-40B4-BE49-F238E27FC236}">
                  <a16:creationId xmlns:a16="http://schemas.microsoft.com/office/drawing/2014/main" id="{5E055AED-78C2-964B-AD28-DB6DBDA3DA72}"/>
                </a:ext>
              </a:extLst>
            </p:cNvPr>
            <p:cNvSpPr txBox="1">
              <a:spLocks/>
            </p:cNvSpPr>
            <p:nvPr/>
          </p:nvSpPr>
          <p:spPr>
            <a:xfrm>
              <a:off x="5748620" y="1298838"/>
              <a:ext cx="2112393" cy="448542"/>
            </a:xfrm>
            <a:prstGeom prst="rect">
              <a:avLst/>
            </a:prstGeom>
          </p:spPr>
          <p:txBody>
            <a:bodyPr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0" marR="0" lvl="0" indent="0" algn="ctr" defTabSz="914400" rtl="0" eaLnBrk="1" fontAlgn="auto" latinLnBrk="0" hangingPunct="1">
                <a:lnSpc>
                  <a:spcPct val="80000"/>
                </a:lnSpc>
                <a:spcBef>
                  <a:spcPct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4" name="Title 3">
              <a:extLst>
                <a:ext uri="{FF2B5EF4-FFF2-40B4-BE49-F238E27FC236}">
                  <a16:creationId xmlns:a16="http://schemas.microsoft.com/office/drawing/2014/main" id="{DE4C37C3-D1F9-4D4F-B87C-DA8887C90925}"/>
                </a:ext>
              </a:extLst>
            </p:cNvPr>
            <p:cNvSpPr txBox="1">
              <a:spLocks/>
            </p:cNvSpPr>
            <p:nvPr/>
          </p:nvSpPr>
          <p:spPr>
            <a:xfrm>
              <a:off x="5095337" y="1556030"/>
              <a:ext cx="3052763" cy="1089789"/>
            </a:xfrm>
            <a:prstGeom prst="rect">
              <a:avLst/>
            </a:prstGeom>
          </p:spPr>
          <p:txBody>
            <a:bodyPr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srgbClr val="000000">
                      <a:lumMod val="85000"/>
                      <a:lumOff val="15000"/>
                    </a:srgbClr>
                  </a:solidFill>
                  <a:effectLst/>
                  <a:uLnTx/>
                  <a:uFillTx/>
                  <a:latin typeface="Open Sans" panose="020B0606030504020204" pitchFamily="34" charset="0"/>
                  <a:ea typeface="Open Sans" panose="020B0606030504020204" pitchFamily="34" charset="0"/>
                  <a:cs typeface="Open Sans" panose="020B0606030504020204" pitchFamily="34" charset="0"/>
                </a:rPr>
                <a:t>Benefits</a:t>
              </a:r>
              <a:r>
                <a:rPr kumimoji="0" lang="en-US" sz="1400" b="1" i="0" u="none" strike="noStrike" kern="1200" cap="none" spc="0" normalizeH="0" noProof="0" dirty="0">
                  <a:ln>
                    <a:noFill/>
                  </a:ln>
                  <a:solidFill>
                    <a:srgbClr val="000000">
                      <a:lumMod val="85000"/>
                      <a:lumOff val="15000"/>
                    </a:srgbClr>
                  </a:solidFill>
                  <a:effectLst/>
                  <a:uLnTx/>
                  <a:uFillTx/>
                  <a:latin typeface="Open Sans" panose="020B0606030504020204" pitchFamily="34" charset="0"/>
                  <a:ea typeface="Open Sans" panose="020B0606030504020204" pitchFamily="34" charset="0"/>
                  <a:cs typeface="Open Sans" panose="020B0606030504020204" pitchFamily="34" charset="0"/>
                </a:rPr>
                <a:t> to the Entrepreneur </a:t>
              </a:r>
              <a:endParaRPr kumimoji="0" lang="en-US" sz="1400" b="1" i="0" u="none" strike="noStrike" kern="1200" cap="none" spc="0" normalizeH="0" baseline="0" noProof="0" dirty="0">
                <a:ln>
                  <a:noFill/>
                </a:ln>
                <a:solidFill>
                  <a:srgbClr val="000000">
                    <a:lumMod val="85000"/>
                    <a:lumOff val="1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C4702C4F-9737-C946-99A5-F845BF62B501}"/>
                </a:ext>
              </a:extLst>
            </p:cNvPr>
            <p:cNvSpPr txBox="1"/>
            <p:nvPr/>
          </p:nvSpPr>
          <p:spPr>
            <a:xfrm>
              <a:off x="5309947" y="2478731"/>
              <a:ext cx="2951165" cy="3590265"/>
            </a:xfrm>
            <a:prstGeom prst="rect">
              <a:avLst/>
            </a:prstGeom>
            <a:noFill/>
          </p:spPr>
          <p:txBody>
            <a:bodyPr wrap="square" rtlCol="0">
              <a:spAutoFit/>
            </a:bodyPr>
            <a:lstStyle/>
            <a:p>
              <a:pPr marL="285750" lvl="0" indent="-285750" defTabSz="228600">
                <a:spcAft>
                  <a:spcPts val="1200"/>
                </a:spcAft>
                <a:buFont typeface="Arial" panose="020B0604020202020204" pitchFamily="34" charset="0"/>
                <a:buChar char="•"/>
                <a:defRPr/>
              </a:pPr>
              <a:r>
                <a:rPr lang="en-US" sz="1050" kern="0" dirty="0" err="1">
                  <a:solidFill>
                    <a:prstClr val="black"/>
                  </a:solidFill>
                  <a:latin typeface="Open Sans"/>
                </a:rPr>
                <a:t>MentorApp</a:t>
              </a:r>
              <a:r>
                <a:rPr lang="en-US" sz="1050" kern="0" dirty="0">
                  <a:solidFill>
                    <a:prstClr val="black"/>
                  </a:solidFill>
                  <a:latin typeface="Open Sans"/>
                </a:rPr>
                <a:t> is a virtual watering hole for entrepreneurs and mentors. </a:t>
              </a:r>
            </a:p>
            <a:p>
              <a:pPr marL="285750" lvl="0" indent="-285750" defTabSz="228600">
                <a:spcAft>
                  <a:spcPts val="1200"/>
                </a:spcAft>
                <a:buFont typeface="Arial" panose="020B0604020202020204" pitchFamily="34" charset="0"/>
                <a:buChar char="•"/>
                <a:defRPr/>
              </a:pPr>
              <a:r>
                <a:rPr lang="en-US" sz="1050" kern="0" dirty="0">
                  <a:solidFill>
                    <a:prstClr val="black"/>
                  </a:solidFill>
                  <a:latin typeface="Open Sans"/>
                </a:rPr>
                <a:t>The app aims to use AI/ML to do perfect matchmaking between mentors &amp; entrepreneurs based on industry and specific business issues. </a:t>
              </a:r>
            </a:p>
            <a:p>
              <a:pPr marL="285750" lvl="0" indent="-285750" defTabSz="228600">
                <a:spcAft>
                  <a:spcPts val="1200"/>
                </a:spcAft>
                <a:buFont typeface="Arial" panose="020B0604020202020204" pitchFamily="34" charset="0"/>
                <a:buChar char="•"/>
                <a:defRPr/>
              </a:pPr>
              <a:r>
                <a:rPr lang="en-US" sz="1050" kern="0" dirty="0">
                  <a:solidFill>
                    <a:prstClr val="black"/>
                  </a:solidFill>
                  <a:latin typeface="Open Sans"/>
                </a:rPr>
                <a:t>Tinder-like Swiping from both parties </a:t>
              </a:r>
            </a:p>
            <a:p>
              <a:pPr marL="285750" lvl="0" indent="-285750" defTabSz="228600">
                <a:spcAft>
                  <a:spcPts val="1200"/>
                </a:spcAft>
                <a:buFont typeface="Arial" panose="020B0604020202020204" pitchFamily="34" charset="0"/>
                <a:buChar char="•"/>
                <a:defRPr/>
              </a:pPr>
              <a:r>
                <a:rPr lang="en-US" sz="1050" kern="0" dirty="0">
                  <a:solidFill>
                    <a:prstClr val="black"/>
                  </a:solidFill>
                  <a:latin typeface="Open Sans"/>
                </a:rPr>
                <a:t>A community share highs and lows - Entrepreneurs are encouraged to post on the progress of their ventures and write about significant events in their journey. </a:t>
              </a:r>
            </a:p>
            <a:p>
              <a:pPr marL="285750" lvl="0" indent="-285750" defTabSz="228600">
                <a:spcAft>
                  <a:spcPts val="1200"/>
                </a:spcAft>
                <a:buFont typeface="Arial" panose="020B0604020202020204" pitchFamily="34" charset="0"/>
                <a:buChar char="•"/>
                <a:defRPr/>
              </a:pPr>
              <a:r>
                <a:rPr lang="en-US" sz="1050" kern="0" dirty="0">
                  <a:solidFill>
                    <a:prstClr val="black"/>
                  </a:solidFill>
                  <a:latin typeface="Open Sans"/>
                </a:rPr>
                <a:t>Reviews and ratings on mentoring conversations </a:t>
              </a:r>
            </a:p>
            <a:p>
              <a:pPr marL="285750" lvl="0" indent="-285750" defTabSz="228600">
                <a:spcAft>
                  <a:spcPts val="1200"/>
                </a:spcAft>
                <a:buFont typeface="Arial" panose="020B0604020202020204" pitchFamily="34" charset="0"/>
                <a:buChar char="•"/>
                <a:defRPr/>
              </a:pPr>
              <a:r>
                <a:rPr lang="en-US" sz="1050" kern="0" dirty="0">
                  <a:solidFill>
                    <a:prstClr val="black"/>
                  </a:solidFill>
                  <a:latin typeface="Open Sans"/>
                </a:rPr>
                <a:t>A great place to grow your network </a:t>
              </a:r>
            </a:p>
            <a:p>
              <a:pPr marL="285750" lvl="0" indent="-285750" defTabSz="228600">
                <a:spcAft>
                  <a:spcPts val="1200"/>
                </a:spcAft>
                <a:buFont typeface="Arial" panose="020B0604020202020204" pitchFamily="34" charset="0"/>
                <a:buChar char="•"/>
                <a:defRPr/>
              </a:pPr>
              <a:endParaRPr lang="en-US" sz="1050" kern="0" dirty="0">
                <a:solidFill>
                  <a:prstClr val="black"/>
                </a:solidFill>
                <a:latin typeface="Open Sans"/>
              </a:endParaRPr>
            </a:p>
          </p:txBody>
        </p:sp>
      </p:grpSp>
      <p:grpSp>
        <p:nvGrpSpPr>
          <p:cNvPr id="26" name="Group 25">
            <a:extLst>
              <a:ext uri="{FF2B5EF4-FFF2-40B4-BE49-F238E27FC236}">
                <a16:creationId xmlns:a16="http://schemas.microsoft.com/office/drawing/2014/main" id="{4C6234B0-6818-5747-8DD0-7D7040062755}"/>
              </a:ext>
            </a:extLst>
          </p:cNvPr>
          <p:cNvGrpSpPr/>
          <p:nvPr/>
        </p:nvGrpSpPr>
        <p:grpSpPr>
          <a:xfrm>
            <a:off x="4408923" y="870965"/>
            <a:ext cx="4184779" cy="4267743"/>
            <a:chOff x="5095337" y="1201057"/>
            <a:chExt cx="3240625" cy="5185827"/>
          </a:xfrm>
        </p:grpSpPr>
        <p:sp>
          <p:nvSpPr>
            <p:cNvPr id="27" name="Rectangle 26">
              <a:extLst>
                <a:ext uri="{FF2B5EF4-FFF2-40B4-BE49-F238E27FC236}">
                  <a16:creationId xmlns:a16="http://schemas.microsoft.com/office/drawing/2014/main" id="{0CC45DE1-AFA5-3348-A591-AD47C80078EF}"/>
                </a:ext>
              </a:extLst>
            </p:cNvPr>
            <p:cNvSpPr/>
            <p:nvPr/>
          </p:nvSpPr>
          <p:spPr>
            <a:xfrm>
              <a:off x="5283199" y="1201057"/>
              <a:ext cx="3048000" cy="5080902"/>
            </a:xfrm>
            <a:prstGeom prst="rect">
              <a:avLst/>
            </a:prstGeom>
            <a:solidFill>
              <a:srgbClr val="FFFFFF"/>
            </a:solidFill>
            <a:ln w="12700" cap="flat" cmpd="sng" algn="ctr">
              <a:noFill/>
              <a:prstDash val="solid"/>
              <a:miter lim="800000"/>
            </a:ln>
            <a:effectLst>
              <a:outerShdw blurRad="381000" sx="102000" sy="102000" algn="ctr" rotWithShape="0">
                <a:srgbClr val="FFFFFF">
                  <a:lumMod val="8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5E2937E2-F8BB-514B-BFC3-EA1EC8470CB9}"/>
                </a:ext>
              </a:extLst>
            </p:cNvPr>
            <p:cNvSpPr/>
            <p:nvPr/>
          </p:nvSpPr>
          <p:spPr>
            <a:xfrm>
              <a:off x="5278436" y="1203778"/>
              <a:ext cx="3052763" cy="1107863"/>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9" name="Freeform 28">
              <a:extLst>
                <a:ext uri="{FF2B5EF4-FFF2-40B4-BE49-F238E27FC236}">
                  <a16:creationId xmlns:a16="http://schemas.microsoft.com/office/drawing/2014/main" id="{1FD98C53-404C-A84C-BA89-86F00A207FBF}"/>
                </a:ext>
              </a:extLst>
            </p:cNvPr>
            <p:cNvSpPr/>
            <p:nvPr/>
          </p:nvSpPr>
          <p:spPr>
            <a:xfrm>
              <a:off x="5283199" y="1218033"/>
              <a:ext cx="3052763" cy="647000"/>
            </a:xfrm>
            <a:custGeom>
              <a:avLst/>
              <a:gdLst>
                <a:gd name="connsiteX0" fmla="*/ 0 w 3048000"/>
                <a:gd name="connsiteY0" fmla="*/ 0 h 845457"/>
                <a:gd name="connsiteX1" fmla="*/ 3048000 w 3048000"/>
                <a:gd name="connsiteY1" fmla="*/ 0 h 845457"/>
                <a:gd name="connsiteX2" fmla="*/ 3048000 w 3048000"/>
                <a:gd name="connsiteY2" fmla="*/ 365345 h 845457"/>
                <a:gd name="connsiteX3" fmla="*/ 41851 w 3048000"/>
                <a:gd name="connsiteY3" fmla="*/ 845457 h 845457"/>
                <a:gd name="connsiteX4" fmla="*/ 0 w 3048000"/>
                <a:gd name="connsiteY4" fmla="*/ 845457 h 845457"/>
                <a:gd name="connsiteX0" fmla="*/ 0 w 3052763"/>
                <a:gd name="connsiteY0" fmla="*/ 0 h 845457"/>
                <a:gd name="connsiteX1" fmla="*/ 3048000 w 3052763"/>
                <a:gd name="connsiteY1" fmla="*/ 0 h 845457"/>
                <a:gd name="connsiteX2" fmla="*/ 3052763 w 3052763"/>
                <a:gd name="connsiteY2" fmla="*/ 598707 h 845457"/>
                <a:gd name="connsiteX3" fmla="*/ 41851 w 3052763"/>
                <a:gd name="connsiteY3" fmla="*/ 845457 h 845457"/>
                <a:gd name="connsiteX4" fmla="*/ 0 w 3052763"/>
                <a:gd name="connsiteY4" fmla="*/ 845457 h 845457"/>
                <a:gd name="connsiteX5" fmla="*/ 0 w 3052763"/>
                <a:gd name="connsiteY5" fmla="*/ 0 h 8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2763" h="845457">
                  <a:moveTo>
                    <a:pt x="0" y="0"/>
                  </a:moveTo>
                  <a:lnTo>
                    <a:pt x="3048000" y="0"/>
                  </a:lnTo>
                  <a:cubicBezTo>
                    <a:pt x="3049588" y="199569"/>
                    <a:pt x="3051175" y="399138"/>
                    <a:pt x="3052763" y="598707"/>
                  </a:cubicBezTo>
                  <a:lnTo>
                    <a:pt x="41851" y="845457"/>
                  </a:lnTo>
                  <a:lnTo>
                    <a:pt x="0" y="845457"/>
                  </a:lnTo>
                  <a:lnTo>
                    <a:pt x="0" y="0"/>
                  </a:lnTo>
                  <a:close/>
                </a:path>
              </a:pathLst>
            </a:custGeom>
            <a:solidFill>
              <a:srgbClr val="FFA61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30" name="Title 3">
              <a:extLst>
                <a:ext uri="{FF2B5EF4-FFF2-40B4-BE49-F238E27FC236}">
                  <a16:creationId xmlns:a16="http://schemas.microsoft.com/office/drawing/2014/main" id="{5E055AED-78C2-964B-AD28-DB6DBDA3DA72}"/>
                </a:ext>
              </a:extLst>
            </p:cNvPr>
            <p:cNvSpPr txBox="1">
              <a:spLocks/>
            </p:cNvSpPr>
            <p:nvPr/>
          </p:nvSpPr>
          <p:spPr>
            <a:xfrm>
              <a:off x="5748620" y="1298838"/>
              <a:ext cx="2112393" cy="448542"/>
            </a:xfrm>
            <a:prstGeom prst="rect">
              <a:avLst/>
            </a:prstGeom>
          </p:spPr>
          <p:txBody>
            <a:bodyPr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0" marR="0" lvl="0" indent="0" algn="ctr" defTabSz="914400" rtl="0" eaLnBrk="1" fontAlgn="auto" latinLnBrk="0" hangingPunct="1">
                <a:lnSpc>
                  <a:spcPct val="80000"/>
                </a:lnSpc>
                <a:spcBef>
                  <a:spcPct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1" name="Title 3">
              <a:extLst>
                <a:ext uri="{FF2B5EF4-FFF2-40B4-BE49-F238E27FC236}">
                  <a16:creationId xmlns:a16="http://schemas.microsoft.com/office/drawing/2014/main" id="{DE4C37C3-D1F9-4D4F-B87C-DA8887C90925}"/>
                </a:ext>
              </a:extLst>
            </p:cNvPr>
            <p:cNvSpPr txBox="1">
              <a:spLocks/>
            </p:cNvSpPr>
            <p:nvPr/>
          </p:nvSpPr>
          <p:spPr>
            <a:xfrm>
              <a:off x="5095337" y="1556030"/>
              <a:ext cx="3052763" cy="1089789"/>
            </a:xfrm>
            <a:prstGeom prst="rect">
              <a:avLst/>
            </a:prstGeom>
          </p:spPr>
          <p:txBody>
            <a:bodyPr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400" b="1" i="0" u="none" strike="noStrike" kern="1200" cap="none" spc="0" normalizeH="0" baseline="0" noProof="0" dirty="0">
                  <a:ln>
                    <a:noFill/>
                  </a:ln>
                  <a:solidFill>
                    <a:srgbClr val="000000">
                      <a:lumMod val="85000"/>
                      <a:lumOff val="15000"/>
                    </a:srgbClr>
                  </a:solidFill>
                  <a:effectLst/>
                  <a:uLnTx/>
                  <a:uFillTx/>
                  <a:latin typeface="Open Sans" panose="020B0606030504020204" pitchFamily="34" charset="0"/>
                  <a:ea typeface="Open Sans" panose="020B0606030504020204" pitchFamily="34" charset="0"/>
                  <a:cs typeface="Open Sans" panose="020B0606030504020204" pitchFamily="34" charset="0"/>
                </a:rPr>
                <a:t>Benefits</a:t>
              </a:r>
              <a:r>
                <a:rPr kumimoji="0" lang="en-US" sz="1400" b="1" i="0" u="none" strike="noStrike" kern="1200" cap="none" spc="0" normalizeH="0" noProof="0" dirty="0">
                  <a:ln>
                    <a:noFill/>
                  </a:ln>
                  <a:solidFill>
                    <a:srgbClr val="000000">
                      <a:lumMod val="85000"/>
                      <a:lumOff val="15000"/>
                    </a:srgbClr>
                  </a:solidFill>
                  <a:effectLst/>
                  <a:uLnTx/>
                  <a:uFillTx/>
                  <a:latin typeface="Open Sans" panose="020B0606030504020204" pitchFamily="34" charset="0"/>
                  <a:ea typeface="Open Sans" panose="020B0606030504020204" pitchFamily="34" charset="0"/>
                  <a:cs typeface="Open Sans" panose="020B0606030504020204" pitchFamily="34" charset="0"/>
                </a:rPr>
                <a:t> to the Mentor </a:t>
              </a:r>
              <a:endParaRPr kumimoji="0" lang="en-US" sz="1400" b="1" i="0" u="none" strike="noStrike" kern="1200" cap="none" spc="0" normalizeH="0" baseline="0" noProof="0" dirty="0">
                <a:ln>
                  <a:noFill/>
                </a:ln>
                <a:solidFill>
                  <a:srgbClr val="000000">
                    <a:lumMod val="85000"/>
                    <a:lumOff val="1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a:extLst>
                <a:ext uri="{FF2B5EF4-FFF2-40B4-BE49-F238E27FC236}">
                  <a16:creationId xmlns:a16="http://schemas.microsoft.com/office/drawing/2014/main" id="{C4702C4F-9737-C946-99A5-F845BF62B501}"/>
                </a:ext>
              </a:extLst>
            </p:cNvPr>
            <p:cNvSpPr txBox="1"/>
            <p:nvPr/>
          </p:nvSpPr>
          <p:spPr>
            <a:xfrm>
              <a:off x="5309947" y="2478731"/>
              <a:ext cx="2951165" cy="3908153"/>
            </a:xfrm>
            <a:prstGeom prst="rect">
              <a:avLst/>
            </a:prstGeom>
            <a:noFill/>
          </p:spPr>
          <p:txBody>
            <a:bodyPr wrap="square" rtlCol="0">
              <a:spAutoFit/>
            </a:bodyPr>
            <a:lstStyle/>
            <a:p>
              <a:pPr marL="285750" lvl="0" indent="-285750" defTabSz="228600">
                <a:spcAft>
                  <a:spcPts val="1200"/>
                </a:spcAft>
                <a:buFont typeface="Arial" panose="020B0604020202020204" pitchFamily="34" charset="0"/>
                <a:buChar char="•"/>
                <a:defRPr/>
              </a:pPr>
              <a:r>
                <a:rPr lang="en-US" sz="1100" kern="0" dirty="0" err="1">
                  <a:solidFill>
                    <a:prstClr val="black"/>
                  </a:solidFill>
                  <a:latin typeface="Open Sans"/>
                </a:rPr>
                <a:t>MentorApp</a:t>
              </a:r>
              <a:r>
                <a:rPr lang="en-US" sz="1100" kern="0" dirty="0">
                  <a:solidFill>
                    <a:prstClr val="black"/>
                  </a:solidFill>
                  <a:latin typeface="Open Sans"/>
                </a:rPr>
                <a:t> will provide Mentors structured guidance on entrepreneurial mentoring - Mentor Development Path </a:t>
              </a:r>
            </a:p>
            <a:p>
              <a:pPr marL="285750" lvl="0" indent="-285750" defTabSz="228600">
                <a:spcAft>
                  <a:spcPts val="1200"/>
                </a:spcAft>
                <a:buFont typeface="Arial" panose="020B0604020202020204" pitchFamily="34" charset="0"/>
                <a:buChar char="•"/>
                <a:defRPr/>
              </a:pPr>
              <a:r>
                <a:rPr lang="en-US" sz="1100" kern="0" dirty="0">
                  <a:solidFill>
                    <a:prstClr val="black"/>
                  </a:solidFill>
                  <a:latin typeface="Open Sans"/>
                </a:rPr>
                <a:t>Systematic rewards and recognition </a:t>
              </a:r>
            </a:p>
            <a:p>
              <a:pPr marL="285750" lvl="0" indent="-285750" defTabSz="228600">
                <a:spcAft>
                  <a:spcPts val="1200"/>
                </a:spcAft>
                <a:buFont typeface="Arial" panose="020B0604020202020204" pitchFamily="34" charset="0"/>
                <a:buChar char="•"/>
                <a:defRPr/>
              </a:pPr>
              <a:r>
                <a:rPr lang="en-US" sz="1100" kern="0" dirty="0">
                  <a:solidFill>
                    <a:prstClr val="black"/>
                  </a:solidFill>
                  <a:latin typeface="Open Sans"/>
                </a:rPr>
                <a:t>Reviews and Scores that they can showcase as evidence of the efficacy of their mentoring conversation </a:t>
              </a:r>
            </a:p>
            <a:p>
              <a:pPr marL="285750" lvl="0" indent="-285750" defTabSz="228600">
                <a:spcAft>
                  <a:spcPts val="1200"/>
                </a:spcAft>
                <a:buFont typeface="Arial" panose="020B0604020202020204" pitchFamily="34" charset="0"/>
                <a:buChar char="•"/>
                <a:defRPr/>
              </a:pPr>
              <a:r>
                <a:rPr lang="en-US" sz="1100" kern="0" dirty="0">
                  <a:solidFill>
                    <a:prstClr val="black"/>
                  </a:solidFill>
                  <a:latin typeface="Open Sans"/>
                </a:rPr>
                <a:t>Stay connected to the start-up - Mentor would get automatic alerts which would help them toe track the journey of the start-ups they are mentoring. </a:t>
              </a:r>
            </a:p>
            <a:p>
              <a:pPr marL="285750" lvl="0" indent="-285750" defTabSz="228600">
                <a:spcAft>
                  <a:spcPts val="1200"/>
                </a:spcAft>
                <a:buFont typeface="Arial" panose="020B0604020202020204" pitchFamily="34" charset="0"/>
                <a:buChar char="•"/>
                <a:defRPr/>
              </a:pPr>
              <a:r>
                <a:rPr lang="en-US" sz="1100" kern="0" dirty="0">
                  <a:solidFill>
                    <a:prstClr val="black"/>
                  </a:solidFill>
                  <a:latin typeface="Open Sans"/>
                </a:rPr>
                <a:t>A great place to grow your network </a:t>
              </a:r>
            </a:p>
            <a:p>
              <a:pPr marL="285750" lvl="0" indent="-285750" defTabSz="228600">
                <a:spcAft>
                  <a:spcPts val="1200"/>
                </a:spcAft>
                <a:buFont typeface="Arial" panose="020B0604020202020204" pitchFamily="34" charset="0"/>
                <a:buChar char="•"/>
                <a:defRPr/>
              </a:pPr>
              <a:endParaRPr lang="en-US" sz="1100" kern="0" dirty="0">
                <a:solidFill>
                  <a:prstClr val="black"/>
                </a:solidFill>
                <a:latin typeface="Open Sans"/>
              </a:endParaRPr>
            </a:p>
            <a:p>
              <a:pPr marL="285750" lvl="0" indent="-285750" defTabSz="228600">
                <a:spcAft>
                  <a:spcPts val="1200"/>
                </a:spcAft>
                <a:buFont typeface="Arial" panose="020B0604020202020204" pitchFamily="34" charset="0"/>
                <a:buChar char="•"/>
                <a:defRPr/>
              </a:pPr>
              <a:endParaRPr lang="en-US" sz="1100" kern="0" dirty="0">
                <a:solidFill>
                  <a:prstClr val="black"/>
                </a:solidFill>
                <a:latin typeface="Open Sans"/>
              </a:endParaRPr>
            </a:p>
          </p:txBody>
        </p:sp>
      </p:grpSp>
      <p:grpSp>
        <p:nvGrpSpPr>
          <p:cNvPr id="34" name="Group 33"/>
          <p:cNvGrpSpPr/>
          <p:nvPr/>
        </p:nvGrpSpPr>
        <p:grpSpPr>
          <a:xfrm>
            <a:off x="6712067" y="4523199"/>
            <a:ext cx="2768664" cy="598733"/>
            <a:chOff x="6999743" y="4565957"/>
            <a:chExt cx="2768664" cy="598733"/>
          </a:xfrm>
        </p:grpSpPr>
        <p:sp>
          <p:nvSpPr>
            <p:cNvPr id="35" name="TextBox 34"/>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36" name="TextBox 35"/>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spTree>
    <p:extLst>
      <p:ext uri="{BB962C8B-B14F-4D97-AF65-F5344CB8AC3E}">
        <p14:creationId xmlns:p14="http://schemas.microsoft.com/office/powerpoint/2010/main" val="40086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6445" y="76369"/>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Lean Canvas – Entrepreneur </a:t>
            </a:r>
          </a:p>
        </p:txBody>
      </p:sp>
      <p:sp>
        <p:nvSpPr>
          <p:cNvPr id="9" name="Rectangle 8"/>
          <p:cNvSpPr/>
          <p:nvPr/>
        </p:nvSpPr>
        <p:spPr>
          <a:xfrm>
            <a:off x="347316" y="541652"/>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pic>
        <p:nvPicPr>
          <p:cNvPr id="13" name="Picture 12"/>
          <p:cNvPicPr>
            <a:picLocks noChangeAspect="1"/>
          </p:cNvPicPr>
          <p:nvPr/>
        </p:nvPicPr>
        <p:blipFill>
          <a:blip r:embed="rId2"/>
          <a:stretch>
            <a:fillRect/>
          </a:stretch>
        </p:blipFill>
        <p:spPr>
          <a:xfrm>
            <a:off x="0" y="3846940"/>
            <a:ext cx="8851900" cy="1317594"/>
          </a:xfrm>
          <a:prstGeom prst="rect">
            <a:avLst/>
          </a:prstGeom>
        </p:spPr>
      </p:pic>
      <p:grpSp>
        <p:nvGrpSpPr>
          <p:cNvPr id="22" name="Group 21"/>
          <p:cNvGrpSpPr/>
          <p:nvPr/>
        </p:nvGrpSpPr>
        <p:grpSpPr>
          <a:xfrm>
            <a:off x="6733043" y="4528200"/>
            <a:ext cx="2768664" cy="598733"/>
            <a:chOff x="6999743" y="4565957"/>
            <a:chExt cx="2768664" cy="598733"/>
          </a:xfrm>
        </p:grpSpPr>
        <p:sp>
          <p:nvSpPr>
            <p:cNvPr id="23" name="TextBox 22"/>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24" name="TextBox 23"/>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pic>
        <p:nvPicPr>
          <p:cNvPr id="2" name="Picture 1"/>
          <p:cNvPicPr>
            <a:picLocks noChangeAspect="1"/>
          </p:cNvPicPr>
          <p:nvPr/>
        </p:nvPicPr>
        <p:blipFill>
          <a:blip r:embed="rId3"/>
          <a:stretch>
            <a:fillRect/>
          </a:stretch>
        </p:blipFill>
        <p:spPr>
          <a:xfrm>
            <a:off x="3601" y="750625"/>
            <a:ext cx="8851900" cy="3353022"/>
          </a:xfrm>
          <a:prstGeom prst="rect">
            <a:avLst/>
          </a:prstGeom>
        </p:spPr>
      </p:pic>
    </p:spTree>
    <p:extLst>
      <p:ext uri="{BB962C8B-B14F-4D97-AF65-F5344CB8AC3E}">
        <p14:creationId xmlns:p14="http://schemas.microsoft.com/office/powerpoint/2010/main" val="386631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6445" y="76369"/>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Lean Canvas – Mentors</a:t>
            </a:r>
          </a:p>
        </p:txBody>
      </p:sp>
      <p:sp>
        <p:nvSpPr>
          <p:cNvPr id="9" name="Rectangle 8"/>
          <p:cNvSpPr/>
          <p:nvPr/>
        </p:nvSpPr>
        <p:spPr>
          <a:xfrm>
            <a:off x="347316" y="541652"/>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pic>
        <p:nvPicPr>
          <p:cNvPr id="3" name="Picture 2"/>
          <p:cNvPicPr>
            <a:picLocks noChangeAspect="1"/>
          </p:cNvPicPr>
          <p:nvPr/>
        </p:nvPicPr>
        <p:blipFill rotWithShape="1">
          <a:blip r:embed="rId2"/>
          <a:srcRect l="695"/>
          <a:stretch/>
        </p:blipFill>
        <p:spPr>
          <a:xfrm>
            <a:off x="30868" y="3811925"/>
            <a:ext cx="8859132" cy="1331575"/>
          </a:xfrm>
          <a:prstGeom prst="rect">
            <a:avLst/>
          </a:prstGeom>
        </p:spPr>
      </p:pic>
      <p:grpSp>
        <p:nvGrpSpPr>
          <p:cNvPr id="12" name="Group 11"/>
          <p:cNvGrpSpPr/>
          <p:nvPr/>
        </p:nvGrpSpPr>
        <p:grpSpPr>
          <a:xfrm>
            <a:off x="6733043" y="4528200"/>
            <a:ext cx="2768664" cy="598733"/>
            <a:chOff x="6999743" y="4565957"/>
            <a:chExt cx="2768664" cy="598733"/>
          </a:xfrm>
        </p:grpSpPr>
        <p:sp>
          <p:nvSpPr>
            <p:cNvPr id="13" name="TextBox 12"/>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14" name="TextBox 13"/>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pic>
        <p:nvPicPr>
          <p:cNvPr id="5" name="Picture 4"/>
          <p:cNvPicPr>
            <a:picLocks noChangeAspect="1"/>
          </p:cNvPicPr>
          <p:nvPr/>
        </p:nvPicPr>
        <p:blipFill>
          <a:blip r:embed="rId3"/>
          <a:stretch>
            <a:fillRect/>
          </a:stretch>
        </p:blipFill>
        <p:spPr>
          <a:xfrm>
            <a:off x="1" y="629960"/>
            <a:ext cx="8890000" cy="3165398"/>
          </a:xfrm>
          <a:prstGeom prst="rect">
            <a:avLst/>
          </a:prstGeom>
        </p:spPr>
      </p:pic>
    </p:spTree>
    <p:extLst>
      <p:ext uri="{BB962C8B-B14F-4D97-AF65-F5344CB8AC3E}">
        <p14:creationId xmlns:p14="http://schemas.microsoft.com/office/powerpoint/2010/main" val="24996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3330" y="937311"/>
            <a:ext cx="1645920" cy="484632"/>
          </a:xfrm>
          <a:prstGeom prst="roundRect">
            <a:avLst/>
          </a:prstGeom>
          <a:solidFill>
            <a:schemeClr val="accent4">
              <a:lumMod val="75000"/>
            </a:schemeClr>
          </a:solidFill>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350" dirty="0">
                <a:solidFill>
                  <a:srgbClr val="FFFFFF"/>
                </a:solidFill>
              </a:rPr>
              <a:t>Product </a:t>
            </a:r>
          </a:p>
        </p:txBody>
      </p:sp>
      <p:sp>
        <p:nvSpPr>
          <p:cNvPr id="5" name="Rounded Rectangle 4"/>
          <p:cNvSpPr/>
          <p:nvPr/>
        </p:nvSpPr>
        <p:spPr>
          <a:xfrm>
            <a:off x="116963" y="1601816"/>
            <a:ext cx="1645920" cy="484632"/>
          </a:xfrm>
          <a:prstGeom prst="roundRect">
            <a:avLst/>
          </a:prstGeom>
          <a:solidFill>
            <a:schemeClr val="accent4">
              <a:lumMod val="60000"/>
              <a:lumOff val="4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350" dirty="0">
                <a:solidFill>
                  <a:schemeClr val="tx1"/>
                </a:solidFill>
              </a:rPr>
              <a:t>Pricing </a:t>
            </a:r>
          </a:p>
        </p:txBody>
      </p:sp>
      <p:sp>
        <p:nvSpPr>
          <p:cNvPr id="6" name="Rounded Rectangle 5"/>
          <p:cNvSpPr/>
          <p:nvPr/>
        </p:nvSpPr>
        <p:spPr>
          <a:xfrm>
            <a:off x="116963" y="2244173"/>
            <a:ext cx="1645920" cy="1440180"/>
          </a:xfrm>
          <a:prstGeom prst="roundRect">
            <a:avLst/>
          </a:prstGeom>
          <a:solidFill>
            <a:schemeClr val="accent4">
              <a:lumMod val="40000"/>
              <a:lumOff val="60000"/>
            </a:schemeClr>
          </a:solidFill>
          <a:ln>
            <a:noFill/>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1350" dirty="0">
                <a:solidFill>
                  <a:schemeClr val="tx1">
                    <a:lumMod val="75000"/>
                    <a:lumOff val="25000"/>
                  </a:schemeClr>
                </a:solidFill>
              </a:rPr>
              <a:t>UVP </a:t>
            </a:r>
          </a:p>
        </p:txBody>
      </p:sp>
      <p:sp>
        <p:nvSpPr>
          <p:cNvPr id="8" name="Rounded Rectangle 7"/>
          <p:cNvSpPr/>
          <p:nvPr/>
        </p:nvSpPr>
        <p:spPr>
          <a:xfrm>
            <a:off x="116963" y="3842078"/>
            <a:ext cx="1645920" cy="484632"/>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1350" dirty="0">
                <a:solidFill>
                  <a:schemeClr val="tx1">
                    <a:lumMod val="75000"/>
                    <a:lumOff val="25000"/>
                  </a:schemeClr>
                </a:solidFill>
              </a:rPr>
              <a:t>Branding Channels </a:t>
            </a:r>
          </a:p>
        </p:txBody>
      </p:sp>
      <p:sp>
        <p:nvSpPr>
          <p:cNvPr id="9" name="Rounded Rectangle 8"/>
          <p:cNvSpPr/>
          <p:nvPr/>
        </p:nvSpPr>
        <p:spPr>
          <a:xfrm>
            <a:off x="116963" y="4484435"/>
            <a:ext cx="1645920" cy="484632"/>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1350" dirty="0">
                <a:solidFill>
                  <a:schemeClr val="tx1">
                    <a:lumMod val="75000"/>
                    <a:lumOff val="25000"/>
                  </a:schemeClr>
                </a:solidFill>
              </a:rPr>
              <a:t>Market Review </a:t>
            </a:r>
          </a:p>
        </p:txBody>
      </p:sp>
      <p:sp>
        <p:nvSpPr>
          <p:cNvPr id="10" name="Rounded Rectangle 9"/>
          <p:cNvSpPr/>
          <p:nvPr/>
        </p:nvSpPr>
        <p:spPr>
          <a:xfrm>
            <a:off x="1838217" y="959455"/>
            <a:ext cx="1371600" cy="48006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rgbClr val="FFFFFF"/>
                </a:solidFill>
              </a:rPr>
              <a:t>App </a:t>
            </a:r>
          </a:p>
        </p:txBody>
      </p:sp>
      <p:sp>
        <p:nvSpPr>
          <p:cNvPr id="11" name="Rounded Rectangle 10"/>
          <p:cNvSpPr/>
          <p:nvPr/>
        </p:nvSpPr>
        <p:spPr>
          <a:xfrm>
            <a:off x="3285151" y="959455"/>
            <a:ext cx="1371600" cy="48006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rgbClr val="FFFFFF"/>
                </a:solidFill>
              </a:rPr>
              <a:t>Offline Mentoring program + App </a:t>
            </a:r>
          </a:p>
        </p:txBody>
      </p:sp>
      <p:sp>
        <p:nvSpPr>
          <p:cNvPr id="12" name="Rounded Rectangle 11"/>
          <p:cNvSpPr/>
          <p:nvPr/>
        </p:nvSpPr>
        <p:spPr>
          <a:xfrm>
            <a:off x="4732085" y="959455"/>
            <a:ext cx="1371600" cy="48006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rgbClr val="FFFFFF"/>
                </a:solidFill>
              </a:rPr>
              <a:t>Offline Mentoring Program </a:t>
            </a:r>
          </a:p>
        </p:txBody>
      </p:sp>
      <p:sp>
        <p:nvSpPr>
          <p:cNvPr id="13" name="Rounded Rectangle 12"/>
          <p:cNvSpPr/>
          <p:nvPr/>
        </p:nvSpPr>
        <p:spPr>
          <a:xfrm>
            <a:off x="6179019" y="959455"/>
            <a:ext cx="1371600" cy="48006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rgbClr val="FFFFFF"/>
                </a:solidFill>
              </a:rPr>
              <a:t>App</a:t>
            </a:r>
          </a:p>
        </p:txBody>
      </p:sp>
      <p:sp>
        <p:nvSpPr>
          <p:cNvPr id="14" name="Rounded Rectangle 13"/>
          <p:cNvSpPr/>
          <p:nvPr/>
        </p:nvSpPr>
        <p:spPr>
          <a:xfrm>
            <a:off x="7625951" y="959455"/>
            <a:ext cx="1371600" cy="480060"/>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rgbClr val="FFFFFF"/>
                </a:solidFill>
              </a:rPr>
              <a:t>App</a:t>
            </a:r>
          </a:p>
        </p:txBody>
      </p:sp>
      <p:sp>
        <p:nvSpPr>
          <p:cNvPr id="15" name="Rounded Rectangle 14"/>
          <p:cNvSpPr/>
          <p:nvPr/>
        </p:nvSpPr>
        <p:spPr>
          <a:xfrm>
            <a:off x="1838217" y="1600670"/>
            <a:ext cx="1371600" cy="48006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err="1">
                <a:solidFill>
                  <a:schemeClr val="tx1"/>
                </a:solidFill>
              </a:rPr>
              <a:t>Rs</a:t>
            </a:r>
            <a:r>
              <a:rPr lang="en-US" sz="900" dirty="0">
                <a:solidFill>
                  <a:schemeClr val="tx1"/>
                </a:solidFill>
              </a:rPr>
              <a:t>. 1947 per mentoring session </a:t>
            </a:r>
          </a:p>
        </p:txBody>
      </p:sp>
      <p:sp>
        <p:nvSpPr>
          <p:cNvPr id="16" name="Rounded Rectangle 15"/>
          <p:cNvSpPr/>
          <p:nvPr/>
        </p:nvSpPr>
        <p:spPr>
          <a:xfrm>
            <a:off x="3285151" y="1600670"/>
            <a:ext cx="1371600" cy="48006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chemeClr val="tx1"/>
                </a:solidFill>
              </a:rPr>
              <a:t>Pro-bono </a:t>
            </a:r>
          </a:p>
        </p:txBody>
      </p:sp>
      <p:sp>
        <p:nvSpPr>
          <p:cNvPr id="17" name="Rounded Rectangle 16"/>
          <p:cNvSpPr/>
          <p:nvPr/>
        </p:nvSpPr>
        <p:spPr>
          <a:xfrm>
            <a:off x="4732085" y="1600670"/>
            <a:ext cx="1371600" cy="48006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chemeClr val="tx1"/>
                </a:solidFill>
              </a:rPr>
              <a:t>Pro-bono </a:t>
            </a:r>
          </a:p>
        </p:txBody>
      </p:sp>
      <p:sp>
        <p:nvSpPr>
          <p:cNvPr id="18" name="Rounded Rectangle 17"/>
          <p:cNvSpPr/>
          <p:nvPr/>
        </p:nvSpPr>
        <p:spPr>
          <a:xfrm>
            <a:off x="6179019" y="1600670"/>
            <a:ext cx="1371600" cy="48006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err="1">
                <a:solidFill>
                  <a:schemeClr val="tx1"/>
                </a:solidFill>
              </a:rPr>
              <a:t>Rs</a:t>
            </a:r>
            <a:r>
              <a:rPr lang="en-US" sz="900" dirty="0">
                <a:solidFill>
                  <a:schemeClr val="tx1"/>
                </a:solidFill>
              </a:rPr>
              <a:t>. 449 </a:t>
            </a:r>
          </a:p>
        </p:txBody>
      </p:sp>
      <p:sp>
        <p:nvSpPr>
          <p:cNvPr id="19" name="Rounded Rectangle 18"/>
          <p:cNvSpPr/>
          <p:nvPr/>
        </p:nvSpPr>
        <p:spPr>
          <a:xfrm>
            <a:off x="7625951" y="1600670"/>
            <a:ext cx="1371600" cy="48006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chemeClr val="tx1"/>
                </a:solidFill>
              </a:rPr>
              <a:t>Subscription </a:t>
            </a:r>
          </a:p>
        </p:txBody>
      </p:sp>
      <p:sp>
        <p:nvSpPr>
          <p:cNvPr id="23" name="Rounded Rectangle 22"/>
          <p:cNvSpPr/>
          <p:nvPr/>
        </p:nvSpPr>
        <p:spPr>
          <a:xfrm>
            <a:off x="1838217" y="2241885"/>
            <a:ext cx="1371600" cy="144018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chemeClr val="tx1">
                    <a:lumMod val="75000"/>
                    <a:lumOff val="25000"/>
                  </a:schemeClr>
                </a:solidFill>
              </a:rPr>
              <a:t>Hand-holding exclusively for entrepreneurs </a:t>
            </a:r>
          </a:p>
        </p:txBody>
      </p:sp>
      <p:sp>
        <p:nvSpPr>
          <p:cNvPr id="24" name="Rounded Rectangle 23"/>
          <p:cNvSpPr/>
          <p:nvPr/>
        </p:nvSpPr>
        <p:spPr>
          <a:xfrm>
            <a:off x="3285151" y="2241885"/>
            <a:ext cx="1371600" cy="144018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chemeClr val="tx1">
                    <a:lumMod val="75000"/>
                    <a:lumOff val="25000"/>
                  </a:schemeClr>
                </a:solidFill>
              </a:rPr>
              <a:t>India’s first and largest youth mentoring organization </a:t>
            </a:r>
          </a:p>
          <a:p>
            <a:pPr algn="ctr" defTabSz="685800"/>
            <a:r>
              <a:rPr lang="en-US" sz="900" dirty="0">
                <a:solidFill>
                  <a:schemeClr val="tx1">
                    <a:lumMod val="75000"/>
                    <a:lumOff val="25000"/>
                  </a:schemeClr>
                </a:solidFill>
              </a:rPr>
              <a:t> </a:t>
            </a:r>
          </a:p>
        </p:txBody>
      </p:sp>
      <p:sp>
        <p:nvSpPr>
          <p:cNvPr id="25" name="Rounded Rectangle 24"/>
          <p:cNvSpPr/>
          <p:nvPr/>
        </p:nvSpPr>
        <p:spPr>
          <a:xfrm>
            <a:off x="4732085" y="2241885"/>
            <a:ext cx="1371600" cy="144018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defTabSz="685800" fontAlgn="t"/>
            <a:r>
              <a:rPr lang="en-US" sz="900" dirty="0">
                <a:solidFill>
                  <a:schemeClr val="tx1">
                    <a:lumMod val="75000"/>
                    <a:lumOff val="25000"/>
                  </a:schemeClr>
                </a:solidFill>
              </a:rPr>
              <a:t>It is an invite-only meetup that provides mentoring to select start-ups </a:t>
            </a:r>
          </a:p>
        </p:txBody>
      </p:sp>
      <p:sp>
        <p:nvSpPr>
          <p:cNvPr id="26" name="Rounded Rectangle 25"/>
          <p:cNvSpPr/>
          <p:nvPr/>
        </p:nvSpPr>
        <p:spPr>
          <a:xfrm>
            <a:off x="6179019" y="2241885"/>
            <a:ext cx="1371600" cy="144018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chemeClr val="tx1">
                    <a:lumMod val="75000"/>
                    <a:lumOff val="25000"/>
                  </a:schemeClr>
                </a:solidFill>
              </a:rPr>
              <a:t>Career mentorship, soft skill development and strategic coaching to make our mentees career ready</a:t>
            </a:r>
          </a:p>
        </p:txBody>
      </p:sp>
      <p:sp>
        <p:nvSpPr>
          <p:cNvPr id="27" name="Rounded Rectangle 26"/>
          <p:cNvSpPr/>
          <p:nvPr/>
        </p:nvSpPr>
        <p:spPr>
          <a:xfrm>
            <a:off x="7625951" y="2241885"/>
            <a:ext cx="1371600" cy="1440180"/>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a:r>
              <a:rPr lang="en-US" sz="900" dirty="0">
                <a:solidFill>
                  <a:schemeClr val="tx1">
                    <a:lumMod val="75000"/>
                    <a:lumOff val="25000"/>
                  </a:schemeClr>
                </a:solidFill>
              </a:rPr>
              <a:t>Specific App for AI /ML powered match making between start-ups and Mentors. </a:t>
            </a:r>
            <a:br>
              <a:rPr lang="en-US" sz="900" dirty="0">
                <a:solidFill>
                  <a:schemeClr val="tx1">
                    <a:lumMod val="75000"/>
                    <a:lumOff val="25000"/>
                  </a:schemeClr>
                </a:solidFill>
              </a:rPr>
            </a:br>
            <a:r>
              <a:rPr lang="en-US" sz="900" dirty="0">
                <a:solidFill>
                  <a:schemeClr val="tx1">
                    <a:lumMod val="75000"/>
                    <a:lumOff val="25000"/>
                  </a:schemeClr>
                </a:solidFill>
              </a:rPr>
              <a:t>Subscription based platform that lets subscribers effectively </a:t>
            </a:r>
            <a:r>
              <a:rPr lang="en-US" sz="900" dirty="0" err="1">
                <a:solidFill>
                  <a:schemeClr val="tx1">
                    <a:lumMod val="75000"/>
                    <a:lumOff val="25000"/>
                  </a:schemeClr>
                </a:solidFill>
              </a:rPr>
              <a:t>monetise</a:t>
            </a:r>
            <a:r>
              <a:rPr lang="en-US" sz="900" dirty="0">
                <a:solidFill>
                  <a:schemeClr val="tx1">
                    <a:lumMod val="75000"/>
                    <a:lumOff val="25000"/>
                  </a:schemeClr>
                </a:solidFill>
              </a:rPr>
              <a:t> their interactions</a:t>
            </a:r>
          </a:p>
          <a:p>
            <a:pPr algn="ctr" defTabSz="685800"/>
            <a:endParaRPr lang="en-US" sz="900" dirty="0">
              <a:solidFill>
                <a:schemeClr val="tx1">
                  <a:lumMod val="75000"/>
                  <a:lumOff val="25000"/>
                </a:schemeClr>
              </a:solidFill>
            </a:endParaRPr>
          </a:p>
        </p:txBody>
      </p:sp>
      <p:sp>
        <p:nvSpPr>
          <p:cNvPr id="28" name="Rounded Rectangle 27"/>
          <p:cNvSpPr/>
          <p:nvPr/>
        </p:nvSpPr>
        <p:spPr>
          <a:xfrm>
            <a:off x="1838217" y="3843220"/>
            <a:ext cx="1371600" cy="48006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900" dirty="0">
                <a:solidFill>
                  <a:schemeClr val="tx1">
                    <a:lumMod val="75000"/>
                    <a:lumOff val="25000"/>
                  </a:schemeClr>
                </a:solidFill>
              </a:rPr>
              <a:t>Social Media, Networks </a:t>
            </a:r>
          </a:p>
        </p:txBody>
      </p:sp>
      <p:sp>
        <p:nvSpPr>
          <p:cNvPr id="29" name="Rounded Rectangle 28"/>
          <p:cNvSpPr/>
          <p:nvPr/>
        </p:nvSpPr>
        <p:spPr>
          <a:xfrm>
            <a:off x="3285151" y="3843220"/>
            <a:ext cx="1371600" cy="48006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900" dirty="0">
                <a:solidFill>
                  <a:schemeClr val="tx1">
                    <a:lumMod val="75000"/>
                    <a:lumOff val="25000"/>
                  </a:schemeClr>
                </a:solidFill>
              </a:rPr>
              <a:t>Social Media, Networks </a:t>
            </a:r>
          </a:p>
        </p:txBody>
      </p:sp>
      <p:sp>
        <p:nvSpPr>
          <p:cNvPr id="30" name="Rounded Rectangle 29"/>
          <p:cNvSpPr/>
          <p:nvPr/>
        </p:nvSpPr>
        <p:spPr>
          <a:xfrm>
            <a:off x="4732085" y="3843220"/>
            <a:ext cx="1371600" cy="48006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900" dirty="0">
                <a:solidFill>
                  <a:schemeClr val="tx1">
                    <a:lumMod val="75000"/>
                    <a:lumOff val="25000"/>
                  </a:schemeClr>
                </a:solidFill>
              </a:rPr>
              <a:t>Social Media, Networks </a:t>
            </a:r>
          </a:p>
        </p:txBody>
      </p:sp>
      <p:sp>
        <p:nvSpPr>
          <p:cNvPr id="31" name="Rounded Rectangle 30"/>
          <p:cNvSpPr/>
          <p:nvPr/>
        </p:nvSpPr>
        <p:spPr>
          <a:xfrm>
            <a:off x="6179019" y="3843220"/>
            <a:ext cx="1371600" cy="48006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900" dirty="0">
                <a:solidFill>
                  <a:schemeClr val="tx1">
                    <a:lumMod val="75000"/>
                    <a:lumOff val="25000"/>
                  </a:schemeClr>
                </a:solidFill>
              </a:rPr>
              <a:t>Social Media, Networks </a:t>
            </a:r>
          </a:p>
        </p:txBody>
      </p:sp>
      <p:sp>
        <p:nvSpPr>
          <p:cNvPr id="32" name="Rounded Rectangle 31"/>
          <p:cNvSpPr/>
          <p:nvPr/>
        </p:nvSpPr>
        <p:spPr>
          <a:xfrm>
            <a:off x="7625951" y="3843220"/>
            <a:ext cx="1371600" cy="48006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900" dirty="0">
                <a:solidFill>
                  <a:schemeClr val="tx1">
                    <a:lumMod val="75000"/>
                    <a:lumOff val="25000"/>
                  </a:schemeClr>
                </a:solidFill>
              </a:rPr>
              <a:t>Campus E-Cells </a:t>
            </a:r>
          </a:p>
          <a:p>
            <a:pPr algn="ctr" defTabSz="685800" fontAlgn="t"/>
            <a:r>
              <a:rPr lang="en-US" sz="900" dirty="0">
                <a:solidFill>
                  <a:schemeClr val="tx1">
                    <a:lumMod val="75000"/>
                    <a:lumOff val="25000"/>
                  </a:schemeClr>
                </a:solidFill>
              </a:rPr>
              <a:t>Social Media, Networks </a:t>
            </a:r>
          </a:p>
        </p:txBody>
      </p:sp>
      <p:sp>
        <p:nvSpPr>
          <p:cNvPr id="34" name="Rounded Rectangle 33"/>
          <p:cNvSpPr/>
          <p:nvPr/>
        </p:nvSpPr>
        <p:spPr>
          <a:xfrm>
            <a:off x="1838217" y="4484435"/>
            <a:ext cx="1371600" cy="48006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900" dirty="0">
                <a:solidFill>
                  <a:schemeClr val="tx1">
                    <a:lumMod val="75000"/>
                    <a:lumOff val="25000"/>
                  </a:schemeClr>
                </a:solidFill>
              </a:rPr>
              <a:t>3.2</a:t>
            </a:r>
          </a:p>
        </p:txBody>
      </p:sp>
      <p:sp>
        <p:nvSpPr>
          <p:cNvPr id="35" name="Rounded Rectangle 34"/>
          <p:cNvSpPr/>
          <p:nvPr/>
        </p:nvSpPr>
        <p:spPr>
          <a:xfrm>
            <a:off x="3285151" y="4484435"/>
            <a:ext cx="1371600" cy="48006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900" dirty="0">
                <a:solidFill>
                  <a:schemeClr val="tx1">
                    <a:lumMod val="75000"/>
                    <a:lumOff val="25000"/>
                  </a:schemeClr>
                </a:solidFill>
              </a:rPr>
              <a:t>4</a:t>
            </a:r>
          </a:p>
        </p:txBody>
      </p:sp>
      <p:sp>
        <p:nvSpPr>
          <p:cNvPr id="36" name="Rounded Rectangle 35"/>
          <p:cNvSpPr/>
          <p:nvPr/>
        </p:nvSpPr>
        <p:spPr>
          <a:xfrm>
            <a:off x="4732085" y="4484435"/>
            <a:ext cx="1371600" cy="48006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900" dirty="0">
                <a:solidFill>
                  <a:schemeClr val="tx1">
                    <a:lumMod val="75000"/>
                    <a:lumOff val="25000"/>
                  </a:schemeClr>
                </a:solidFill>
              </a:rPr>
              <a:t>No reviews found </a:t>
            </a:r>
          </a:p>
        </p:txBody>
      </p:sp>
      <p:sp>
        <p:nvSpPr>
          <p:cNvPr id="37" name="Rounded Rectangle 36"/>
          <p:cNvSpPr/>
          <p:nvPr/>
        </p:nvSpPr>
        <p:spPr>
          <a:xfrm>
            <a:off x="6179019" y="4484435"/>
            <a:ext cx="1371600" cy="48006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900" dirty="0">
                <a:solidFill>
                  <a:schemeClr val="tx1">
                    <a:lumMod val="75000"/>
                    <a:lumOff val="25000"/>
                  </a:schemeClr>
                </a:solidFill>
              </a:rPr>
              <a:t>4.9</a:t>
            </a:r>
          </a:p>
        </p:txBody>
      </p:sp>
      <p:sp>
        <p:nvSpPr>
          <p:cNvPr id="38" name="Rounded Rectangle 37"/>
          <p:cNvSpPr/>
          <p:nvPr/>
        </p:nvSpPr>
        <p:spPr>
          <a:xfrm>
            <a:off x="7625951" y="4484435"/>
            <a:ext cx="1371600" cy="48006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t"/>
            <a:r>
              <a:rPr lang="en-US" sz="900" dirty="0">
                <a:solidFill>
                  <a:srgbClr val="000000"/>
                </a:solidFill>
              </a:rPr>
              <a:t>-</a:t>
            </a:r>
          </a:p>
        </p:txBody>
      </p:sp>
      <p:sp>
        <p:nvSpPr>
          <p:cNvPr id="3" name="TextBox 2"/>
          <p:cNvSpPr txBox="1"/>
          <p:nvPr/>
        </p:nvSpPr>
        <p:spPr>
          <a:xfrm>
            <a:off x="256854" y="606175"/>
            <a:ext cx="1387011" cy="400110"/>
          </a:xfrm>
          <a:prstGeom prst="rect">
            <a:avLst/>
          </a:prstGeom>
          <a:noFill/>
        </p:spPr>
        <p:txBody>
          <a:bodyPr wrap="square" rtlCol="0">
            <a:spAutoFit/>
          </a:bodyPr>
          <a:lstStyle/>
          <a:p>
            <a:pPr algn="ctr"/>
            <a:r>
              <a:rPr lang="en-US" dirty="0"/>
              <a:t>Benefits </a:t>
            </a:r>
          </a:p>
        </p:txBody>
      </p:sp>
      <p:sp>
        <p:nvSpPr>
          <p:cNvPr id="59" name="TextBox 58"/>
          <p:cNvSpPr txBox="1"/>
          <p:nvPr/>
        </p:nvSpPr>
        <p:spPr>
          <a:xfrm>
            <a:off x="1783756" y="606175"/>
            <a:ext cx="1501395" cy="369332"/>
          </a:xfrm>
          <a:prstGeom prst="rect">
            <a:avLst/>
          </a:prstGeom>
          <a:noFill/>
        </p:spPr>
        <p:txBody>
          <a:bodyPr wrap="square" rtlCol="0">
            <a:spAutoFit/>
          </a:bodyPr>
          <a:lstStyle/>
          <a:p>
            <a:pPr algn="ctr"/>
            <a:r>
              <a:rPr lang="en-US" sz="1800" dirty="0" err="1"/>
              <a:t>MentorKart</a:t>
            </a:r>
            <a:r>
              <a:rPr lang="en-US" sz="1800" dirty="0"/>
              <a:t> </a:t>
            </a:r>
          </a:p>
        </p:txBody>
      </p:sp>
      <p:sp>
        <p:nvSpPr>
          <p:cNvPr id="60" name="TextBox 59"/>
          <p:cNvSpPr txBox="1"/>
          <p:nvPr/>
        </p:nvSpPr>
        <p:spPr>
          <a:xfrm>
            <a:off x="3238383" y="598245"/>
            <a:ext cx="1501395" cy="369332"/>
          </a:xfrm>
          <a:prstGeom prst="rect">
            <a:avLst/>
          </a:prstGeom>
          <a:noFill/>
        </p:spPr>
        <p:txBody>
          <a:bodyPr wrap="square" rtlCol="0">
            <a:spAutoFit/>
          </a:bodyPr>
          <a:lstStyle/>
          <a:p>
            <a:pPr algn="ctr"/>
            <a:r>
              <a:rPr lang="en-US" sz="1800" dirty="0" err="1"/>
              <a:t>MentorToGo</a:t>
            </a:r>
            <a:r>
              <a:rPr lang="en-US" sz="1800" dirty="0"/>
              <a:t> </a:t>
            </a:r>
          </a:p>
        </p:txBody>
      </p:sp>
      <p:sp>
        <p:nvSpPr>
          <p:cNvPr id="61" name="TextBox 60"/>
          <p:cNvSpPr txBox="1"/>
          <p:nvPr/>
        </p:nvSpPr>
        <p:spPr>
          <a:xfrm>
            <a:off x="4671034" y="598245"/>
            <a:ext cx="1501395" cy="369332"/>
          </a:xfrm>
          <a:prstGeom prst="rect">
            <a:avLst/>
          </a:prstGeom>
          <a:noFill/>
        </p:spPr>
        <p:txBody>
          <a:bodyPr wrap="square" rtlCol="0">
            <a:spAutoFit/>
          </a:bodyPr>
          <a:lstStyle/>
          <a:p>
            <a:pPr algn="ctr"/>
            <a:r>
              <a:rPr lang="en-US" sz="1800" dirty="0" err="1"/>
              <a:t>Headstart</a:t>
            </a:r>
            <a:r>
              <a:rPr lang="en-US" sz="1800" dirty="0"/>
              <a:t>  </a:t>
            </a:r>
          </a:p>
        </p:txBody>
      </p:sp>
      <p:sp>
        <p:nvSpPr>
          <p:cNvPr id="62" name="TextBox 61"/>
          <p:cNvSpPr txBox="1"/>
          <p:nvPr/>
        </p:nvSpPr>
        <p:spPr>
          <a:xfrm>
            <a:off x="6056917" y="598245"/>
            <a:ext cx="1501395" cy="369332"/>
          </a:xfrm>
          <a:prstGeom prst="rect">
            <a:avLst/>
          </a:prstGeom>
          <a:noFill/>
        </p:spPr>
        <p:txBody>
          <a:bodyPr wrap="square" rtlCol="0">
            <a:spAutoFit/>
          </a:bodyPr>
          <a:lstStyle/>
          <a:p>
            <a:pPr algn="ctr"/>
            <a:r>
              <a:rPr lang="en-US" sz="1800" dirty="0" err="1"/>
              <a:t>MentorBox</a:t>
            </a:r>
            <a:r>
              <a:rPr lang="en-US" sz="1800" dirty="0"/>
              <a:t>   </a:t>
            </a:r>
          </a:p>
        </p:txBody>
      </p:sp>
      <p:sp>
        <p:nvSpPr>
          <p:cNvPr id="63" name="TextBox 62"/>
          <p:cNvSpPr txBox="1"/>
          <p:nvPr/>
        </p:nvSpPr>
        <p:spPr>
          <a:xfrm>
            <a:off x="7595432" y="606807"/>
            <a:ext cx="1501395" cy="369332"/>
          </a:xfrm>
          <a:prstGeom prst="rect">
            <a:avLst/>
          </a:prstGeom>
          <a:noFill/>
        </p:spPr>
        <p:txBody>
          <a:bodyPr wrap="square" rtlCol="0">
            <a:spAutoFit/>
          </a:bodyPr>
          <a:lstStyle/>
          <a:p>
            <a:pPr algn="ctr"/>
            <a:r>
              <a:rPr lang="en-US" sz="1800" dirty="0" err="1"/>
              <a:t>MentorApp</a:t>
            </a:r>
            <a:r>
              <a:rPr lang="en-US" sz="1800" dirty="0"/>
              <a:t>   </a:t>
            </a:r>
          </a:p>
        </p:txBody>
      </p:sp>
      <p:sp>
        <p:nvSpPr>
          <p:cNvPr id="65" name="TextBox 64"/>
          <p:cNvSpPr txBox="1"/>
          <p:nvPr/>
        </p:nvSpPr>
        <p:spPr>
          <a:xfrm>
            <a:off x="236445" y="76369"/>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Competitor Analysis </a:t>
            </a:r>
          </a:p>
        </p:txBody>
      </p:sp>
      <p:sp>
        <p:nvSpPr>
          <p:cNvPr id="66" name="Rectangle 65"/>
          <p:cNvSpPr/>
          <p:nvPr/>
        </p:nvSpPr>
        <p:spPr>
          <a:xfrm>
            <a:off x="347316" y="541652"/>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Tree>
    <p:extLst>
      <p:ext uri="{BB962C8B-B14F-4D97-AF65-F5344CB8AC3E}">
        <p14:creationId xmlns:p14="http://schemas.microsoft.com/office/powerpoint/2010/main" val="3373892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A9F5CE-1D1E-DB41-8BB4-960DEF78A414}"/>
              </a:ext>
            </a:extLst>
          </p:cNvPr>
          <p:cNvSpPr/>
          <p:nvPr/>
        </p:nvSpPr>
        <p:spPr>
          <a:xfrm rot="5400000">
            <a:off x="4870925" y="870425"/>
            <a:ext cx="5143502" cy="3402648"/>
          </a:xfrm>
          <a:prstGeom prst="rect">
            <a:avLst/>
          </a:prstGeom>
          <a:solidFill>
            <a:srgbClr val="FFC000"/>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a:ea typeface="+mn-ea"/>
              <a:cs typeface="+mn-cs"/>
            </a:endParaRPr>
          </a:p>
        </p:txBody>
      </p:sp>
      <p:pic>
        <p:nvPicPr>
          <p:cNvPr id="2" name="Picture 1"/>
          <p:cNvPicPr>
            <a:picLocks noChangeAspect="1"/>
          </p:cNvPicPr>
          <p:nvPr/>
        </p:nvPicPr>
        <p:blipFill rotWithShape="1">
          <a:blip r:embed="rId3"/>
          <a:srcRect t="5566" r="496" b="4610"/>
          <a:stretch/>
        </p:blipFill>
        <p:spPr>
          <a:xfrm>
            <a:off x="457200" y="945222"/>
            <a:ext cx="5573730" cy="3020604"/>
          </a:xfrm>
          <a:prstGeom prst="rect">
            <a:avLst/>
          </a:prstGeom>
        </p:spPr>
      </p:pic>
      <p:pic>
        <p:nvPicPr>
          <p:cNvPr id="3" name="Picture 2"/>
          <p:cNvPicPr>
            <a:picLocks noChangeAspect="1"/>
          </p:cNvPicPr>
          <p:nvPr/>
        </p:nvPicPr>
        <p:blipFill rotWithShape="1">
          <a:blip r:embed="rId4"/>
          <a:srcRect l="5052" t="11689" r="10704" b="1795"/>
          <a:stretch/>
        </p:blipFill>
        <p:spPr>
          <a:xfrm>
            <a:off x="6194392" y="945223"/>
            <a:ext cx="1869897" cy="3000054"/>
          </a:xfrm>
          <a:prstGeom prst="rect">
            <a:avLst/>
          </a:prstGeom>
        </p:spPr>
      </p:pic>
      <p:sp>
        <p:nvSpPr>
          <p:cNvPr id="7" name="TextBox 6"/>
          <p:cNvSpPr txBox="1"/>
          <p:nvPr/>
        </p:nvSpPr>
        <p:spPr>
          <a:xfrm>
            <a:off x="152426" y="116305"/>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MVP-1</a:t>
            </a:r>
          </a:p>
        </p:txBody>
      </p:sp>
      <p:sp>
        <p:nvSpPr>
          <p:cNvPr id="8" name="Rectangle 7"/>
          <p:cNvSpPr/>
          <p:nvPr/>
        </p:nvSpPr>
        <p:spPr>
          <a:xfrm>
            <a:off x="263297" y="581588"/>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grpSp>
        <p:nvGrpSpPr>
          <p:cNvPr id="9" name="Group 8"/>
          <p:cNvGrpSpPr/>
          <p:nvPr/>
        </p:nvGrpSpPr>
        <p:grpSpPr>
          <a:xfrm>
            <a:off x="2249544" y="4513621"/>
            <a:ext cx="2768664" cy="598733"/>
            <a:chOff x="6999743" y="4565957"/>
            <a:chExt cx="2768664" cy="598733"/>
          </a:xfrm>
        </p:grpSpPr>
        <p:sp>
          <p:nvSpPr>
            <p:cNvPr id="10" name="TextBox 9"/>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11" name="TextBox 10"/>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sp>
        <p:nvSpPr>
          <p:cNvPr id="13" name="Rectangle 12">
            <a:extLst>
              <a:ext uri="{FF2B5EF4-FFF2-40B4-BE49-F238E27FC236}">
                <a16:creationId xmlns:a16="http://schemas.microsoft.com/office/drawing/2014/main" id="{84A9E8E3-B647-514B-87C3-0AD4E0011B99}"/>
              </a:ext>
            </a:extLst>
          </p:cNvPr>
          <p:cNvSpPr/>
          <p:nvPr/>
        </p:nvSpPr>
        <p:spPr>
          <a:xfrm rot="5400000">
            <a:off x="-1449266" y="3256058"/>
            <a:ext cx="3470110" cy="304774"/>
          </a:xfrm>
          <a:prstGeom prst="rect">
            <a:avLst/>
          </a:prstGeom>
          <a:solidFill>
            <a:srgbClr val="FFA61C"/>
          </a:solidFill>
          <a:ln w="76200" cap="flat" cmpd="sng" algn="ctr">
            <a:solidFill>
              <a:srgbClr val="FFFFFF"/>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Calibri" panose="020F0502020204030204"/>
              <a:ea typeface="+mn-ea"/>
              <a:cs typeface="+mn-cs"/>
            </a:endParaRPr>
          </a:p>
        </p:txBody>
      </p:sp>
      <p:pic>
        <p:nvPicPr>
          <p:cNvPr id="16" name="Picture 15"/>
          <p:cNvPicPr>
            <a:picLocks noChangeAspect="1"/>
          </p:cNvPicPr>
          <p:nvPr/>
        </p:nvPicPr>
        <p:blipFill rotWithShape="1">
          <a:blip r:embed="rId5"/>
          <a:srcRect t="13502"/>
          <a:stretch/>
        </p:blipFill>
        <p:spPr>
          <a:xfrm>
            <a:off x="7992530" y="20548"/>
            <a:ext cx="1086860" cy="934948"/>
          </a:xfrm>
          <a:prstGeom prst="rect">
            <a:avLst/>
          </a:prstGeom>
        </p:spPr>
      </p:pic>
    </p:spTree>
    <p:extLst>
      <p:ext uri="{BB962C8B-B14F-4D97-AF65-F5344CB8AC3E}">
        <p14:creationId xmlns:p14="http://schemas.microsoft.com/office/powerpoint/2010/main" val="239212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A9F5CE-1D1E-DB41-8BB4-960DEF78A414}"/>
              </a:ext>
            </a:extLst>
          </p:cNvPr>
          <p:cNvSpPr/>
          <p:nvPr/>
        </p:nvSpPr>
        <p:spPr>
          <a:xfrm rot="5400000">
            <a:off x="4870925" y="870425"/>
            <a:ext cx="5143502" cy="3402648"/>
          </a:xfrm>
          <a:prstGeom prst="rect">
            <a:avLst/>
          </a:prstGeom>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874" y="602014"/>
            <a:ext cx="2067951" cy="448056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61137" y="613701"/>
            <a:ext cx="2067951" cy="448056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99843" y="602014"/>
            <a:ext cx="2067951" cy="4480560"/>
          </a:xfrm>
          <a:prstGeom prst="rect">
            <a:avLst/>
          </a:prstGeom>
        </p:spPr>
      </p:pic>
      <p:sp>
        <p:nvSpPr>
          <p:cNvPr id="63" name="TextBox 62"/>
          <p:cNvSpPr txBox="1"/>
          <p:nvPr/>
        </p:nvSpPr>
        <p:spPr>
          <a:xfrm>
            <a:off x="287426" y="14424"/>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MVP-2</a:t>
            </a:r>
          </a:p>
        </p:txBody>
      </p:sp>
      <p:sp>
        <p:nvSpPr>
          <p:cNvPr id="64" name="Rectangle 63"/>
          <p:cNvSpPr/>
          <p:nvPr/>
        </p:nvSpPr>
        <p:spPr>
          <a:xfrm>
            <a:off x="398297" y="479707"/>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
        <p:nvSpPr>
          <p:cNvPr id="26" name="Striped Right Arrow 25"/>
          <p:cNvSpPr/>
          <p:nvPr/>
        </p:nvSpPr>
        <p:spPr>
          <a:xfrm>
            <a:off x="6341242" y="2463631"/>
            <a:ext cx="203090" cy="166469"/>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Striped Right Arrow 103"/>
          <p:cNvSpPr/>
          <p:nvPr/>
        </p:nvSpPr>
        <p:spPr>
          <a:xfrm>
            <a:off x="6369920" y="1357706"/>
            <a:ext cx="169428" cy="166469"/>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9E8E3-B647-514B-87C3-0AD4E0011B99}"/>
              </a:ext>
            </a:extLst>
          </p:cNvPr>
          <p:cNvSpPr/>
          <p:nvPr/>
        </p:nvSpPr>
        <p:spPr>
          <a:xfrm rot="5400000">
            <a:off x="-1539236" y="3056388"/>
            <a:ext cx="3653321" cy="422426"/>
          </a:xfrm>
          <a:prstGeom prst="rect">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srgbClr val="FFFFFF"/>
              </a:solidFill>
            </a:endParaRPr>
          </a:p>
        </p:txBody>
      </p:sp>
      <p:pic>
        <p:nvPicPr>
          <p:cNvPr id="22" name="Picture 21"/>
          <p:cNvPicPr>
            <a:picLocks noChangeAspect="1"/>
          </p:cNvPicPr>
          <p:nvPr/>
        </p:nvPicPr>
        <p:blipFill rotWithShape="1">
          <a:blip r:embed="rId5"/>
          <a:srcRect t="13502"/>
          <a:stretch/>
        </p:blipFill>
        <p:spPr>
          <a:xfrm>
            <a:off x="7992530" y="10274"/>
            <a:ext cx="1086860" cy="934948"/>
          </a:xfrm>
          <a:prstGeom prst="rect">
            <a:avLst/>
          </a:prstGeom>
        </p:spPr>
      </p:pic>
    </p:spTree>
    <p:extLst>
      <p:ext uri="{BB962C8B-B14F-4D97-AF65-F5344CB8AC3E}">
        <p14:creationId xmlns:p14="http://schemas.microsoft.com/office/powerpoint/2010/main" val="3361748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994172"/>
          </a:xfrm>
        </p:spPr>
        <p:txBody>
          <a:bodyPr/>
          <a:lstStyle/>
          <a:p>
            <a:r>
              <a:rPr lang="en-US" dirty="0"/>
              <a:t>MVP Validation</a:t>
            </a:r>
          </a:p>
        </p:txBody>
      </p:sp>
      <p:graphicFrame>
        <p:nvGraphicFramePr>
          <p:cNvPr id="7" name="Chart 6"/>
          <p:cNvGraphicFramePr>
            <a:graphicFrameLocks/>
          </p:cNvGraphicFramePr>
          <p:nvPr>
            <p:extLst>
              <p:ext uri="{D42A27DB-BD31-4B8C-83A1-F6EECF244321}">
                <p14:modId xmlns:p14="http://schemas.microsoft.com/office/powerpoint/2010/main" val="933905401"/>
              </p:ext>
            </p:extLst>
          </p:nvPr>
        </p:nvGraphicFramePr>
        <p:xfrm>
          <a:off x="216975" y="736583"/>
          <a:ext cx="4750231" cy="18903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a:graphicFrameLocks/>
          </p:cNvGraphicFramePr>
          <p:nvPr>
            <p:extLst>
              <p:ext uri="{D42A27DB-BD31-4B8C-83A1-F6EECF244321}">
                <p14:modId xmlns:p14="http://schemas.microsoft.com/office/powerpoint/2010/main" val="3325210180"/>
              </p:ext>
            </p:extLst>
          </p:nvPr>
        </p:nvGraphicFramePr>
        <p:xfrm>
          <a:off x="216975" y="2842971"/>
          <a:ext cx="4750231" cy="2054494"/>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5191932" y="744332"/>
            <a:ext cx="3642102" cy="1938992"/>
          </a:xfrm>
          <a:prstGeom prst="rect">
            <a:avLst/>
          </a:prstGeom>
          <a:noFill/>
          <a:ln>
            <a:solidFill>
              <a:schemeClr val="tx1"/>
            </a:solidFill>
          </a:ln>
        </p:spPr>
        <p:txBody>
          <a:bodyPr wrap="square" rtlCol="0">
            <a:spAutoFit/>
          </a:bodyPr>
          <a:lstStyle/>
          <a:p>
            <a:r>
              <a:rPr lang="en-IN" sz="800" dirty="0"/>
              <a:t>90/100 entrepreneurs who were surveyed at the beginning participated in the MVP validation and used the app for 15 days.</a:t>
            </a:r>
          </a:p>
          <a:p>
            <a:endParaRPr lang="en-IN" sz="800" dirty="0"/>
          </a:p>
          <a:p>
            <a:r>
              <a:rPr lang="en-IN" sz="800" b="1" dirty="0"/>
              <a:t>Qualitative Feedback</a:t>
            </a:r>
          </a:p>
          <a:p>
            <a:r>
              <a:rPr lang="en-IN" sz="800" dirty="0"/>
              <a:t>Good </a:t>
            </a:r>
          </a:p>
          <a:p>
            <a:pPr marL="171450" indent="-171450">
              <a:buFont typeface="Arial" panose="020B0604020202020204" pitchFamily="34" charset="0"/>
              <a:buChar char="•"/>
            </a:pPr>
            <a:r>
              <a:rPr lang="en-IN" sz="800" dirty="0"/>
              <a:t>The app layout is designed well and is easy to navigate</a:t>
            </a:r>
          </a:p>
          <a:p>
            <a:pPr marL="171450" indent="-171450">
              <a:buFont typeface="Arial" panose="020B0604020202020204" pitchFamily="34" charset="0"/>
              <a:buChar char="•"/>
            </a:pPr>
            <a:r>
              <a:rPr lang="en-IN" sz="800" dirty="0"/>
              <a:t>The search for mentor option gives right mentors with right key words</a:t>
            </a:r>
          </a:p>
          <a:p>
            <a:endParaRPr lang="en-IN" sz="800" dirty="0"/>
          </a:p>
          <a:p>
            <a:r>
              <a:rPr lang="en-IN" sz="800" dirty="0"/>
              <a:t>Improvement</a:t>
            </a:r>
          </a:p>
          <a:p>
            <a:pPr marL="171450" indent="-171450">
              <a:buFont typeface="Arial" panose="020B0604020202020204" pitchFamily="34" charset="0"/>
              <a:buChar char="•"/>
            </a:pPr>
            <a:r>
              <a:rPr lang="en-IN" sz="800" dirty="0"/>
              <a:t>The app is a bit slow sometime and stops working</a:t>
            </a:r>
          </a:p>
          <a:p>
            <a:pPr marL="171450" indent="-171450">
              <a:buFont typeface="Arial" panose="020B0604020202020204" pitchFamily="34" charset="0"/>
              <a:buChar char="•"/>
            </a:pPr>
            <a:r>
              <a:rPr lang="en-IN" sz="800" dirty="0"/>
              <a:t>The chat feature allows the user to share phone numbers etc. That should be controlled.</a:t>
            </a:r>
          </a:p>
          <a:p>
            <a:pPr marL="171450" indent="-171450">
              <a:buFont typeface="Arial" panose="020B0604020202020204" pitchFamily="34" charset="0"/>
              <a:buChar char="•"/>
            </a:pPr>
            <a:r>
              <a:rPr lang="en-IN" sz="800" dirty="0"/>
              <a:t>Expertise and domain-specific  search will improve the overall search and match making</a:t>
            </a:r>
          </a:p>
          <a:p>
            <a:pPr marL="171450" indent="-171450">
              <a:buFont typeface="Arial" panose="020B0604020202020204" pitchFamily="34" charset="0"/>
              <a:buChar char="•"/>
            </a:pPr>
            <a:r>
              <a:rPr lang="en-IN" sz="800" dirty="0"/>
              <a:t>An inbuilt feature to record meetings will be helpful</a:t>
            </a:r>
          </a:p>
        </p:txBody>
      </p:sp>
      <p:sp>
        <p:nvSpPr>
          <p:cNvPr id="12" name="TextBox 11"/>
          <p:cNvSpPr txBox="1"/>
          <p:nvPr/>
        </p:nvSpPr>
        <p:spPr>
          <a:xfrm>
            <a:off x="5191932" y="2849752"/>
            <a:ext cx="3642102" cy="1569660"/>
          </a:xfrm>
          <a:prstGeom prst="rect">
            <a:avLst/>
          </a:prstGeom>
          <a:noFill/>
          <a:ln>
            <a:solidFill>
              <a:schemeClr val="tx1"/>
            </a:solidFill>
          </a:ln>
        </p:spPr>
        <p:txBody>
          <a:bodyPr wrap="square" rtlCol="0">
            <a:spAutoFit/>
          </a:bodyPr>
          <a:lstStyle/>
          <a:p>
            <a:r>
              <a:rPr lang="en-IN" sz="800" dirty="0"/>
              <a:t>50/50  mentors  who were surveyed at the beginning participated in the MVP validation and used the app for 15 days.</a:t>
            </a:r>
          </a:p>
          <a:p>
            <a:endParaRPr lang="en-IN" sz="800" dirty="0"/>
          </a:p>
          <a:p>
            <a:r>
              <a:rPr lang="en-IN" sz="800" b="1" dirty="0"/>
              <a:t>Qualitative Feedback</a:t>
            </a:r>
          </a:p>
          <a:p>
            <a:r>
              <a:rPr lang="en-IN" sz="800" dirty="0"/>
              <a:t>Good</a:t>
            </a:r>
          </a:p>
          <a:p>
            <a:pPr marL="171450" indent="-171450">
              <a:buFont typeface="Arial" panose="020B0604020202020204" pitchFamily="34" charset="0"/>
              <a:buChar char="•"/>
            </a:pPr>
            <a:r>
              <a:rPr lang="en-IN" sz="800" dirty="0"/>
              <a:t>The app provides the right match making</a:t>
            </a:r>
          </a:p>
          <a:p>
            <a:pPr marL="171450" indent="-171450">
              <a:buFont typeface="Arial" panose="020B0604020202020204" pitchFamily="34" charset="0"/>
              <a:buChar char="•"/>
            </a:pPr>
            <a:r>
              <a:rPr lang="en-IN" sz="800" dirty="0"/>
              <a:t>The design look good</a:t>
            </a:r>
          </a:p>
          <a:p>
            <a:endParaRPr lang="en-IN" sz="800" dirty="0"/>
          </a:p>
          <a:p>
            <a:r>
              <a:rPr lang="en-IN" sz="800" dirty="0"/>
              <a:t>Improvement</a:t>
            </a:r>
          </a:p>
          <a:p>
            <a:pPr marL="171450" indent="-171450">
              <a:buFont typeface="Arial" panose="020B0604020202020204" pitchFamily="34" charset="0"/>
              <a:buChar char="•"/>
            </a:pPr>
            <a:r>
              <a:rPr lang="en-IN" sz="800" dirty="0"/>
              <a:t>The UX is not so good, it lags sometime and stops working</a:t>
            </a:r>
          </a:p>
          <a:p>
            <a:pPr marL="171450" indent="-171450">
              <a:buFont typeface="Arial" panose="020B0604020202020204" pitchFamily="34" charset="0"/>
              <a:buChar char="•"/>
            </a:pPr>
            <a:r>
              <a:rPr lang="en-IN" sz="800" dirty="0"/>
              <a:t>Sector wise </a:t>
            </a:r>
            <a:r>
              <a:rPr lang="en-IN" sz="800" dirty="0" err="1"/>
              <a:t>startup</a:t>
            </a:r>
            <a:r>
              <a:rPr lang="en-IN" sz="800" dirty="0"/>
              <a:t> search should be present</a:t>
            </a:r>
          </a:p>
          <a:p>
            <a:pPr marL="171450" indent="-171450">
              <a:buFont typeface="Arial" panose="020B0604020202020204" pitchFamily="34" charset="0"/>
              <a:buChar char="•"/>
            </a:pPr>
            <a:r>
              <a:rPr lang="en-IN" sz="800" dirty="0"/>
              <a:t>An automatic email notification with calendar invite should be added</a:t>
            </a:r>
          </a:p>
        </p:txBody>
      </p:sp>
    </p:spTree>
    <p:extLst>
      <p:ext uri="{BB962C8B-B14F-4D97-AF65-F5344CB8AC3E}">
        <p14:creationId xmlns:p14="http://schemas.microsoft.com/office/powerpoint/2010/main" val="2478839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4736" r="14736"/>
          <a:stretch>
            <a:fillRect/>
          </a:stretch>
        </p:blipFill>
        <p:spPr>
          <a:xfrm>
            <a:off x="0" y="1289786"/>
            <a:ext cx="3576244" cy="3853713"/>
          </a:xfrm>
        </p:spPr>
      </p:pic>
      <p:pic>
        <p:nvPicPr>
          <p:cNvPr id="8" name="Picture 7"/>
          <p:cNvPicPr>
            <a:picLocks noChangeAspect="1"/>
          </p:cNvPicPr>
          <p:nvPr/>
        </p:nvPicPr>
        <p:blipFill>
          <a:blip r:embed="rId3"/>
          <a:stretch>
            <a:fillRect/>
          </a:stretch>
        </p:blipFill>
        <p:spPr>
          <a:xfrm>
            <a:off x="1175695" y="2117341"/>
            <a:ext cx="1224852" cy="1840625"/>
          </a:xfrm>
          <a:prstGeom prst="rect">
            <a:avLst/>
          </a:prstGeom>
        </p:spPr>
      </p:pic>
      <p:pic>
        <p:nvPicPr>
          <p:cNvPr id="10" name="Picture 9"/>
          <p:cNvPicPr>
            <a:picLocks noChangeAspect="1"/>
          </p:cNvPicPr>
          <p:nvPr/>
        </p:nvPicPr>
        <p:blipFill rotWithShape="1">
          <a:blip r:embed="rId4">
            <a:clrChange>
              <a:clrFrom>
                <a:srgbClr val="E5D9E3"/>
              </a:clrFrom>
              <a:clrTo>
                <a:srgbClr val="E5D9E3">
                  <a:alpha val="0"/>
                </a:srgbClr>
              </a:clrTo>
            </a:clrChange>
          </a:blip>
          <a:srcRect l="27295" t="604" r="30919" b="9856"/>
          <a:stretch/>
        </p:blipFill>
        <p:spPr>
          <a:xfrm>
            <a:off x="32948" y="2364469"/>
            <a:ext cx="676069" cy="16118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a:picLocks noChangeAspect="1"/>
          </p:cNvPicPr>
          <p:nvPr/>
        </p:nvPicPr>
        <p:blipFill rotWithShape="1">
          <a:blip r:embed="rId5"/>
          <a:srcRect l="29275" r="34253"/>
          <a:stretch/>
        </p:blipFill>
        <p:spPr>
          <a:xfrm>
            <a:off x="2804677" y="2364469"/>
            <a:ext cx="771567" cy="1593497"/>
          </a:xfrm>
          <a:prstGeom prst="rect">
            <a:avLst/>
          </a:prstGeom>
        </p:spPr>
      </p:pic>
      <p:grpSp>
        <p:nvGrpSpPr>
          <p:cNvPr id="25" name="Group 24"/>
          <p:cNvGrpSpPr/>
          <p:nvPr/>
        </p:nvGrpSpPr>
        <p:grpSpPr>
          <a:xfrm>
            <a:off x="4815457" y="191716"/>
            <a:ext cx="3714394" cy="1022937"/>
            <a:chOff x="8272350" y="1157530"/>
            <a:chExt cx="3392307" cy="1363915"/>
          </a:xfrm>
        </p:grpSpPr>
        <p:sp>
          <p:nvSpPr>
            <p:cNvPr id="26" name="TextBox 25"/>
            <p:cNvSpPr txBox="1"/>
            <p:nvPr/>
          </p:nvSpPr>
          <p:spPr>
            <a:xfrm>
              <a:off x="8272350" y="1157530"/>
              <a:ext cx="2947192" cy="400109"/>
            </a:xfrm>
            <a:prstGeom prst="rect">
              <a:avLst/>
            </a:prstGeom>
            <a:noFill/>
          </p:spPr>
          <p:txBody>
            <a:bodyPr wrap="square" rtlCol="0">
              <a:spAutoFit/>
            </a:bodyPr>
            <a:lstStyle/>
            <a:p>
              <a:pPr algn="just" defTabSz="685800"/>
              <a:r>
                <a:rPr lang="en-US" sz="1350" b="1" dirty="0">
                  <a:solidFill>
                    <a:srgbClr val="FABE00"/>
                  </a:solidFill>
                  <a:latin typeface="Montserrat"/>
                </a:rPr>
                <a:t>Why</a:t>
              </a:r>
              <a:endParaRPr lang="en-US" sz="1350" b="1" dirty="0">
                <a:solidFill>
                  <a:prstClr val="black"/>
                </a:solidFill>
                <a:latin typeface="Montserrat"/>
              </a:endParaRPr>
            </a:p>
          </p:txBody>
        </p:sp>
        <p:sp>
          <p:nvSpPr>
            <p:cNvPr id="27" name="Rectangle 26"/>
            <p:cNvSpPr/>
            <p:nvPr/>
          </p:nvSpPr>
          <p:spPr>
            <a:xfrm>
              <a:off x="8272350" y="1428839"/>
              <a:ext cx="3392307" cy="1092606"/>
            </a:xfrm>
            <a:prstGeom prst="rect">
              <a:avLst/>
            </a:prstGeom>
          </p:spPr>
          <p:txBody>
            <a:bodyPr wrap="square">
              <a:spAutoFit/>
            </a:bodyPr>
            <a:lstStyle/>
            <a:p>
              <a:pPr algn="just" defTabSz="685800">
                <a:lnSpc>
                  <a:spcPct val="150000"/>
                </a:lnSpc>
              </a:pPr>
              <a:r>
                <a:rPr lang="en-IN" sz="1050" dirty="0">
                  <a:solidFill>
                    <a:prstClr val="black">
                      <a:lumMod val="75000"/>
                      <a:lumOff val="25000"/>
                    </a:prstClr>
                  </a:solidFill>
                </a:rPr>
                <a:t>Entrepreneurs need Mentors …  </a:t>
              </a:r>
            </a:p>
            <a:p>
              <a:pPr algn="just" defTabSz="685800">
                <a:lnSpc>
                  <a:spcPct val="150000"/>
                </a:lnSpc>
              </a:pPr>
              <a:r>
                <a:rPr lang="en-IN" sz="1050" dirty="0">
                  <a:solidFill>
                    <a:prstClr val="black">
                      <a:lumMod val="75000"/>
                      <a:lumOff val="25000"/>
                    </a:prstClr>
                  </a:solidFill>
                </a:rPr>
                <a:t>… Mentors need Entrepreneurs </a:t>
              </a:r>
            </a:p>
            <a:p>
              <a:pPr algn="just" defTabSz="685800">
                <a:lnSpc>
                  <a:spcPct val="150000"/>
                </a:lnSpc>
              </a:pPr>
              <a:r>
                <a:rPr lang="en-IN" sz="1050" dirty="0">
                  <a:solidFill>
                    <a:prstClr val="black">
                      <a:lumMod val="75000"/>
                      <a:lumOff val="25000"/>
                    </a:prstClr>
                  </a:solidFill>
                </a:rPr>
                <a:t>They just have to </a:t>
              </a:r>
              <a:r>
                <a:rPr lang="en-IN" sz="1050" b="1" dirty="0">
                  <a:solidFill>
                    <a:srgbClr val="C00000"/>
                  </a:solidFill>
                </a:rPr>
                <a:t>FIND</a:t>
              </a:r>
              <a:r>
                <a:rPr lang="en-IN" sz="1050" dirty="0">
                  <a:solidFill>
                    <a:prstClr val="black">
                      <a:lumMod val="75000"/>
                      <a:lumOff val="25000"/>
                    </a:prstClr>
                  </a:solidFill>
                </a:rPr>
                <a:t> each other </a:t>
              </a:r>
            </a:p>
          </p:txBody>
        </p:sp>
      </p:grpSp>
      <p:grpSp>
        <p:nvGrpSpPr>
          <p:cNvPr id="28" name="Group 27"/>
          <p:cNvGrpSpPr/>
          <p:nvPr/>
        </p:nvGrpSpPr>
        <p:grpSpPr>
          <a:xfrm>
            <a:off x="4796088" y="1477431"/>
            <a:ext cx="3883887" cy="1539139"/>
            <a:chOff x="8272350" y="1157530"/>
            <a:chExt cx="3392307" cy="2052185"/>
          </a:xfrm>
        </p:grpSpPr>
        <p:sp>
          <p:nvSpPr>
            <p:cNvPr id="29" name="TextBox 28"/>
            <p:cNvSpPr txBox="1"/>
            <p:nvPr/>
          </p:nvSpPr>
          <p:spPr>
            <a:xfrm>
              <a:off x="8272350" y="1157530"/>
              <a:ext cx="2947192" cy="400109"/>
            </a:xfrm>
            <a:prstGeom prst="rect">
              <a:avLst/>
            </a:prstGeom>
            <a:noFill/>
          </p:spPr>
          <p:txBody>
            <a:bodyPr wrap="square" rtlCol="0">
              <a:spAutoFit/>
            </a:bodyPr>
            <a:lstStyle/>
            <a:p>
              <a:pPr algn="just" defTabSz="685800"/>
              <a:r>
                <a:rPr lang="en-US" sz="1350" b="1" dirty="0">
                  <a:solidFill>
                    <a:srgbClr val="FABE00"/>
                  </a:solidFill>
                  <a:latin typeface="Montserrat"/>
                </a:rPr>
                <a:t>What </a:t>
              </a:r>
              <a:endParaRPr lang="en-US" sz="1350" b="1" dirty="0">
                <a:solidFill>
                  <a:prstClr val="black"/>
                </a:solidFill>
                <a:latin typeface="Montserrat"/>
              </a:endParaRPr>
            </a:p>
          </p:txBody>
        </p:sp>
        <p:sp>
          <p:nvSpPr>
            <p:cNvPr id="30" name="Rectangle 29"/>
            <p:cNvSpPr/>
            <p:nvPr/>
          </p:nvSpPr>
          <p:spPr>
            <a:xfrm>
              <a:off x="8272350" y="1470778"/>
              <a:ext cx="3392307" cy="1738937"/>
            </a:xfrm>
            <a:prstGeom prst="rect">
              <a:avLst/>
            </a:prstGeom>
          </p:spPr>
          <p:txBody>
            <a:bodyPr wrap="square">
              <a:spAutoFit/>
            </a:bodyPr>
            <a:lstStyle/>
            <a:p>
              <a:pPr algn="just">
                <a:lnSpc>
                  <a:spcPct val="150000"/>
                </a:lnSpc>
              </a:pPr>
              <a:r>
                <a:rPr lang="en-US" sz="1050" dirty="0" err="1"/>
                <a:t>MentorApp</a:t>
              </a:r>
              <a:r>
                <a:rPr lang="en-US" sz="1050" dirty="0"/>
                <a:t> is a </a:t>
              </a:r>
              <a:r>
                <a:rPr lang="en-US" sz="1050" b="1" dirty="0">
                  <a:solidFill>
                    <a:srgbClr val="C00000"/>
                  </a:solidFill>
                </a:rPr>
                <a:t>AI powered Tinder-like tool</a:t>
              </a:r>
              <a:r>
                <a:rPr lang="en-US" sz="1050" dirty="0"/>
                <a:t> that connects the Mentors   and Entrepreneurs globally. </a:t>
              </a:r>
              <a:r>
                <a:rPr lang="en-US" sz="1050" dirty="0" err="1"/>
                <a:t>MentorApp</a:t>
              </a:r>
              <a:r>
                <a:rPr lang="en-US" sz="1050" dirty="0"/>
                <a:t> is vibrant tech-environment that brings in the best elements of the entrepreneurial ecosystem for a mutually beneficial interaction that is both satisfying and remunerative. </a:t>
              </a:r>
              <a:endParaRPr lang="en-IN" sz="1050" dirty="0"/>
            </a:p>
          </p:txBody>
        </p:sp>
      </p:grpSp>
      <p:grpSp>
        <p:nvGrpSpPr>
          <p:cNvPr id="31" name="Group 30"/>
          <p:cNvGrpSpPr/>
          <p:nvPr/>
        </p:nvGrpSpPr>
        <p:grpSpPr>
          <a:xfrm>
            <a:off x="4815456" y="3203823"/>
            <a:ext cx="4000997" cy="1510521"/>
            <a:chOff x="5897360" y="429725"/>
            <a:chExt cx="3392307" cy="2014026"/>
          </a:xfrm>
        </p:grpSpPr>
        <p:sp>
          <p:nvSpPr>
            <p:cNvPr id="32" name="TextBox 31"/>
            <p:cNvSpPr txBox="1"/>
            <p:nvPr/>
          </p:nvSpPr>
          <p:spPr>
            <a:xfrm>
              <a:off x="5913759" y="429725"/>
              <a:ext cx="2947192" cy="400109"/>
            </a:xfrm>
            <a:prstGeom prst="rect">
              <a:avLst/>
            </a:prstGeom>
            <a:noFill/>
          </p:spPr>
          <p:txBody>
            <a:bodyPr wrap="square" rtlCol="0">
              <a:spAutoFit/>
            </a:bodyPr>
            <a:lstStyle/>
            <a:p>
              <a:pPr algn="just" defTabSz="685800"/>
              <a:r>
                <a:rPr lang="en-US" sz="1350" b="1" dirty="0">
                  <a:solidFill>
                    <a:srgbClr val="FABE00"/>
                  </a:solidFill>
                  <a:latin typeface="Montserrat"/>
                </a:rPr>
                <a:t>How </a:t>
              </a:r>
              <a:endParaRPr lang="en-US" sz="1350" b="1" dirty="0">
                <a:solidFill>
                  <a:prstClr val="black"/>
                </a:solidFill>
                <a:latin typeface="Montserrat"/>
              </a:endParaRPr>
            </a:p>
          </p:txBody>
        </p:sp>
        <p:sp>
          <p:nvSpPr>
            <p:cNvPr id="33" name="Rectangle 32"/>
            <p:cNvSpPr/>
            <p:nvPr/>
          </p:nvSpPr>
          <p:spPr>
            <a:xfrm>
              <a:off x="5897360" y="704815"/>
              <a:ext cx="3392307" cy="1738936"/>
            </a:xfrm>
            <a:prstGeom prst="rect">
              <a:avLst/>
            </a:prstGeom>
          </p:spPr>
          <p:txBody>
            <a:bodyPr wrap="square">
              <a:spAutoFit/>
            </a:bodyPr>
            <a:lstStyle/>
            <a:p>
              <a:pPr algn="just">
                <a:lnSpc>
                  <a:spcPct val="150000"/>
                </a:lnSpc>
              </a:pPr>
              <a:r>
                <a:rPr lang="en-IN" sz="1050" b="1" dirty="0">
                  <a:solidFill>
                    <a:srgbClr val="C00000"/>
                  </a:solidFill>
                </a:rPr>
                <a:t>AI powered platform using proprietary ML techniques </a:t>
              </a:r>
              <a:r>
                <a:rPr lang="en-IN" sz="1050" dirty="0"/>
                <a:t>and deep mining the ecosystem. Selects the perfect match for what the entrepreneur wants with the what mentors have to offer . It’s a subscription based platform that lets subscribers effectively monetise their interactions.  </a:t>
              </a:r>
            </a:p>
          </p:txBody>
        </p:sp>
      </p:grpSp>
      <p:grpSp>
        <p:nvGrpSpPr>
          <p:cNvPr id="34" name="Group 33"/>
          <p:cNvGrpSpPr/>
          <p:nvPr/>
        </p:nvGrpSpPr>
        <p:grpSpPr>
          <a:xfrm>
            <a:off x="3785857" y="356063"/>
            <a:ext cx="685800" cy="685800"/>
            <a:chOff x="6821181" y="1041417"/>
            <a:chExt cx="914400" cy="914400"/>
          </a:xfrm>
        </p:grpSpPr>
        <p:sp>
          <p:nvSpPr>
            <p:cNvPr id="35" name="Oval 34"/>
            <p:cNvSpPr/>
            <p:nvPr/>
          </p:nvSpPr>
          <p:spPr>
            <a:xfrm>
              <a:off x="6821181" y="1041417"/>
              <a:ext cx="914400" cy="9144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36" name="Shape 2587"/>
            <p:cNvSpPr/>
            <p:nvPr/>
          </p:nvSpPr>
          <p:spPr>
            <a:xfrm>
              <a:off x="7070273" y="1290509"/>
              <a:ext cx="416215" cy="416215"/>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0"/>
                  </a:lnTo>
                  <a:cubicBezTo>
                    <a:pt x="19655" y="2640"/>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0"/>
                    <a:pt x="21380" y="0"/>
                    <a:pt x="21109" y="0"/>
                  </a:cubicBezTo>
                  <a:cubicBezTo>
                    <a:pt x="21034" y="0"/>
                    <a:pt x="20964" y="20"/>
                    <a:pt x="20900" y="52"/>
                  </a:cubicBezTo>
                  <a:lnTo>
                    <a:pt x="20898" y="48"/>
                  </a:lnTo>
                  <a:lnTo>
                    <a:pt x="302" y="8875"/>
                  </a:lnTo>
                  <a:cubicBezTo>
                    <a:pt x="301" y="8875"/>
                    <a:pt x="299" y="8876"/>
                    <a:pt x="297" y="8877"/>
                  </a:cubicBezTo>
                  <a:lnTo>
                    <a:pt x="280" y="8885"/>
                  </a:lnTo>
                  <a:lnTo>
                    <a:pt x="281" y="8887"/>
                  </a:lnTo>
                  <a:cubicBezTo>
                    <a:pt x="116" y="8967"/>
                    <a:pt x="0" y="9132"/>
                    <a:pt x="0" y="9327"/>
                  </a:cubicBezTo>
                  <a:cubicBezTo>
                    <a:pt x="0" y="9550"/>
                    <a:pt x="151" y="9731"/>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699"/>
                  </a:lnTo>
                  <a:cubicBezTo>
                    <a:pt x="21578" y="636"/>
                    <a:pt x="21600" y="567"/>
                    <a:pt x="21600" y="491"/>
                  </a:cubicBezTo>
                  <a:moveTo>
                    <a:pt x="7855" y="16200"/>
                  </a:moveTo>
                  <a:cubicBezTo>
                    <a:pt x="7719" y="16200"/>
                    <a:pt x="7596" y="16255"/>
                    <a:pt x="7507" y="16344"/>
                  </a:cubicBezTo>
                  <a:lnTo>
                    <a:pt x="6035" y="17817"/>
                  </a:lnTo>
                  <a:cubicBezTo>
                    <a:pt x="5946" y="17905"/>
                    <a:pt x="5891" y="18029"/>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0"/>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1"/>
                    <a:pt x="1964" y="19145"/>
                  </a:cubicBezTo>
                  <a:cubicBezTo>
                    <a:pt x="1964" y="19417"/>
                    <a:pt x="2184" y="19636"/>
                    <a:pt x="2455" y="19636"/>
                  </a:cubicBezTo>
                  <a:cubicBezTo>
                    <a:pt x="2590" y="19636"/>
                    <a:pt x="2713" y="19582"/>
                    <a:pt x="2802" y="19493"/>
                  </a:cubicBezTo>
                  <a:lnTo>
                    <a:pt x="7711" y="14583"/>
                  </a:lnTo>
                  <a:cubicBezTo>
                    <a:pt x="7800" y="14495"/>
                    <a:pt x="7855" y="14372"/>
                    <a:pt x="7855" y="14237"/>
                  </a:cubicBezTo>
                  <a:moveTo>
                    <a:pt x="4765" y="14583"/>
                  </a:moveTo>
                  <a:lnTo>
                    <a:pt x="5256" y="14093"/>
                  </a:lnTo>
                  <a:cubicBezTo>
                    <a:pt x="5345" y="14004"/>
                    <a:pt x="5400" y="13881"/>
                    <a:pt x="5400" y="13745"/>
                  </a:cubicBezTo>
                  <a:cubicBezTo>
                    <a:pt x="5400" y="13475"/>
                    <a:pt x="5180" y="13255"/>
                    <a:pt x="4909" y="13255"/>
                  </a:cubicBezTo>
                  <a:cubicBezTo>
                    <a:pt x="4774" y="13255"/>
                    <a:pt x="4651" y="13310"/>
                    <a:pt x="4562" y="13398"/>
                  </a:cubicBezTo>
                  <a:lnTo>
                    <a:pt x="4071" y="13889"/>
                  </a:lnTo>
                  <a:cubicBezTo>
                    <a:pt x="3982" y="13979"/>
                    <a:pt x="3927" y="14101"/>
                    <a:pt x="3927" y="14237"/>
                  </a:cubicBezTo>
                  <a:cubicBezTo>
                    <a:pt x="3927" y="14507"/>
                    <a:pt x="4147" y="14727"/>
                    <a:pt x="4418" y="14727"/>
                  </a:cubicBezTo>
                  <a:cubicBezTo>
                    <a:pt x="4554" y="14727"/>
                    <a:pt x="4676" y="14673"/>
                    <a:pt x="4765" y="14583"/>
                  </a:cubicBezTo>
                </a:path>
              </a:pathLst>
            </a:custGeom>
            <a:solidFill>
              <a:schemeClr val="bg1"/>
            </a:solidFill>
            <a:ln w="12700">
              <a:miter lim="400000"/>
            </a:ln>
          </p:spPr>
          <p:txBody>
            <a:bodyPr lIns="28568" tIns="28568" rIns="28568" bIns="28568" anchor="ctr"/>
            <a:lstStyle/>
            <a:p>
              <a:pPr defTabSz="342797">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49">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37" name="Group 36"/>
          <p:cNvGrpSpPr/>
          <p:nvPr/>
        </p:nvGrpSpPr>
        <p:grpSpPr>
          <a:xfrm>
            <a:off x="3746732" y="1660270"/>
            <a:ext cx="685800" cy="685800"/>
            <a:chOff x="6821181" y="2794730"/>
            <a:chExt cx="914400" cy="914400"/>
          </a:xfrm>
          <a:solidFill>
            <a:schemeClr val="bg1">
              <a:lumMod val="50000"/>
            </a:schemeClr>
          </a:solidFill>
        </p:grpSpPr>
        <p:sp>
          <p:nvSpPr>
            <p:cNvPr id="38" name="Oval 37"/>
            <p:cNvSpPr/>
            <p:nvPr/>
          </p:nvSpPr>
          <p:spPr>
            <a:xfrm>
              <a:off x="6821181" y="2794730"/>
              <a:ext cx="914400" cy="914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endParaRPr>
            </a:p>
          </p:txBody>
        </p:sp>
        <p:sp>
          <p:nvSpPr>
            <p:cNvPr id="39" name="Shape 2618"/>
            <p:cNvSpPr/>
            <p:nvPr/>
          </p:nvSpPr>
          <p:spPr>
            <a:xfrm>
              <a:off x="7070311" y="3043812"/>
              <a:ext cx="416176" cy="416236"/>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20"/>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2"/>
                    <a:pt x="12571" y="5401"/>
                  </a:cubicBezTo>
                  <a:cubicBezTo>
                    <a:pt x="12571" y="7300"/>
                    <a:pt x="14087" y="8840"/>
                    <a:pt x="15958" y="8840"/>
                  </a:cubicBezTo>
                  <a:cubicBezTo>
                    <a:pt x="16893" y="8840"/>
                    <a:pt x="17737" y="8454"/>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3"/>
                  </a:lnTo>
                  <a:cubicBezTo>
                    <a:pt x="3919" y="20399"/>
                    <a:pt x="3436" y="20618"/>
                    <a:pt x="2902" y="20618"/>
                  </a:cubicBezTo>
                  <a:cubicBezTo>
                    <a:pt x="1833" y="20618"/>
                    <a:pt x="967" y="19740"/>
                    <a:pt x="967" y="18655"/>
                  </a:cubicBezTo>
                  <a:cubicBezTo>
                    <a:pt x="967" y="18113"/>
                    <a:pt x="1184" y="17622"/>
                    <a:pt x="1534" y="17267"/>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5"/>
                  </a:cubicBezTo>
                  <a:lnTo>
                    <a:pt x="850" y="16572"/>
                  </a:lnTo>
                  <a:cubicBezTo>
                    <a:pt x="325" y="17106"/>
                    <a:pt x="0" y="17842"/>
                    <a:pt x="0" y="18655"/>
                  </a:cubicBezTo>
                  <a:cubicBezTo>
                    <a:pt x="0" y="20282"/>
                    <a:pt x="1299" y="21600"/>
                    <a:pt x="2902" y="21600"/>
                  </a:cubicBezTo>
                  <a:cubicBezTo>
                    <a:pt x="3703" y="21600"/>
                    <a:pt x="4429" y="21271"/>
                    <a:pt x="4954" y="20738"/>
                  </a:cubicBezTo>
                  <a:lnTo>
                    <a:pt x="12160" y="12652"/>
                  </a:lnTo>
                  <a:cubicBezTo>
                    <a:pt x="13800" y="13590"/>
                    <a:pt x="15363" y="13747"/>
                    <a:pt x="15606" y="13747"/>
                  </a:cubicBezTo>
                  <a:cubicBezTo>
                    <a:pt x="16313" y="13747"/>
                    <a:pt x="17067" y="13463"/>
                    <a:pt x="17617" y="12892"/>
                  </a:cubicBezTo>
                  <a:lnTo>
                    <a:pt x="20209" y="10198"/>
                  </a:lnTo>
                  <a:cubicBezTo>
                    <a:pt x="21560" y="8795"/>
                    <a:pt x="21600" y="6433"/>
                    <a:pt x="20499" y="4279"/>
                  </a:cubicBezTo>
                </a:path>
              </a:pathLst>
            </a:custGeom>
            <a:grpFill/>
            <a:ln w="12700">
              <a:solidFill>
                <a:schemeClr val="bg1"/>
              </a:solidFill>
              <a:miter lim="400000"/>
            </a:ln>
          </p:spPr>
          <p:txBody>
            <a:bodyPr lIns="28568" tIns="28568" rIns="28568" bIns="28568" anchor="ctr"/>
            <a:lstStyle/>
            <a:p>
              <a:pPr defTabSz="342797">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49">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grpSp>
        <p:nvGrpSpPr>
          <p:cNvPr id="40" name="Group 39">
            <a:extLst>
              <a:ext uri="{FF2B5EF4-FFF2-40B4-BE49-F238E27FC236}">
                <a16:creationId xmlns:a16="http://schemas.microsoft.com/office/drawing/2014/main" id="{55BE9276-DC2F-F843-82A1-22E8A3A5B667}"/>
              </a:ext>
            </a:extLst>
          </p:cNvPr>
          <p:cNvGrpSpPr/>
          <p:nvPr/>
        </p:nvGrpSpPr>
        <p:grpSpPr>
          <a:xfrm>
            <a:off x="3762012" y="3376443"/>
            <a:ext cx="685800" cy="6858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28568" tIns="28568" rIns="28568" bIns="28568" anchor="ctr"/>
            <a:lstStyle/>
            <a:p>
              <a:pPr defTabSz="342797">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249"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68" name="TextBox 67"/>
          <p:cNvSpPr txBox="1"/>
          <p:nvPr/>
        </p:nvSpPr>
        <p:spPr>
          <a:xfrm>
            <a:off x="33733" y="70026"/>
            <a:ext cx="4599170"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Who we are </a:t>
            </a:r>
          </a:p>
        </p:txBody>
      </p:sp>
      <p:sp>
        <p:nvSpPr>
          <p:cNvPr id="69" name="Rectangle 68"/>
          <p:cNvSpPr/>
          <p:nvPr/>
        </p:nvSpPr>
        <p:spPr>
          <a:xfrm>
            <a:off x="88138" y="535413"/>
            <a:ext cx="381596" cy="42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endParaRPr>
          </a:p>
        </p:txBody>
      </p:sp>
      <p:sp>
        <p:nvSpPr>
          <p:cNvPr id="77" name="TextBox 76"/>
          <p:cNvSpPr txBox="1"/>
          <p:nvPr/>
        </p:nvSpPr>
        <p:spPr>
          <a:xfrm>
            <a:off x="6792863" y="4676575"/>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chemeClr val="accent1"/>
                </a:solidFill>
                <a:latin typeface="Comic Sans MS" panose="030F0702030302020204" pitchFamily="66" charset="0"/>
              </a:rPr>
              <a:t>Building Community </a:t>
            </a:r>
          </a:p>
        </p:txBody>
      </p:sp>
      <p:pic>
        <p:nvPicPr>
          <p:cNvPr id="78" name="Picture 77"/>
          <p:cNvPicPr>
            <a:picLocks noChangeAspect="1"/>
          </p:cNvPicPr>
          <p:nvPr/>
        </p:nvPicPr>
        <p:blipFill rotWithShape="1">
          <a:blip r:embed="rId6"/>
          <a:srcRect t="13502"/>
          <a:stretch/>
        </p:blipFill>
        <p:spPr>
          <a:xfrm>
            <a:off x="7954116" y="-3466"/>
            <a:ext cx="1151470" cy="990528"/>
          </a:xfrm>
          <a:prstGeom prst="rect">
            <a:avLst/>
          </a:prstGeom>
        </p:spPr>
      </p:pic>
      <p:sp>
        <p:nvSpPr>
          <p:cNvPr id="79" name="TextBox 78"/>
          <p:cNvSpPr txBox="1"/>
          <p:nvPr/>
        </p:nvSpPr>
        <p:spPr>
          <a:xfrm>
            <a:off x="7614695" y="4508729"/>
            <a:ext cx="1111326" cy="261610"/>
          </a:xfrm>
          <a:prstGeom prst="rect">
            <a:avLst/>
          </a:prstGeom>
          <a:noFill/>
        </p:spPr>
        <p:txBody>
          <a:bodyPr wrap="square" rtlCol="0">
            <a:spAutoFit/>
          </a:bodyPr>
          <a:lstStyle/>
          <a:p>
            <a:pPr algn="ctr"/>
            <a:r>
              <a:rPr lang="en-US" sz="1050" b="1" dirty="0">
                <a:solidFill>
                  <a:srgbClr val="C00000"/>
                </a:solidFill>
              </a:rPr>
              <a:t>MENTOR</a:t>
            </a:r>
            <a:r>
              <a:rPr lang="en-US" sz="1050" b="1" dirty="0">
                <a:solidFill>
                  <a:schemeClr val="accent1"/>
                </a:solidFill>
              </a:rPr>
              <a:t>APP</a:t>
            </a:r>
            <a:endParaRPr lang="en-US" sz="900" b="1" dirty="0">
              <a:solidFill>
                <a:schemeClr val="accent1"/>
              </a:solidFill>
            </a:endParaRPr>
          </a:p>
        </p:txBody>
      </p:sp>
      <p:pic>
        <p:nvPicPr>
          <p:cNvPr id="81" name="Picture 80"/>
          <p:cNvPicPr>
            <a:picLocks noChangeAspect="1"/>
          </p:cNvPicPr>
          <p:nvPr/>
        </p:nvPicPr>
        <p:blipFill rotWithShape="1">
          <a:blip r:embed="rId6"/>
          <a:srcRect t="13502"/>
          <a:stretch/>
        </p:blipFill>
        <p:spPr>
          <a:xfrm>
            <a:off x="-5558" y="3707874"/>
            <a:ext cx="284494" cy="244730"/>
          </a:xfrm>
          <a:prstGeom prst="rect">
            <a:avLst/>
          </a:prstGeom>
        </p:spPr>
      </p:pic>
      <p:pic>
        <p:nvPicPr>
          <p:cNvPr id="83" name="Picture 82"/>
          <p:cNvPicPr>
            <a:picLocks noChangeAspect="1"/>
          </p:cNvPicPr>
          <p:nvPr/>
        </p:nvPicPr>
        <p:blipFill rotWithShape="1">
          <a:blip r:embed="rId6"/>
          <a:srcRect t="13502"/>
          <a:stretch/>
        </p:blipFill>
        <p:spPr>
          <a:xfrm>
            <a:off x="1183815" y="3707874"/>
            <a:ext cx="284494" cy="244730"/>
          </a:xfrm>
          <a:prstGeom prst="rect">
            <a:avLst/>
          </a:prstGeom>
        </p:spPr>
      </p:pic>
      <p:pic>
        <p:nvPicPr>
          <p:cNvPr id="84" name="Picture 83"/>
          <p:cNvPicPr>
            <a:picLocks noChangeAspect="1"/>
          </p:cNvPicPr>
          <p:nvPr/>
        </p:nvPicPr>
        <p:blipFill rotWithShape="1">
          <a:blip r:embed="rId6"/>
          <a:srcRect t="13502"/>
          <a:stretch/>
        </p:blipFill>
        <p:spPr>
          <a:xfrm>
            <a:off x="2803359" y="3707874"/>
            <a:ext cx="284494" cy="244730"/>
          </a:xfrm>
          <a:prstGeom prst="rect">
            <a:avLst/>
          </a:prstGeom>
        </p:spPr>
      </p:pic>
    </p:spTree>
    <p:extLst>
      <p:ext uri="{BB962C8B-B14F-4D97-AF65-F5344CB8AC3E}">
        <p14:creationId xmlns:p14="http://schemas.microsoft.com/office/powerpoint/2010/main" val="107484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 calcmode="lin" valueType="num">
                                      <p:cBhvr>
                                        <p:cTn id="9" dur="500" fill="hold"/>
                                        <p:tgtEl>
                                          <p:spTgt spid="34"/>
                                        </p:tgtEl>
                                        <p:attrNameLst>
                                          <p:attrName>style.rotation</p:attrName>
                                        </p:attrNameLst>
                                      </p:cBhvr>
                                      <p:tavLst>
                                        <p:tav tm="0">
                                          <p:val>
                                            <p:fltVal val="360"/>
                                          </p:val>
                                        </p:tav>
                                        <p:tav tm="100000">
                                          <p:val>
                                            <p:fltVal val="0"/>
                                          </p:val>
                                        </p:tav>
                                      </p:tavLst>
                                    </p:anim>
                                    <p:animEffect transition="in" filter="fade">
                                      <p:cBhvr>
                                        <p:cTn id="10" dur="500"/>
                                        <p:tgtEl>
                                          <p:spTgt spid="34"/>
                                        </p:tgtEl>
                                      </p:cBhvr>
                                    </p:animEffect>
                                  </p:childTnLst>
                                </p:cTn>
                              </p:par>
                            </p:childTnLst>
                          </p:cTn>
                        </p:par>
                        <p:par>
                          <p:cTn id="11" fill="hold">
                            <p:stCondLst>
                              <p:cond delay="500"/>
                            </p:stCondLst>
                            <p:childTnLst>
                              <p:par>
                                <p:cTn id="12" presetID="2" presetClass="entr" presetSubtype="2"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additive="base">
                                        <p:cTn id="14" dur="500" fill="hold"/>
                                        <p:tgtEl>
                                          <p:spTgt spid="25"/>
                                        </p:tgtEl>
                                        <p:attrNameLst>
                                          <p:attrName>ppt_x</p:attrName>
                                        </p:attrNameLst>
                                      </p:cBhvr>
                                      <p:tavLst>
                                        <p:tav tm="0">
                                          <p:val>
                                            <p:strVal val="1+#ppt_w/2"/>
                                          </p:val>
                                        </p:tav>
                                        <p:tav tm="100000">
                                          <p:val>
                                            <p:strVal val="#ppt_x"/>
                                          </p:val>
                                        </p:tav>
                                      </p:tavLst>
                                    </p:anim>
                                    <p:anim calcmode="lin" valueType="num">
                                      <p:cBhvr additive="base">
                                        <p:cTn id="15" dur="500" fill="hold"/>
                                        <p:tgtEl>
                                          <p:spTgt spid="25"/>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49" presetClass="entr" presetSubtype="0" decel="100000"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 calcmode="lin" valueType="num">
                                      <p:cBhvr>
                                        <p:cTn id="21" dur="500" fill="hold"/>
                                        <p:tgtEl>
                                          <p:spTgt spid="37"/>
                                        </p:tgtEl>
                                        <p:attrNameLst>
                                          <p:attrName>style.rotation</p:attrName>
                                        </p:attrNameLst>
                                      </p:cBhvr>
                                      <p:tavLst>
                                        <p:tav tm="0">
                                          <p:val>
                                            <p:fltVal val="360"/>
                                          </p:val>
                                        </p:tav>
                                        <p:tav tm="100000">
                                          <p:val>
                                            <p:fltVal val="0"/>
                                          </p:val>
                                        </p:tav>
                                      </p:tavLst>
                                    </p:anim>
                                    <p:animEffect transition="in" filter="fade">
                                      <p:cBhvr>
                                        <p:cTn id="22" dur="500"/>
                                        <p:tgtEl>
                                          <p:spTgt spid="37"/>
                                        </p:tgtEl>
                                      </p:cBhvr>
                                    </p:animEffect>
                                  </p:childTnLst>
                                </p:cTn>
                              </p:par>
                            </p:childTnLst>
                          </p:cTn>
                        </p:par>
                        <p:par>
                          <p:cTn id="23" fill="hold">
                            <p:stCondLst>
                              <p:cond delay="1500"/>
                            </p:stCondLst>
                            <p:childTnLst>
                              <p:par>
                                <p:cTn id="24" presetID="2" presetClass="entr" presetSubtype="2" fill="hold"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1+#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2000"/>
                            </p:stCondLst>
                            <p:childTnLst>
                              <p:par>
                                <p:cTn id="29" presetID="49" presetClass="entr" presetSubtype="0" decel="100000"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p:cTn id="31" dur="500" fill="hold"/>
                                        <p:tgtEl>
                                          <p:spTgt spid="40"/>
                                        </p:tgtEl>
                                        <p:attrNameLst>
                                          <p:attrName>ppt_w</p:attrName>
                                        </p:attrNameLst>
                                      </p:cBhvr>
                                      <p:tavLst>
                                        <p:tav tm="0">
                                          <p:val>
                                            <p:fltVal val="0"/>
                                          </p:val>
                                        </p:tav>
                                        <p:tav tm="100000">
                                          <p:val>
                                            <p:strVal val="#ppt_w"/>
                                          </p:val>
                                        </p:tav>
                                      </p:tavLst>
                                    </p:anim>
                                    <p:anim calcmode="lin" valueType="num">
                                      <p:cBhvr>
                                        <p:cTn id="32" dur="500" fill="hold"/>
                                        <p:tgtEl>
                                          <p:spTgt spid="40"/>
                                        </p:tgtEl>
                                        <p:attrNameLst>
                                          <p:attrName>ppt_h</p:attrName>
                                        </p:attrNameLst>
                                      </p:cBhvr>
                                      <p:tavLst>
                                        <p:tav tm="0">
                                          <p:val>
                                            <p:fltVal val="0"/>
                                          </p:val>
                                        </p:tav>
                                        <p:tav tm="100000">
                                          <p:val>
                                            <p:strVal val="#ppt_h"/>
                                          </p:val>
                                        </p:tav>
                                      </p:tavLst>
                                    </p:anim>
                                    <p:anim calcmode="lin" valueType="num">
                                      <p:cBhvr>
                                        <p:cTn id="33" dur="500" fill="hold"/>
                                        <p:tgtEl>
                                          <p:spTgt spid="40"/>
                                        </p:tgtEl>
                                        <p:attrNameLst>
                                          <p:attrName>style.rotation</p:attrName>
                                        </p:attrNameLst>
                                      </p:cBhvr>
                                      <p:tavLst>
                                        <p:tav tm="0">
                                          <p:val>
                                            <p:fltVal val="360"/>
                                          </p:val>
                                        </p:tav>
                                        <p:tav tm="100000">
                                          <p:val>
                                            <p:fltVal val="0"/>
                                          </p:val>
                                        </p:tav>
                                      </p:tavLst>
                                    </p:anim>
                                    <p:animEffect transition="in" filter="fade">
                                      <p:cBhvr>
                                        <p:cTn id="34" dur="500"/>
                                        <p:tgtEl>
                                          <p:spTgt spid="40"/>
                                        </p:tgtEl>
                                      </p:cBhvr>
                                    </p:animEffect>
                                  </p:childTnLst>
                                </p:cTn>
                              </p:par>
                            </p:childTnLst>
                          </p:cTn>
                        </p:par>
                        <p:par>
                          <p:cTn id="35" fill="hold">
                            <p:stCondLst>
                              <p:cond delay="2500"/>
                            </p:stCondLst>
                            <p:childTnLst>
                              <p:par>
                                <p:cTn id="36" presetID="2" presetClass="entr" presetSubtype="2"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276" y="139906"/>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Start-up Costs </a:t>
            </a:r>
          </a:p>
        </p:txBody>
      </p:sp>
      <p:sp>
        <p:nvSpPr>
          <p:cNvPr id="4" name="Rectangle 3"/>
          <p:cNvSpPr/>
          <p:nvPr/>
        </p:nvSpPr>
        <p:spPr>
          <a:xfrm>
            <a:off x="341147" y="605189"/>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
        <p:nvSpPr>
          <p:cNvPr id="7" name="TextBox 6"/>
          <p:cNvSpPr txBox="1"/>
          <p:nvPr/>
        </p:nvSpPr>
        <p:spPr>
          <a:xfrm>
            <a:off x="4546600" y="915565"/>
            <a:ext cx="4102100" cy="3785652"/>
          </a:xfrm>
          <a:prstGeom prst="rect">
            <a:avLst/>
          </a:prstGeom>
          <a:noFill/>
          <a:ln>
            <a:solidFill>
              <a:schemeClr val="tx1"/>
            </a:solidFill>
          </a:ln>
        </p:spPr>
        <p:txBody>
          <a:bodyPr wrap="square" rtlCol="0">
            <a:spAutoFit/>
          </a:bodyPr>
          <a:lstStyle/>
          <a:p>
            <a:endParaRPr lang="en-US" sz="1600" dirty="0"/>
          </a:p>
          <a:p>
            <a:r>
              <a:rPr lang="en-US" sz="1600" b="1" dirty="0"/>
              <a:t>Explanation</a:t>
            </a:r>
          </a:p>
          <a:p>
            <a:pPr marL="285750" indent="-285750">
              <a:buFont typeface="Arial" panose="020B0604020202020204" pitchFamily="34" charset="0"/>
              <a:buChar char="•"/>
            </a:pPr>
            <a:r>
              <a:rPr lang="en-US" sz="1600" dirty="0"/>
              <a:t>The basic starting cost is the website design and development cost and the cost of office computers. </a:t>
            </a:r>
          </a:p>
          <a:p>
            <a:pPr marL="285750" indent="-285750">
              <a:buFont typeface="Arial" panose="020B0604020202020204" pitchFamily="34" charset="0"/>
              <a:buChar char="•"/>
            </a:pPr>
            <a:r>
              <a:rPr lang="en-US" sz="1600" dirty="0"/>
              <a:t>We haven't considered a fixed deposit for office space since they'll be working out of college. The cost of a Chartered Accountant company registration is taken into account.</a:t>
            </a:r>
          </a:p>
          <a:p>
            <a:pPr marL="285750" indent="-285750">
              <a:buFont typeface="Arial" panose="020B0604020202020204" pitchFamily="34" charset="0"/>
              <a:buChar char="•"/>
            </a:pPr>
            <a:r>
              <a:rPr lang="en-US" sz="1600" dirty="0"/>
              <a:t>The total startup investment is INR 10,00,000. Half of the amount is invested by founders and the other half is interest-free loan from friends and family.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1832916353"/>
              </p:ext>
            </p:extLst>
          </p:nvPr>
        </p:nvGraphicFramePr>
        <p:xfrm>
          <a:off x="230276" y="915563"/>
          <a:ext cx="4167610" cy="3785654"/>
        </p:xfrm>
        <a:graphic>
          <a:graphicData uri="http://schemas.openxmlformats.org/drawingml/2006/table">
            <a:tbl>
              <a:tblPr/>
              <a:tblGrid>
                <a:gridCol w="2897269">
                  <a:extLst>
                    <a:ext uri="{9D8B030D-6E8A-4147-A177-3AD203B41FA5}">
                      <a16:colId xmlns:a16="http://schemas.microsoft.com/office/drawing/2014/main" val="20000"/>
                    </a:ext>
                  </a:extLst>
                </a:gridCol>
                <a:gridCol w="1270341">
                  <a:extLst>
                    <a:ext uri="{9D8B030D-6E8A-4147-A177-3AD203B41FA5}">
                      <a16:colId xmlns:a16="http://schemas.microsoft.com/office/drawing/2014/main" val="20001"/>
                    </a:ext>
                  </a:extLst>
                </a:gridCol>
              </a:tblGrid>
              <a:tr h="179717">
                <a:tc>
                  <a:txBody>
                    <a:bodyPr/>
                    <a:lstStyle/>
                    <a:p>
                      <a:pPr algn="l" fontAlgn="ctr"/>
                      <a:r>
                        <a:rPr lang="en-IN" sz="900" b="1" i="0" u="none" strike="noStrike">
                          <a:effectLst/>
                          <a:latin typeface="Arial" panose="020B0604020202020204" pitchFamily="34" charset="0"/>
                        </a:rPr>
                        <a:t>Starting Costs</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IN" sz="800" b="1" i="0" u="none" strike="noStrike">
                          <a:effectLst/>
                          <a:latin typeface="Arial" panose="020B060402020202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0"/>
                  </a:ext>
                </a:extLst>
              </a:tr>
              <a:tr h="191312">
                <a:tc>
                  <a:txBody>
                    <a:bodyPr/>
                    <a:lstStyle/>
                    <a:p>
                      <a:pPr algn="l" fontAlgn="b"/>
                      <a:r>
                        <a:rPr lang="en-IN" sz="6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58C"/>
                    </a:solidFill>
                  </a:tcPr>
                </a:tc>
                <a:tc>
                  <a:txBody>
                    <a:bodyPr/>
                    <a:lstStyle/>
                    <a:p>
                      <a:pPr algn="r" fontAlgn="b"/>
                      <a:r>
                        <a:rPr lang="en-IN" sz="600" b="0" i="0" u="none" strike="noStrike">
                          <a:effectLst/>
                          <a:latin typeface="Arial" panose="020B060402020202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58C"/>
                    </a:solidFill>
                  </a:tcPr>
                </a:tc>
                <a:extLst>
                  <a:ext uri="{0D108BD9-81ED-4DB2-BD59-A6C34878D82A}">
                    <a16:rowId xmlns:a16="http://schemas.microsoft.com/office/drawing/2014/main" val="10001"/>
                  </a:ext>
                </a:extLst>
              </a:tr>
              <a:tr h="278271">
                <a:tc>
                  <a:txBody>
                    <a:bodyPr/>
                    <a:lstStyle/>
                    <a:p>
                      <a:pPr algn="l" fontAlgn="b"/>
                      <a:r>
                        <a:rPr lang="en-IN" sz="800" b="1" i="0" u="none" strike="noStrike">
                          <a:effectLst/>
                          <a:latin typeface="Arial" panose="020B0604020202020204" pitchFamily="34" charset="0"/>
                        </a:rPr>
                        <a:t>Startup Cost</a:t>
                      </a:r>
                    </a:p>
                  </a:txBody>
                  <a:tcPr marL="0" marR="0" marT="0" marB="0" anchor="b">
                    <a:lnL w="12700" cap="flat" cmpd="sng" algn="ctr">
                      <a:solidFill>
                        <a:srgbClr val="000000"/>
                      </a:solidFill>
                      <a:prstDash val="solid"/>
                      <a:round/>
                      <a:headEnd type="none" w="med" len="med"/>
                      <a:tailEnd type="none" w="med" len="med"/>
                    </a:lnL>
                    <a:lnR>
                      <a:noFill/>
                    </a:lnR>
                    <a:lnT>
                      <a:noFill/>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N" sz="900" b="1" i="0" u="none" strike="noStrike">
                          <a:effectLst/>
                          <a:latin typeface="Arial" panose="020B0604020202020204" pitchFamily="34" charset="0"/>
                        </a:rPr>
                        <a:t>₹3,35,000</a:t>
                      </a:r>
                    </a:p>
                  </a:txBody>
                  <a:tcPr marL="0" marR="0" marT="0" marB="0" anchor="ctr">
                    <a:lnL>
                      <a:noFill/>
                    </a:lnL>
                    <a:lnR w="1270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1312">
                <a:tc>
                  <a:txBody>
                    <a:bodyPr/>
                    <a:lstStyle/>
                    <a:p>
                      <a:pPr algn="l" fontAlgn="b"/>
                      <a:r>
                        <a:rPr lang="en-IN" sz="700" b="0" i="0" u="none" strike="noStrike">
                          <a:effectLst/>
                          <a:latin typeface="Arial" panose="020B0604020202020204" pitchFamily="34" charset="0"/>
                        </a:rPr>
                        <a:t>Business Registration fees</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58C"/>
                    </a:solidFill>
                  </a:tcPr>
                </a:tc>
                <a:tc>
                  <a:txBody>
                    <a:bodyPr/>
                    <a:lstStyle/>
                    <a:p>
                      <a:pPr algn="r" fontAlgn="b"/>
                      <a:r>
                        <a:rPr lang="en-IN" sz="900" b="1" i="0" u="none" strike="noStrike">
                          <a:effectLst/>
                          <a:latin typeface="Gill Sans MT" panose="020B0502020104020203" pitchFamily="34" charset="0"/>
                        </a:rPr>
                        <a:t>₹15,000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extLst>
                  <a:ext uri="{0D108BD9-81ED-4DB2-BD59-A6C34878D82A}">
                    <a16:rowId xmlns:a16="http://schemas.microsoft.com/office/drawing/2014/main" val="10003"/>
                  </a:ext>
                </a:extLst>
              </a:tr>
              <a:tr h="191312">
                <a:tc>
                  <a:txBody>
                    <a:bodyPr/>
                    <a:lstStyle/>
                    <a:p>
                      <a:pPr algn="l" fontAlgn="b"/>
                      <a:r>
                        <a:rPr lang="en-IN" sz="700" b="0" i="0" u="none" strike="noStrike">
                          <a:effectLst/>
                          <a:latin typeface="Arial" panose="020B0604020202020204" pitchFamily="34" charset="0"/>
                        </a:rPr>
                        <a:t>Product Development</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58C"/>
                    </a:solidFill>
                  </a:tcPr>
                </a:tc>
                <a:tc>
                  <a:txBody>
                    <a:bodyPr/>
                    <a:lstStyle/>
                    <a:p>
                      <a:pPr algn="r" fontAlgn="b"/>
                      <a:r>
                        <a:rPr lang="en-IN" sz="900" b="1" i="0" u="none" strike="noStrike">
                          <a:effectLst/>
                          <a:latin typeface="Gill Sans MT" panose="020B0502020104020203" pitchFamily="34" charset="0"/>
                        </a:rPr>
                        <a:t>₹95,000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extLst>
                  <a:ext uri="{0D108BD9-81ED-4DB2-BD59-A6C34878D82A}">
                    <a16:rowId xmlns:a16="http://schemas.microsoft.com/office/drawing/2014/main" val="10004"/>
                  </a:ext>
                </a:extLst>
              </a:tr>
              <a:tr h="191312">
                <a:tc>
                  <a:txBody>
                    <a:bodyPr/>
                    <a:lstStyle/>
                    <a:p>
                      <a:pPr algn="l" fontAlgn="b"/>
                      <a:r>
                        <a:rPr lang="en-IN" sz="700" b="0" i="0" u="none" strike="noStrike">
                          <a:effectLst/>
                          <a:latin typeface="Arial" panose="020B0604020202020204" pitchFamily="34" charset="0"/>
                        </a:rPr>
                        <a:t>Website Design</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58C"/>
                    </a:solidFill>
                  </a:tcPr>
                </a:tc>
                <a:tc>
                  <a:txBody>
                    <a:bodyPr/>
                    <a:lstStyle/>
                    <a:p>
                      <a:pPr algn="r" fontAlgn="b"/>
                      <a:r>
                        <a:rPr lang="en-IN" sz="900" b="1" i="0" u="none" strike="noStrike">
                          <a:effectLst/>
                          <a:latin typeface="Gill Sans MT" panose="020B0502020104020203" pitchFamily="34" charset="0"/>
                        </a:rPr>
                        <a:t>₹20,000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extLst>
                  <a:ext uri="{0D108BD9-81ED-4DB2-BD59-A6C34878D82A}">
                    <a16:rowId xmlns:a16="http://schemas.microsoft.com/office/drawing/2014/main" val="10005"/>
                  </a:ext>
                </a:extLst>
              </a:tr>
              <a:tr h="191312">
                <a:tc>
                  <a:txBody>
                    <a:bodyPr/>
                    <a:lstStyle/>
                    <a:p>
                      <a:pPr algn="l" fontAlgn="b"/>
                      <a:r>
                        <a:rPr lang="en-IN" sz="700" b="0" i="0" u="none" strike="noStrike">
                          <a:effectLst/>
                          <a:latin typeface="Arial" panose="020B0604020202020204" pitchFamily="34" charset="0"/>
                        </a:rPr>
                        <a:t>Website Development</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58C"/>
                    </a:solidFill>
                  </a:tcPr>
                </a:tc>
                <a:tc>
                  <a:txBody>
                    <a:bodyPr/>
                    <a:lstStyle/>
                    <a:p>
                      <a:pPr algn="r" fontAlgn="b"/>
                      <a:r>
                        <a:rPr lang="en-IN" sz="900" b="1" i="0" u="none" strike="noStrike">
                          <a:effectLst/>
                          <a:latin typeface="Gill Sans MT" panose="020B0502020104020203" pitchFamily="34" charset="0"/>
                        </a:rPr>
                        <a:t>₹55,000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extLst>
                  <a:ext uri="{0D108BD9-81ED-4DB2-BD59-A6C34878D82A}">
                    <a16:rowId xmlns:a16="http://schemas.microsoft.com/office/drawing/2014/main" val="10006"/>
                  </a:ext>
                </a:extLst>
              </a:tr>
              <a:tr h="191312">
                <a:tc>
                  <a:txBody>
                    <a:bodyPr/>
                    <a:lstStyle/>
                    <a:p>
                      <a:pPr algn="l" fontAlgn="b"/>
                      <a:r>
                        <a:rPr lang="en-IN" sz="700" b="0" i="0" u="none" strike="noStrike">
                          <a:effectLst/>
                          <a:latin typeface="Arial" panose="020B0604020202020204" pitchFamily="34" charset="0"/>
                        </a:rPr>
                        <a:t>Computer Systems</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1" i="0" u="none" strike="noStrike">
                          <a:effectLst/>
                          <a:latin typeface="Gill Sans MT" panose="020B0502020104020203" pitchFamily="34" charset="0"/>
                        </a:rPr>
                        <a:t>₹1,50,000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95B"/>
                    </a:solidFill>
                  </a:tcPr>
                </a:tc>
                <a:extLst>
                  <a:ext uri="{0D108BD9-81ED-4DB2-BD59-A6C34878D82A}">
                    <a16:rowId xmlns:a16="http://schemas.microsoft.com/office/drawing/2014/main" val="10007"/>
                  </a:ext>
                </a:extLst>
              </a:tr>
              <a:tr h="278271">
                <a:tc>
                  <a:txBody>
                    <a:bodyPr/>
                    <a:lstStyle/>
                    <a:p>
                      <a:pPr algn="l" fontAlgn="b"/>
                      <a:r>
                        <a:rPr lang="en-US" sz="800" b="1" i="0" u="none" strike="noStrike">
                          <a:effectLst/>
                          <a:latin typeface="Arial" panose="020B0604020202020204" pitchFamily="34" charset="0"/>
                        </a:rPr>
                        <a:t> Capital Work in Progress ( Fixed Asset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N" sz="900" b="1" i="0" u="none" strike="noStrike">
                          <a:effectLst/>
                          <a:latin typeface="Arial" panose="020B0604020202020204" pitchFamily="34" charset="0"/>
                        </a:rPr>
                        <a:t>₹2,50,000</a:t>
                      </a:r>
                    </a:p>
                  </a:txBody>
                  <a:tcPr marL="0" marR="0" marT="0" marB="0" anchor="ctr">
                    <a:lnL w="6350" cap="flat" cmpd="sng" algn="ctr">
                      <a:solidFill>
                        <a:srgbClr val="96969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191312">
                <a:tc>
                  <a:txBody>
                    <a:bodyPr/>
                    <a:lstStyle/>
                    <a:p>
                      <a:pPr algn="l" fontAlgn="b"/>
                      <a:r>
                        <a:rPr lang="en-IN" sz="700" b="0" i="0" u="none" strike="noStrike">
                          <a:effectLst/>
                          <a:latin typeface="Arial" panose="020B0604020202020204" pitchFamily="34" charset="0"/>
                        </a:rPr>
                        <a:t>Additional Workstation </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1" i="0" u="none" strike="noStrike">
                          <a:effectLst/>
                          <a:latin typeface="Gill Sans MT" panose="020B0502020104020203" pitchFamily="34" charset="0"/>
                        </a:rPr>
                        <a:t>₹2,50,000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95B"/>
                    </a:solidFill>
                  </a:tcPr>
                </a:tc>
                <a:extLst>
                  <a:ext uri="{0D108BD9-81ED-4DB2-BD59-A6C34878D82A}">
                    <a16:rowId xmlns:a16="http://schemas.microsoft.com/office/drawing/2014/main" val="10009"/>
                  </a:ext>
                </a:extLst>
              </a:tr>
              <a:tr h="278271">
                <a:tc>
                  <a:txBody>
                    <a:bodyPr/>
                    <a:lstStyle/>
                    <a:p>
                      <a:pPr algn="l" fontAlgn="b"/>
                      <a:r>
                        <a:rPr lang="en-IN" sz="800" b="1" i="0" u="none" strike="noStrike">
                          <a:effectLst/>
                          <a:latin typeface="Arial" panose="020B0604020202020204" pitchFamily="34" charset="0"/>
                        </a:rPr>
                        <a:t>Starting Operations ( Budgeted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N" sz="900" b="1" i="0" u="none" strike="noStrike">
                          <a:effectLst/>
                          <a:latin typeface="Arial" panose="020B0604020202020204" pitchFamily="34" charset="0"/>
                        </a:rPr>
                        <a:t>₹4,15,000</a:t>
                      </a:r>
                    </a:p>
                  </a:txBody>
                  <a:tcPr marL="0" marR="0" marT="0" marB="0" anchor="ctr">
                    <a:lnL w="6350" cap="flat" cmpd="sng" algn="ctr">
                      <a:solidFill>
                        <a:srgbClr val="96969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191312">
                <a:tc>
                  <a:txBody>
                    <a:bodyPr/>
                    <a:lstStyle/>
                    <a:p>
                      <a:pPr algn="l" fontAlgn="b"/>
                      <a:r>
                        <a:rPr lang="en-IN" sz="700" b="0" i="0" u="none" strike="noStrike">
                          <a:effectLst/>
                          <a:latin typeface="Arial" panose="020B0604020202020204" pitchFamily="34" charset="0"/>
                        </a:rPr>
                        <a:t>Product Launch Expenses </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58C"/>
                    </a:solidFill>
                  </a:tcPr>
                </a:tc>
                <a:tc>
                  <a:txBody>
                    <a:bodyPr/>
                    <a:lstStyle/>
                    <a:p>
                      <a:pPr algn="r" fontAlgn="b"/>
                      <a:r>
                        <a:rPr lang="en-IN" sz="900" b="1" i="0" u="none" strike="noStrike">
                          <a:effectLst/>
                          <a:latin typeface="Gill Sans MT" panose="020B0502020104020203" pitchFamily="34" charset="0"/>
                        </a:rPr>
                        <a:t>₹1,25,000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extLst>
                  <a:ext uri="{0D108BD9-81ED-4DB2-BD59-A6C34878D82A}">
                    <a16:rowId xmlns:a16="http://schemas.microsoft.com/office/drawing/2014/main" val="10011"/>
                  </a:ext>
                </a:extLst>
              </a:tr>
              <a:tr h="191312">
                <a:tc>
                  <a:txBody>
                    <a:bodyPr/>
                    <a:lstStyle/>
                    <a:p>
                      <a:pPr algn="l" fontAlgn="b"/>
                      <a:r>
                        <a:rPr lang="en-IN" sz="700" b="0" i="0" u="none" strike="noStrike">
                          <a:effectLst/>
                          <a:latin typeface="Arial" panose="020B0604020202020204" pitchFamily="34" charset="0"/>
                        </a:rPr>
                        <a:t>Rental expenses</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58C"/>
                    </a:solidFill>
                  </a:tcPr>
                </a:tc>
                <a:tc>
                  <a:txBody>
                    <a:bodyPr/>
                    <a:lstStyle/>
                    <a:p>
                      <a:pPr algn="r" fontAlgn="b"/>
                      <a:r>
                        <a:rPr lang="en-IN" sz="900" b="1" i="0" u="none" strike="noStrike">
                          <a:effectLst/>
                          <a:latin typeface="Gill Sans MT" panose="020B0502020104020203" pitchFamily="34" charset="0"/>
                        </a:rPr>
                        <a:t>₹2,10,000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extLst>
                  <a:ext uri="{0D108BD9-81ED-4DB2-BD59-A6C34878D82A}">
                    <a16:rowId xmlns:a16="http://schemas.microsoft.com/office/drawing/2014/main" val="10012"/>
                  </a:ext>
                </a:extLst>
              </a:tr>
              <a:tr h="191312">
                <a:tc>
                  <a:txBody>
                    <a:bodyPr/>
                    <a:lstStyle/>
                    <a:p>
                      <a:pPr algn="l" fontAlgn="b"/>
                      <a:r>
                        <a:rPr lang="en-IN" sz="700" b="0" i="0" u="none" strike="noStrike">
                          <a:effectLst/>
                          <a:latin typeface="Arial" panose="020B0604020202020204" pitchFamily="34" charset="0"/>
                        </a:rPr>
                        <a:t>Stationery and office supplies</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58C"/>
                    </a:solidFill>
                  </a:tcPr>
                </a:tc>
                <a:tc>
                  <a:txBody>
                    <a:bodyPr/>
                    <a:lstStyle/>
                    <a:p>
                      <a:pPr algn="r" fontAlgn="b"/>
                      <a:r>
                        <a:rPr lang="en-IN" sz="900" b="1" i="0" u="none" strike="noStrike">
                          <a:effectLst/>
                          <a:latin typeface="Gill Sans MT" panose="020B0502020104020203" pitchFamily="34" charset="0"/>
                        </a:rPr>
                        <a:t>₹10,000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extLst>
                  <a:ext uri="{0D108BD9-81ED-4DB2-BD59-A6C34878D82A}">
                    <a16:rowId xmlns:a16="http://schemas.microsoft.com/office/drawing/2014/main" val="10013"/>
                  </a:ext>
                </a:extLst>
              </a:tr>
              <a:tr h="191312">
                <a:tc>
                  <a:txBody>
                    <a:bodyPr/>
                    <a:lstStyle/>
                    <a:p>
                      <a:pPr algn="l" fontAlgn="b"/>
                      <a:r>
                        <a:rPr lang="en-IN" sz="700" b="0" i="0" u="none" strike="noStrike">
                          <a:effectLst/>
                          <a:latin typeface="Arial" panose="020B0604020202020204" pitchFamily="34" charset="0"/>
                        </a:rPr>
                        <a:t>Miscellanous</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1" i="0" u="none" strike="noStrike">
                          <a:effectLst/>
                          <a:latin typeface="Gill Sans MT" panose="020B0502020104020203" pitchFamily="34" charset="0"/>
                        </a:rPr>
                        <a:t>₹75,000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95B"/>
                    </a:solidFill>
                  </a:tcPr>
                </a:tc>
                <a:extLst>
                  <a:ext uri="{0D108BD9-81ED-4DB2-BD59-A6C34878D82A}">
                    <a16:rowId xmlns:a16="http://schemas.microsoft.com/office/drawing/2014/main" val="10014"/>
                  </a:ext>
                </a:extLst>
              </a:tr>
              <a:tr h="278271">
                <a:tc>
                  <a:txBody>
                    <a:bodyPr/>
                    <a:lstStyle/>
                    <a:p>
                      <a:pPr algn="l" fontAlgn="b"/>
                      <a:r>
                        <a:rPr lang="en-IN" sz="800" b="1" i="0" u="none" strike="noStrike">
                          <a:effectLst/>
                          <a:latin typeface="Arial" panose="020B0604020202020204" pitchFamily="34" charset="0"/>
                        </a:rPr>
                        <a:t>Start-up capital</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FFF"/>
                    </a:solidFill>
                  </a:tcPr>
                </a:tc>
                <a:tc>
                  <a:txBody>
                    <a:bodyPr/>
                    <a:lstStyle/>
                    <a:p>
                      <a:pPr algn="r" fontAlgn="ctr"/>
                      <a:r>
                        <a:rPr lang="en-IN" sz="900" b="1" i="0" u="none" strike="noStrike">
                          <a:effectLst/>
                          <a:latin typeface="Arial" panose="020B0604020202020204" pitchFamily="34" charset="0"/>
                        </a:rPr>
                        <a:t>₹10,00,000</a:t>
                      </a:r>
                    </a:p>
                  </a:txBody>
                  <a:tcPr marL="0" marR="0" marT="0" marB="0" anchor="ctr">
                    <a:lnL w="6350" cap="flat" cmpd="sng" algn="ctr">
                      <a:solidFill>
                        <a:srgbClr val="96969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91312">
                <a:tc>
                  <a:txBody>
                    <a:bodyPr/>
                    <a:lstStyle/>
                    <a:p>
                      <a:pPr algn="l" fontAlgn="b"/>
                      <a:r>
                        <a:rPr lang="en-IN" sz="700" b="0" i="0" u="none" strike="noStrike">
                          <a:effectLst/>
                          <a:latin typeface="Arial" panose="020B0604020202020204" pitchFamily="34" charset="0"/>
                        </a:rPr>
                        <a:t>Share Captial (by Team)</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F58C"/>
                    </a:solidFill>
                  </a:tcPr>
                </a:tc>
                <a:tc>
                  <a:txBody>
                    <a:bodyPr/>
                    <a:lstStyle/>
                    <a:p>
                      <a:pPr algn="r" fontAlgn="b"/>
                      <a:r>
                        <a:rPr lang="en-IN" sz="900" b="1" i="0" u="none" strike="noStrike">
                          <a:effectLst/>
                          <a:latin typeface="Gill Sans MT" panose="020B0502020104020203" pitchFamily="34" charset="0"/>
                        </a:rPr>
                        <a:t>₹5,00,000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extLst>
                  <a:ext uri="{0D108BD9-81ED-4DB2-BD59-A6C34878D82A}">
                    <a16:rowId xmlns:a16="http://schemas.microsoft.com/office/drawing/2014/main" val="10016"/>
                  </a:ext>
                </a:extLst>
              </a:tr>
              <a:tr h="197109">
                <a:tc>
                  <a:txBody>
                    <a:bodyPr/>
                    <a:lstStyle/>
                    <a:p>
                      <a:pPr algn="l" fontAlgn="b"/>
                      <a:r>
                        <a:rPr lang="en-US" sz="700" b="0" i="0" u="none" strike="noStrike">
                          <a:effectLst/>
                          <a:latin typeface="Arial" panose="020B0604020202020204" pitchFamily="34" charset="0"/>
                        </a:rPr>
                        <a:t>Loans (from Bank or Others)</a:t>
                      </a:r>
                    </a:p>
                  </a:txBody>
                  <a:tcPr marL="89926"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58C"/>
                    </a:solidFill>
                  </a:tcPr>
                </a:tc>
                <a:tc>
                  <a:txBody>
                    <a:bodyPr/>
                    <a:lstStyle/>
                    <a:p>
                      <a:pPr algn="r" fontAlgn="b"/>
                      <a:r>
                        <a:rPr lang="en-IN" sz="900" b="1" i="0" u="none" strike="noStrike" dirty="0">
                          <a:effectLst/>
                          <a:latin typeface="Gill Sans MT" panose="020B0502020104020203" pitchFamily="34" charset="0"/>
                        </a:rPr>
                        <a:t>₹5,00,000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95B"/>
                    </a:solidFill>
                  </a:tcP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153440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8997" y="118580"/>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Forecast P&amp;L </a:t>
            </a:r>
          </a:p>
        </p:txBody>
      </p:sp>
      <p:sp>
        <p:nvSpPr>
          <p:cNvPr id="4" name="Rectangle 3"/>
          <p:cNvSpPr/>
          <p:nvPr/>
        </p:nvSpPr>
        <p:spPr>
          <a:xfrm>
            <a:off x="341147" y="605189"/>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
        <p:nvSpPr>
          <p:cNvPr id="12" name="TextBox 11"/>
          <p:cNvSpPr txBox="1"/>
          <p:nvPr/>
        </p:nvSpPr>
        <p:spPr>
          <a:xfrm>
            <a:off x="128675" y="4285070"/>
            <a:ext cx="8905595" cy="830997"/>
          </a:xfrm>
          <a:prstGeom prst="rect">
            <a:avLst/>
          </a:prstGeom>
          <a:noFill/>
          <a:ln>
            <a:solidFill>
              <a:schemeClr val="tx1"/>
            </a:solidFill>
          </a:ln>
        </p:spPr>
        <p:txBody>
          <a:bodyPr wrap="square" lIns="91440" tIns="45720" rIns="91440" bIns="45720" rtlCol="0" anchor="t">
            <a:spAutoFit/>
          </a:bodyPr>
          <a:lstStyle/>
          <a:p>
            <a:r>
              <a:rPr lang="en-US" sz="1200" b="1" dirty="0"/>
              <a:t>Explanation</a:t>
            </a:r>
          </a:p>
          <a:p>
            <a:r>
              <a:rPr lang="en-US" sz="1200" dirty="0"/>
              <a:t>The products being sold are ‘One Hour of Mentoring’ for now. These are one on one sessions that are paid for by the mentee, purchased in advance in size  of 10hr packs . There could be additional revenues by way of in-line app advertising at a later stage. Refer to the </a:t>
            </a:r>
            <a:r>
              <a:rPr lang="en-US" sz="1200" dirty="0">
                <a:hlinkClick r:id="rId2"/>
              </a:rPr>
              <a:t>Financial statement sheet </a:t>
            </a:r>
            <a:r>
              <a:rPr lang="en-US" sz="1200" dirty="0"/>
              <a:t>here.</a:t>
            </a:r>
          </a:p>
        </p:txBody>
      </p:sp>
      <p:graphicFrame>
        <p:nvGraphicFramePr>
          <p:cNvPr id="6" name="Table 5"/>
          <p:cNvGraphicFramePr>
            <a:graphicFrameLocks noGrp="1"/>
          </p:cNvGraphicFramePr>
          <p:nvPr>
            <p:extLst>
              <p:ext uri="{D42A27DB-BD31-4B8C-83A1-F6EECF244321}">
                <p14:modId xmlns:p14="http://schemas.microsoft.com/office/powerpoint/2010/main" val="1537151324"/>
              </p:ext>
            </p:extLst>
          </p:nvPr>
        </p:nvGraphicFramePr>
        <p:xfrm>
          <a:off x="128675" y="862777"/>
          <a:ext cx="8905593" cy="3449323"/>
        </p:xfrm>
        <a:graphic>
          <a:graphicData uri="http://schemas.openxmlformats.org/drawingml/2006/table">
            <a:tbl>
              <a:tblPr/>
              <a:tblGrid>
                <a:gridCol w="1376264">
                  <a:extLst>
                    <a:ext uri="{9D8B030D-6E8A-4147-A177-3AD203B41FA5}">
                      <a16:colId xmlns:a16="http://schemas.microsoft.com/office/drawing/2014/main" val="20000"/>
                    </a:ext>
                  </a:extLst>
                </a:gridCol>
                <a:gridCol w="573957">
                  <a:extLst>
                    <a:ext uri="{9D8B030D-6E8A-4147-A177-3AD203B41FA5}">
                      <a16:colId xmlns:a16="http://schemas.microsoft.com/office/drawing/2014/main" val="20001"/>
                    </a:ext>
                  </a:extLst>
                </a:gridCol>
                <a:gridCol w="573957">
                  <a:extLst>
                    <a:ext uri="{9D8B030D-6E8A-4147-A177-3AD203B41FA5}">
                      <a16:colId xmlns:a16="http://schemas.microsoft.com/office/drawing/2014/main" val="20002"/>
                    </a:ext>
                  </a:extLst>
                </a:gridCol>
                <a:gridCol w="573957">
                  <a:extLst>
                    <a:ext uri="{9D8B030D-6E8A-4147-A177-3AD203B41FA5}">
                      <a16:colId xmlns:a16="http://schemas.microsoft.com/office/drawing/2014/main" val="20003"/>
                    </a:ext>
                  </a:extLst>
                </a:gridCol>
                <a:gridCol w="573957">
                  <a:extLst>
                    <a:ext uri="{9D8B030D-6E8A-4147-A177-3AD203B41FA5}">
                      <a16:colId xmlns:a16="http://schemas.microsoft.com/office/drawing/2014/main" val="20004"/>
                    </a:ext>
                  </a:extLst>
                </a:gridCol>
                <a:gridCol w="573957">
                  <a:extLst>
                    <a:ext uri="{9D8B030D-6E8A-4147-A177-3AD203B41FA5}">
                      <a16:colId xmlns:a16="http://schemas.microsoft.com/office/drawing/2014/main" val="20005"/>
                    </a:ext>
                  </a:extLst>
                </a:gridCol>
                <a:gridCol w="573957">
                  <a:extLst>
                    <a:ext uri="{9D8B030D-6E8A-4147-A177-3AD203B41FA5}">
                      <a16:colId xmlns:a16="http://schemas.microsoft.com/office/drawing/2014/main" val="20006"/>
                    </a:ext>
                  </a:extLst>
                </a:gridCol>
                <a:gridCol w="573957">
                  <a:extLst>
                    <a:ext uri="{9D8B030D-6E8A-4147-A177-3AD203B41FA5}">
                      <a16:colId xmlns:a16="http://schemas.microsoft.com/office/drawing/2014/main" val="20007"/>
                    </a:ext>
                  </a:extLst>
                </a:gridCol>
                <a:gridCol w="573957">
                  <a:extLst>
                    <a:ext uri="{9D8B030D-6E8A-4147-A177-3AD203B41FA5}">
                      <a16:colId xmlns:a16="http://schemas.microsoft.com/office/drawing/2014/main" val="20008"/>
                    </a:ext>
                  </a:extLst>
                </a:gridCol>
                <a:gridCol w="573957">
                  <a:extLst>
                    <a:ext uri="{9D8B030D-6E8A-4147-A177-3AD203B41FA5}">
                      <a16:colId xmlns:a16="http://schemas.microsoft.com/office/drawing/2014/main" val="20009"/>
                    </a:ext>
                  </a:extLst>
                </a:gridCol>
                <a:gridCol w="573957">
                  <a:extLst>
                    <a:ext uri="{9D8B030D-6E8A-4147-A177-3AD203B41FA5}">
                      <a16:colId xmlns:a16="http://schemas.microsoft.com/office/drawing/2014/main" val="20010"/>
                    </a:ext>
                  </a:extLst>
                </a:gridCol>
                <a:gridCol w="573957">
                  <a:extLst>
                    <a:ext uri="{9D8B030D-6E8A-4147-A177-3AD203B41FA5}">
                      <a16:colId xmlns:a16="http://schemas.microsoft.com/office/drawing/2014/main" val="20011"/>
                    </a:ext>
                  </a:extLst>
                </a:gridCol>
                <a:gridCol w="573957">
                  <a:extLst>
                    <a:ext uri="{9D8B030D-6E8A-4147-A177-3AD203B41FA5}">
                      <a16:colId xmlns:a16="http://schemas.microsoft.com/office/drawing/2014/main" val="20012"/>
                    </a:ext>
                  </a:extLst>
                </a:gridCol>
                <a:gridCol w="641845">
                  <a:extLst>
                    <a:ext uri="{9D8B030D-6E8A-4147-A177-3AD203B41FA5}">
                      <a16:colId xmlns:a16="http://schemas.microsoft.com/office/drawing/2014/main" val="20013"/>
                    </a:ext>
                  </a:extLst>
                </a:gridCol>
              </a:tblGrid>
              <a:tr h="136165">
                <a:tc gridSpan="14">
                  <a:txBody>
                    <a:bodyPr/>
                    <a:lstStyle/>
                    <a:p>
                      <a:pPr algn="l" fontAlgn="ctr"/>
                      <a:r>
                        <a:rPr lang="en-US" sz="1200" b="1" i="0" u="none" strike="noStrike" dirty="0">
                          <a:effectLst/>
                          <a:latin typeface="Arial" panose="020B0604020202020204" pitchFamily="34" charset="0"/>
                        </a:rPr>
                        <a:t>Profit &amp; Loss Account ( Income Statement)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78431">
                <a:tc>
                  <a:txBody>
                    <a:bodyPr/>
                    <a:lstStyle/>
                    <a:p>
                      <a:pPr algn="l" fontAlgn="b"/>
                      <a:r>
                        <a:rPr lang="en-IN" sz="5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w="6350" cap="flat" cmpd="sng" algn="ctr">
                      <a:solidFill>
                        <a:srgbClr val="969696"/>
                      </a:solidFill>
                      <a:prstDash val="solid"/>
                      <a:round/>
                      <a:headEnd type="none" w="med" len="med"/>
                      <a:tailEnd type="none" w="med" len="med"/>
                    </a:lnB>
                    <a:solidFill>
                      <a:srgbClr val="FFF58C"/>
                    </a:solidFill>
                  </a:tcPr>
                </a:tc>
                <a:extLst>
                  <a:ext uri="{0D108BD9-81ED-4DB2-BD59-A6C34878D82A}">
                    <a16:rowId xmlns:a16="http://schemas.microsoft.com/office/drawing/2014/main" val="10001"/>
                  </a:ext>
                </a:extLst>
              </a:tr>
              <a:tr h="101670">
                <a:tc>
                  <a:txBody>
                    <a:bodyPr/>
                    <a:lstStyle/>
                    <a:p>
                      <a:pPr algn="ctr" fontAlgn="b"/>
                      <a:r>
                        <a:rPr lang="en-IN" sz="6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900" b="1" i="0" u="none" strike="noStrike" dirty="0">
                          <a:effectLst/>
                          <a:latin typeface="Arial" panose="020B0604020202020204" pitchFamily="34" charset="0"/>
                        </a:rPr>
                        <a:t>Jan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a:effectLst/>
                          <a:latin typeface="Arial" panose="020B0604020202020204" pitchFamily="34" charset="0"/>
                        </a:rPr>
                        <a:t>Feb</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Mar</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Apr</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CC00"/>
                    </a:solidFill>
                  </a:tcPr>
                </a:tc>
                <a:tc>
                  <a:txBody>
                    <a:bodyPr/>
                    <a:lstStyle/>
                    <a:p>
                      <a:pPr algn="r" fontAlgn="b"/>
                      <a:r>
                        <a:rPr lang="en-IN" sz="900" b="1" i="0" u="none" strike="noStrike">
                          <a:effectLst/>
                          <a:latin typeface="Arial" panose="020B0604020202020204" pitchFamily="34" charset="0"/>
                        </a:rPr>
                        <a:t>May</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Jun</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Jul</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Aug</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CC00"/>
                    </a:solidFill>
                  </a:tcPr>
                </a:tc>
                <a:tc>
                  <a:txBody>
                    <a:bodyPr/>
                    <a:lstStyle/>
                    <a:p>
                      <a:pPr algn="r" fontAlgn="b"/>
                      <a:r>
                        <a:rPr lang="en-IN" sz="900" b="1" i="0" u="none" strike="noStrike">
                          <a:effectLst/>
                          <a:latin typeface="Arial" panose="020B0604020202020204" pitchFamily="34" charset="0"/>
                        </a:rPr>
                        <a:t>Sep</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Oct</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Nov</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Dec</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Totals</a:t>
                      </a:r>
                    </a:p>
                  </a:txBody>
                  <a:tcPr marL="0" marR="0" marT="0" marB="0" anchor="b">
                    <a:lnL w="6350" cap="flat" cmpd="sng" algn="ctr">
                      <a:solidFill>
                        <a:srgbClr val="969696"/>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C00"/>
                    </a:solidFill>
                  </a:tcPr>
                </a:tc>
                <a:extLst>
                  <a:ext uri="{0D108BD9-81ED-4DB2-BD59-A6C34878D82A}">
                    <a16:rowId xmlns:a16="http://schemas.microsoft.com/office/drawing/2014/main" val="10002"/>
                  </a:ext>
                </a:extLst>
              </a:tr>
              <a:tr h="174292">
                <a:tc>
                  <a:txBody>
                    <a:bodyPr/>
                    <a:lstStyle/>
                    <a:p>
                      <a:pPr algn="l" fontAlgn="b"/>
                      <a:r>
                        <a:rPr lang="en-IN" sz="800" b="1" i="0" u="none" strike="noStrike" dirty="0">
                          <a:solidFill>
                            <a:srgbClr val="000000"/>
                          </a:solidFill>
                          <a:effectLst/>
                          <a:latin typeface="Arial" panose="020B0604020202020204" pitchFamily="34" charset="0"/>
                        </a:rPr>
                        <a:t>Sales</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dirty="0">
                          <a:effectLst/>
                          <a:latin typeface="Arial" panose="020B060402020202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r h="119826">
                <a:tc>
                  <a:txBody>
                    <a:bodyPr/>
                    <a:lstStyle/>
                    <a:p>
                      <a:pPr algn="l" fontAlgn="b"/>
                      <a:r>
                        <a:rPr lang="en-IN" sz="800" b="0" i="0" u="none" strike="noStrike">
                          <a:effectLst/>
                          <a:latin typeface="Arial" panose="020B0604020202020204" pitchFamily="34" charset="0"/>
                        </a:rPr>
                        <a:t>Cash Sales</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600" b="1" i="0" u="none" strike="noStrike">
                          <a:effectLst/>
                          <a:latin typeface="Gill Sans MT" panose="020B0502020104020203" pitchFamily="34" charset="0"/>
                        </a:rPr>
                        <a:t> ₹    5,00,000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14,00,000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19,00,000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25,00,000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32,00,000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40,00,000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47,00,000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55,00,000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62,50,000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500" b="1" i="0" u="none" strike="noStrike">
                          <a:effectLst/>
                          <a:latin typeface="Arial" panose="020B0604020202020204" pitchFamily="34" charset="0"/>
                        </a:rPr>
                        <a:t> ₹            3,87,00,000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004"/>
                  </a:ext>
                </a:extLst>
              </a:tr>
              <a:tr h="119826">
                <a:tc>
                  <a:txBody>
                    <a:bodyPr/>
                    <a:lstStyle/>
                    <a:p>
                      <a:pPr algn="l" fontAlgn="b"/>
                      <a:r>
                        <a:rPr lang="en-IN" sz="800" b="0" i="0" u="none" strike="noStrike" dirty="0">
                          <a:effectLst/>
                          <a:latin typeface="Arial" panose="020B0604020202020204" pitchFamily="34" charset="0"/>
                        </a:rPr>
                        <a:t>No. of Units Sold</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600" b="1" i="0" u="none" strike="noStrike">
                          <a:effectLst/>
                          <a:latin typeface="Gill Sans MT" panose="020B0502020104020203" pitchFamily="34" charset="0"/>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140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320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470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0" i="0" u="none" strike="noStrike">
                          <a:effectLst/>
                          <a:latin typeface="Arial" panose="020B0604020202020204" pitchFamily="34" charset="0"/>
                        </a:rPr>
                        <a:t>3870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5"/>
                  </a:ext>
                </a:extLst>
              </a:tr>
              <a:tr h="119826">
                <a:tc>
                  <a:txBody>
                    <a:bodyPr/>
                    <a:lstStyle/>
                    <a:p>
                      <a:pPr algn="l" fontAlgn="b"/>
                      <a:r>
                        <a:rPr lang="en-IN" sz="800" b="0" i="0" u="none" strike="noStrike" dirty="0">
                          <a:effectLst/>
                          <a:latin typeface="Arial" panose="020B0604020202020204" pitchFamily="34" charset="0"/>
                        </a:rPr>
                        <a:t>Price Per Unit</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500" b="1" i="0" u="none" strike="noStrike">
                          <a:effectLst/>
                          <a:latin typeface="Arial" panose="020B0604020202020204" pitchFamily="34" charset="0"/>
                        </a:rPr>
                        <a:t> ₹                    10,000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6"/>
                  </a:ext>
                </a:extLst>
              </a:tr>
              <a:tr h="119826">
                <a:tc>
                  <a:txBody>
                    <a:bodyPr/>
                    <a:lstStyle/>
                    <a:p>
                      <a:pPr algn="l" fontAlgn="b"/>
                      <a:r>
                        <a:rPr lang="en-IN" sz="800" b="0" i="0" u="none" strike="noStrike">
                          <a:effectLst/>
                          <a:latin typeface="Arial" panose="020B0604020202020204" pitchFamily="34" charset="0"/>
                        </a:rPr>
                        <a:t>Other Cash Receipts</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6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500" b="1" i="0" u="none" strike="noStrike">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7"/>
                  </a:ext>
                </a:extLst>
              </a:tr>
              <a:tr h="94408">
                <a:tc>
                  <a:txBody>
                    <a:bodyPr/>
                    <a:lstStyle/>
                    <a:p>
                      <a:pPr algn="l" fontAlgn="b"/>
                      <a:r>
                        <a:rPr lang="en-IN" sz="800" b="1" i="0" u="none" strike="noStrike" dirty="0">
                          <a:effectLst/>
                          <a:latin typeface="Arial" panose="020B0604020202020204" pitchFamily="34" charset="0"/>
                        </a:rPr>
                        <a:t>Total Sales</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500" b="1" i="0" u="none" strike="noStrike">
                          <a:effectLst/>
                          <a:latin typeface="Arial" panose="020B0604020202020204" pitchFamily="34" charset="0"/>
                        </a:rPr>
                        <a:t> ₹             5,00,000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7,50,000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10,00,000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14,00,000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19,00,000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25,00,000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32,00,000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40,00,000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47,00,000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55,00,000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62,50,000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70,00,000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3,87,00,000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008"/>
                  </a:ext>
                </a:extLst>
              </a:tr>
              <a:tr h="174292">
                <a:tc>
                  <a:txBody>
                    <a:bodyPr/>
                    <a:lstStyle/>
                    <a:p>
                      <a:pPr algn="l" fontAlgn="b"/>
                      <a:r>
                        <a:rPr lang="en-IN" sz="800" b="1" i="0" u="none" strike="noStrike" dirty="0">
                          <a:solidFill>
                            <a:srgbClr val="000000"/>
                          </a:solidFill>
                          <a:effectLst/>
                          <a:latin typeface="Arial" panose="020B0604020202020204" pitchFamily="34" charset="0"/>
                        </a:rPr>
                        <a:t>COGS</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9"/>
                  </a:ext>
                </a:extLst>
              </a:tr>
              <a:tr h="119826">
                <a:tc>
                  <a:txBody>
                    <a:bodyPr/>
                    <a:lstStyle/>
                    <a:p>
                      <a:pPr algn="l" fontAlgn="b"/>
                      <a:r>
                        <a:rPr lang="en-IN" sz="800" b="0" i="0" u="none" strike="noStrike" dirty="0">
                          <a:effectLst/>
                          <a:latin typeface="Arial" panose="020B0604020202020204" pitchFamily="34" charset="0"/>
                        </a:rPr>
                        <a:t>Cost of Services </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600" b="1" i="0" u="none" strike="noStrike">
                          <a:effectLst/>
                          <a:latin typeface="Gill Sans MT" panose="020B0502020104020203" pitchFamily="34" charset="0"/>
                        </a:rPr>
                        <a:t> ₹    3,50,000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5,25,000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9,80,000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13,30,000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17,50,000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22,40,000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28,00,000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32,90,000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38,50,000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43,75,000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49,00,000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500" b="1" i="0" u="none" strike="noStrike">
                          <a:effectLst/>
                          <a:latin typeface="Arial" panose="020B0604020202020204" pitchFamily="34" charset="0"/>
                        </a:rPr>
                        <a:t> ₹            2,70,90,000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C0C0C0"/>
                      </a:solidFill>
                      <a:prstDash val="solid"/>
                      <a:round/>
                      <a:headEnd type="none" w="med" len="med"/>
                      <a:tailEnd type="none" w="med" len="med"/>
                    </a:lnB>
                    <a:solidFill>
                      <a:srgbClr val="D9D9D9"/>
                    </a:solidFill>
                  </a:tcPr>
                </a:tc>
                <a:extLst>
                  <a:ext uri="{0D108BD9-81ED-4DB2-BD59-A6C34878D82A}">
                    <a16:rowId xmlns:a16="http://schemas.microsoft.com/office/drawing/2014/main" val="10010"/>
                  </a:ext>
                </a:extLst>
              </a:tr>
              <a:tr h="139433">
                <a:tc>
                  <a:txBody>
                    <a:bodyPr/>
                    <a:lstStyle/>
                    <a:p>
                      <a:pPr algn="l" fontAlgn="b"/>
                      <a:r>
                        <a:rPr lang="en-IN" sz="800" b="0" i="0" u="none" strike="noStrike" dirty="0">
                          <a:effectLst/>
                          <a:latin typeface="Arial" panose="020B0604020202020204" pitchFamily="34" charset="0"/>
                        </a:rPr>
                        <a:t>Cost Per Unit</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500" b="1" i="0" u="none" strike="noStrike">
                          <a:effectLst/>
                          <a:latin typeface="Arial" panose="020B0604020202020204" pitchFamily="34" charset="0"/>
                        </a:rPr>
                        <a:t> ₹                       7,000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extLst>
                  <a:ext uri="{0D108BD9-81ED-4DB2-BD59-A6C34878D82A}">
                    <a16:rowId xmlns:a16="http://schemas.microsoft.com/office/drawing/2014/main" val="10011"/>
                  </a:ext>
                </a:extLst>
              </a:tr>
              <a:tr h="130719">
                <a:tc>
                  <a:txBody>
                    <a:bodyPr/>
                    <a:lstStyle/>
                    <a:p>
                      <a:pPr algn="l" fontAlgn="b"/>
                      <a:r>
                        <a:rPr lang="en-IN" sz="800" b="1" i="0" u="none" strike="noStrike">
                          <a:effectLst/>
                          <a:latin typeface="Arial" panose="020B0604020202020204" pitchFamily="34" charset="0"/>
                        </a:rPr>
                        <a:t>Gross profit</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500" b="1" i="0" u="none" strike="noStrike">
                          <a:effectLst/>
                          <a:latin typeface="Arial" panose="020B0604020202020204" pitchFamily="34" charset="0"/>
                        </a:rPr>
                        <a:t> ₹             1,50,000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2,25,000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3,00,000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4,20,000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5,70,000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7,50,000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9,60,000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12,00,000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14,10,000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16,50,000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18,75,000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21,00,000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1,16,10,000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0012"/>
                  </a:ext>
                </a:extLst>
              </a:tr>
              <a:tr h="179738">
                <a:tc>
                  <a:txBody>
                    <a:bodyPr/>
                    <a:lstStyle/>
                    <a:p>
                      <a:pPr algn="l" fontAlgn="b"/>
                      <a:r>
                        <a:rPr lang="en-IN" sz="800" b="1" i="0" u="none" strike="noStrike">
                          <a:effectLst/>
                          <a:latin typeface="Arial" panose="020B0604020202020204" pitchFamily="34" charset="0"/>
                        </a:rPr>
                        <a:t>Fixed Expenses</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1" i="0" u="none" strike="noStrike">
                          <a:effectLst/>
                          <a:latin typeface="Arial" panose="020B060402020202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13"/>
                  </a:ext>
                </a:extLst>
              </a:tr>
              <a:tr h="103486">
                <a:tc>
                  <a:txBody>
                    <a:bodyPr/>
                    <a:lstStyle/>
                    <a:p>
                      <a:pPr algn="l" fontAlgn="b"/>
                      <a:r>
                        <a:rPr lang="en-IN" sz="800" b="0" i="0" u="none" strike="noStrike">
                          <a:effectLst/>
                          <a:latin typeface="Arial" panose="020B0604020202020204" pitchFamily="34" charset="0"/>
                        </a:rPr>
                        <a:t>Salaries</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500" b="1" i="0" u="none" strike="noStrike">
                          <a:effectLst/>
                          <a:latin typeface="Arial" panose="020B0604020202020204" pitchFamily="34" charset="0"/>
                        </a:rPr>
                        <a:t> ₹                60,000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60,000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60,000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60,000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85,000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85,000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1,05,000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1,05,000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1,50,000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11,90,000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6350" cap="flat" cmpd="sng" algn="ctr">
                      <a:solidFill>
                        <a:srgbClr val="C0C0C0"/>
                      </a:solidFill>
                      <a:prstDash val="solid"/>
                      <a:round/>
                      <a:headEnd type="none" w="med" len="med"/>
                      <a:tailEnd type="none" w="med" len="med"/>
                    </a:lnB>
                    <a:solidFill>
                      <a:srgbClr val="D9D9D9"/>
                    </a:solidFill>
                  </a:tcPr>
                </a:tc>
                <a:extLst>
                  <a:ext uri="{0D108BD9-81ED-4DB2-BD59-A6C34878D82A}">
                    <a16:rowId xmlns:a16="http://schemas.microsoft.com/office/drawing/2014/main" val="10014"/>
                  </a:ext>
                </a:extLst>
              </a:tr>
              <a:tr h="119826">
                <a:tc>
                  <a:txBody>
                    <a:bodyPr/>
                    <a:lstStyle/>
                    <a:p>
                      <a:pPr algn="l" fontAlgn="b"/>
                      <a:r>
                        <a:rPr lang="en-IN" sz="800" b="0" i="0" u="none" strike="noStrike">
                          <a:effectLst/>
                          <a:latin typeface="Arial" panose="020B0604020202020204" pitchFamily="34" charset="0"/>
                        </a:rPr>
                        <a:t>Marketing and Promotion</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500" b="0" i="0" u="none" strike="noStrike">
                          <a:effectLst/>
                          <a:latin typeface="Arial" panose="020B0604020202020204" pitchFamily="34" charset="0"/>
                        </a:rPr>
                        <a:t> ₹                 5,04,000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extLst>
                  <a:ext uri="{0D108BD9-81ED-4DB2-BD59-A6C34878D82A}">
                    <a16:rowId xmlns:a16="http://schemas.microsoft.com/office/drawing/2014/main" val="10015"/>
                  </a:ext>
                </a:extLst>
              </a:tr>
              <a:tr h="119826">
                <a:tc>
                  <a:txBody>
                    <a:bodyPr/>
                    <a:lstStyle/>
                    <a:p>
                      <a:pPr algn="l" fontAlgn="b"/>
                      <a:r>
                        <a:rPr lang="en-IN" sz="800" b="0" i="0" u="none" strike="noStrike" dirty="0">
                          <a:effectLst/>
                          <a:latin typeface="Arial" panose="020B0604020202020204" pitchFamily="34" charset="0"/>
                        </a:rPr>
                        <a:t>Digital Marketing &amp; </a:t>
                      </a:r>
                      <a:r>
                        <a:rPr lang="en-IN" sz="800" b="0" i="0" u="none" strike="noStrike" dirty="0" err="1">
                          <a:effectLst/>
                          <a:latin typeface="Arial" panose="020B0604020202020204" pitchFamily="34" charset="0"/>
                        </a:rPr>
                        <a:t>Cust</a:t>
                      </a:r>
                      <a:r>
                        <a:rPr lang="en-IN" sz="800" b="0" i="0" u="none" strike="noStrike" dirty="0">
                          <a:effectLst/>
                          <a:latin typeface="Arial" panose="020B0604020202020204" pitchFamily="34" charset="0"/>
                        </a:rPr>
                        <a:t> Services</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80,000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500" b="0" i="0" u="none" strike="noStrike">
                          <a:effectLst/>
                          <a:latin typeface="Arial" panose="020B0604020202020204" pitchFamily="34" charset="0"/>
                        </a:rPr>
                        <a:t> ₹                 9,60,000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extLst>
                  <a:ext uri="{0D108BD9-81ED-4DB2-BD59-A6C34878D82A}">
                    <a16:rowId xmlns:a16="http://schemas.microsoft.com/office/drawing/2014/main" val="10016"/>
                  </a:ext>
                </a:extLst>
              </a:tr>
              <a:tr h="119826">
                <a:tc>
                  <a:txBody>
                    <a:bodyPr/>
                    <a:lstStyle/>
                    <a:p>
                      <a:pPr algn="l" fontAlgn="b"/>
                      <a:r>
                        <a:rPr lang="en-IN" sz="800" b="0" i="0" u="none" strike="noStrike">
                          <a:effectLst/>
                          <a:latin typeface="Arial" panose="020B0604020202020204" pitchFamily="34" charset="0"/>
                        </a:rPr>
                        <a:t>Utilities (Electricity etc.)</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500" b="0" i="0" u="none" strike="noStrike">
                          <a:effectLst/>
                          <a:latin typeface="Arial" panose="020B0604020202020204" pitchFamily="34" charset="0"/>
                        </a:rPr>
                        <a:t> ₹                 1,80,000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extLst>
                  <a:ext uri="{0D108BD9-81ED-4DB2-BD59-A6C34878D82A}">
                    <a16:rowId xmlns:a16="http://schemas.microsoft.com/office/drawing/2014/main" val="10017"/>
                  </a:ext>
                </a:extLst>
              </a:tr>
              <a:tr h="119826">
                <a:tc>
                  <a:txBody>
                    <a:bodyPr/>
                    <a:lstStyle/>
                    <a:p>
                      <a:pPr algn="l" fontAlgn="b"/>
                      <a:r>
                        <a:rPr lang="en-IN" sz="800" b="0" i="0" u="none" strike="noStrike" dirty="0">
                          <a:effectLst/>
                          <a:latin typeface="Arial" panose="020B0604020202020204" pitchFamily="34" charset="0"/>
                        </a:rPr>
                        <a:t>Office Supplies &amp; </a:t>
                      </a:r>
                      <a:r>
                        <a:rPr lang="en-IN" sz="800" b="0" i="0" u="none" strike="noStrike" dirty="0" err="1">
                          <a:effectLst/>
                          <a:latin typeface="Arial" panose="020B0604020202020204" pitchFamily="34" charset="0"/>
                        </a:rPr>
                        <a:t>Misc</a:t>
                      </a:r>
                      <a:endParaRPr lang="en-IN" sz="800" b="0" i="0" u="none" strike="noStrike" dirty="0">
                        <a:effectLst/>
                        <a:latin typeface="Arial" panose="020B0604020202020204" pitchFamily="34" charset="0"/>
                      </a:endParaRP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500" b="0" i="0" u="none" strike="noStrike">
                          <a:effectLst/>
                          <a:latin typeface="Arial" panose="020B0604020202020204" pitchFamily="34" charset="0"/>
                        </a:rPr>
                        <a:t> ₹                 1,20,000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extLst>
                  <a:ext uri="{0D108BD9-81ED-4DB2-BD59-A6C34878D82A}">
                    <a16:rowId xmlns:a16="http://schemas.microsoft.com/office/drawing/2014/main" val="10018"/>
                  </a:ext>
                </a:extLst>
              </a:tr>
              <a:tr h="119826">
                <a:tc>
                  <a:txBody>
                    <a:bodyPr/>
                    <a:lstStyle/>
                    <a:p>
                      <a:pPr algn="l" fontAlgn="b"/>
                      <a:r>
                        <a:rPr lang="en-IN" sz="800" b="0" i="0" u="none" strike="noStrike" dirty="0">
                          <a:effectLst/>
                          <a:latin typeface="Arial" panose="020B0604020202020204" pitchFamily="34" charset="0"/>
                        </a:rPr>
                        <a:t>Rent</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600" b="1" i="0" u="none" strike="noStrike">
                          <a:effectLst/>
                          <a:latin typeface="Gill Sans MT" panose="020B0502020104020203" pitchFamily="34" charset="0"/>
                        </a:rPr>
                        <a:t> ₹       35,000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500" b="0" i="0" u="none" strike="noStrike">
                          <a:effectLst/>
                          <a:latin typeface="Arial" panose="020B0604020202020204" pitchFamily="34" charset="0"/>
                        </a:rPr>
                        <a:t> ₹                 4,20,000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extLst>
                  <a:ext uri="{0D108BD9-81ED-4DB2-BD59-A6C34878D82A}">
                    <a16:rowId xmlns:a16="http://schemas.microsoft.com/office/drawing/2014/main" val="10019"/>
                  </a:ext>
                </a:extLst>
              </a:tr>
              <a:tr h="83515">
                <a:tc>
                  <a:txBody>
                    <a:bodyPr/>
                    <a:lstStyle/>
                    <a:p>
                      <a:pPr algn="l" fontAlgn="b"/>
                      <a:r>
                        <a:rPr lang="en-IN" sz="800" b="1" i="0" u="none" strike="noStrike" dirty="0">
                          <a:effectLst/>
                          <a:latin typeface="Arial" panose="020B0604020202020204" pitchFamily="34" charset="0"/>
                        </a:rPr>
                        <a:t>Total Expenses</a:t>
                      </a:r>
                    </a:p>
                  </a:txBody>
                  <a:tcPr marL="65359"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500" b="1" i="0" u="none" strike="noStrike">
                          <a:effectLst/>
                          <a:latin typeface="Arial" panose="020B0604020202020204" pitchFamily="34" charset="0"/>
                        </a:rPr>
                        <a:t> ₹             2,42,000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2,42,000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2,42,000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2,42,000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2,67,000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2,67,000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2,87,000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2,87,000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3,17,000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3,17,000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3,32,000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3,32,000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33,74,000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C0C0C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0020"/>
                  </a:ext>
                </a:extLst>
              </a:tr>
              <a:tr h="179738">
                <a:tc>
                  <a:txBody>
                    <a:bodyPr/>
                    <a:lstStyle/>
                    <a:p>
                      <a:pPr algn="l" fontAlgn="b"/>
                      <a:r>
                        <a:rPr lang="en-IN" sz="800" b="1" i="0" u="none" strike="noStrike" dirty="0">
                          <a:effectLst/>
                          <a:latin typeface="Arial" panose="020B0604020202020204" pitchFamily="34" charset="0"/>
                        </a:rPr>
                        <a:t>Result</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500" b="1" i="0" u="none" strike="noStrike">
                          <a:effectLst/>
                          <a:latin typeface="Arial" panose="020B060402020202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21"/>
                  </a:ext>
                </a:extLst>
              </a:tr>
              <a:tr h="94408">
                <a:tc>
                  <a:txBody>
                    <a:bodyPr/>
                    <a:lstStyle/>
                    <a:p>
                      <a:pPr algn="l" fontAlgn="b"/>
                      <a:r>
                        <a:rPr lang="en-IN" sz="800" b="1" i="0" u="none" strike="noStrike" dirty="0">
                          <a:effectLst/>
                          <a:latin typeface="Arial" panose="020B0604020202020204" pitchFamily="34" charset="0"/>
                        </a:rPr>
                        <a:t>Net Profit/Loss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500" b="0" i="0" u="none" strike="noStrike">
                          <a:effectLst/>
                          <a:latin typeface="Arial" panose="020B0604020202020204" pitchFamily="34" charset="0"/>
                        </a:rPr>
                        <a:t> ₹               -92,000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-17,000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58,000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1,78,000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3,03,000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4,83,000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6,73,000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9,13,000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10,93,000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13,33,000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15,43,000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 ₹           17,68,000 </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 ₹               82,36,000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9D9D9"/>
                    </a:solidFill>
                  </a:tcPr>
                </a:tc>
                <a:extLst>
                  <a:ext uri="{0D108BD9-81ED-4DB2-BD59-A6C34878D82A}">
                    <a16:rowId xmlns:a16="http://schemas.microsoft.com/office/drawing/2014/main" val="10022"/>
                  </a:ext>
                </a:extLst>
              </a:tr>
              <a:tr h="94408">
                <a:tc>
                  <a:txBody>
                    <a:bodyPr/>
                    <a:lstStyle/>
                    <a:p>
                      <a:pPr algn="l" fontAlgn="b"/>
                      <a:r>
                        <a:rPr lang="en-IN" sz="800" b="1" i="0" u="none" strike="noStrike" dirty="0">
                          <a:effectLst/>
                          <a:latin typeface="Arial" panose="020B0604020202020204" pitchFamily="34" charset="0"/>
                        </a:rPr>
                        <a:t>Gross Profit Margin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30%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500" b="1" i="0" u="none" strike="noStrike">
                          <a:effectLst/>
                          <a:latin typeface="Arial" panose="020B0604020202020204" pitchFamily="34" charset="0"/>
                        </a:rPr>
                        <a:t>30%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23"/>
                  </a:ext>
                </a:extLst>
              </a:tr>
              <a:tr h="98039">
                <a:tc>
                  <a:txBody>
                    <a:bodyPr/>
                    <a:lstStyle/>
                    <a:p>
                      <a:pPr algn="l" fontAlgn="b"/>
                      <a:r>
                        <a:rPr lang="en-IN" sz="800" b="1" i="0" u="none" strike="noStrike" dirty="0">
                          <a:effectLst/>
                          <a:latin typeface="Arial" panose="020B0604020202020204" pitchFamily="34" charset="0"/>
                        </a:rPr>
                        <a:t>Net Profit Margin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-2%</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dirty="0">
                          <a:effectLst/>
                          <a:latin typeface="Arial" panose="020B0604020202020204" pitchFamily="34" charset="0"/>
                        </a:rPr>
                        <a:t>6%</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13%</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16%</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19%</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21%</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23%</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23%</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24%</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25%</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0" i="0" u="none" strike="noStrike">
                          <a:effectLst/>
                          <a:latin typeface="Arial" panose="020B0604020202020204" pitchFamily="34" charset="0"/>
                        </a:rPr>
                        <a:t>25%</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500" b="1" i="0" u="none" strike="noStrike" dirty="0">
                          <a:effectLst/>
                          <a:latin typeface="Arial" panose="020B0604020202020204" pitchFamily="34" charset="0"/>
                        </a:rPr>
                        <a:t>21%</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2125883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83985096"/>
              </p:ext>
            </p:extLst>
          </p:nvPr>
        </p:nvGraphicFramePr>
        <p:xfrm>
          <a:off x="153728" y="1270779"/>
          <a:ext cx="8827236" cy="2248310"/>
        </p:xfrm>
        <a:graphic>
          <a:graphicData uri="http://schemas.openxmlformats.org/drawingml/2006/table">
            <a:tbl>
              <a:tblPr/>
              <a:tblGrid>
                <a:gridCol w="1220136">
                  <a:extLst>
                    <a:ext uri="{9D8B030D-6E8A-4147-A177-3AD203B41FA5}">
                      <a16:colId xmlns:a16="http://schemas.microsoft.com/office/drawing/2014/main" val="20000"/>
                    </a:ext>
                  </a:extLst>
                </a:gridCol>
                <a:gridCol w="633925">
                  <a:extLst>
                    <a:ext uri="{9D8B030D-6E8A-4147-A177-3AD203B41FA5}">
                      <a16:colId xmlns:a16="http://schemas.microsoft.com/office/drawing/2014/main" val="20001"/>
                    </a:ext>
                  </a:extLst>
                </a:gridCol>
                <a:gridCol w="633925">
                  <a:extLst>
                    <a:ext uri="{9D8B030D-6E8A-4147-A177-3AD203B41FA5}">
                      <a16:colId xmlns:a16="http://schemas.microsoft.com/office/drawing/2014/main" val="20002"/>
                    </a:ext>
                  </a:extLst>
                </a:gridCol>
                <a:gridCol w="633925">
                  <a:extLst>
                    <a:ext uri="{9D8B030D-6E8A-4147-A177-3AD203B41FA5}">
                      <a16:colId xmlns:a16="http://schemas.microsoft.com/office/drawing/2014/main" val="20003"/>
                    </a:ext>
                  </a:extLst>
                </a:gridCol>
                <a:gridCol w="633925">
                  <a:extLst>
                    <a:ext uri="{9D8B030D-6E8A-4147-A177-3AD203B41FA5}">
                      <a16:colId xmlns:a16="http://schemas.microsoft.com/office/drawing/2014/main" val="20004"/>
                    </a:ext>
                  </a:extLst>
                </a:gridCol>
                <a:gridCol w="633925">
                  <a:extLst>
                    <a:ext uri="{9D8B030D-6E8A-4147-A177-3AD203B41FA5}">
                      <a16:colId xmlns:a16="http://schemas.microsoft.com/office/drawing/2014/main" val="20005"/>
                    </a:ext>
                  </a:extLst>
                </a:gridCol>
                <a:gridCol w="633925">
                  <a:extLst>
                    <a:ext uri="{9D8B030D-6E8A-4147-A177-3AD203B41FA5}">
                      <a16:colId xmlns:a16="http://schemas.microsoft.com/office/drawing/2014/main" val="20006"/>
                    </a:ext>
                  </a:extLst>
                </a:gridCol>
                <a:gridCol w="633925">
                  <a:extLst>
                    <a:ext uri="{9D8B030D-6E8A-4147-A177-3AD203B41FA5}">
                      <a16:colId xmlns:a16="http://schemas.microsoft.com/office/drawing/2014/main" val="20007"/>
                    </a:ext>
                  </a:extLst>
                </a:gridCol>
                <a:gridCol w="633925">
                  <a:extLst>
                    <a:ext uri="{9D8B030D-6E8A-4147-A177-3AD203B41FA5}">
                      <a16:colId xmlns:a16="http://schemas.microsoft.com/office/drawing/2014/main" val="20008"/>
                    </a:ext>
                  </a:extLst>
                </a:gridCol>
                <a:gridCol w="633925">
                  <a:extLst>
                    <a:ext uri="{9D8B030D-6E8A-4147-A177-3AD203B41FA5}">
                      <a16:colId xmlns:a16="http://schemas.microsoft.com/office/drawing/2014/main" val="20009"/>
                    </a:ext>
                  </a:extLst>
                </a:gridCol>
                <a:gridCol w="633925">
                  <a:extLst>
                    <a:ext uri="{9D8B030D-6E8A-4147-A177-3AD203B41FA5}">
                      <a16:colId xmlns:a16="http://schemas.microsoft.com/office/drawing/2014/main" val="20010"/>
                    </a:ext>
                  </a:extLst>
                </a:gridCol>
                <a:gridCol w="633925">
                  <a:extLst>
                    <a:ext uri="{9D8B030D-6E8A-4147-A177-3AD203B41FA5}">
                      <a16:colId xmlns:a16="http://schemas.microsoft.com/office/drawing/2014/main" val="20011"/>
                    </a:ext>
                  </a:extLst>
                </a:gridCol>
                <a:gridCol w="633925">
                  <a:extLst>
                    <a:ext uri="{9D8B030D-6E8A-4147-A177-3AD203B41FA5}">
                      <a16:colId xmlns:a16="http://schemas.microsoft.com/office/drawing/2014/main" val="20012"/>
                    </a:ext>
                  </a:extLst>
                </a:gridCol>
              </a:tblGrid>
              <a:tr h="151667">
                <a:tc gridSpan="13">
                  <a:txBody>
                    <a:bodyPr/>
                    <a:lstStyle/>
                    <a:p>
                      <a:pPr algn="l" fontAlgn="ctr"/>
                      <a:r>
                        <a:rPr lang="en-IN" sz="1200" b="1" i="0" u="none" strike="noStrike" dirty="0">
                          <a:effectLst/>
                          <a:latin typeface="Arial" panose="020B0604020202020204" pitchFamily="34" charset="0"/>
                        </a:rPr>
                        <a:t>Cash flow forecast</a:t>
                      </a:r>
                    </a:p>
                  </a:txBody>
                  <a:tcPr marL="0" marR="0" marT="0" marB="0" anchor="ctr">
                    <a:lnL>
                      <a:noFill/>
                    </a:lnL>
                    <a:lnR>
                      <a:noFill/>
                    </a:lnR>
                    <a:lnT>
                      <a:noFill/>
                    </a:lnT>
                    <a:lnB>
                      <a:noFill/>
                    </a:lnB>
                    <a:solidFill>
                      <a:srgbClr val="FFFFFF"/>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87360">
                <a:tc>
                  <a:txBody>
                    <a:bodyPr/>
                    <a:lstStyle/>
                    <a:p>
                      <a:pPr algn="l" fontAlgn="b"/>
                      <a:r>
                        <a:rPr lang="en-IN" sz="500" b="0" i="0" u="none" strike="noStrike">
                          <a:effectLst/>
                          <a:latin typeface="Arial" panose="020B0604020202020204" pitchFamily="34" charset="0"/>
                        </a:rPr>
                        <a:t> </a:t>
                      </a:r>
                    </a:p>
                  </a:txBody>
                  <a:tcPr marL="0" marR="0" marT="0" marB="0" anchor="b">
                    <a:lnL>
                      <a:noFill/>
                    </a:lnL>
                    <a:lnR>
                      <a:noFill/>
                    </a:lnR>
                    <a:lnT>
                      <a:noFill/>
                    </a:lnT>
                    <a:lnB>
                      <a:noFill/>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6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500" b="0" i="0" u="none" strike="noStrike">
                          <a:effectLst/>
                          <a:latin typeface="Arial" panose="020B0604020202020204" pitchFamily="34" charset="0"/>
                        </a:rPr>
                        <a:t> </a:t>
                      </a:r>
                    </a:p>
                  </a:txBody>
                  <a:tcPr marL="0" marR="0" marT="0" marB="0" anchor="b">
                    <a:lnL>
                      <a:noFill/>
                    </a:lnL>
                    <a:lnR>
                      <a:noFill/>
                    </a:lnR>
                    <a:lnT>
                      <a:noFill/>
                    </a:lnT>
                    <a:lnB w="6350" cap="flat" cmpd="sng" algn="ctr">
                      <a:solidFill>
                        <a:srgbClr val="969696"/>
                      </a:solidFill>
                      <a:prstDash val="solid"/>
                      <a:round/>
                      <a:headEnd type="none" w="med" len="med"/>
                      <a:tailEnd type="none" w="med" len="med"/>
                    </a:lnB>
                    <a:solidFill>
                      <a:srgbClr val="FFF58C"/>
                    </a:solidFill>
                  </a:tcPr>
                </a:tc>
                <a:extLst>
                  <a:ext uri="{0D108BD9-81ED-4DB2-BD59-A6C34878D82A}">
                    <a16:rowId xmlns:a16="http://schemas.microsoft.com/office/drawing/2014/main" val="10001"/>
                  </a:ext>
                </a:extLst>
              </a:tr>
              <a:tr h="105156">
                <a:tc>
                  <a:txBody>
                    <a:bodyPr/>
                    <a:lstStyle/>
                    <a:p>
                      <a:pPr algn="ctr" fontAlgn="b"/>
                      <a:r>
                        <a:rPr lang="en-IN" sz="600" b="0" i="0" u="none" strike="noStrike">
                          <a:effectLst/>
                          <a:latin typeface="Arial" panose="020B0604020202020204" pitchFamily="34" charset="0"/>
                        </a:rPr>
                        <a:t> </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900" b="1" i="0" u="none" strike="noStrike" dirty="0">
                          <a:effectLst/>
                          <a:latin typeface="Arial" panose="020B0604020202020204" pitchFamily="34" charset="0"/>
                        </a:rPr>
                        <a:t>Jan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Feb</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Mar</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a:effectLst/>
                          <a:latin typeface="Arial" panose="020B0604020202020204" pitchFamily="34" charset="0"/>
                        </a:rPr>
                        <a:t>Apr</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a:effectLst/>
                          <a:latin typeface="Arial" panose="020B0604020202020204" pitchFamily="34" charset="0"/>
                        </a:rPr>
                        <a:t>May</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a:effectLst/>
                          <a:latin typeface="Arial" panose="020B0604020202020204" pitchFamily="34" charset="0"/>
                        </a:rPr>
                        <a:t>Jun</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a:effectLst/>
                          <a:latin typeface="Arial" panose="020B0604020202020204" pitchFamily="34" charset="0"/>
                        </a:rPr>
                        <a:t>Jul</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Aug</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Sep</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Oct</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a:effectLst/>
                          <a:latin typeface="Arial" panose="020B0604020202020204" pitchFamily="34" charset="0"/>
                        </a:rPr>
                        <a:t>Nov</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tc>
                  <a:txBody>
                    <a:bodyPr/>
                    <a:lstStyle/>
                    <a:p>
                      <a:pPr algn="r" fontAlgn="b"/>
                      <a:r>
                        <a:rPr lang="en-IN" sz="900" b="1" i="0" u="none" strike="noStrike" dirty="0">
                          <a:effectLst/>
                          <a:latin typeface="Arial" panose="020B0604020202020204" pitchFamily="34" charset="0"/>
                        </a:rPr>
                        <a:t>Dec</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CC00"/>
                    </a:solidFill>
                  </a:tcPr>
                </a:tc>
                <a:extLst>
                  <a:ext uri="{0D108BD9-81ED-4DB2-BD59-A6C34878D82A}">
                    <a16:rowId xmlns:a16="http://schemas.microsoft.com/office/drawing/2014/main" val="10002"/>
                  </a:ext>
                </a:extLst>
              </a:tr>
              <a:tr h="133467">
                <a:tc>
                  <a:txBody>
                    <a:bodyPr/>
                    <a:lstStyle/>
                    <a:p>
                      <a:pPr algn="l" fontAlgn="b"/>
                      <a:r>
                        <a:rPr lang="en-IN" sz="800" b="0" i="0" u="none" strike="noStrike" dirty="0">
                          <a:effectLst/>
                          <a:latin typeface="Arial" panose="020B0604020202020204" pitchFamily="34" charset="0"/>
                        </a:rPr>
                        <a:t>Starting Cash Position</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800" b="1" i="0" u="none" strike="noStrike" dirty="0">
                          <a:effectLst/>
                          <a:latin typeface="Gill Sans MT" panose="020B0502020104020203" pitchFamily="34" charset="0"/>
                        </a:rPr>
                        <a:t>6,65,000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800" b="0" i="0" u="none" strike="noStrike">
                          <a:effectLst/>
                          <a:latin typeface="Arial" panose="020B0604020202020204" pitchFamily="34" charset="0"/>
                        </a:rPr>
                        <a:t>5,73,000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5,56,000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6,14,000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7,92,000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10,45,000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15,28,000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21,51,000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30,64,000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40,57,000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53,90,000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68,83,000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C0C0C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194134">
                <a:tc>
                  <a:txBody>
                    <a:bodyPr/>
                    <a:lstStyle/>
                    <a:p>
                      <a:pPr algn="l" fontAlgn="b"/>
                      <a:r>
                        <a:rPr lang="en-IN" sz="800" b="1" i="0" u="none" strike="noStrike" dirty="0">
                          <a:solidFill>
                            <a:srgbClr val="000000"/>
                          </a:solidFill>
                          <a:effectLst/>
                          <a:latin typeface="Arial" panose="020B0604020202020204" pitchFamily="34" charset="0"/>
                        </a:rPr>
                        <a:t>Cash Inflows</a:t>
                      </a:r>
                    </a:p>
                  </a:txBody>
                  <a:tcPr marL="0" marR="0" marT="0" marB="0" anchor="b">
                    <a:lnL>
                      <a:noFill/>
                    </a:lnL>
                    <a:lnR>
                      <a:noFill/>
                    </a:lnR>
                    <a:lnT>
                      <a:noFill/>
                    </a:lnT>
                    <a:lnB>
                      <a:noFill/>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dirty="0">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C0C0C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93023">
                <a:tc>
                  <a:txBody>
                    <a:bodyPr/>
                    <a:lstStyle/>
                    <a:p>
                      <a:pPr algn="l" fontAlgn="b"/>
                      <a:r>
                        <a:rPr lang="en-IN" sz="800" b="0" i="0" u="none" strike="noStrike" dirty="0">
                          <a:effectLst/>
                          <a:latin typeface="Arial" panose="020B0604020202020204" pitchFamily="34" charset="0"/>
                        </a:rPr>
                        <a:t>Total Sales</a:t>
                      </a:r>
                    </a:p>
                  </a:txBody>
                  <a:tcPr marL="72800" marR="0" marT="0" marB="0" anchor="b">
                    <a:lnL>
                      <a:noFill/>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800" b="0" i="0" u="none" strike="noStrike">
                          <a:effectLst/>
                          <a:latin typeface="Arial" panose="020B0604020202020204" pitchFamily="34" charset="0"/>
                        </a:rPr>
                        <a:t>5,00,000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7,50,000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10,00,000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14,00,000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19,00,000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25,00,000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32,00,000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40,00,000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47,00,000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55,00,000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62,50,000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70,00,000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200201">
                <a:tc>
                  <a:txBody>
                    <a:bodyPr/>
                    <a:lstStyle/>
                    <a:p>
                      <a:pPr algn="l" fontAlgn="b"/>
                      <a:r>
                        <a:rPr lang="en-IN" sz="800" b="1" i="0" u="none" strike="noStrike" dirty="0">
                          <a:effectLst/>
                          <a:latin typeface="Arial" panose="020B0604020202020204" pitchFamily="34" charset="0"/>
                        </a:rPr>
                        <a:t>Cash Outflows</a:t>
                      </a:r>
                    </a:p>
                  </a:txBody>
                  <a:tcPr marL="0" marR="0" marT="0" marB="0" anchor="b">
                    <a:lnL>
                      <a:noFill/>
                    </a:lnL>
                    <a:lnR>
                      <a:noFill/>
                    </a:lnR>
                    <a:lnT>
                      <a:noFill/>
                    </a:lnT>
                    <a:lnB>
                      <a:noFill/>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dirty="0">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dirty="0">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dirty="0">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93023">
                <a:tc>
                  <a:txBody>
                    <a:bodyPr/>
                    <a:lstStyle/>
                    <a:p>
                      <a:pPr algn="l" fontAlgn="b"/>
                      <a:r>
                        <a:rPr lang="en-IN" sz="800" b="0" i="0" u="none" strike="noStrike" dirty="0">
                          <a:effectLst/>
                          <a:latin typeface="Arial" panose="020B0604020202020204" pitchFamily="34" charset="0"/>
                        </a:rPr>
                        <a:t>Cost Of Goods Sold</a:t>
                      </a:r>
                    </a:p>
                  </a:txBody>
                  <a:tcPr marL="72800" marR="0" marT="0" marB="0" anchor="b">
                    <a:lnL>
                      <a:noFill/>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800" b="0" i="0" u="none" strike="noStrike">
                          <a:effectLst/>
                          <a:latin typeface="Arial" panose="020B0604020202020204" pitchFamily="34" charset="0"/>
                        </a:rPr>
                        <a:t>3,50,000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5,25,000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7,00,000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9,80,000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13,30,000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17,50,000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22,40,000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28,00,000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32,90,000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38,50,000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43,75,000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49,00,000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7"/>
                  </a:ext>
                </a:extLst>
              </a:tr>
              <a:tr h="93023">
                <a:tc>
                  <a:txBody>
                    <a:bodyPr/>
                    <a:lstStyle/>
                    <a:p>
                      <a:pPr algn="l" fontAlgn="b"/>
                      <a:r>
                        <a:rPr lang="en-IN" sz="800" b="0" i="0" u="none" strike="noStrike" dirty="0">
                          <a:effectLst/>
                          <a:latin typeface="Arial" panose="020B0604020202020204" pitchFamily="34" charset="0"/>
                        </a:rPr>
                        <a:t>Operating Expenses</a:t>
                      </a:r>
                    </a:p>
                  </a:txBody>
                  <a:tcPr marL="72800" marR="0" marT="0" marB="0" anchor="b">
                    <a:lnL>
                      <a:noFill/>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800" b="0" i="0" u="none" strike="noStrike">
                          <a:effectLst/>
                          <a:latin typeface="Arial" panose="020B0604020202020204" pitchFamily="34" charset="0"/>
                        </a:rPr>
                        <a:t>2,42,000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2,42,000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2,42,000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2,42,000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2,67,000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2,67,000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2,87,000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2,87,000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3,17,000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3,17,000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3,32,000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3,32,000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8"/>
                  </a:ext>
                </a:extLst>
              </a:tr>
              <a:tr h="133467">
                <a:tc>
                  <a:txBody>
                    <a:bodyPr/>
                    <a:lstStyle/>
                    <a:p>
                      <a:pPr algn="l" fontAlgn="b"/>
                      <a:r>
                        <a:rPr lang="en-IN" sz="800" b="0" i="0" u="none" strike="noStrike" dirty="0">
                          <a:effectLst/>
                          <a:latin typeface="Arial" panose="020B0604020202020204" pitchFamily="34" charset="0"/>
                        </a:rPr>
                        <a:t>New Fixed Assets Purchased</a:t>
                      </a:r>
                    </a:p>
                  </a:txBody>
                  <a:tcPr marL="72800" marR="0" marT="0" marB="0" anchor="b">
                    <a:lnL>
                      <a:noFill/>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100000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800" b="1" i="0" u="none" strike="noStrike" dirty="0">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50000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95B"/>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extLst>
                  <a:ext uri="{0D108BD9-81ED-4DB2-BD59-A6C34878D82A}">
                    <a16:rowId xmlns:a16="http://schemas.microsoft.com/office/drawing/2014/main" val="10009"/>
                  </a:ext>
                </a:extLst>
              </a:tr>
              <a:tr h="133467">
                <a:tc>
                  <a:txBody>
                    <a:bodyPr/>
                    <a:lstStyle/>
                    <a:p>
                      <a:pPr algn="l" fontAlgn="b"/>
                      <a:r>
                        <a:rPr lang="en-IN" sz="800" b="0" i="0" u="none" strike="noStrike" dirty="0">
                          <a:effectLst/>
                          <a:latin typeface="Arial" panose="020B0604020202020204" pitchFamily="34" charset="0"/>
                        </a:rPr>
                        <a:t>Loan Payments</a:t>
                      </a:r>
                    </a:p>
                  </a:txBody>
                  <a:tcPr marL="72800" marR="0" marT="0" marB="0" anchor="b">
                    <a:lnL>
                      <a:noFill/>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dirty="0">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tc>
                  <a:txBody>
                    <a:bodyPr/>
                    <a:lstStyle/>
                    <a:p>
                      <a:pPr algn="r" fontAlgn="b"/>
                      <a:r>
                        <a:rPr lang="en-IN" sz="800" b="1" i="0" u="none" strike="noStrike">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extLst>
                  <a:ext uri="{0D108BD9-81ED-4DB2-BD59-A6C34878D82A}">
                    <a16:rowId xmlns:a16="http://schemas.microsoft.com/office/drawing/2014/main" val="10010"/>
                  </a:ext>
                </a:extLst>
              </a:tr>
              <a:tr h="93023">
                <a:tc>
                  <a:txBody>
                    <a:bodyPr/>
                    <a:lstStyle/>
                    <a:p>
                      <a:pPr algn="l" fontAlgn="b"/>
                      <a:r>
                        <a:rPr lang="en-IN" sz="800" b="1" i="0" u="none" strike="noStrike" dirty="0">
                          <a:effectLst/>
                          <a:latin typeface="Arial" panose="020B0604020202020204" pitchFamily="34" charset="0"/>
                        </a:rPr>
                        <a:t>Total</a:t>
                      </a:r>
                    </a:p>
                  </a:txBody>
                  <a:tcPr marL="72800" marR="0" marT="0" marB="0" anchor="b">
                    <a:lnL>
                      <a:noFill/>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800" b="0" i="0" u="none" strike="noStrike">
                          <a:effectLst/>
                          <a:latin typeface="Arial" panose="020B0604020202020204" pitchFamily="34" charset="0"/>
                        </a:rPr>
                        <a:t>5,92,000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7,67,000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9,42,000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12,22,000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16,47,000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20,17,000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25,77,000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30,87,000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37,07,000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41,67,000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47,57,000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52,32,000</a:t>
                      </a:r>
                    </a:p>
                  </a:txBody>
                  <a:tcPr marL="0" marR="0" marT="0" marB="0" anchor="b">
                    <a:lnL w="6350" cap="flat" cmpd="sng" algn="ctr">
                      <a:solidFill>
                        <a:srgbClr val="969696"/>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extLst>
                  <a:ext uri="{0D108BD9-81ED-4DB2-BD59-A6C34878D82A}">
                    <a16:rowId xmlns:a16="http://schemas.microsoft.com/office/drawing/2014/main" val="10011"/>
                  </a:ext>
                </a:extLst>
              </a:tr>
              <a:tr h="200201">
                <a:tc>
                  <a:txBody>
                    <a:bodyPr/>
                    <a:lstStyle/>
                    <a:p>
                      <a:pPr algn="l" fontAlgn="b"/>
                      <a:r>
                        <a:rPr lang="en-IN" sz="800" b="1" i="0" u="none" strike="noStrike" dirty="0">
                          <a:effectLst/>
                          <a:latin typeface="Arial" panose="020B0604020202020204" pitchFamily="34" charset="0"/>
                        </a:rPr>
                        <a:t>Result</a:t>
                      </a:r>
                    </a:p>
                  </a:txBody>
                  <a:tcPr marL="0" marR="0" marT="0" marB="0" anchor="b">
                    <a:lnL>
                      <a:noFill/>
                    </a:lnL>
                    <a:lnR>
                      <a:noFill/>
                    </a:lnR>
                    <a:lnT>
                      <a:noFill/>
                    </a:lnT>
                    <a:lnB>
                      <a:noFill/>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800" b="0" i="0" u="none" strike="noStrike">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800" b="0" i="0" u="none" strike="noStrike" dirty="0">
                          <a:effectLst/>
                          <a:latin typeface="Arial" panose="020B0604020202020204" pitchFamily="34" charset="0"/>
                        </a:rPr>
                        <a:t> </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93023">
                <a:tc>
                  <a:txBody>
                    <a:bodyPr/>
                    <a:lstStyle/>
                    <a:p>
                      <a:pPr algn="l" fontAlgn="b"/>
                      <a:r>
                        <a:rPr lang="en-IN" sz="800" b="0" i="0" u="none" strike="noStrike" dirty="0">
                          <a:effectLst/>
                          <a:latin typeface="Arial" panose="020B0604020202020204" pitchFamily="34" charset="0"/>
                        </a:rPr>
                        <a:t>Change during month</a:t>
                      </a:r>
                    </a:p>
                  </a:txBody>
                  <a:tcPr marL="72800" marR="0" marT="0" marB="0" anchor="b">
                    <a:lnL>
                      <a:noFill/>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800" b="0" i="0" u="none" strike="noStrike">
                          <a:effectLst/>
                          <a:latin typeface="Arial" panose="020B0604020202020204" pitchFamily="34" charset="0"/>
                        </a:rPr>
                        <a:t>-92,000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-17,000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58,000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1,78,000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2,53,000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4,83,000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6,23,000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9,13,000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9,93,000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13,33,000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a:effectLst/>
                          <a:latin typeface="Arial" panose="020B0604020202020204" pitchFamily="34" charset="0"/>
                        </a:rPr>
                        <a:t>14,93,000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0" i="0" u="none" strike="noStrike" dirty="0">
                          <a:effectLst/>
                          <a:latin typeface="Arial" panose="020B0604020202020204" pitchFamily="34" charset="0"/>
                        </a:rPr>
                        <a:t>17,68,000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extLst>
                  <a:ext uri="{0D108BD9-81ED-4DB2-BD59-A6C34878D82A}">
                    <a16:rowId xmlns:a16="http://schemas.microsoft.com/office/drawing/2014/main" val="10013"/>
                  </a:ext>
                </a:extLst>
              </a:tr>
              <a:tr h="93023">
                <a:tc>
                  <a:txBody>
                    <a:bodyPr/>
                    <a:lstStyle/>
                    <a:p>
                      <a:pPr algn="l" fontAlgn="b"/>
                      <a:r>
                        <a:rPr lang="en-IN" sz="800" b="1" i="0" u="none" strike="noStrike" dirty="0">
                          <a:effectLst/>
                          <a:latin typeface="Arial" panose="020B0604020202020204" pitchFamily="34" charset="0"/>
                        </a:rPr>
                        <a:t>Closing cash position</a:t>
                      </a:r>
                    </a:p>
                  </a:txBody>
                  <a:tcPr marL="0" marR="0" marT="0" marB="0" anchor="b">
                    <a:lnL>
                      <a:noFill/>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800" b="1" i="0" u="none" strike="noStrike">
                          <a:effectLst/>
                          <a:latin typeface="Arial" panose="020B0604020202020204" pitchFamily="34" charset="0"/>
                        </a:rPr>
                        <a:t>5,73,000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1" i="0" u="none" strike="noStrike">
                          <a:effectLst/>
                          <a:latin typeface="Arial" panose="020B0604020202020204" pitchFamily="34" charset="0"/>
                        </a:rPr>
                        <a:t>5,56,000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1" i="0" u="none" strike="noStrike">
                          <a:effectLst/>
                          <a:latin typeface="Arial" panose="020B0604020202020204" pitchFamily="34" charset="0"/>
                        </a:rPr>
                        <a:t>6,14,000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1" i="0" u="none" strike="noStrike">
                          <a:effectLst/>
                          <a:latin typeface="Arial" panose="020B0604020202020204" pitchFamily="34" charset="0"/>
                        </a:rPr>
                        <a:t>7,92,000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1" i="0" u="none" strike="noStrike">
                          <a:effectLst/>
                          <a:latin typeface="Arial" panose="020B0604020202020204" pitchFamily="34" charset="0"/>
                        </a:rPr>
                        <a:t>10,45,000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1" i="0" u="none" strike="noStrike">
                          <a:effectLst/>
                          <a:latin typeface="Arial" panose="020B0604020202020204" pitchFamily="34" charset="0"/>
                        </a:rPr>
                        <a:t>15,28,000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1" i="0" u="none" strike="noStrike">
                          <a:effectLst/>
                          <a:latin typeface="Arial" panose="020B0604020202020204" pitchFamily="34" charset="0"/>
                        </a:rPr>
                        <a:t>21,51,000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1" i="0" u="none" strike="noStrike">
                          <a:effectLst/>
                          <a:latin typeface="Arial" panose="020B0604020202020204" pitchFamily="34" charset="0"/>
                        </a:rPr>
                        <a:t>30,64,000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1" i="0" u="none" strike="noStrike">
                          <a:effectLst/>
                          <a:latin typeface="Arial" panose="020B0604020202020204" pitchFamily="34" charset="0"/>
                        </a:rPr>
                        <a:t>40,57,000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1" i="0" u="none" strike="noStrike">
                          <a:effectLst/>
                          <a:latin typeface="Arial" panose="020B0604020202020204" pitchFamily="34" charset="0"/>
                        </a:rPr>
                        <a:t>53,90,000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1" i="0" u="none" strike="noStrike">
                          <a:effectLst/>
                          <a:latin typeface="Arial" panose="020B0604020202020204" pitchFamily="34" charset="0"/>
                        </a:rPr>
                        <a:t>68,83,000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tc>
                  <a:txBody>
                    <a:bodyPr/>
                    <a:lstStyle/>
                    <a:p>
                      <a:pPr algn="r" fontAlgn="b"/>
                      <a:r>
                        <a:rPr lang="en-IN" sz="800" b="1" i="0" u="none" strike="noStrike" dirty="0">
                          <a:effectLst/>
                          <a:latin typeface="Arial" panose="020B0604020202020204" pitchFamily="34" charset="0"/>
                        </a:rPr>
                        <a:t>86,51,000</a:t>
                      </a:r>
                    </a:p>
                  </a:txBody>
                  <a:tcPr marL="0" marR="0" marT="0" marB="0" anchor="b">
                    <a:lnL w="6350" cap="flat" cmpd="sng" algn="ctr">
                      <a:solidFill>
                        <a:srgbClr val="969696"/>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extLst>
                  <a:ext uri="{0D108BD9-81ED-4DB2-BD59-A6C34878D82A}">
                    <a16:rowId xmlns:a16="http://schemas.microsoft.com/office/drawing/2014/main" val="10014"/>
                  </a:ext>
                </a:extLst>
              </a:tr>
            </a:tbl>
          </a:graphicData>
        </a:graphic>
      </p:graphicFrame>
      <p:sp>
        <p:nvSpPr>
          <p:cNvPr id="3" name="TextBox 2"/>
          <p:cNvSpPr txBox="1"/>
          <p:nvPr/>
        </p:nvSpPr>
        <p:spPr>
          <a:xfrm>
            <a:off x="230276" y="139906"/>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Forecast Cash flow </a:t>
            </a:r>
          </a:p>
        </p:txBody>
      </p:sp>
      <p:sp>
        <p:nvSpPr>
          <p:cNvPr id="4" name="Rectangle 3"/>
          <p:cNvSpPr/>
          <p:nvPr/>
        </p:nvSpPr>
        <p:spPr>
          <a:xfrm>
            <a:off x="341147" y="605189"/>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Tree>
    <p:extLst>
      <p:ext uri="{BB962C8B-B14F-4D97-AF65-F5344CB8AC3E}">
        <p14:creationId xmlns:p14="http://schemas.microsoft.com/office/powerpoint/2010/main" val="4098727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276" y="139906"/>
            <a:ext cx="5675839" cy="400110"/>
          </a:xfrm>
          <a:prstGeom prst="rect">
            <a:avLst/>
          </a:prstGeom>
          <a:noFill/>
        </p:spPr>
        <p:txBody>
          <a:bodyPr wrap="square" rtlCol="0">
            <a:spAutoFit/>
          </a:bodyPr>
          <a:lstStyle/>
          <a:p>
            <a:pPr defTabSz="685800"/>
            <a:r>
              <a:rPr lang="en-US" b="1" dirty="0">
                <a:solidFill>
                  <a:prstClr val="black">
                    <a:lumMod val="85000"/>
                    <a:lumOff val="15000"/>
                  </a:prstClr>
                </a:solidFill>
                <a:latin typeface="Montserrat"/>
              </a:rPr>
              <a:t>Forecast Balance Sheet </a:t>
            </a:r>
          </a:p>
        </p:txBody>
      </p:sp>
      <p:sp>
        <p:nvSpPr>
          <p:cNvPr id="4" name="Rectangle 3"/>
          <p:cNvSpPr/>
          <p:nvPr/>
        </p:nvSpPr>
        <p:spPr>
          <a:xfrm>
            <a:off x="292619" y="508183"/>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
        <p:nvSpPr>
          <p:cNvPr id="9" name="TextBox 8"/>
          <p:cNvSpPr txBox="1"/>
          <p:nvPr/>
        </p:nvSpPr>
        <p:spPr>
          <a:xfrm>
            <a:off x="5383024" y="159892"/>
            <a:ext cx="5675839" cy="400110"/>
          </a:xfrm>
          <a:prstGeom prst="rect">
            <a:avLst/>
          </a:prstGeom>
          <a:noFill/>
        </p:spPr>
        <p:txBody>
          <a:bodyPr wrap="square" rtlCol="0">
            <a:spAutoFit/>
          </a:bodyPr>
          <a:lstStyle/>
          <a:p>
            <a:pPr defTabSz="685800"/>
            <a:r>
              <a:rPr lang="en-US" b="1" dirty="0">
                <a:solidFill>
                  <a:prstClr val="black">
                    <a:lumMod val="85000"/>
                    <a:lumOff val="15000"/>
                  </a:prstClr>
                </a:solidFill>
                <a:latin typeface="Montserrat"/>
              </a:rPr>
              <a:t>Break-Even Analysis  </a:t>
            </a:r>
          </a:p>
        </p:txBody>
      </p:sp>
      <p:sp>
        <p:nvSpPr>
          <p:cNvPr id="10" name="Rectangle 9"/>
          <p:cNvSpPr/>
          <p:nvPr/>
        </p:nvSpPr>
        <p:spPr>
          <a:xfrm>
            <a:off x="5383024" y="518794"/>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2323302199"/>
              </p:ext>
            </p:extLst>
          </p:nvPr>
        </p:nvGraphicFramePr>
        <p:xfrm>
          <a:off x="292618" y="703705"/>
          <a:ext cx="5472001" cy="3542175"/>
        </p:xfrm>
        <a:graphic>
          <a:graphicData uri="http://schemas.openxmlformats.org/drawingml/2006/table">
            <a:tbl>
              <a:tblPr/>
              <a:tblGrid>
                <a:gridCol w="3725879">
                  <a:extLst>
                    <a:ext uri="{9D8B030D-6E8A-4147-A177-3AD203B41FA5}">
                      <a16:colId xmlns:a16="http://schemas.microsoft.com/office/drawing/2014/main" val="20000"/>
                    </a:ext>
                  </a:extLst>
                </a:gridCol>
                <a:gridCol w="1746122">
                  <a:extLst>
                    <a:ext uri="{9D8B030D-6E8A-4147-A177-3AD203B41FA5}">
                      <a16:colId xmlns:a16="http://schemas.microsoft.com/office/drawing/2014/main" val="20001"/>
                    </a:ext>
                  </a:extLst>
                </a:gridCol>
              </a:tblGrid>
              <a:tr h="135930">
                <a:tc>
                  <a:txBody>
                    <a:bodyPr/>
                    <a:lstStyle/>
                    <a:p>
                      <a:pPr algn="l" fontAlgn="ctr"/>
                      <a:r>
                        <a:rPr lang="en-IN" sz="1050" b="1" i="0" u="none" strike="noStrike" dirty="0">
                          <a:effectLst/>
                          <a:latin typeface="Arial" panose="020B0604020202020204" pitchFamily="34" charset="0"/>
                        </a:rPr>
                        <a:t>Balance sheet forecast </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IN" sz="1000" b="1" i="0" u="none" strike="noStrike">
                          <a:effectLst/>
                          <a:latin typeface="Arial" panose="020B060402020202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44699">
                <a:tc>
                  <a:txBody>
                    <a:bodyPr/>
                    <a:lstStyle/>
                    <a:p>
                      <a:pPr algn="l" fontAlgn="b"/>
                      <a:r>
                        <a:rPr lang="en-US" sz="900" b="0" i="0" u="none" strike="noStrike">
                          <a:effectLst/>
                          <a:latin typeface="Arial" panose="020B0604020202020204" pitchFamily="34" charset="0"/>
                        </a:rPr>
                        <a:t>The numbers reflected on this Balance Sheet are computed as of:</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58C"/>
                    </a:solidFill>
                  </a:tcPr>
                </a:tc>
                <a:tc>
                  <a:txBody>
                    <a:bodyPr/>
                    <a:lstStyle/>
                    <a:p>
                      <a:pPr algn="r" fontAlgn="b"/>
                      <a:r>
                        <a:rPr lang="en-IN" sz="900" b="1" i="0" u="none" strike="noStrike" dirty="0">
                          <a:effectLst/>
                          <a:latin typeface="Arial" panose="020B0604020202020204" pitchFamily="34" charset="0"/>
                        </a:rPr>
                        <a:t>As</a:t>
                      </a:r>
                      <a:r>
                        <a:rPr lang="en-IN" sz="900" b="1" i="0" u="none" strike="noStrike" baseline="0" dirty="0">
                          <a:effectLst/>
                          <a:latin typeface="Arial" panose="020B0604020202020204" pitchFamily="34" charset="0"/>
                        </a:rPr>
                        <a:t> of </a:t>
                      </a:r>
                      <a:r>
                        <a:rPr lang="en-IN" sz="900" b="1" i="0" u="none" strike="noStrike" dirty="0">
                          <a:effectLst/>
                          <a:latin typeface="Arial" panose="020B0604020202020204" pitchFamily="34" charset="0"/>
                        </a:rPr>
                        <a:t>Dec 31st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1"/>
                  </a:ext>
                </a:extLst>
              </a:tr>
              <a:tr h="210472">
                <a:tc>
                  <a:txBody>
                    <a:bodyPr/>
                    <a:lstStyle/>
                    <a:p>
                      <a:pPr algn="l" fontAlgn="b"/>
                      <a:r>
                        <a:rPr lang="en-IN" sz="1000" b="1" i="0" u="none" strike="noStrike">
                          <a:effectLst/>
                          <a:latin typeface="Arial" panose="020B0604020202020204" pitchFamily="34" charset="0"/>
                        </a:rPr>
                        <a:t>Assets</a:t>
                      </a:r>
                    </a:p>
                  </a:txBody>
                  <a:tcPr marL="0" marR="0" marT="0" marB="0" anchor="b">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b"/>
                      <a:r>
                        <a:rPr lang="en-IN" sz="1200" b="1" i="0" u="none" strike="noStrike" dirty="0">
                          <a:effectLst/>
                          <a:latin typeface="Arial" panose="020B0604020202020204" pitchFamily="34" charset="0"/>
                        </a:rPr>
                        <a:t> ₹              92,36,000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00851">
                <a:tc>
                  <a:txBody>
                    <a:bodyPr/>
                    <a:lstStyle/>
                    <a:p>
                      <a:pPr algn="l" fontAlgn="b"/>
                      <a:r>
                        <a:rPr lang="en-IN" sz="900" b="0" i="0" u="none" strike="noStrike">
                          <a:effectLst/>
                          <a:latin typeface="Arial" panose="020B0604020202020204" pitchFamily="34" charset="0"/>
                        </a:rPr>
                        <a:t>Current assets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effectLst/>
                          <a:latin typeface="Arial" panose="020B0604020202020204" pitchFamily="34" charset="0"/>
                        </a:rPr>
                        <a:t> ₹                                   86,51,000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131545">
                <a:tc>
                  <a:txBody>
                    <a:bodyPr/>
                    <a:lstStyle/>
                    <a:p>
                      <a:pPr algn="l" fontAlgn="b"/>
                      <a:r>
                        <a:rPr lang="en-IN" sz="900" b="0" i="0" u="none" strike="noStrike">
                          <a:effectLst/>
                          <a:latin typeface="Arial" panose="020B0604020202020204" pitchFamily="34" charset="0"/>
                        </a:rPr>
                        <a:t>Cash in hand </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                                     86,51,000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4"/>
                  </a:ext>
                </a:extLst>
              </a:tr>
              <a:tr h="131545">
                <a:tc>
                  <a:txBody>
                    <a:bodyPr/>
                    <a:lstStyle/>
                    <a:p>
                      <a:pPr algn="l" fontAlgn="b"/>
                      <a:r>
                        <a:rPr lang="en-US" sz="900" b="0" i="0" u="none" strike="noStrike">
                          <a:effectLst/>
                          <a:latin typeface="Arial" panose="020B0604020202020204" pitchFamily="34" charset="0"/>
                        </a:rPr>
                        <a:t>Petty cash ( cash lying in office ) </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extLst>
                  <a:ext uri="{0D108BD9-81ED-4DB2-BD59-A6C34878D82A}">
                    <a16:rowId xmlns:a16="http://schemas.microsoft.com/office/drawing/2014/main" val="10005"/>
                  </a:ext>
                </a:extLst>
              </a:tr>
              <a:tr h="131545">
                <a:tc>
                  <a:txBody>
                    <a:bodyPr/>
                    <a:lstStyle/>
                    <a:p>
                      <a:pPr algn="l" fontAlgn="b"/>
                      <a:r>
                        <a:rPr lang="en-IN" sz="900" b="0" i="0" u="none" strike="noStrike">
                          <a:effectLst/>
                          <a:latin typeface="Arial" panose="020B0604020202020204" pitchFamily="34" charset="0"/>
                        </a:rPr>
                        <a:t>Accounts Receivable ( Debtors )</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a:solidFill>
                            <a:srgbClr val="000000"/>
                          </a:solidFill>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extLst>
                  <a:ext uri="{0D108BD9-81ED-4DB2-BD59-A6C34878D82A}">
                    <a16:rowId xmlns:a16="http://schemas.microsoft.com/office/drawing/2014/main" val="10006"/>
                  </a:ext>
                </a:extLst>
              </a:tr>
              <a:tr h="131545">
                <a:tc>
                  <a:txBody>
                    <a:bodyPr/>
                    <a:lstStyle/>
                    <a:p>
                      <a:pPr algn="l" fontAlgn="b"/>
                      <a:r>
                        <a:rPr lang="en-IN" sz="900" b="0" i="0" u="none" strike="noStrike">
                          <a:effectLst/>
                          <a:latin typeface="Arial" panose="020B0604020202020204" pitchFamily="34" charset="0"/>
                        </a:rPr>
                        <a:t>Stock on hand (Inventory)</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extLst>
                  <a:ext uri="{0D108BD9-81ED-4DB2-BD59-A6C34878D82A}">
                    <a16:rowId xmlns:a16="http://schemas.microsoft.com/office/drawing/2014/main" val="10007"/>
                  </a:ext>
                </a:extLst>
              </a:tr>
              <a:tr h="131545">
                <a:tc>
                  <a:txBody>
                    <a:bodyPr/>
                    <a:lstStyle/>
                    <a:p>
                      <a:pPr algn="l" fontAlgn="b"/>
                      <a:r>
                        <a:rPr lang="en-IN" sz="900" b="0" i="0" u="none" strike="noStrike">
                          <a:effectLst/>
                          <a:latin typeface="Arial" panose="020B0604020202020204" pitchFamily="34" charset="0"/>
                        </a:rPr>
                        <a:t>Other Assets</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89E53"/>
                    </a:solidFill>
                  </a:tcPr>
                </a:tc>
                <a:extLst>
                  <a:ext uri="{0D108BD9-81ED-4DB2-BD59-A6C34878D82A}">
                    <a16:rowId xmlns:a16="http://schemas.microsoft.com/office/drawing/2014/main" val="10008"/>
                  </a:ext>
                </a:extLst>
              </a:tr>
              <a:tr h="100851">
                <a:tc>
                  <a:txBody>
                    <a:bodyPr/>
                    <a:lstStyle/>
                    <a:p>
                      <a:pPr algn="l" fontAlgn="b"/>
                      <a:r>
                        <a:rPr lang="en-IN" sz="900" b="0" i="0" u="none" strike="noStrike">
                          <a:effectLst/>
                          <a:latin typeface="Arial" panose="020B0604020202020204" pitchFamily="34" charset="0"/>
                        </a:rPr>
                        <a:t>Fixed assets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a:effectLst/>
                          <a:latin typeface="Arial" panose="020B0604020202020204" pitchFamily="34" charset="0"/>
                        </a:rPr>
                        <a:t> ₹                                     2,50,000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9"/>
                  </a:ext>
                </a:extLst>
              </a:tr>
              <a:tr h="131545">
                <a:tc>
                  <a:txBody>
                    <a:bodyPr/>
                    <a:lstStyle/>
                    <a:p>
                      <a:pPr algn="l" fontAlgn="b"/>
                      <a:r>
                        <a:rPr lang="en-IN" sz="900" b="0" i="0" u="none" strike="noStrike">
                          <a:effectLst/>
                          <a:latin typeface="Arial" panose="020B0604020202020204" pitchFamily="34" charset="0"/>
                        </a:rPr>
                        <a:t>Equipment for Quality Control</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                                       2,50,000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0"/>
                  </a:ext>
                </a:extLst>
              </a:tr>
              <a:tr h="131545">
                <a:tc>
                  <a:txBody>
                    <a:bodyPr/>
                    <a:lstStyle/>
                    <a:p>
                      <a:pPr algn="l" fontAlgn="b"/>
                      <a:r>
                        <a:rPr lang="en-IN" sz="900" b="0" i="0" u="none" strike="noStrike">
                          <a:effectLst/>
                          <a:latin typeface="Arial" panose="020B0604020202020204" pitchFamily="34" charset="0"/>
                        </a:rPr>
                        <a:t>Furniture </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extLst>
                  <a:ext uri="{0D108BD9-81ED-4DB2-BD59-A6C34878D82A}">
                    <a16:rowId xmlns:a16="http://schemas.microsoft.com/office/drawing/2014/main" val="10011"/>
                  </a:ext>
                </a:extLst>
              </a:tr>
              <a:tr h="131545">
                <a:tc>
                  <a:txBody>
                    <a:bodyPr/>
                    <a:lstStyle/>
                    <a:p>
                      <a:pPr algn="l" fontAlgn="b"/>
                      <a:r>
                        <a:rPr lang="en-IN" sz="900" b="0" i="0" u="none" strike="noStrike">
                          <a:effectLst/>
                          <a:latin typeface="Arial" panose="020B0604020202020204" pitchFamily="34" charset="0"/>
                        </a:rPr>
                        <a:t>Capital Investment ( Startup Capital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                                       3,35,000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2"/>
                  </a:ext>
                </a:extLst>
              </a:tr>
              <a:tr h="210472">
                <a:tc>
                  <a:txBody>
                    <a:bodyPr/>
                    <a:lstStyle/>
                    <a:p>
                      <a:pPr algn="l" fontAlgn="b"/>
                      <a:r>
                        <a:rPr lang="en-IN" sz="1000" b="1" i="0" u="none" strike="noStrike">
                          <a:effectLst/>
                          <a:latin typeface="Arial" panose="020B0604020202020204" pitchFamily="34" charset="0"/>
                        </a:rPr>
                        <a:t>Liabilities</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IN" sz="1200" b="1" i="0" u="none" strike="noStrike" dirty="0">
                          <a:effectLst/>
                          <a:latin typeface="Arial" panose="020B0604020202020204" pitchFamily="34" charset="0"/>
                        </a:rPr>
                        <a:t> ₹              92,36,000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100851">
                <a:tc>
                  <a:txBody>
                    <a:bodyPr/>
                    <a:lstStyle/>
                    <a:p>
                      <a:pPr algn="l" fontAlgn="b"/>
                      <a:r>
                        <a:rPr lang="en-IN" sz="900" b="0" i="0" u="none" strike="noStrike">
                          <a:effectLst/>
                          <a:latin typeface="Arial" panose="020B0604020202020204" pitchFamily="34" charset="0"/>
                        </a:rPr>
                        <a:t>Current liabilities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effectLst/>
                          <a:latin typeface="Arial" panose="020B0604020202020204" pitchFamily="34" charset="0"/>
                        </a:rPr>
                        <a:t> ₹                                                  -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4"/>
                  </a:ext>
                </a:extLst>
              </a:tr>
              <a:tr h="131545">
                <a:tc>
                  <a:txBody>
                    <a:bodyPr/>
                    <a:lstStyle/>
                    <a:p>
                      <a:pPr algn="l" fontAlgn="b"/>
                      <a:r>
                        <a:rPr lang="en-IN" sz="900" b="0" i="0" u="none" strike="noStrike">
                          <a:effectLst/>
                          <a:latin typeface="Arial" panose="020B0604020202020204" pitchFamily="34" charset="0"/>
                        </a:rPr>
                        <a:t>Accounts payable ( Creditors ) </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extLst>
                  <a:ext uri="{0D108BD9-81ED-4DB2-BD59-A6C34878D82A}">
                    <a16:rowId xmlns:a16="http://schemas.microsoft.com/office/drawing/2014/main" val="10015"/>
                  </a:ext>
                </a:extLst>
              </a:tr>
              <a:tr h="131545">
                <a:tc>
                  <a:txBody>
                    <a:bodyPr/>
                    <a:lstStyle/>
                    <a:p>
                      <a:pPr algn="l" fontAlgn="b"/>
                      <a:r>
                        <a:rPr lang="en-IN" sz="900" b="0" i="0" u="none" strike="noStrike">
                          <a:effectLst/>
                          <a:latin typeface="Arial" panose="020B0604020202020204" pitchFamily="34" charset="0"/>
                        </a:rPr>
                        <a:t>Interest payable </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extLst>
                  <a:ext uri="{0D108BD9-81ED-4DB2-BD59-A6C34878D82A}">
                    <a16:rowId xmlns:a16="http://schemas.microsoft.com/office/drawing/2014/main" val="10016"/>
                  </a:ext>
                </a:extLst>
              </a:tr>
              <a:tr h="131545">
                <a:tc>
                  <a:txBody>
                    <a:bodyPr/>
                    <a:lstStyle/>
                    <a:p>
                      <a:pPr algn="l" fontAlgn="b"/>
                      <a:r>
                        <a:rPr lang="en-IN" sz="900" b="0" i="0" u="none" strike="noStrike">
                          <a:effectLst/>
                          <a:latin typeface="Arial" panose="020B0604020202020204" pitchFamily="34" charset="0"/>
                        </a:rPr>
                        <a:t>Any Other Amounts Owed</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9E53"/>
                    </a:solidFill>
                  </a:tcPr>
                </a:tc>
                <a:extLst>
                  <a:ext uri="{0D108BD9-81ED-4DB2-BD59-A6C34878D82A}">
                    <a16:rowId xmlns:a16="http://schemas.microsoft.com/office/drawing/2014/main" val="10017"/>
                  </a:ext>
                </a:extLst>
              </a:tr>
              <a:tr h="100851">
                <a:tc>
                  <a:txBody>
                    <a:bodyPr/>
                    <a:lstStyle/>
                    <a:p>
                      <a:pPr algn="l" fontAlgn="b"/>
                      <a:r>
                        <a:rPr lang="en-IN" sz="900" b="0" i="0" u="none" strike="noStrike">
                          <a:effectLst/>
                          <a:latin typeface="Arial" panose="020B0604020202020204" pitchFamily="34" charset="0"/>
                        </a:rPr>
                        <a:t>Long-term liabilities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effectLst/>
                          <a:latin typeface="Arial" panose="020B0604020202020204" pitchFamily="34" charset="0"/>
                        </a:rPr>
                        <a:t> ₹                                     5,00,000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8"/>
                  </a:ext>
                </a:extLst>
              </a:tr>
              <a:tr h="131545">
                <a:tc>
                  <a:txBody>
                    <a:bodyPr/>
                    <a:lstStyle/>
                    <a:p>
                      <a:pPr algn="l" fontAlgn="b"/>
                      <a:r>
                        <a:rPr lang="en-IN" sz="900" b="0" i="0" u="none" strike="noStrike">
                          <a:effectLst/>
                          <a:latin typeface="Arial" panose="020B0604020202020204" pitchFamily="34" charset="0"/>
                        </a:rPr>
                        <a:t>Loans from Bank</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                                       5,00,000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9"/>
                  </a:ext>
                </a:extLst>
              </a:tr>
              <a:tr h="131545">
                <a:tc>
                  <a:txBody>
                    <a:bodyPr/>
                    <a:lstStyle/>
                    <a:p>
                      <a:pPr algn="l" fontAlgn="b"/>
                      <a:r>
                        <a:rPr lang="en-US" sz="900" b="0" i="0" u="none" strike="noStrike">
                          <a:effectLst/>
                          <a:latin typeface="Arial" panose="020B0604020202020204" pitchFamily="34" charset="0"/>
                        </a:rPr>
                        <a:t>Loans from Friends and Family</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89E53"/>
                    </a:solidFill>
                  </a:tcPr>
                </a:tc>
                <a:extLst>
                  <a:ext uri="{0D108BD9-81ED-4DB2-BD59-A6C34878D82A}">
                    <a16:rowId xmlns:a16="http://schemas.microsoft.com/office/drawing/2014/main" val="10020"/>
                  </a:ext>
                </a:extLst>
              </a:tr>
              <a:tr h="210472">
                <a:tc>
                  <a:txBody>
                    <a:bodyPr/>
                    <a:lstStyle/>
                    <a:p>
                      <a:pPr algn="l" fontAlgn="b"/>
                      <a:r>
                        <a:rPr lang="en-IN" sz="1000" b="1" i="0" u="none" strike="noStrike">
                          <a:effectLst/>
                          <a:latin typeface="Arial" panose="020B0604020202020204" pitchFamily="34" charset="0"/>
                        </a:rPr>
                        <a:t>Networth of the Promoters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r>
                        <a:rPr lang="en-IN" sz="900" b="1" i="0" u="none" strike="noStrike" dirty="0">
                          <a:solidFill>
                            <a:srgbClr val="000000"/>
                          </a:solidFill>
                          <a:effectLst/>
                          <a:latin typeface="Arial" panose="020B0604020202020204" pitchFamily="34" charset="0"/>
                        </a:rPr>
                        <a:t> ₹                                   87,36,000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1545">
                <a:tc>
                  <a:txBody>
                    <a:bodyPr/>
                    <a:lstStyle/>
                    <a:p>
                      <a:pPr algn="l" fontAlgn="b"/>
                      <a:r>
                        <a:rPr lang="en-IN" sz="900" b="0" i="0" u="none" strike="noStrike">
                          <a:effectLst/>
                          <a:latin typeface="Arial" panose="020B0604020202020204" pitchFamily="34" charset="0"/>
                        </a:rPr>
                        <a:t>Reserves &amp; Surplus ( Retained Earnings)</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900" b="0" i="0" u="none" strike="noStrike" dirty="0">
                          <a:solidFill>
                            <a:srgbClr val="000000"/>
                          </a:solidFill>
                          <a:effectLst/>
                          <a:latin typeface="Gill Sans MT" panose="020B0502020104020203" pitchFamily="34" charset="0"/>
                        </a:rPr>
                        <a:t> ₹                                     82,36,000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22"/>
                  </a:ext>
                </a:extLst>
              </a:tr>
              <a:tr h="105236">
                <a:tc>
                  <a:txBody>
                    <a:bodyPr/>
                    <a:lstStyle/>
                    <a:p>
                      <a:pPr algn="l" fontAlgn="b"/>
                      <a:r>
                        <a:rPr lang="en-IN" sz="900" b="0" i="0" u="none" strike="noStrike">
                          <a:effectLst/>
                          <a:latin typeface="Arial" panose="020B0604020202020204" pitchFamily="34" charset="0"/>
                        </a:rPr>
                        <a:t>Equity Share Capital</a:t>
                      </a:r>
                    </a:p>
                  </a:txBody>
                  <a:tcPr marL="78927"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58C"/>
                    </a:solidFill>
                  </a:tcPr>
                </a:tc>
                <a:tc>
                  <a:txBody>
                    <a:bodyPr/>
                    <a:lstStyle/>
                    <a:p>
                      <a:pPr algn="r" fontAlgn="b"/>
                      <a:r>
                        <a:rPr lang="en-IN" sz="900" b="0" i="0" u="none" strike="noStrike" dirty="0">
                          <a:effectLst/>
                          <a:latin typeface="Arial" panose="020B0604020202020204" pitchFamily="34" charset="0"/>
                        </a:rPr>
                        <a:t> ₹                                     5,00,000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2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22594723"/>
              </p:ext>
            </p:extLst>
          </p:nvPr>
        </p:nvGraphicFramePr>
        <p:xfrm>
          <a:off x="5846550" y="703705"/>
          <a:ext cx="3127329" cy="3262314"/>
        </p:xfrm>
        <a:graphic>
          <a:graphicData uri="http://schemas.openxmlformats.org/drawingml/2006/table">
            <a:tbl>
              <a:tblPr/>
              <a:tblGrid>
                <a:gridCol w="1661787">
                  <a:extLst>
                    <a:ext uri="{9D8B030D-6E8A-4147-A177-3AD203B41FA5}">
                      <a16:colId xmlns:a16="http://schemas.microsoft.com/office/drawing/2014/main" val="20000"/>
                    </a:ext>
                  </a:extLst>
                </a:gridCol>
                <a:gridCol w="1465542">
                  <a:extLst>
                    <a:ext uri="{9D8B030D-6E8A-4147-A177-3AD203B41FA5}">
                      <a16:colId xmlns:a16="http://schemas.microsoft.com/office/drawing/2014/main" val="20001"/>
                    </a:ext>
                  </a:extLst>
                </a:gridCol>
              </a:tblGrid>
              <a:tr h="177424">
                <a:tc>
                  <a:txBody>
                    <a:bodyPr/>
                    <a:lstStyle/>
                    <a:p>
                      <a:pPr algn="l" fontAlgn="ctr"/>
                      <a:r>
                        <a:rPr lang="en-IN" sz="1100" b="1" i="0" u="none" strike="noStrike" dirty="0">
                          <a:effectLst/>
                          <a:latin typeface="Arial" panose="020B0604020202020204" pitchFamily="34" charset="0"/>
                        </a:rPr>
                        <a:t>Break-even analysis</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a:txBody>
                    <a:bodyPr/>
                    <a:lstStyle/>
                    <a:p>
                      <a:pPr algn="r" fontAlgn="b"/>
                      <a:endParaRPr lang="en-IN" sz="900" b="1" i="0" u="none" strike="noStrike" dirty="0">
                        <a:effectLst/>
                        <a:latin typeface="Arial" panose="020B0604020202020204" pitchFamily="34" charset="0"/>
                      </a:endParaRPr>
                    </a:p>
                  </a:txBody>
                  <a:tcPr marL="0" marR="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71701">
                <a:tc>
                  <a:txBody>
                    <a:bodyPr/>
                    <a:lstStyle/>
                    <a:p>
                      <a:pPr algn="l" fontAlgn="b"/>
                      <a:r>
                        <a:rPr lang="en-US" sz="800" b="0" i="0" u="none" strike="noStrike">
                          <a:effectLst/>
                          <a:latin typeface="Arial" panose="020B0604020202020204" pitchFamily="34" charset="0"/>
                        </a:rPr>
                        <a:t>Average sales price per unit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800" b="0" i="0" u="none" strike="noStrike" dirty="0">
                          <a:solidFill>
                            <a:srgbClr val="000000"/>
                          </a:solidFill>
                          <a:effectLst/>
                          <a:latin typeface="Gill Sans MT" panose="020B0502020104020203" pitchFamily="34" charset="0"/>
                        </a:rPr>
                        <a:t> ₹                              10,000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1"/>
                  </a:ext>
                </a:extLst>
              </a:tr>
              <a:tr h="171701">
                <a:tc>
                  <a:txBody>
                    <a:bodyPr/>
                    <a:lstStyle/>
                    <a:p>
                      <a:pPr algn="l" fontAlgn="b"/>
                      <a:r>
                        <a:rPr lang="en-US" sz="800" b="0" i="0" u="none" strike="noStrike">
                          <a:effectLst/>
                          <a:latin typeface="Arial" panose="020B0604020202020204" pitchFamily="34" charset="0"/>
                        </a:rPr>
                        <a:t>Average cost of each unit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800" b="0" i="0" u="none" strike="noStrike" dirty="0">
                          <a:solidFill>
                            <a:srgbClr val="000000"/>
                          </a:solidFill>
                          <a:effectLst/>
                          <a:latin typeface="Gill Sans MT" panose="020B0502020104020203" pitchFamily="34" charset="0"/>
                        </a:rPr>
                        <a:t> ₹                                7,000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02"/>
                  </a:ext>
                </a:extLst>
              </a:tr>
              <a:tr h="131637">
                <a:tc>
                  <a:txBody>
                    <a:bodyPr/>
                    <a:lstStyle/>
                    <a:p>
                      <a:pPr algn="l" fontAlgn="b"/>
                      <a:r>
                        <a:rPr lang="en-IN" sz="800" b="0" i="0" u="none" strike="noStrike" dirty="0">
                          <a:effectLst/>
                          <a:latin typeface="Arial" panose="020B0604020202020204" pitchFamily="34" charset="0"/>
                        </a:rPr>
                        <a:t>Gross Profit Margin</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800" b="0" i="0" u="none" strike="noStrike">
                          <a:effectLst/>
                          <a:latin typeface="Arial" panose="020B0604020202020204" pitchFamily="34" charset="0"/>
                        </a:rPr>
                        <a:t>30%</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131637">
                <a:tc>
                  <a:txBody>
                    <a:bodyPr/>
                    <a:lstStyle/>
                    <a:p>
                      <a:pPr algn="l" fontAlgn="b"/>
                      <a:r>
                        <a:rPr lang="en-US" sz="800" b="0" i="0" u="none" strike="noStrike">
                          <a:effectLst/>
                          <a:latin typeface="Arial" panose="020B0604020202020204" pitchFamily="34" charset="0"/>
                        </a:rPr>
                        <a:t>Fixed costs for the year</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800" b="0" i="0" u="none" strike="noStrike">
                          <a:effectLst/>
                          <a:latin typeface="Arial" panose="020B0604020202020204" pitchFamily="34" charset="0"/>
                        </a:rPr>
                        <a:t> ₹                        33,74,000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extLst>
                  <a:ext uri="{0D108BD9-81ED-4DB2-BD59-A6C34878D82A}">
                    <a16:rowId xmlns:a16="http://schemas.microsoft.com/office/drawing/2014/main" val="10004"/>
                  </a:ext>
                </a:extLst>
              </a:tr>
              <a:tr h="131637">
                <a:tc>
                  <a:txBody>
                    <a:bodyPr/>
                    <a:lstStyle/>
                    <a:p>
                      <a:pPr algn="l" fontAlgn="b"/>
                      <a:r>
                        <a:rPr lang="en-US" sz="800" b="0" i="0" u="none" strike="noStrike">
                          <a:effectLst/>
                          <a:latin typeface="Arial" panose="020B0604020202020204" pitchFamily="34" charset="0"/>
                        </a:rPr>
                        <a:t>Sales required to break even</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800" b="0" i="0" u="none" strike="noStrike">
                          <a:effectLst/>
                          <a:latin typeface="Arial" panose="020B0604020202020204" pitchFamily="34" charset="0"/>
                        </a:rPr>
                        <a:t> ₹                     1,12,46,667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extLst>
                  <a:ext uri="{0D108BD9-81ED-4DB2-BD59-A6C34878D82A}">
                    <a16:rowId xmlns:a16="http://schemas.microsoft.com/office/drawing/2014/main" val="10005"/>
                  </a:ext>
                </a:extLst>
              </a:tr>
              <a:tr h="131637">
                <a:tc>
                  <a:txBody>
                    <a:bodyPr/>
                    <a:lstStyle/>
                    <a:p>
                      <a:pPr algn="l" fontAlgn="b"/>
                      <a:r>
                        <a:rPr lang="en-US" sz="800" b="0" i="0" u="none" strike="noStrike">
                          <a:effectLst/>
                          <a:latin typeface="Arial" panose="020B0604020202020204" pitchFamily="34" charset="0"/>
                        </a:rPr>
                        <a:t>Number of unit sales to break even</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800" b="0" i="0" u="none" strike="noStrike">
                          <a:effectLst/>
                          <a:latin typeface="Arial" panose="020B0604020202020204" pitchFamily="34" charset="0"/>
                        </a:rPr>
                        <a:t>1125</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114467">
                <a:tc>
                  <a:txBody>
                    <a:bodyPr/>
                    <a:lstStyle/>
                    <a:p>
                      <a:pPr algn="l" fontAlgn="b"/>
                      <a:r>
                        <a:rPr lang="en-IN" sz="7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a:noFill/>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9696"/>
                    </a:solidFill>
                  </a:tcPr>
                </a:tc>
                <a:tc>
                  <a:txBody>
                    <a:bodyPr/>
                    <a:lstStyle/>
                    <a:p>
                      <a:pPr algn="r" fontAlgn="b"/>
                      <a:r>
                        <a:rPr lang="en-IN" sz="700" b="0" i="0" u="none" strike="noStrike">
                          <a:effectLst/>
                          <a:latin typeface="Arial" panose="020B0604020202020204" pitchFamily="34" charset="0"/>
                        </a:rPr>
                        <a:t> </a:t>
                      </a:r>
                    </a:p>
                  </a:txBody>
                  <a:tcPr marL="0" marR="0" marT="0" marB="0" anchor="b">
                    <a:lnL>
                      <a:noFill/>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69696"/>
                    </a:solidFill>
                  </a:tcPr>
                </a:tc>
                <a:extLst>
                  <a:ext uri="{0D108BD9-81ED-4DB2-BD59-A6C34878D82A}">
                    <a16:rowId xmlns:a16="http://schemas.microsoft.com/office/drawing/2014/main" val="10007"/>
                  </a:ext>
                </a:extLst>
              </a:tr>
              <a:tr h="177424">
                <a:tc gridSpan="2">
                  <a:txBody>
                    <a:bodyPr/>
                    <a:lstStyle/>
                    <a:p>
                      <a:pPr algn="l" fontAlgn="b"/>
                      <a:r>
                        <a:rPr lang="en-IN" sz="800" b="1" i="0" u="none" strike="noStrike">
                          <a:solidFill>
                            <a:srgbClr val="1F497D"/>
                          </a:solidFill>
                          <a:effectLst/>
                          <a:latin typeface="Gill Sans MT" panose="020B0502020104020203" pitchFamily="34" charset="0"/>
                        </a:rPr>
                        <a:t>Gross Margin % of Sales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0008"/>
                  </a:ext>
                </a:extLst>
              </a:tr>
              <a:tr h="177424">
                <a:tc>
                  <a:txBody>
                    <a:bodyPr/>
                    <a:lstStyle/>
                    <a:p>
                      <a:pPr algn="l" fontAlgn="b"/>
                      <a:r>
                        <a:rPr lang="en-US" sz="800" b="0" i="0" u="none" strike="noStrike">
                          <a:effectLst/>
                          <a:latin typeface="Arial" panose="020B0604020202020204" pitchFamily="34" charset="0"/>
                        </a:rPr>
                        <a:t>Gross Profit for the year</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800" b="0" i="0" u="none" strike="noStrike">
                          <a:effectLst/>
                          <a:latin typeface="Gill Sans MT" panose="020B0502020104020203" pitchFamily="34" charset="0"/>
                        </a:rPr>
                        <a:t> ₹                       1,16,10,000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1F497D"/>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9"/>
                  </a:ext>
                </a:extLst>
              </a:tr>
              <a:tr h="171701">
                <a:tc>
                  <a:txBody>
                    <a:bodyPr/>
                    <a:lstStyle/>
                    <a:p>
                      <a:pPr algn="l" fontAlgn="b"/>
                      <a:r>
                        <a:rPr lang="en-US" sz="800" b="0" i="0" u="none" strike="noStrike">
                          <a:effectLst/>
                          <a:latin typeface="Arial" panose="020B0604020202020204" pitchFamily="34" charset="0"/>
                        </a:rPr>
                        <a:t>Total Sales for the year</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b"/>
                      <a:r>
                        <a:rPr lang="en-IN" sz="800" b="0" i="0" u="none" strike="noStrike">
                          <a:effectLst/>
                          <a:latin typeface="Gill Sans MT" panose="020B0502020104020203" pitchFamily="34" charset="0"/>
                        </a:rPr>
                        <a:t> ₹                       3,87,00,000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0"/>
                  </a:ext>
                </a:extLst>
              </a:tr>
              <a:tr h="171701">
                <a:tc>
                  <a:txBody>
                    <a:bodyPr/>
                    <a:lstStyle/>
                    <a:p>
                      <a:pPr algn="l" fontAlgn="b"/>
                      <a:r>
                        <a:rPr lang="en-IN" sz="800" b="0" i="0" u="none" strike="noStrike">
                          <a:effectLst/>
                          <a:latin typeface="Arial" panose="020B0604020202020204" pitchFamily="34" charset="0"/>
                        </a:rPr>
                        <a:t>Contribution Margin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58C"/>
                    </a:solidFill>
                  </a:tcPr>
                </a:tc>
                <a:tc>
                  <a:txBody>
                    <a:bodyPr/>
                    <a:lstStyle/>
                    <a:p>
                      <a:pPr algn="r" fontAlgn="b"/>
                      <a:r>
                        <a:rPr lang="en-IN" sz="800" b="0" i="0" u="none" strike="noStrike">
                          <a:effectLst/>
                          <a:latin typeface="Gill Sans MT" panose="020B0502020104020203" pitchFamily="34" charset="0"/>
                        </a:rPr>
                        <a:t>30%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1"/>
                  </a:ext>
                </a:extLst>
              </a:tr>
              <a:tr h="171701">
                <a:tc>
                  <a:txBody>
                    <a:bodyPr/>
                    <a:lstStyle/>
                    <a:p>
                      <a:pPr algn="l" fontAlgn="b"/>
                      <a:r>
                        <a:rPr lang="en-IN" sz="800" b="1" i="0" u="none" strike="noStrike">
                          <a:effectLst/>
                          <a:latin typeface="Gill Sans MT" panose="020B0502020104020203" pitchFamily="34" charset="0"/>
                        </a:rPr>
                        <a:t>Gross Margin/Total Sales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1" i="0" u="none" strike="noStrike">
                          <a:effectLst/>
                          <a:latin typeface="Gill Sans MT" panose="020B0502020104020203" pitchFamily="34" charset="0"/>
                        </a:rPr>
                        <a:t>30%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2"/>
                  </a:ext>
                </a:extLst>
              </a:tr>
              <a:tr h="177424">
                <a:tc gridSpan="2">
                  <a:txBody>
                    <a:bodyPr/>
                    <a:lstStyle/>
                    <a:p>
                      <a:pPr algn="l" fontAlgn="b"/>
                      <a:r>
                        <a:rPr lang="en-IN" sz="800" b="1" i="0" u="none" strike="noStrike">
                          <a:solidFill>
                            <a:srgbClr val="1F497D"/>
                          </a:solidFill>
                          <a:effectLst/>
                          <a:latin typeface="Gill Sans MT" panose="020B0502020104020203" pitchFamily="34" charset="0"/>
                        </a:rPr>
                        <a:t>Total Fixed Expenses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0013"/>
                  </a:ext>
                </a:extLst>
              </a:tr>
              <a:tr h="177424">
                <a:tc>
                  <a:txBody>
                    <a:bodyPr/>
                    <a:lstStyle/>
                    <a:p>
                      <a:pPr algn="l" fontAlgn="b"/>
                      <a:r>
                        <a:rPr lang="en-IN" sz="800" b="0" i="0" u="none" strike="noStrike">
                          <a:effectLst/>
                          <a:latin typeface="Gill Sans MT" panose="020B0502020104020203" pitchFamily="34" charset="0"/>
                        </a:rPr>
                        <a:t>Operating Expenses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Gill Sans MT" panose="020B0502020104020203" pitchFamily="34" charset="0"/>
                        </a:rPr>
                        <a:t> ₹                          33,74,000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4"/>
                  </a:ext>
                </a:extLst>
              </a:tr>
              <a:tr h="177424">
                <a:tc gridSpan="2">
                  <a:txBody>
                    <a:bodyPr/>
                    <a:lstStyle/>
                    <a:p>
                      <a:pPr algn="l" fontAlgn="b"/>
                      <a:r>
                        <a:rPr lang="en-IN" sz="800" b="1" i="0" u="none" strike="noStrike">
                          <a:solidFill>
                            <a:srgbClr val="1F497D"/>
                          </a:solidFill>
                          <a:effectLst/>
                          <a:latin typeface="Gill Sans MT" panose="020B0502020104020203" pitchFamily="34" charset="0"/>
                        </a:rPr>
                        <a:t>Breakeven Sales (Annual)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FFF"/>
                    </a:solidFill>
                  </a:tcPr>
                </a:tc>
                <a:tc hMerge="1">
                  <a:txBody>
                    <a:bodyPr/>
                    <a:lstStyle/>
                    <a:p>
                      <a:endParaRPr lang="en-IN"/>
                    </a:p>
                  </a:txBody>
                  <a:tcPr/>
                </a:tc>
                <a:extLst>
                  <a:ext uri="{0D108BD9-81ED-4DB2-BD59-A6C34878D82A}">
                    <a16:rowId xmlns:a16="http://schemas.microsoft.com/office/drawing/2014/main" val="10015"/>
                  </a:ext>
                </a:extLst>
              </a:tr>
              <a:tr h="177424">
                <a:tc>
                  <a:txBody>
                    <a:bodyPr/>
                    <a:lstStyle/>
                    <a:p>
                      <a:pPr algn="l" fontAlgn="b"/>
                      <a:r>
                        <a:rPr lang="en-IN" sz="800" b="0" i="0" u="none" strike="noStrike">
                          <a:effectLst/>
                          <a:latin typeface="Arial" panose="020B0604020202020204" pitchFamily="34" charset="0"/>
                        </a:rPr>
                        <a:t>Gross Margin % of Sales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FFF58C"/>
                    </a:solidFill>
                  </a:tcPr>
                </a:tc>
                <a:tc>
                  <a:txBody>
                    <a:bodyPr/>
                    <a:lstStyle/>
                    <a:p>
                      <a:pPr algn="r" fontAlgn="ctr"/>
                      <a:r>
                        <a:rPr lang="en-IN" sz="800" b="0" i="0" u="none" strike="noStrike">
                          <a:effectLst/>
                          <a:latin typeface="Gill Sans MT" panose="020B0502020104020203" pitchFamily="34" charset="0"/>
                        </a:rPr>
                        <a:t>30%</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71701">
                <a:tc>
                  <a:txBody>
                    <a:bodyPr/>
                    <a:lstStyle/>
                    <a:p>
                      <a:pPr algn="l" fontAlgn="b"/>
                      <a:r>
                        <a:rPr lang="en-IN" sz="800" b="0" i="0" u="none" strike="noStrike">
                          <a:effectLst/>
                          <a:latin typeface="Arial" panose="020B0604020202020204" pitchFamily="34" charset="0"/>
                        </a:rPr>
                        <a:t>Total Fixed Expenses </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58C"/>
                    </a:solidFill>
                  </a:tcPr>
                </a:tc>
                <a:tc>
                  <a:txBody>
                    <a:bodyPr/>
                    <a:lstStyle/>
                    <a:p>
                      <a:pPr algn="r" fontAlgn="b"/>
                      <a:r>
                        <a:rPr lang="en-IN" sz="800" b="0" i="0" u="none" strike="noStrike">
                          <a:effectLst/>
                          <a:latin typeface="Gill Sans MT" panose="020B0502020104020203" pitchFamily="34" charset="0"/>
                        </a:rPr>
                        <a:t> ₹                          33,74,000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7"/>
                  </a:ext>
                </a:extLst>
              </a:tr>
              <a:tr h="171701">
                <a:tc>
                  <a:txBody>
                    <a:bodyPr/>
                    <a:lstStyle/>
                    <a:p>
                      <a:pPr algn="l" fontAlgn="b"/>
                      <a:r>
                        <a:rPr lang="en-IN" sz="800" b="1" i="0" u="none" strike="noStrike">
                          <a:effectLst/>
                          <a:latin typeface="Gill Sans MT" panose="020B0502020104020203" pitchFamily="34" charset="0"/>
                        </a:rPr>
                        <a:t>Yearly Breakeven Amount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Gill Sans MT" panose="020B0502020104020203" pitchFamily="34" charset="0"/>
                        </a:rPr>
                        <a:t> ₹                       1,12,46,667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8"/>
                  </a:ext>
                </a:extLst>
              </a:tr>
              <a:tr h="177424">
                <a:tc>
                  <a:txBody>
                    <a:bodyPr/>
                    <a:lstStyle/>
                    <a:p>
                      <a:pPr algn="l" fontAlgn="ctr"/>
                      <a:r>
                        <a:rPr lang="en-IN" sz="800" b="1" i="0" u="none" strike="noStrike">
                          <a:effectLst/>
                          <a:latin typeface="Gill Sans MT" panose="020B0502020104020203" pitchFamily="34" charset="0"/>
                        </a:rPr>
                        <a:t>Monthly Breakeven Amount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IN" sz="800" b="0" i="0" u="none" strike="noStrike" dirty="0">
                          <a:effectLst/>
                          <a:latin typeface="Gill Sans MT" panose="020B0502020104020203" pitchFamily="34" charset="0"/>
                        </a:rPr>
                        <a:t> ₹                           9,37,222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618195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380" y="23913"/>
            <a:ext cx="7652053" cy="364974"/>
          </a:xfrm>
        </p:spPr>
        <p:txBody>
          <a:bodyPr/>
          <a:lstStyle/>
          <a:p>
            <a:pPr defTabSz="457200"/>
            <a:r>
              <a:rPr lang="en-US" sz="3000" dirty="0">
                <a:solidFill>
                  <a:schemeClr val="tx1"/>
                </a:solidFill>
                <a:latin typeface="Antonio Bold"/>
              </a:rPr>
              <a:t>Unit</a:t>
            </a:r>
            <a:r>
              <a:rPr lang="en-US" sz="3000" dirty="0">
                <a:latin typeface="Antonio Bold"/>
              </a:rPr>
              <a:t> </a:t>
            </a:r>
            <a:r>
              <a:rPr lang="en-US" sz="3000" dirty="0">
                <a:solidFill>
                  <a:schemeClr val="tx1"/>
                </a:solidFill>
                <a:latin typeface="Antonio Bold"/>
              </a:rPr>
              <a:t>Economics</a:t>
            </a:r>
          </a:p>
        </p:txBody>
      </p:sp>
      <p:sp>
        <p:nvSpPr>
          <p:cNvPr id="8" name="Rectangle 7"/>
          <p:cNvSpPr/>
          <p:nvPr/>
        </p:nvSpPr>
        <p:spPr>
          <a:xfrm>
            <a:off x="422901" y="505475"/>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1986130325"/>
              </p:ext>
            </p:extLst>
          </p:nvPr>
        </p:nvGraphicFramePr>
        <p:xfrm>
          <a:off x="609671" y="672278"/>
          <a:ext cx="2678141" cy="1513235"/>
        </p:xfrm>
        <a:graphic>
          <a:graphicData uri="http://schemas.openxmlformats.org/drawingml/2006/table">
            <a:tbl>
              <a:tblPr/>
              <a:tblGrid>
                <a:gridCol w="1686881">
                  <a:extLst>
                    <a:ext uri="{9D8B030D-6E8A-4147-A177-3AD203B41FA5}">
                      <a16:colId xmlns:a16="http://schemas.microsoft.com/office/drawing/2014/main" val="20000"/>
                    </a:ext>
                  </a:extLst>
                </a:gridCol>
                <a:gridCol w="991260">
                  <a:extLst>
                    <a:ext uri="{9D8B030D-6E8A-4147-A177-3AD203B41FA5}">
                      <a16:colId xmlns:a16="http://schemas.microsoft.com/office/drawing/2014/main" val="20001"/>
                    </a:ext>
                  </a:extLst>
                </a:gridCol>
              </a:tblGrid>
              <a:tr h="266907">
                <a:tc>
                  <a:txBody>
                    <a:bodyPr/>
                    <a:lstStyle/>
                    <a:p>
                      <a:pPr algn="l" fontAlgn="b"/>
                      <a:r>
                        <a:rPr lang="en-IN" sz="1200" b="1" i="0" u="none" strike="noStrike" dirty="0">
                          <a:effectLst/>
                          <a:latin typeface="Arial" panose="020B0604020202020204" pitchFamily="34" charset="0"/>
                          <a:cs typeface="Arial" panose="020B0604020202020204" pitchFamily="34" charset="0"/>
                        </a:rPr>
                        <a:t>P &amp; L/ unit</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IN" sz="1200" b="1" i="0" u="none" strike="noStrike" dirty="0">
                        <a:solidFill>
                          <a:srgbClr val="000000"/>
                        </a:solidFill>
                        <a:effectLst/>
                        <a:latin typeface="Arial" panose="020B0604020202020204" pitchFamily="34" charset="0"/>
                        <a:cs typeface="Arial" panose="020B0604020202020204" pitchFamily="34" charset="0"/>
                      </a:endParaRPr>
                    </a:p>
                    <a:p>
                      <a:pPr algn="r" fontAlgn="ctr"/>
                      <a:endParaRPr lang="en-IN" sz="1200" b="1" i="0" u="none" strike="noStrike" dirty="0">
                        <a:solidFill>
                          <a:srgbClr val="000000"/>
                        </a:solidFill>
                        <a:effectLst/>
                        <a:latin typeface="Arial" panose="020B0604020202020204" pitchFamily="34" charset="0"/>
                        <a:cs typeface="Arial" panose="020B0604020202020204" pitchFamily="34" charset="0"/>
                      </a:endParaRPr>
                    </a:p>
                    <a:p>
                      <a:pPr algn="r" fontAlgn="ctr"/>
                      <a:r>
                        <a:rPr lang="en-IN" sz="1200" b="1" i="0" u="none" strike="noStrike" dirty="0">
                          <a:solidFill>
                            <a:srgbClr val="000000"/>
                          </a:solidFill>
                          <a:effectLst/>
                          <a:latin typeface="Arial" panose="020B0604020202020204" pitchFamily="34" charset="0"/>
                          <a:cs typeface="Arial" panose="020B0604020202020204" pitchFamily="34" charset="0"/>
                        </a:rPr>
                        <a:t>Year 2022</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02595">
                <a:tc>
                  <a:txBody>
                    <a:bodyPr/>
                    <a:lstStyle/>
                    <a:p>
                      <a:pPr algn="l" fontAlgn="ctr"/>
                      <a:r>
                        <a:rPr lang="en-IN" sz="1000" b="0" i="0" u="none" strike="noStrike" dirty="0">
                          <a:solidFill>
                            <a:srgbClr val="000000"/>
                          </a:solidFill>
                          <a:effectLst/>
                          <a:latin typeface="Arial" panose="020B0604020202020204" pitchFamily="34" charset="0"/>
                          <a:cs typeface="Arial" panose="020B0604020202020204" pitchFamily="34" charset="0"/>
                        </a:rPr>
                        <a:t>Revenue</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dirty="0">
                          <a:solidFill>
                            <a:srgbClr val="000000"/>
                          </a:solidFill>
                          <a:effectLst/>
                          <a:latin typeface="Arial" panose="020B0604020202020204" pitchFamily="34" charset="0"/>
                          <a:cs typeface="Arial" panose="020B0604020202020204" pitchFamily="34" charset="0"/>
                        </a:rPr>
                        <a:t> ₹      10,000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2364">
                <a:tc>
                  <a:txBody>
                    <a:bodyPr/>
                    <a:lstStyle/>
                    <a:p>
                      <a:pPr algn="l" fontAlgn="ctr"/>
                      <a:r>
                        <a:rPr lang="en-IN" sz="1000" b="0" i="0" u="none" strike="noStrike" dirty="0">
                          <a:solidFill>
                            <a:srgbClr val="000000"/>
                          </a:solidFill>
                          <a:effectLst/>
                          <a:latin typeface="Arial" panose="020B0604020202020204" pitchFamily="34" charset="0"/>
                          <a:cs typeface="Arial" panose="020B0604020202020204" pitchFamily="34" charset="0"/>
                        </a:rPr>
                        <a:t>COGS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000" b="0" i="0" u="none" strike="noStrike" dirty="0">
                          <a:solidFill>
                            <a:srgbClr val="000000"/>
                          </a:solidFill>
                          <a:effectLst/>
                          <a:latin typeface="Arial" panose="020B0604020202020204" pitchFamily="34" charset="0"/>
                          <a:cs typeface="Arial" panose="020B0604020202020204" pitchFamily="34" charset="0"/>
                        </a:rPr>
                        <a:t> ₹        7,000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141">
                <a:tc>
                  <a:txBody>
                    <a:bodyPr/>
                    <a:lstStyle/>
                    <a:p>
                      <a:pPr algn="l" fontAlgn="ctr"/>
                      <a:r>
                        <a:rPr lang="en-IN" sz="1000" b="0" i="0" u="none" strike="noStrike">
                          <a:solidFill>
                            <a:srgbClr val="000000"/>
                          </a:solidFill>
                          <a:effectLst/>
                          <a:latin typeface="Arial" panose="020B0604020202020204" pitchFamily="34" charset="0"/>
                          <a:cs typeface="Arial" panose="020B0604020202020204" pitchFamily="34" charset="0"/>
                        </a:rPr>
                        <a:t>Gross Profit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000" b="0" i="0" u="none" strike="noStrike" dirty="0">
                          <a:solidFill>
                            <a:srgbClr val="000000"/>
                          </a:solidFill>
                          <a:effectLst/>
                          <a:latin typeface="Arial" panose="020B0604020202020204" pitchFamily="34" charset="0"/>
                          <a:cs typeface="Arial" panose="020B0604020202020204" pitchFamily="34" charset="0"/>
                        </a:rPr>
                        <a:t> ₹        3,000 </a:t>
                      </a:r>
                    </a:p>
                  </a:txBody>
                  <a:tcPr marL="0" marR="0" marT="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4141">
                <a:tc>
                  <a:txBody>
                    <a:bodyPr/>
                    <a:lstStyle/>
                    <a:p>
                      <a:pPr algn="l" fontAlgn="ctr"/>
                      <a:r>
                        <a:rPr lang="en-IN" sz="1000" b="0" i="0" u="none" strike="noStrike">
                          <a:solidFill>
                            <a:srgbClr val="000000"/>
                          </a:solidFill>
                          <a:effectLst/>
                          <a:latin typeface="Arial" panose="020B0604020202020204" pitchFamily="34" charset="0"/>
                          <a:cs typeface="Arial" panose="020B0604020202020204" pitchFamily="34" charset="0"/>
                        </a:rPr>
                        <a:t>Gross Profit Margin</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dirty="0">
                          <a:effectLst/>
                          <a:latin typeface="Arial" panose="020B0604020202020204" pitchFamily="34" charset="0"/>
                          <a:cs typeface="Arial" panose="020B0604020202020204" pitchFamily="34" charset="0"/>
                        </a:rPr>
                        <a:t>30%</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4141">
                <a:tc>
                  <a:txBody>
                    <a:bodyPr/>
                    <a:lstStyle/>
                    <a:p>
                      <a:pPr algn="l" fontAlgn="ctr"/>
                      <a:r>
                        <a:rPr lang="en-IN" sz="1000" b="0" i="0" u="none" strike="noStrike">
                          <a:solidFill>
                            <a:srgbClr val="000000"/>
                          </a:solidFill>
                          <a:effectLst/>
                          <a:latin typeface="Arial" panose="020B0604020202020204" pitchFamily="34" charset="0"/>
                          <a:cs typeface="Arial" panose="020B0604020202020204" pitchFamily="34" charset="0"/>
                        </a:rPr>
                        <a:t>Operating Costs</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dirty="0">
                          <a:effectLst/>
                          <a:latin typeface="Arial" panose="020B0604020202020204" pitchFamily="34" charset="0"/>
                        </a:rPr>
                        <a:t> ₹     7,872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4141">
                <a:tc>
                  <a:txBody>
                    <a:bodyPr/>
                    <a:lstStyle/>
                    <a:p>
                      <a:pPr algn="l" fontAlgn="ctr"/>
                      <a:r>
                        <a:rPr lang="en-IN" sz="1000" b="0" i="0" u="none" strike="noStrike" dirty="0">
                          <a:solidFill>
                            <a:srgbClr val="000000"/>
                          </a:solidFill>
                          <a:effectLst/>
                          <a:latin typeface="Arial" panose="020B0604020202020204" pitchFamily="34" charset="0"/>
                          <a:cs typeface="Arial" panose="020B0604020202020204" pitchFamily="34" charset="0"/>
                        </a:rPr>
                        <a:t>Operating Profit</a:t>
                      </a: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IN" sz="1000" b="0" i="0" u="none" strike="noStrike" dirty="0">
                          <a:effectLst/>
                          <a:latin typeface="Arial" panose="020B0604020202020204" pitchFamily="34" charset="0"/>
                          <a:cs typeface="Arial" panose="020B0604020202020204" pitchFamily="34" charset="0"/>
                        </a:rPr>
                        <a:t> ₹    2128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10618127"/>
              </p:ext>
            </p:extLst>
          </p:nvPr>
        </p:nvGraphicFramePr>
        <p:xfrm>
          <a:off x="3581193" y="672277"/>
          <a:ext cx="2582264" cy="822418"/>
        </p:xfrm>
        <a:graphic>
          <a:graphicData uri="http://schemas.openxmlformats.org/drawingml/2006/table">
            <a:tbl>
              <a:tblPr/>
              <a:tblGrid>
                <a:gridCol w="1565452">
                  <a:extLst>
                    <a:ext uri="{9D8B030D-6E8A-4147-A177-3AD203B41FA5}">
                      <a16:colId xmlns:a16="http://schemas.microsoft.com/office/drawing/2014/main" val="20000"/>
                    </a:ext>
                  </a:extLst>
                </a:gridCol>
                <a:gridCol w="1016812">
                  <a:extLst>
                    <a:ext uri="{9D8B030D-6E8A-4147-A177-3AD203B41FA5}">
                      <a16:colId xmlns:a16="http://schemas.microsoft.com/office/drawing/2014/main" val="20001"/>
                    </a:ext>
                  </a:extLst>
                </a:gridCol>
              </a:tblGrid>
              <a:tr h="252086">
                <a:tc>
                  <a:txBody>
                    <a:bodyPr/>
                    <a:lstStyle/>
                    <a:p>
                      <a:pPr algn="l" fontAlgn="b"/>
                      <a:r>
                        <a:rPr lang="en-IN" sz="1200" b="1" i="0" u="none" strike="noStrike" dirty="0">
                          <a:effectLst/>
                          <a:latin typeface="Arial" panose="020B0604020202020204" pitchFamily="34" charset="0"/>
                          <a:cs typeface="Arial" panose="020B0604020202020204" pitchFamily="34" charset="0"/>
                        </a:rPr>
                        <a:t>Unit Economics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200" b="1" i="0" u="none" strike="noStrike" dirty="0">
                          <a:effectLst/>
                          <a:latin typeface="Arial" panose="020B0604020202020204" pitchFamily="34" charset="0"/>
                          <a:cs typeface="Arial" panose="020B0604020202020204" pitchFamily="34" charset="0"/>
                        </a:rPr>
                        <a:t>Year 2022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5452">
                <a:tc>
                  <a:txBody>
                    <a:bodyPr/>
                    <a:lstStyle/>
                    <a:p>
                      <a:pPr algn="l" fontAlgn="b"/>
                      <a:r>
                        <a:rPr lang="en-IN" sz="1000" b="0" i="0" u="none" strike="noStrike" dirty="0">
                          <a:effectLst/>
                          <a:latin typeface="Arial" panose="020B0604020202020204" pitchFamily="34" charset="0"/>
                          <a:cs typeface="Arial" panose="020B0604020202020204" pitchFamily="34" charset="0"/>
                        </a:rPr>
                        <a:t>CAC</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dirty="0">
                          <a:effectLst/>
                          <a:latin typeface="Arial" panose="020B0604020202020204" pitchFamily="34" charset="0"/>
                          <a:cs typeface="Arial" panose="020B0604020202020204" pitchFamily="34" charset="0"/>
                        </a:rPr>
                        <a:t> ₹          378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2480">
                <a:tc>
                  <a:txBody>
                    <a:bodyPr/>
                    <a:lstStyle/>
                    <a:p>
                      <a:pPr algn="l" fontAlgn="ctr"/>
                      <a:r>
                        <a:rPr lang="en-IN" sz="1000" b="0" i="0" u="none" strike="noStrike" dirty="0">
                          <a:solidFill>
                            <a:srgbClr val="000000"/>
                          </a:solidFill>
                          <a:effectLst/>
                          <a:latin typeface="Arial" panose="020B0604020202020204" pitchFamily="34" charset="0"/>
                          <a:cs typeface="Arial" panose="020B0604020202020204" pitchFamily="34" charset="0"/>
                        </a:rPr>
                        <a:t>CLV</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IN" sz="1000" b="0" i="0" u="none" strike="noStrike" dirty="0">
                          <a:solidFill>
                            <a:srgbClr val="000000"/>
                          </a:solidFill>
                          <a:effectLst/>
                          <a:latin typeface="Arial" panose="020B0604020202020204" pitchFamily="34" charset="0"/>
                          <a:cs typeface="Arial" panose="020B0604020202020204" pitchFamily="34" charset="0"/>
                        </a:rPr>
                        <a:t> ₹           4,031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9557">
                <a:tc>
                  <a:txBody>
                    <a:bodyPr/>
                    <a:lstStyle/>
                    <a:p>
                      <a:pPr algn="l" fontAlgn="b"/>
                      <a:r>
                        <a:rPr lang="en-IN" sz="1000" b="0" i="0" u="none" strike="noStrike">
                          <a:solidFill>
                            <a:srgbClr val="000000"/>
                          </a:solidFill>
                          <a:effectLst/>
                          <a:latin typeface="Arial" panose="020B0604020202020204" pitchFamily="34" charset="0"/>
                          <a:cs typeface="Arial" panose="020B0604020202020204" pitchFamily="34" charset="0"/>
                        </a:rPr>
                        <a:t> ARPU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000" b="0" i="0" u="none" strike="noStrike" dirty="0">
                          <a:solidFill>
                            <a:srgbClr val="000000"/>
                          </a:solidFill>
                          <a:effectLst/>
                          <a:latin typeface="Arial" panose="020B0604020202020204" pitchFamily="34" charset="0"/>
                          <a:cs typeface="Arial" panose="020B0604020202020204" pitchFamily="34" charset="0"/>
                        </a:rPr>
                        <a:t> ₹         12,900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526371" y="2315024"/>
            <a:ext cx="7871934" cy="246221"/>
          </a:xfrm>
          <a:prstGeom prst="rect">
            <a:avLst/>
          </a:prstGeom>
        </p:spPr>
        <p:txBody>
          <a:bodyPr wrap="square">
            <a:spAutoFit/>
          </a:bodyPr>
          <a:lstStyle/>
          <a:p>
            <a:r>
              <a:rPr lang="en-US" sz="1000" dirty="0">
                <a:solidFill>
                  <a:srgbClr val="242424"/>
                </a:solidFill>
                <a:latin typeface="Open Sans"/>
                <a:cs typeface="Arial" panose="020B0604020202020204" pitchFamily="34" charset="0"/>
              </a:rPr>
              <a:t>The above is the Unit Economics for year 1 (year 2022). Refer to P&amp;L statement for year 1 in slide 21.</a:t>
            </a:r>
            <a:endParaRPr lang="en-IN" sz="1000" dirty="0">
              <a:latin typeface="Open Sans"/>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148579220"/>
              </p:ext>
            </p:extLst>
          </p:nvPr>
        </p:nvGraphicFramePr>
        <p:xfrm>
          <a:off x="656656" y="2650947"/>
          <a:ext cx="6097333" cy="2103120"/>
        </p:xfrm>
        <a:graphic>
          <a:graphicData uri="http://schemas.openxmlformats.org/drawingml/2006/table">
            <a:tbl>
              <a:tblPr/>
              <a:tblGrid>
                <a:gridCol w="825818">
                  <a:extLst>
                    <a:ext uri="{9D8B030D-6E8A-4147-A177-3AD203B41FA5}">
                      <a16:colId xmlns:a16="http://schemas.microsoft.com/office/drawing/2014/main" val="20000"/>
                    </a:ext>
                  </a:extLst>
                </a:gridCol>
                <a:gridCol w="5271515">
                  <a:extLst>
                    <a:ext uri="{9D8B030D-6E8A-4147-A177-3AD203B41FA5}">
                      <a16:colId xmlns:a16="http://schemas.microsoft.com/office/drawing/2014/main" val="20001"/>
                    </a:ext>
                  </a:extLst>
                </a:gridCol>
              </a:tblGrid>
              <a:tr h="133350">
                <a:tc>
                  <a:txBody>
                    <a:bodyPr/>
                    <a:lstStyle/>
                    <a:p>
                      <a:pPr algn="l" fontAlgn="auto"/>
                      <a:r>
                        <a:rPr lang="en-IN" sz="600" b="1" i="0" dirty="0">
                          <a:solidFill>
                            <a:srgbClr val="000000"/>
                          </a:solidFill>
                          <a:effectLst/>
                          <a:latin typeface="Calibri" panose="020F0502020204030204" pitchFamily="34" charset="0"/>
                        </a:rPr>
                        <a:t>​Terms</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900" b="0" i="0" dirty="0">
                          <a:solidFill>
                            <a:srgbClr val="000000"/>
                          </a:solidFill>
                          <a:effectLst/>
                          <a:latin typeface="Calibri" panose="020F0502020204030204" pitchFamily="34" charset="0"/>
                        </a:rPr>
                        <a:t>Explanation  (For the actual calculations, refer to the Financial Plan Excel sheet link)​</a:t>
                      </a:r>
                      <a:endParaRPr lang="en-US" sz="1600" b="0" i="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3350">
                <a:tc>
                  <a:txBody>
                    <a:bodyPr/>
                    <a:lstStyle/>
                    <a:p>
                      <a:pPr algn="l" fontAlgn="base"/>
                      <a:r>
                        <a:rPr lang="en-IN" sz="600" b="1" i="0">
                          <a:solidFill>
                            <a:srgbClr val="000000"/>
                          </a:solidFill>
                          <a:effectLst/>
                          <a:latin typeface="Calibri" panose="020F0502020204030204" pitchFamily="34" charset="0"/>
                        </a:rPr>
                        <a:t>CAC</a:t>
                      </a:r>
                      <a:r>
                        <a:rPr lang="en-IN" sz="600" b="0" i="0">
                          <a:solidFill>
                            <a:srgbClr val="000000"/>
                          </a:solidFill>
                          <a:effectLst/>
                          <a:latin typeface="Calibri" panose="020F0502020204030204" pitchFamily="34" charset="0"/>
                        </a:rPr>
                        <a:t>​</a:t>
                      </a:r>
                      <a:endParaRPr lang="en-IN" sz="1600" b="0" i="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900" b="0" i="0">
                          <a:solidFill>
                            <a:srgbClr val="000000"/>
                          </a:solidFill>
                          <a:effectLst/>
                          <a:latin typeface="Calibri" panose="020F0502020204030204" pitchFamily="34" charset="0"/>
                        </a:rPr>
                        <a:t>(Cost of Sales + Cost of Marketing ) / Number of new customers acquired (in currency terms)​</a:t>
                      </a:r>
                      <a:endParaRPr lang="en-US" sz="1600" b="0" i="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3350">
                <a:tc>
                  <a:txBody>
                    <a:bodyPr/>
                    <a:lstStyle/>
                    <a:p>
                      <a:pPr algn="l" fontAlgn="base"/>
                      <a:r>
                        <a:rPr lang="en-IN" sz="600" b="1" i="0" dirty="0">
                          <a:solidFill>
                            <a:srgbClr val="000000"/>
                          </a:solidFill>
                          <a:effectLst/>
                          <a:latin typeface="Calibri" panose="020F0502020204030204" pitchFamily="34" charset="0"/>
                          <a:hlinkClick r:id="rId2"/>
                        </a:rPr>
                        <a:t>CLV</a:t>
                      </a:r>
                      <a:endParaRPr lang="en-IN" sz="1600" b="0" i="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900" b="0" i="0" dirty="0">
                          <a:solidFill>
                            <a:srgbClr val="000000"/>
                          </a:solidFill>
                          <a:effectLst/>
                          <a:latin typeface="Calibri" panose="020F0502020204030204" pitchFamily="34" charset="0"/>
                        </a:rPr>
                        <a:t>Average purchase value x Average purchase frequency x Average</a:t>
                      </a:r>
                      <a:r>
                        <a:rPr lang="en-US" sz="900" b="0" i="0" baseline="0" dirty="0">
                          <a:solidFill>
                            <a:srgbClr val="000000"/>
                          </a:solidFill>
                          <a:effectLst/>
                          <a:latin typeface="Calibri" panose="020F0502020204030204" pitchFamily="34" charset="0"/>
                        </a:rPr>
                        <a:t> Customer Lifespan x Gross Margin</a:t>
                      </a:r>
                      <a:endParaRPr lang="en-US" sz="1600" b="0" i="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3350">
                <a:tc>
                  <a:txBody>
                    <a:bodyPr/>
                    <a:lstStyle/>
                    <a:p>
                      <a:pPr algn="l" fontAlgn="base"/>
                      <a:r>
                        <a:rPr lang="en-IN" sz="600" b="1" i="0">
                          <a:solidFill>
                            <a:srgbClr val="000000"/>
                          </a:solidFill>
                          <a:effectLst/>
                          <a:latin typeface="Calibri" panose="020F0502020204030204" pitchFamily="34" charset="0"/>
                        </a:rPr>
                        <a:t>ARPU</a:t>
                      </a:r>
                      <a:r>
                        <a:rPr lang="en-IN" sz="600" b="0" i="0">
                          <a:solidFill>
                            <a:srgbClr val="000000"/>
                          </a:solidFill>
                          <a:effectLst/>
                          <a:latin typeface="Calibri" panose="020F0502020204030204" pitchFamily="34" charset="0"/>
                        </a:rPr>
                        <a:t>​</a:t>
                      </a:r>
                      <a:endParaRPr lang="en-IN" sz="1600" b="0" i="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900" b="0" i="0" dirty="0">
                          <a:solidFill>
                            <a:srgbClr val="000000"/>
                          </a:solidFill>
                          <a:effectLst/>
                          <a:latin typeface="Calibri" panose="020F0502020204030204" pitchFamily="34" charset="0"/>
                        </a:rPr>
                        <a:t>Total revenue in specific period/Total number of customers during the same period (in currency terms)​</a:t>
                      </a:r>
                      <a:endParaRPr lang="en-US" sz="1600" b="0" i="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3350">
                <a:tc>
                  <a:txBody>
                    <a:bodyPr/>
                    <a:lstStyle/>
                    <a:p>
                      <a:pPr algn="l" fontAlgn="base"/>
                      <a:r>
                        <a:rPr lang="en-IN" sz="600" b="1" i="0">
                          <a:solidFill>
                            <a:srgbClr val="000000"/>
                          </a:solidFill>
                          <a:effectLst/>
                          <a:latin typeface="Calibri" panose="020F0502020204030204" pitchFamily="34" charset="0"/>
                        </a:rPr>
                        <a:t>GROSS PROFIT</a:t>
                      </a:r>
                      <a:r>
                        <a:rPr lang="en-IN" sz="600" b="0" i="0">
                          <a:solidFill>
                            <a:srgbClr val="000000"/>
                          </a:solidFill>
                          <a:effectLst/>
                          <a:latin typeface="Calibri" panose="020F0502020204030204" pitchFamily="34" charset="0"/>
                        </a:rPr>
                        <a:t>​</a:t>
                      </a:r>
                      <a:endParaRPr lang="en-IN" sz="1600" b="0" i="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900" b="0" i="0" dirty="0">
                          <a:solidFill>
                            <a:srgbClr val="000000"/>
                          </a:solidFill>
                          <a:effectLst/>
                          <a:latin typeface="Calibri" panose="020F0502020204030204" pitchFamily="34" charset="0"/>
                        </a:rPr>
                        <a:t>Total revenue – Total COGS (In currency terms)​</a:t>
                      </a:r>
                      <a:endParaRPr lang="en-US" sz="1600" b="0" i="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3350">
                <a:tc>
                  <a:txBody>
                    <a:bodyPr/>
                    <a:lstStyle/>
                    <a:p>
                      <a:pPr algn="l" fontAlgn="base"/>
                      <a:r>
                        <a:rPr lang="en-IN" sz="600" b="1" i="0" dirty="0">
                          <a:solidFill>
                            <a:srgbClr val="000000"/>
                          </a:solidFill>
                          <a:effectLst/>
                          <a:latin typeface="Calibri" panose="020F0502020204030204" pitchFamily="34" charset="0"/>
                          <a:hlinkClick r:id="rId3"/>
                        </a:rPr>
                        <a:t>OPERATING</a:t>
                      </a:r>
                      <a:r>
                        <a:rPr lang="en-IN" sz="600" b="1" i="0" baseline="0" dirty="0">
                          <a:solidFill>
                            <a:srgbClr val="000000"/>
                          </a:solidFill>
                          <a:effectLst/>
                          <a:latin typeface="Calibri" panose="020F0502020204030204" pitchFamily="34" charset="0"/>
                          <a:hlinkClick r:id="rId3"/>
                        </a:rPr>
                        <a:t> COSTS</a:t>
                      </a:r>
                      <a:endParaRPr lang="en-IN" sz="1600" b="0" i="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9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Cost of goods sold (COGS) + operating expenses (OPEX)</a:t>
                      </a:r>
                      <a:endParaRPr lang="en-IN" sz="9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3350">
                <a:tc>
                  <a:txBody>
                    <a:bodyPr/>
                    <a:lstStyle/>
                    <a:p>
                      <a:pPr algn="l" fontAlgn="base"/>
                      <a:r>
                        <a:rPr lang="en-IN" sz="600" b="1" i="0" dirty="0">
                          <a:solidFill>
                            <a:srgbClr val="000000"/>
                          </a:solidFill>
                          <a:effectLst/>
                          <a:latin typeface="Calibri" panose="020F0502020204030204" pitchFamily="34" charset="0"/>
                          <a:hlinkClick r:id="rId4"/>
                        </a:rPr>
                        <a:t>OPERATING</a:t>
                      </a:r>
                      <a:r>
                        <a:rPr lang="en-IN" sz="600" b="1" i="0" baseline="0" dirty="0">
                          <a:solidFill>
                            <a:srgbClr val="000000"/>
                          </a:solidFill>
                          <a:effectLst/>
                          <a:latin typeface="Calibri" panose="020F0502020204030204" pitchFamily="34" charset="0"/>
                          <a:hlinkClick r:id="rId4"/>
                        </a:rPr>
                        <a:t> PROFIT</a:t>
                      </a:r>
                      <a:endParaRPr lang="en-IN" sz="1600" b="0" i="0" dirty="0">
                        <a:solidFill>
                          <a:srgbClr val="000000"/>
                        </a:solidFill>
                        <a:effectLst/>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9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Revenue from Core Operations – Cost of Goods Sold – Operating Expenses – Depreciation – Amortization Expenses</a:t>
                      </a:r>
                      <a:endParaRPr lang="en-IN" sz="9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3350">
                <a:tc>
                  <a:txBody>
                    <a:bodyPr/>
                    <a:lstStyle/>
                    <a:p>
                      <a:pPr algn="l" fontAlgn="base"/>
                      <a:r>
                        <a:rPr lang="en-IN" sz="6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CHURN RATE</a:t>
                      </a: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ase"/>
                      <a:r>
                        <a:rPr lang="en-US" sz="9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(Customers at the beginning of the period – customers at the end of the period) / customers at the beginning of the period</a:t>
                      </a:r>
                      <a:endParaRPr lang="en-IN" sz="9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1" name="Rectangle 1"/>
          <p:cNvSpPr>
            <a:spLocks noChangeArrowheads="1"/>
          </p:cNvSpPr>
          <p:nvPr/>
        </p:nvSpPr>
        <p:spPr bwMode="auto">
          <a:xfrm>
            <a:off x="613700" y="3304184"/>
            <a:ext cx="1239030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endParaRPr>
          </a:p>
        </p:txBody>
      </p:sp>
      <p:graphicFrame>
        <p:nvGraphicFramePr>
          <p:cNvPr id="12" name="Table 11"/>
          <p:cNvGraphicFramePr>
            <a:graphicFrameLocks noGrp="1"/>
          </p:cNvGraphicFramePr>
          <p:nvPr>
            <p:extLst>
              <p:ext uri="{D42A27DB-BD31-4B8C-83A1-F6EECF244321}">
                <p14:modId xmlns:p14="http://schemas.microsoft.com/office/powerpoint/2010/main" val="2546032681"/>
              </p:ext>
            </p:extLst>
          </p:nvPr>
        </p:nvGraphicFramePr>
        <p:xfrm>
          <a:off x="6789222" y="2405747"/>
          <a:ext cx="2231985" cy="2540000"/>
        </p:xfrm>
        <a:graphic>
          <a:graphicData uri="http://schemas.openxmlformats.org/drawingml/2006/table">
            <a:tbl>
              <a:tblPr firstRow="1" bandRow="1">
                <a:tableStyleId>{5C22544A-7EE6-4342-B048-85BDC9FD1C3A}</a:tableStyleId>
              </a:tblPr>
              <a:tblGrid>
                <a:gridCol w="2231985">
                  <a:extLst>
                    <a:ext uri="{9D8B030D-6E8A-4147-A177-3AD203B41FA5}">
                      <a16:colId xmlns:a16="http://schemas.microsoft.com/office/drawing/2014/main" val="20000"/>
                    </a:ext>
                  </a:extLst>
                </a:gridCol>
              </a:tblGrid>
              <a:tr h="370840">
                <a:tc>
                  <a:txBody>
                    <a:bodyPr/>
                    <a:lstStyle/>
                    <a:p>
                      <a:pPr algn="just"/>
                      <a:r>
                        <a:rPr lang="en-IN" sz="800" dirty="0">
                          <a:solidFill>
                            <a:schemeClr val="tx1"/>
                          </a:solidFill>
                          <a:latin typeface="Arial" panose="020B0604020202020204" pitchFamily="34" charset="0"/>
                          <a:cs typeface="Arial" panose="020B0604020202020204" pitchFamily="34" charset="0"/>
                        </a:rPr>
                        <a:t>Assumptions (Year 2022)</a:t>
                      </a:r>
                    </a:p>
                  </a:txBody>
                  <a:tcPr>
                    <a:noFill/>
                  </a:tcPr>
                </a:tc>
                <a:extLst>
                  <a:ext uri="{0D108BD9-81ED-4DB2-BD59-A6C34878D82A}">
                    <a16:rowId xmlns:a16="http://schemas.microsoft.com/office/drawing/2014/main" val="10000"/>
                  </a:ext>
                </a:extLst>
              </a:tr>
              <a:tr h="370840">
                <a:tc>
                  <a:txBody>
                    <a:bodyPr/>
                    <a:lstStyle/>
                    <a:p>
                      <a:r>
                        <a:rPr lang="en-IN" sz="800" baseline="0" dirty="0">
                          <a:latin typeface="Arial" panose="020B0604020202020204" pitchFamily="34" charset="0"/>
                          <a:cs typeface="Arial" panose="020B0604020202020204" pitchFamily="34" charset="0"/>
                        </a:rPr>
                        <a:t>3000 customers purchase 3780 subscriptions</a:t>
                      </a:r>
                      <a:endParaRPr lang="en-IN" sz="800" dirty="0">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10001"/>
                  </a:ext>
                </a:extLst>
              </a:tr>
              <a:tr h="370840">
                <a:tc>
                  <a:txBody>
                    <a:bodyPr/>
                    <a:lstStyle/>
                    <a:p>
                      <a:r>
                        <a:rPr lang="en-IN" sz="800" dirty="0">
                          <a:latin typeface="Arial" panose="020B0604020202020204" pitchFamily="34" charset="0"/>
                          <a:cs typeface="Arial" panose="020B0604020202020204" pitchFamily="34" charset="0"/>
                        </a:rPr>
                        <a:t>Churn rate = 96% (A</a:t>
                      </a:r>
                      <a:r>
                        <a:rPr lang="en-IN" sz="800" baseline="0" dirty="0">
                          <a:latin typeface="Arial" panose="020B0604020202020204" pitchFamily="34" charset="0"/>
                          <a:cs typeface="Arial" panose="020B0604020202020204" pitchFamily="34" charset="0"/>
                        </a:rPr>
                        <a:t> customer subscription once and stays for only for 1 month)</a:t>
                      </a:r>
                    </a:p>
                    <a:p>
                      <a:r>
                        <a:rPr lang="en-IN" sz="800" baseline="0" dirty="0">
                          <a:latin typeface="Arial" panose="020B0604020202020204" pitchFamily="34" charset="0"/>
                          <a:cs typeface="Arial" panose="020B0604020202020204" pitchFamily="34" charset="0"/>
                        </a:rPr>
                        <a:t>Depreciation and Amortization have been assumed to be 0%</a:t>
                      </a:r>
                    </a:p>
                    <a:p>
                      <a:pPr lvl="0">
                        <a:buNone/>
                      </a:pPr>
                      <a:endParaRPr lang="en-IN" sz="800" baseline="0" dirty="0">
                        <a:latin typeface="Arial"/>
                        <a:cs typeface="Arial"/>
                      </a:endParaRPr>
                    </a:p>
                    <a:p>
                      <a:pPr lvl="0">
                        <a:buNone/>
                      </a:pPr>
                      <a:r>
                        <a:rPr lang="en-IN" sz="800" baseline="0" dirty="0">
                          <a:latin typeface="Arial"/>
                          <a:cs typeface="Arial"/>
                        </a:rPr>
                        <a:t>Since it is a subscription package for 1 month, it is assumed that more than 90% of customers will buy it only once, hence if the customers at the beginning are 50 at the end of 1 month around 2 will be retained. In this case, the churn rate is very high 96%, but for  a venture like </a:t>
                      </a:r>
                      <a:r>
                        <a:rPr lang="en-IN" sz="800" baseline="0" dirty="0" err="1">
                          <a:latin typeface="Arial"/>
                          <a:cs typeface="Arial"/>
                        </a:rPr>
                        <a:t>Mentorapp</a:t>
                      </a:r>
                      <a:r>
                        <a:rPr lang="en-IN" sz="800" baseline="0" dirty="0">
                          <a:latin typeface="Arial"/>
                          <a:cs typeface="Arial"/>
                        </a:rPr>
                        <a:t> which is dependent mostly on new customers makes sense.</a:t>
                      </a:r>
                    </a:p>
                  </a:txBody>
                  <a:tcP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8758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09847" y="53396"/>
            <a:ext cx="5675839" cy="507831"/>
          </a:xfrm>
          <a:prstGeom prst="rect">
            <a:avLst/>
          </a:prstGeom>
          <a:noFill/>
        </p:spPr>
        <p:txBody>
          <a:bodyPr wrap="square" lIns="91440" tIns="45720" rIns="91440" bIns="45720" rtlCol="0" anchor="t">
            <a:spAutoFit/>
          </a:bodyPr>
          <a:lstStyle/>
          <a:p>
            <a:pPr defTabSz="685800"/>
            <a:r>
              <a:rPr lang="en-US" sz="2700" b="1" dirty="0">
                <a:latin typeface="Montserrat"/>
              </a:rPr>
              <a:t>Sales Funnel</a:t>
            </a:r>
            <a:endParaRPr lang="en-US" dirty="0"/>
          </a:p>
        </p:txBody>
      </p:sp>
      <p:sp>
        <p:nvSpPr>
          <p:cNvPr id="10" name="Rectangle 9"/>
          <p:cNvSpPr/>
          <p:nvPr/>
        </p:nvSpPr>
        <p:spPr>
          <a:xfrm>
            <a:off x="422901" y="505475"/>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graphicFrame>
        <p:nvGraphicFramePr>
          <p:cNvPr id="28" name="Diagramm 2">
            <a:extLst>
              <a:ext uri="{FF2B5EF4-FFF2-40B4-BE49-F238E27FC236}">
                <a16:creationId xmlns:a16="http://schemas.microsoft.com/office/drawing/2014/main" id="{1E7F74E0-0255-40AB-AA58-3AF8C64F5365}"/>
              </a:ext>
            </a:extLst>
          </p:cNvPr>
          <p:cNvGraphicFramePr/>
          <p:nvPr>
            <p:extLst>
              <p:ext uri="{D42A27DB-BD31-4B8C-83A1-F6EECF244321}">
                <p14:modId xmlns:p14="http://schemas.microsoft.com/office/powerpoint/2010/main" val="3810613025"/>
              </p:ext>
            </p:extLst>
          </p:nvPr>
        </p:nvGraphicFramePr>
        <p:xfrm>
          <a:off x="233917" y="721847"/>
          <a:ext cx="5578022" cy="4004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93" name="Group 192">
            <a:extLst>
              <a:ext uri="{FF2B5EF4-FFF2-40B4-BE49-F238E27FC236}">
                <a16:creationId xmlns:a16="http://schemas.microsoft.com/office/drawing/2014/main" id="{DFFED5C3-C0DA-472F-BCAE-E124A2C909FE}"/>
              </a:ext>
            </a:extLst>
          </p:cNvPr>
          <p:cNvGrpSpPr/>
          <p:nvPr/>
        </p:nvGrpSpPr>
        <p:grpSpPr>
          <a:xfrm>
            <a:off x="6086941" y="561227"/>
            <a:ext cx="2617612" cy="4372082"/>
            <a:chOff x="5188157" y="1011283"/>
            <a:chExt cx="3147805" cy="5303983"/>
          </a:xfrm>
        </p:grpSpPr>
        <p:sp>
          <p:nvSpPr>
            <p:cNvPr id="187" name="Rectangle 186">
              <a:extLst>
                <a:ext uri="{FF2B5EF4-FFF2-40B4-BE49-F238E27FC236}">
                  <a16:creationId xmlns:a16="http://schemas.microsoft.com/office/drawing/2014/main" id="{A6A202EF-F70E-4153-A491-A7B0C5EE8B77}"/>
                </a:ext>
              </a:extLst>
            </p:cNvPr>
            <p:cNvSpPr/>
            <p:nvPr/>
          </p:nvSpPr>
          <p:spPr>
            <a:xfrm>
              <a:off x="5275018" y="1201057"/>
              <a:ext cx="2987549" cy="5080902"/>
            </a:xfrm>
            <a:prstGeom prst="rect">
              <a:avLst/>
            </a:prstGeom>
            <a:solidFill>
              <a:srgbClr val="FFFFFF"/>
            </a:solidFill>
            <a:ln w="12700" cap="flat" cmpd="sng" algn="ctr">
              <a:noFill/>
              <a:prstDash val="solid"/>
              <a:miter lim="800000"/>
            </a:ln>
            <a:effectLst>
              <a:outerShdw blurRad="381000" sx="102000" sy="102000" algn="ctr" rotWithShape="0">
                <a:srgbClr val="FFFFFF">
                  <a:lumMod val="8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89" name="Freeform 21">
              <a:extLst>
                <a:ext uri="{FF2B5EF4-FFF2-40B4-BE49-F238E27FC236}">
                  <a16:creationId xmlns:a16="http://schemas.microsoft.com/office/drawing/2014/main" id="{A215786C-98DB-4481-AE4D-36A6C6C79289}"/>
                </a:ext>
              </a:extLst>
            </p:cNvPr>
            <p:cNvSpPr/>
            <p:nvPr/>
          </p:nvSpPr>
          <p:spPr>
            <a:xfrm>
              <a:off x="5283199" y="1218033"/>
              <a:ext cx="3052763" cy="647000"/>
            </a:xfrm>
            <a:custGeom>
              <a:avLst/>
              <a:gdLst>
                <a:gd name="connsiteX0" fmla="*/ 0 w 3048000"/>
                <a:gd name="connsiteY0" fmla="*/ 0 h 845457"/>
                <a:gd name="connsiteX1" fmla="*/ 3048000 w 3048000"/>
                <a:gd name="connsiteY1" fmla="*/ 0 h 845457"/>
                <a:gd name="connsiteX2" fmla="*/ 3048000 w 3048000"/>
                <a:gd name="connsiteY2" fmla="*/ 365345 h 845457"/>
                <a:gd name="connsiteX3" fmla="*/ 41851 w 3048000"/>
                <a:gd name="connsiteY3" fmla="*/ 845457 h 845457"/>
                <a:gd name="connsiteX4" fmla="*/ 0 w 3048000"/>
                <a:gd name="connsiteY4" fmla="*/ 845457 h 845457"/>
                <a:gd name="connsiteX0" fmla="*/ 0 w 3052763"/>
                <a:gd name="connsiteY0" fmla="*/ 0 h 845457"/>
                <a:gd name="connsiteX1" fmla="*/ 3048000 w 3052763"/>
                <a:gd name="connsiteY1" fmla="*/ 0 h 845457"/>
                <a:gd name="connsiteX2" fmla="*/ 3052763 w 3052763"/>
                <a:gd name="connsiteY2" fmla="*/ 598707 h 845457"/>
                <a:gd name="connsiteX3" fmla="*/ 41851 w 3052763"/>
                <a:gd name="connsiteY3" fmla="*/ 845457 h 845457"/>
                <a:gd name="connsiteX4" fmla="*/ 0 w 3052763"/>
                <a:gd name="connsiteY4" fmla="*/ 845457 h 845457"/>
                <a:gd name="connsiteX5" fmla="*/ 0 w 3052763"/>
                <a:gd name="connsiteY5" fmla="*/ 0 h 8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2763" h="845457">
                  <a:moveTo>
                    <a:pt x="0" y="0"/>
                  </a:moveTo>
                  <a:lnTo>
                    <a:pt x="3048000" y="0"/>
                  </a:lnTo>
                  <a:cubicBezTo>
                    <a:pt x="3049588" y="199569"/>
                    <a:pt x="3051175" y="399138"/>
                    <a:pt x="3052763" y="598707"/>
                  </a:cubicBezTo>
                  <a:lnTo>
                    <a:pt x="41851" y="845457"/>
                  </a:lnTo>
                  <a:lnTo>
                    <a:pt x="0" y="845457"/>
                  </a:lnTo>
                  <a:lnTo>
                    <a:pt x="0" y="0"/>
                  </a:lnTo>
                  <a:close/>
                </a:path>
              </a:pathLst>
            </a:custGeom>
            <a:solidFill>
              <a:schemeClr val="accent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190" name="Title 3">
              <a:extLst>
                <a:ext uri="{FF2B5EF4-FFF2-40B4-BE49-F238E27FC236}">
                  <a16:creationId xmlns:a16="http://schemas.microsoft.com/office/drawing/2014/main" id="{86219863-90AF-40F0-9320-070AF80B2BBB}"/>
                </a:ext>
              </a:extLst>
            </p:cNvPr>
            <p:cNvSpPr txBox="1">
              <a:spLocks/>
            </p:cNvSpPr>
            <p:nvPr/>
          </p:nvSpPr>
          <p:spPr>
            <a:xfrm>
              <a:off x="5748620" y="1298838"/>
              <a:ext cx="2112393" cy="448542"/>
            </a:xfrm>
            <a:prstGeom prst="rect">
              <a:avLst/>
            </a:prstGeom>
          </p:spPr>
          <p:txBody>
            <a:bodyPr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0" marR="0" lvl="0" indent="0" algn="ctr" defTabSz="914400" rtl="0" eaLnBrk="1" fontAlgn="auto" latinLnBrk="0" hangingPunct="1">
                <a:lnSpc>
                  <a:spcPct val="80000"/>
                </a:lnSpc>
                <a:spcBef>
                  <a:spcPct val="0"/>
                </a:spcBef>
                <a:spcAft>
                  <a:spcPts val="0"/>
                </a:spcAft>
                <a:buClrTx/>
                <a:buSzTx/>
                <a:buFontTx/>
                <a:buNone/>
                <a:tabLst/>
                <a:defRPr/>
              </a:pPr>
              <a:endParaRPr kumimoji="0" lang="en-US" sz="18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91" name="Title 3">
              <a:extLst>
                <a:ext uri="{FF2B5EF4-FFF2-40B4-BE49-F238E27FC236}">
                  <a16:creationId xmlns:a16="http://schemas.microsoft.com/office/drawing/2014/main" id="{4DFB3B8E-6807-4A0D-BA4C-74BFF8CDD200}"/>
                </a:ext>
              </a:extLst>
            </p:cNvPr>
            <p:cNvSpPr txBox="1">
              <a:spLocks/>
            </p:cNvSpPr>
            <p:nvPr/>
          </p:nvSpPr>
          <p:spPr>
            <a:xfrm>
              <a:off x="5275332" y="1011283"/>
              <a:ext cx="2807315" cy="1089789"/>
            </a:xfrm>
            <a:prstGeom prst="rect">
              <a:avLst/>
            </a:prstGeom>
          </p:spPr>
          <p:txBody>
            <a:bodyPr lIns="91440" tIns="45720" rIns="91440" bIns="45720"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defRPr/>
              </a:pPr>
              <a:r>
                <a:rPr lang="en-US" sz="1200">
                  <a:solidFill>
                    <a:schemeClr val="bg1"/>
                  </a:solidFill>
                  <a:latin typeface="Open Sans"/>
                  <a:ea typeface="Open Sans"/>
                  <a:cs typeface="Open Sans"/>
                </a:rPr>
                <a:t>MARKET SEGMENT and CHANNELS</a:t>
              </a:r>
            </a:p>
          </p:txBody>
        </p:sp>
        <p:sp>
          <p:nvSpPr>
            <p:cNvPr id="192" name="TextBox 191">
              <a:extLst>
                <a:ext uri="{FF2B5EF4-FFF2-40B4-BE49-F238E27FC236}">
                  <a16:creationId xmlns:a16="http://schemas.microsoft.com/office/drawing/2014/main" id="{E1B38294-FCB1-497F-ADCF-77DF2C19F7D4}"/>
                </a:ext>
              </a:extLst>
            </p:cNvPr>
            <p:cNvSpPr txBox="1"/>
            <p:nvPr/>
          </p:nvSpPr>
          <p:spPr>
            <a:xfrm>
              <a:off x="5188157" y="1890730"/>
              <a:ext cx="2951165" cy="4424536"/>
            </a:xfrm>
            <a:prstGeom prst="rect">
              <a:avLst/>
            </a:prstGeom>
            <a:noFill/>
          </p:spPr>
          <p:txBody>
            <a:bodyPr wrap="square" lIns="91440" tIns="45720" rIns="91440" bIns="45720" rtlCol="0" anchor="t">
              <a:spAutoFit/>
            </a:bodyPr>
            <a:lstStyle/>
            <a:p>
              <a:pPr marL="171450" indent="-171450" defTabSz="228600">
                <a:buFont typeface="Arial"/>
                <a:buChar char="•"/>
                <a:defRPr/>
              </a:pPr>
              <a:r>
                <a:rPr lang="en-US" sz="1050" kern="0" dirty="0">
                  <a:latin typeface="Open Sans"/>
                  <a:ea typeface="+mn-lt"/>
                  <a:cs typeface="+mn-lt"/>
                </a:rPr>
                <a:t>6M entrepreneurs are looking for mentoring </a:t>
              </a:r>
              <a:endParaRPr lang="en-US" sz="1050" b="1" kern="0" dirty="0">
                <a:latin typeface="Open Sans"/>
                <a:ea typeface="Open Sans"/>
                <a:cs typeface="Open Sans"/>
              </a:endParaRPr>
            </a:p>
            <a:p>
              <a:pPr marL="171450" indent="-171450" defTabSz="228600">
                <a:buFont typeface="Arial"/>
                <a:buChar char="•"/>
                <a:defRPr/>
              </a:pPr>
              <a:endParaRPr lang="en-US" sz="1050" kern="0" dirty="0">
                <a:latin typeface="Open Sans"/>
                <a:ea typeface="Open Sans"/>
                <a:cs typeface="Calibri"/>
              </a:endParaRPr>
            </a:p>
            <a:p>
              <a:pPr marL="171450" indent="-171450" defTabSz="228600">
                <a:buFont typeface="Arial"/>
                <a:buChar char="•"/>
                <a:defRPr/>
              </a:pPr>
              <a:r>
                <a:rPr lang="en-US" sz="1050" kern="0" dirty="0">
                  <a:latin typeface="Open Sans"/>
                  <a:ea typeface="+mn-lt"/>
                  <a:cs typeface="+mn-lt"/>
                </a:rPr>
                <a:t>There are 0.6 M mentors. The mentor market needs to develop and grow to meet the demand of the entrepreneurs. </a:t>
              </a:r>
              <a:endParaRPr lang="en-US" sz="1050" dirty="0">
                <a:latin typeface="Open Sans"/>
                <a:ea typeface="Open Sans"/>
                <a:cs typeface="Calibri" panose="020F0502020204030204"/>
              </a:endParaRPr>
            </a:p>
            <a:p>
              <a:pPr marL="171450" indent="-171450" defTabSz="228600">
                <a:buFont typeface="Arial"/>
                <a:buChar char="•"/>
                <a:defRPr/>
              </a:pPr>
              <a:endParaRPr lang="en-US" sz="1050" kern="0" dirty="0">
                <a:latin typeface="Open Sans"/>
                <a:ea typeface="Open Sans"/>
                <a:cs typeface="Calibri"/>
              </a:endParaRPr>
            </a:p>
            <a:p>
              <a:pPr marL="171450" indent="-171450" defTabSz="228600">
                <a:buFont typeface="Arial"/>
                <a:buChar char="•"/>
                <a:defRPr/>
              </a:pPr>
              <a:r>
                <a:rPr lang="en-US" sz="1050" kern="0" dirty="0">
                  <a:latin typeface="Open Sans"/>
                  <a:ea typeface="+mn-lt"/>
                  <a:cs typeface="+mn-lt"/>
                </a:rPr>
                <a:t>Presently, there is dearth of structured mentor development programs </a:t>
              </a:r>
              <a:endParaRPr lang="en-US" sz="1050" dirty="0">
                <a:latin typeface="Open Sans"/>
                <a:ea typeface="Open Sans"/>
                <a:cs typeface="Calibri" panose="020F0502020204030204"/>
              </a:endParaRPr>
            </a:p>
            <a:p>
              <a:pPr marL="171450" indent="-171450" defTabSz="228600">
                <a:buFont typeface="Arial"/>
                <a:buChar char="•"/>
                <a:defRPr/>
              </a:pPr>
              <a:endParaRPr lang="en-US" sz="1050" kern="0" dirty="0">
                <a:latin typeface="Open Sans"/>
                <a:ea typeface="Open Sans"/>
                <a:cs typeface="Calibri"/>
              </a:endParaRPr>
            </a:p>
            <a:p>
              <a:pPr marL="171450" indent="-171450" defTabSz="228600">
                <a:buFont typeface="Arial"/>
                <a:buChar char="•"/>
                <a:defRPr/>
              </a:pPr>
              <a:r>
                <a:rPr lang="en-US" sz="1050" kern="0" dirty="0">
                  <a:latin typeface="Open Sans"/>
                  <a:ea typeface="+mn-lt"/>
                  <a:cs typeface="+mn-lt"/>
                </a:rPr>
                <a:t>At first, the market will be served by getting these 0.6 M mentors on board. </a:t>
              </a:r>
              <a:endParaRPr lang="en-US" sz="1050" dirty="0">
                <a:latin typeface="Open Sans"/>
                <a:ea typeface="Open Sans"/>
                <a:cs typeface="Calibri" panose="020F0502020204030204"/>
              </a:endParaRPr>
            </a:p>
            <a:p>
              <a:pPr marL="171450" indent="-171450" defTabSz="228600">
                <a:buFont typeface="Arial"/>
                <a:buChar char="•"/>
                <a:defRPr/>
              </a:pPr>
              <a:endParaRPr lang="en-US" sz="1050" kern="0" dirty="0">
                <a:latin typeface="Open Sans"/>
                <a:ea typeface="Open Sans"/>
                <a:cs typeface="Calibri"/>
              </a:endParaRPr>
            </a:p>
            <a:p>
              <a:pPr marL="171450" indent="-171450" defTabSz="228600">
                <a:buFont typeface="Arial"/>
                <a:buChar char="•"/>
                <a:defRPr/>
              </a:pPr>
              <a:r>
                <a:rPr lang="en-US" sz="1050" kern="0" dirty="0">
                  <a:latin typeface="Open Sans"/>
                  <a:ea typeface="+mn-lt"/>
                  <a:cs typeface="+mn-lt"/>
                </a:rPr>
                <a:t>As the model matures, entrepreneurs would also become mentors  and thus keep feeding back to the mentor pool.  </a:t>
              </a:r>
              <a:endParaRPr lang="en-US" sz="1050" dirty="0">
                <a:latin typeface="Open Sans"/>
                <a:ea typeface="Open Sans"/>
                <a:cs typeface="Calibri" panose="020F0502020204030204"/>
              </a:endParaRPr>
            </a:p>
            <a:p>
              <a:pPr marL="171450" indent="-171450" defTabSz="228600">
                <a:spcAft>
                  <a:spcPts val="100"/>
                </a:spcAft>
                <a:buFont typeface="Arial"/>
                <a:buChar char="•"/>
                <a:defRPr/>
              </a:pPr>
              <a:endParaRPr lang="en-US" sz="1050" b="1" kern="0" dirty="0">
                <a:latin typeface="Open Sans"/>
                <a:ea typeface="Open Sans"/>
                <a:cs typeface="Open Sans"/>
              </a:endParaRPr>
            </a:p>
          </p:txBody>
        </p:sp>
      </p:grpSp>
      <p:sp>
        <p:nvSpPr>
          <p:cNvPr id="1316" name="Rectangle 1315">
            <a:extLst>
              <a:ext uri="{FF2B5EF4-FFF2-40B4-BE49-F238E27FC236}">
                <a16:creationId xmlns:a16="http://schemas.microsoft.com/office/drawing/2014/main" id="{EB77CCEA-9BA3-4A66-AA4D-780FB63859D8}"/>
              </a:ext>
            </a:extLst>
          </p:cNvPr>
          <p:cNvSpPr/>
          <p:nvPr/>
        </p:nvSpPr>
        <p:spPr>
          <a:xfrm>
            <a:off x="232152" y="4726683"/>
            <a:ext cx="2728023" cy="22718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900" b="1" dirty="0"/>
              <a:t>*This sales funnel is for one year</a:t>
            </a:r>
            <a:endParaRPr lang="en-US" sz="1200" dirty="0">
              <a:cs typeface="Calibri"/>
            </a:endParaRPr>
          </a:p>
        </p:txBody>
      </p:sp>
    </p:spTree>
    <p:extLst>
      <p:ext uri="{BB962C8B-B14F-4D97-AF65-F5344CB8AC3E}">
        <p14:creationId xmlns:p14="http://schemas.microsoft.com/office/powerpoint/2010/main" val="3581399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36445" y="63539"/>
            <a:ext cx="5675839" cy="507831"/>
          </a:xfrm>
          <a:prstGeom prst="rect">
            <a:avLst/>
          </a:prstGeom>
          <a:noFill/>
        </p:spPr>
        <p:txBody>
          <a:bodyPr wrap="square" lIns="91440" tIns="45720" rIns="91440" bIns="45720" rtlCol="0" anchor="t">
            <a:spAutoFit/>
          </a:bodyPr>
          <a:lstStyle/>
          <a:p>
            <a:pPr defTabSz="685800"/>
            <a:r>
              <a:rPr lang="en-US" sz="2700" b="1">
                <a:latin typeface="Montserrat"/>
              </a:rPr>
              <a:t>Marketing and Sales</a:t>
            </a:r>
          </a:p>
        </p:txBody>
      </p:sp>
      <p:sp>
        <p:nvSpPr>
          <p:cNvPr id="10" name="Rectangle 9"/>
          <p:cNvSpPr/>
          <p:nvPr/>
        </p:nvSpPr>
        <p:spPr>
          <a:xfrm>
            <a:off x="422901" y="505475"/>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grpSp>
        <p:nvGrpSpPr>
          <p:cNvPr id="19" name="Group 18">
            <a:extLst>
              <a:ext uri="{FF2B5EF4-FFF2-40B4-BE49-F238E27FC236}">
                <a16:creationId xmlns:a16="http://schemas.microsoft.com/office/drawing/2014/main" id="{4C6234B0-6818-5747-8DD0-7D7040062755}"/>
              </a:ext>
            </a:extLst>
          </p:cNvPr>
          <p:cNvGrpSpPr/>
          <p:nvPr/>
        </p:nvGrpSpPr>
        <p:grpSpPr>
          <a:xfrm>
            <a:off x="391036" y="561228"/>
            <a:ext cx="2542539" cy="4344628"/>
            <a:chOff x="5278436" y="1011283"/>
            <a:chExt cx="3057526" cy="5270676"/>
          </a:xfrm>
        </p:grpSpPr>
        <p:sp>
          <p:nvSpPr>
            <p:cNvPr id="20" name="Rectangle 19">
              <a:extLst>
                <a:ext uri="{FF2B5EF4-FFF2-40B4-BE49-F238E27FC236}">
                  <a16:creationId xmlns:a16="http://schemas.microsoft.com/office/drawing/2014/main" id="{0CC45DE1-AFA5-3348-A591-AD47C80078EF}"/>
                </a:ext>
              </a:extLst>
            </p:cNvPr>
            <p:cNvSpPr/>
            <p:nvPr/>
          </p:nvSpPr>
          <p:spPr>
            <a:xfrm>
              <a:off x="5283199" y="1201057"/>
              <a:ext cx="2987549" cy="5080902"/>
            </a:xfrm>
            <a:prstGeom prst="rect">
              <a:avLst/>
            </a:prstGeom>
            <a:solidFill>
              <a:srgbClr val="FFFFFF"/>
            </a:solidFill>
            <a:ln w="12700" cap="flat" cmpd="sng" algn="ctr">
              <a:noFill/>
              <a:prstDash val="solid"/>
              <a:miter lim="800000"/>
            </a:ln>
            <a:effectLst>
              <a:outerShdw blurRad="381000" sx="102000" sy="102000" algn="ctr" rotWithShape="0">
                <a:srgbClr val="FFFFFF">
                  <a:lumMod val="8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E2937E2-F8BB-514B-BFC3-EA1EC8470CB9}"/>
                </a:ext>
              </a:extLst>
            </p:cNvPr>
            <p:cNvSpPr/>
            <p:nvPr/>
          </p:nvSpPr>
          <p:spPr>
            <a:xfrm>
              <a:off x="5278436" y="1203778"/>
              <a:ext cx="3052763" cy="1107863"/>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2" name="Freeform 21">
              <a:extLst>
                <a:ext uri="{FF2B5EF4-FFF2-40B4-BE49-F238E27FC236}">
                  <a16:creationId xmlns:a16="http://schemas.microsoft.com/office/drawing/2014/main" id="{1FD98C53-404C-A84C-BA89-86F00A207FBF}"/>
                </a:ext>
              </a:extLst>
            </p:cNvPr>
            <p:cNvSpPr/>
            <p:nvPr/>
          </p:nvSpPr>
          <p:spPr>
            <a:xfrm>
              <a:off x="5283199" y="1218033"/>
              <a:ext cx="3052763" cy="647000"/>
            </a:xfrm>
            <a:custGeom>
              <a:avLst/>
              <a:gdLst>
                <a:gd name="connsiteX0" fmla="*/ 0 w 3048000"/>
                <a:gd name="connsiteY0" fmla="*/ 0 h 845457"/>
                <a:gd name="connsiteX1" fmla="*/ 3048000 w 3048000"/>
                <a:gd name="connsiteY1" fmla="*/ 0 h 845457"/>
                <a:gd name="connsiteX2" fmla="*/ 3048000 w 3048000"/>
                <a:gd name="connsiteY2" fmla="*/ 365345 h 845457"/>
                <a:gd name="connsiteX3" fmla="*/ 41851 w 3048000"/>
                <a:gd name="connsiteY3" fmla="*/ 845457 h 845457"/>
                <a:gd name="connsiteX4" fmla="*/ 0 w 3048000"/>
                <a:gd name="connsiteY4" fmla="*/ 845457 h 845457"/>
                <a:gd name="connsiteX0" fmla="*/ 0 w 3052763"/>
                <a:gd name="connsiteY0" fmla="*/ 0 h 845457"/>
                <a:gd name="connsiteX1" fmla="*/ 3048000 w 3052763"/>
                <a:gd name="connsiteY1" fmla="*/ 0 h 845457"/>
                <a:gd name="connsiteX2" fmla="*/ 3052763 w 3052763"/>
                <a:gd name="connsiteY2" fmla="*/ 598707 h 845457"/>
                <a:gd name="connsiteX3" fmla="*/ 41851 w 3052763"/>
                <a:gd name="connsiteY3" fmla="*/ 845457 h 845457"/>
                <a:gd name="connsiteX4" fmla="*/ 0 w 3052763"/>
                <a:gd name="connsiteY4" fmla="*/ 845457 h 845457"/>
                <a:gd name="connsiteX5" fmla="*/ 0 w 3052763"/>
                <a:gd name="connsiteY5" fmla="*/ 0 h 8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2763" h="845457">
                  <a:moveTo>
                    <a:pt x="0" y="0"/>
                  </a:moveTo>
                  <a:lnTo>
                    <a:pt x="3048000" y="0"/>
                  </a:lnTo>
                  <a:cubicBezTo>
                    <a:pt x="3049588" y="199569"/>
                    <a:pt x="3051175" y="399138"/>
                    <a:pt x="3052763" y="598707"/>
                  </a:cubicBezTo>
                  <a:lnTo>
                    <a:pt x="41851" y="845457"/>
                  </a:lnTo>
                  <a:lnTo>
                    <a:pt x="0" y="845457"/>
                  </a:lnTo>
                  <a:lnTo>
                    <a:pt x="0" y="0"/>
                  </a:lnTo>
                  <a:close/>
                </a:path>
              </a:pathLst>
            </a:custGeom>
            <a:solidFill>
              <a:srgbClr val="FFA61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23" name="Title 3">
              <a:extLst>
                <a:ext uri="{FF2B5EF4-FFF2-40B4-BE49-F238E27FC236}">
                  <a16:creationId xmlns:a16="http://schemas.microsoft.com/office/drawing/2014/main" id="{5E055AED-78C2-964B-AD28-DB6DBDA3DA72}"/>
                </a:ext>
              </a:extLst>
            </p:cNvPr>
            <p:cNvSpPr txBox="1">
              <a:spLocks/>
            </p:cNvSpPr>
            <p:nvPr/>
          </p:nvSpPr>
          <p:spPr>
            <a:xfrm>
              <a:off x="5748620" y="1298838"/>
              <a:ext cx="2112393" cy="448542"/>
            </a:xfrm>
            <a:prstGeom prst="rect">
              <a:avLst/>
            </a:prstGeom>
          </p:spPr>
          <p:txBody>
            <a:bodyPr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0" marR="0" lvl="0" indent="0" algn="ctr" defTabSz="914400" rtl="0" eaLnBrk="1" fontAlgn="auto" latinLnBrk="0" hangingPunct="1">
                <a:lnSpc>
                  <a:spcPct val="8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4" name="Title 3">
              <a:extLst>
                <a:ext uri="{FF2B5EF4-FFF2-40B4-BE49-F238E27FC236}">
                  <a16:creationId xmlns:a16="http://schemas.microsoft.com/office/drawing/2014/main" id="{DE4C37C3-D1F9-4D4F-B87C-DA8887C90925}"/>
                </a:ext>
              </a:extLst>
            </p:cNvPr>
            <p:cNvSpPr txBox="1">
              <a:spLocks/>
            </p:cNvSpPr>
            <p:nvPr/>
          </p:nvSpPr>
          <p:spPr>
            <a:xfrm>
              <a:off x="5316241" y="1011283"/>
              <a:ext cx="2921857" cy="1089789"/>
            </a:xfrm>
            <a:prstGeom prst="rect">
              <a:avLst/>
            </a:prstGeom>
          </p:spPr>
          <p:txBody>
            <a:bodyPr lIns="91440" tIns="45720" rIns="91440" bIns="45720"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defRPr/>
              </a:pPr>
              <a:r>
                <a:rPr lang="en-US" sz="1100">
                  <a:solidFill>
                    <a:schemeClr val="bg1"/>
                  </a:solidFill>
                  <a:latin typeface="Open Sans"/>
                  <a:ea typeface="Open Sans"/>
                  <a:cs typeface="Open Sans"/>
                </a:rPr>
                <a:t>Brand Logo</a:t>
              </a:r>
              <a:endParaRPr lang="en-US" sz="3200"/>
            </a:p>
          </p:txBody>
        </p:sp>
        <p:sp>
          <p:nvSpPr>
            <p:cNvPr id="25" name="TextBox 24">
              <a:extLst>
                <a:ext uri="{FF2B5EF4-FFF2-40B4-BE49-F238E27FC236}">
                  <a16:creationId xmlns:a16="http://schemas.microsoft.com/office/drawing/2014/main" id="{C4702C4F-9737-C946-99A5-F845BF62B501}"/>
                </a:ext>
              </a:extLst>
            </p:cNvPr>
            <p:cNvSpPr txBox="1"/>
            <p:nvPr/>
          </p:nvSpPr>
          <p:spPr>
            <a:xfrm>
              <a:off x="5309948" y="2478731"/>
              <a:ext cx="2951165" cy="308038"/>
            </a:xfrm>
            <a:prstGeom prst="rect">
              <a:avLst/>
            </a:prstGeom>
            <a:noFill/>
          </p:spPr>
          <p:txBody>
            <a:bodyPr wrap="square" lIns="91440" tIns="45720" rIns="91440" bIns="45720" rtlCol="0" anchor="t">
              <a:spAutoFit/>
            </a:bodyPr>
            <a:lstStyle/>
            <a:p>
              <a:pPr marL="285750" indent="-285750" defTabSz="228600">
                <a:spcAft>
                  <a:spcPts val="1200"/>
                </a:spcAft>
                <a:buFont typeface="Arial" panose="020B0604020202020204" pitchFamily="34" charset="0"/>
                <a:buChar char="•"/>
                <a:defRPr/>
              </a:pPr>
              <a:endParaRPr lang="en-US" sz="1000" kern="0" dirty="0">
                <a:latin typeface="Open Sans"/>
                <a:ea typeface="Open Sans"/>
                <a:cs typeface="Open Sans"/>
              </a:endParaRPr>
            </a:p>
          </p:txBody>
        </p:sp>
      </p:grpSp>
      <p:pic>
        <p:nvPicPr>
          <p:cNvPr id="33" name="Picture 32"/>
          <p:cNvPicPr>
            <a:picLocks noChangeAspect="1"/>
          </p:cNvPicPr>
          <p:nvPr/>
        </p:nvPicPr>
        <p:blipFill rotWithShape="1">
          <a:blip r:embed="rId3"/>
          <a:srcRect t="13502"/>
          <a:stretch/>
        </p:blipFill>
        <p:spPr>
          <a:xfrm>
            <a:off x="8046959" y="6804"/>
            <a:ext cx="928339" cy="798584"/>
          </a:xfrm>
          <a:prstGeom prst="rect">
            <a:avLst/>
          </a:prstGeom>
        </p:spPr>
      </p:pic>
      <p:grpSp>
        <p:nvGrpSpPr>
          <p:cNvPr id="59" name="Group 58">
            <a:extLst>
              <a:ext uri="{FF2B5EF4-FFF2-40B4-BE49-F238E27FC236}">
                <a16:creationId xmlns:a16="http://schemas.microsoft.com/office/drawing/2014/main" id="{EB4E326C-597C-4FBB-AD0F-B4C5BEC4DEF5}"/>
              </a:ext>
            </a:extLst>
          </p:cNvPr>
          <p:cNvGrpSpPr/>
          <p:nvPr/>
        </p:nvGrpSpPr>
        <p:grpSpPr>
          <a:xfrm>
            <a:off x="3377803" y="561227"/>
            <a:ext cx="2542539" cy="4568289"/>
            <a:chOff x="5278436" y="1011283"/>
            <a:chExt cx="3057526" cy="5542010"/>
          </a:xfrm>
        </p:grpSpPr>
        <p:sp>
          <p:nvSpPr>
            <p:cNvPr id="60" name="Rectangle 59">
              <a:extLst>
                <a:ext uri="{FF2B5EF4-FFF2-40B4-BE49-F238E27FC236}">
                  <a16:creationId xmlns:a16="http://schemas.microsoft.com/office/drawing/2014/main" id="{4951EB3E-CD2A-4F4C-B0C0-4F655238329F}"/>
                </a:ext>
              </a:extLst>
            </p:cNvPr>
            <p:cNvSpPr/>
            <p:nvPr/>
          </p:nvSpPr>
          <p:spPr>
            <a:xfrm>
              <a:off x="5283199" y="1201057"/>
              <a:ext cx="2987549" cy="5080902"/>
            </a:xfrm>
            <a:prstGeom prst="rect">
              <a:avLst/>
            </a:prstGeom>
            <a:solidFill>
              <a:srgbClr val="FFFFFF"/>
            </a:solidFill>
            <a:ln w="12700" cap="flat" cmpd="sng" algn="ctr">
              <a:noFill/>
              <a:prstDash val="solid"/>
              <a:miter lim="800000"/>
            </a:ln>
            <a:effectLst>
              <a:outerShdw blurRad="381000" sx="102000" sy="102000" algn="ctr" rotWithShape="0">
                <a:srgbClr val="FFFFFF">
                  <a:lumMod val="8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1F472B8-9EEE-425E-B3ED-874414D38129}"/>
                </a:ext>
              </a:extLst>
            </p:cNvPr>
            <p:cNvSpPr/>
            <p:nvPr/>
          </p:nvSpPr>
          <p:spPr>
            <a:xfrm>
              <a:off x="5278436" y="1203778"/>
              <a:ext cx="3052763" cy="1107863"/>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2" name="Freeform 21">
              <a:extLst>
                <a:ext uri="{FF2B5EF4-FFF2-40B4-BE49-F238E27FC236}">
                  <a16:creationId xmlns:a16="http://schemas.microsoft.com/office/drawing/2014/main" id="{C400F407-00A4-47D5-AE5E-76AA12AF6E54}"/>
                </a:ext>
              </a:extLst>
            </p:cNvPr>
            <p:cNvSpPr/>
            <p:nvPr/>
          </p:nvSpPr>
          <p:spPr>
            <a:xfrm>
              <a:off x="5283199" y="1218033"/>
              <a:ext cx="3052763" cy="647000"/>
            </a:xfrm>
            <a:custGeom>
              <a:avLst/>
              <a:gdLst>
                <a:gd name="connsiteX0" fmla="*/ 0 w 3048000"/>
                <a:gd name="connsiteY0" fmla="*/ 0 h 845457"/>
                <a:gd name="connsiteX1" fmla="*/ 3048000 w 3048000"/>
                <a:gd name="connsiteY1" fmla="*/ 0 h 845457"/>
                <a:gd name="connsiteX2" fmla="*/ 3048000 w 3048000"/>
                <a:gd name="connsiteY2" fmla="*/ 365345 h 845457"/>
                <a:gd name="connsiteX3" fmla="*/ 41851 w 3048000"/>
                <a:gd name="connsiteY3" fmla="*/ 845457 h 845457"/>
                <a:gd name="connsiteX4" fmla="*/ 0 w 3048000"/>
                <a:gd name="connsiteY4" fmla="*/ 845457 h 845457"/>
                <a:gd name="connsiteX0" fmla="*/ 0 w 3052763"/>
                <a:gd name="connsiteY0" fmla="*/ 0 h 845457"/>
                <a:gd name="connsiteX1" fmla="*/ 3048000 w 3052763"/>
                <a:gd name="connsiteY1" fmla="*/ 0 h 845457"/>
                <a:gd name="connsiteX2" fmla="*/ 3052763 w 3052763"/>
                <a:gd name="connsiteY2" fmla="*/ 598707 h 845457"/>
                <a:gd name="connsiteX3" fmla="*/ 41851 w 3052763"/>
                <a:gd name="connsiteY3" fmla="*/ 845457 h 845457"/>
                <a:gd name="connsiteX4" fmla="*/ 0 w 3052763"/>
                <a:gd name="connsiteY4" fmla="*/ 845457 h 845457"/>
                <a:gd name="connsiteX5" fmla="*/ 0 w 3052763"/>
                <a:gd name="connsiteY5" fmla="*/ 0 h 8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2763" h="845457">
                  <a:moveTo>
                    <a:pt x="0" y="0"/>
                  </a:moveTo>
                  <a:lnTo>
                    <a:pt x="3048000" y="0"/>
                  </a:lnTo>
                  <a:cubicBezTo>
                    <a:pt x="3049588" y="199569"/>
                    <a:pt x="3051175" y="399138"/>
                    <a:pt x="3052763" y="598707"/>
                  </a:cubicBezTo>
                  <a:lnTo>
                    <a:pt x="41851" y="845457"/>
                  </a:lnTo>
                  <a:lnTo>
                    <a:pt x="0" y="845457"/>
                  </a:lnTo>
                  <a:lnTo>
                    <a:pt x="0" y="0"/>
                  </a:lnTo>
                  <a:close/>
                </a:path>
              </a:pathLst>
            </a:custGeom>
            <a:solidFill>
              <a:srgbClr val="FFA61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3" name="Title 3">
              <a:extLst>
                <a:ext uri="{FF2B5EF4-FFF2-40B4-BE49-F238E27FC236}">
                  <a16:creationId xmlns:a16="http://schemas.microsoft.com/office/drawing/2014/main" id="{7983C3CA-760F-4758-B582-914379BA6447}"/>
                </a:ext>
              </a:extLst>
            </p:cNvPr>
            <p:cNvSpPr txBox="1">
              <a:spLocks/>
            </p:cNvSpPr>
            <p:nvPr/>
          </p:nvSpPr>
          <p:spPr>
            <a:xfrm>
              <a:off x="5748620" y="1298838"/>
              <a:ext cx="2112393" cy="448542"/>
            </a:xfrm>
            <a:prstGeom prst="rect">
              <a:avLst/>
            </a:prstGeom>
          </p:spPr>
          <p:txBody>
            <a:bodyPr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0" marR="0" lvl="0" indent="0" algn="ctr" defTabSz="914400" rtl="0" eaLnBrk="1" fontAlgn="auto" latinLnBrk="0" hangingPunct="1">
                <a:lnSpc>
                  <a:spcPct val="8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4" name="Title 3">
              <a:extLst>
                <a:ext uri="{FF2B5EF4-FFF2-40B4-BE49-F238E27FC236}">
                  <a16:creationId xmlns:a16="http://schemas.microsoft.com/office/drawing/2014/main" id="{AA03C5D3-F417-4FC5-8DFC-BFF5B0083E18}"/>
                </a:ext>
              </a:extLst>
            </p:cNvPr>
            <p:cNvSpPr txBox="1">
              <a:spLocks/>
            </p:cNvSpPr>
            <p:nvPr/>
          </p:nvSpPr>
          <p:spPr>
            <a:xfrm>
              <a:off x="5324423" y="1011283"/>
              <a:ext cx="2864586" cy="1089789"/>
            </a:xfrm>
            <a:prstGeom prst="rect">
              <a:avLst/>
            </a:prstGeom>
          </p:spPr>
          <p:txBody>
            <a:bodyPr lIns="91440" tIns="45720" rIns="91440" bIns="45720"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defRPr/>
              </a:pPr>
              <a:r>
                <a:rPr lang="en-US" sz="1100">
                  <a:solidFill>
                    <a:schemeClr val="bg1"/>
                  </a:solidFill>
                  <a:latin typeface="Open Sans"/>
                  <a:ea typeface="Open Sans"/>
                  <a:cs typeface="Open Sans"/>
                </a:rPr>
                <a:t>POSITIONING STATEMENT</a:t>
              </a:r>
              <a:endParaRPr lang="en-US" sz="3200">
                <a:solidFill>
                  <a:schemeClr val="bg1"/>
                </a:solidFill>
              </a:endParaRPr>
            </a:p>
          </p:txBody>
        </p:sp>
        <p:sp>
          <p:nvSpPr>
            <p:cNvPr id="65" name="TextBox 64">
              <a:extLst>
                <a:ext uri="{FF2B5EF4-FFF2-40B4-BE49-F238E27FC236}">
                  <a16:creationId xmlns:a16="http://schemas.microsoft.com/office/drawing/2014/main" id="{7809E3B2-18ED-45B0-AC49-4368DB7D1D4C}"/>
                </a:ext>
              </a:extLst>
            </p:cNvPr>
            <p:cNvSpPr txBox="1"/>
            <p:nvPr/>
          </p:nvSpPr>
          <p:spPr>
            <a:xfrm>
              <a:off x="5326711" y="2343450"/>
              <a:ext cx="2897474" cy="4209843"/>
            </a:xfrm>
            <a:prstGeom prst="rect">
              <a:avLst/>
            </a:prstGeom>
            <a:noFill/>
          </p:spPr>
          <p:txBody>
            <a:bodyPr wrap="square" lIns="91440" tIns="45720" rIns="91440" bIns="45720" rtlCol="0" anchor="t">
              <a:spAutoFit/>
            </a:bodyPr>
            <a:lstStyle/>
            <a:p>
              <a:pPr algn="just" defTabSz="228600">
                <a:spcAft>
                  <a:spcPts val="1200"/>
                </a:spcAft>
                <a:defRPr/>
              </a:pPr>
              <a:r>
                <a:rPr lang="en-US" sz="1050" kern="0" dirty="0">
                  <a:ea typeface="+mn-lt"/>
                  <a:cs typeface="+mn-lt"/>
                </a:rPr>
                <a:t>For Entrepreneurs and Mentors, who want to connect with each other, MentorApp is an </a:t>
              </a:r>
              <a:r>
                <a:rPr lang="en-US" sz="1050" b="1" kern="0" dirty="0">
                  <a:ea typeface="+mn-lt"/>
                  <a:cs typeface="+mn-lt"/>
                </a:rPr>
                <a:t>AI-powered Tinder-like tool</a:t>
              </a:r>
              <a:r>
                <a:rPr lang="en-US" sz="1050" kern="0" dirty="0">
                  <a:ea typeface="+mn-lt"/>
                  <a:cs typeface="+mn-lt"/>
                </a:rPr>
                <a:t> that connects Mentors and Entrepreneurs globally. MentorApp is a vibrant tech environment that brings in the best elements of the entrepreneurial ecosystem for a mutually beneficial interaction that is both satisfying and remunerative. </a:t>
              </a:r>
              <a:r>
                <a:rPr lang="en-US" sz="1050" b="1" kern="0" dirty="0">
                  <a:ea typeface="+mn-lt"/>
                  <a:cs typeface="+mn-lt"/>
                </a:rPr>
                <a:t>Unlike a few existing platforms, with its unique AI-powered platform using proprietary ML techniques </a:t>
              </a:r>
              <a:r>
                <a:rPr lang="en-US" sz="1050" kern="0" dirty="0">
                  <a:ea typeface="+mn-lt"/>
                  <a:cs typeface="+mn-lt"/>
                </a:rPr>
                <a:t>and deep mining ecosystem, it selects the perfect match for what the entrepreneur wants with what mentors have to offer. It’s a subscription-based platform that lets subscribers effectively monetize their interactions.  </a:t>
              </a:r>
              <a:endParaRPr lang="en-US" sz="1050" kern="0" dirty="0">
                <a:latin typeface="Open Sans"/>
                <a:ea typeface="Open Sans"/>
                <a:cs typeface="Open Sans"/>
              </a:endParaRPr>
            </a:p>
            <a:p>
              <a:pPr marL="285750" indent="-285750" defTabSz="228600">
                <a:spcAft>
                  <a:spcPts val="1200"/>
                </a:spcAft>
                <a:buFont typeface="Arial" panose="020B0604020202020204" pitchFamily="34" charset="0"/>
                <a:buChar char="•"/>
                <a:defRPr/>
              </a:pPr>
              <a:endParaRPr lang="en-US" sz="1000" kern="0" dirty="0">
                <a:latin typeface="Open Sans"/>
                <a:ea typeface="Open Sans"/>
                <a:cs typeface="Open Sans"/>
              </a:endParaRPr>
            </a:p>
          </p:txBody>
        </p:sp>
      </p:grpSp>
      <p:grpSp>
        <p:nvGrpSpPr>
          <p:cNvPr id="73" name="Group 72">
            <a:extLst>
              <a:ext uri="{FF2B5EF4-FFF2-40B4-BE49-F238E27FC236}">
                <a16:creationId xmlns:a16="http://schemas.microsoft.com/office/drawing/2014/main" id="{67ADA55C-57E5-40E0-922B-42E53FF7F8D6}"/>
              </a:ext>
            </a:extLst>
          </p:cNvPr>
          <p:cNvGrpSpPr/>
          <p:nvPr/>
        </p:nvGrpSpPr>
        <p:grpSpPr>
          <a:xfrm>
            <a:off x="6159171" y="561227"/>
            <a:ext cx="2545381" cy="4502829"/>
            <a:chOff x="5275018" y="1011283"/>
            <a:chExt cx="3060944" cy="5462598"/>
          </a:xfrm>
        </p:grpSpPr>
        <p:sp>
          <p:nvSpPr>
            <p:cNvPr id="74" name="Rectangle 73">
              <a:extLst>
                <a:ext uri="{FF2B5EF4-FFF2-40B4-BE49-F238E27FC236}">
                  <a16:creationId xmlns:a16="http://schemas.microsoft.com/office/drawing/2014/main" id="{D7C4635C-7804-458B-BFB4-47FFC61C53FD}"/>
                </a:ext>
              </a:extLst>
            </p:cNvPr>
            <p:cNvSpPr/>
            <p:nvPr/>
          </p:nvSpPr>
          <p:spPr>
            <a:xfrm>
              <a:off x="5275018" y="1201057"/>
              <a:ext cx="2987549" cy="5080902"/>
            </a:xfrm>
            <a:prstGeom prst="rect">
              <a:avLst/>
            </a:prstGeom>
            <a:solidFill>
              <a:srgbClr val="FFFFFF"/>
            </a:solidFill>
            <a:ln w="12700" cap="flat" cmpd="sng" algn="ctr">
              <a:noFill/>
              <a:prstDash val="solid"/>
              <a:miter lim="800000"/>
            </a:ln>
            <a:effectLst>
              <a:outerShdw blurRad="381000" sx="102000" sy="102000" algn="ctr" rotWithShape="0">
                <a:srgbClr val="FFFFFF">
                  <a:lumMod val="8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3B95CD19-CB84-437C-B8C3-C2BD7F53CEC9}"/>
                </a:ext>
              </a:extLst>
            </p:cNvPr>
            <p:cNvSpPr/>
            <p:nvPr/>
          </p:nvSpPr>
          <p:spPr>
            <a:xfrm>
              <a:off x="5278436" y="1203778"/>
              <a:ext cx="3052763" cy="1107863"/>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6" name="Freeform 21">
              <a:extLst>
                <a:ext uri="{FF2B5EF4-FFF2-40B4-BE49-F238E27FC236}">
                  <a16:creationId xmlns:a16="http://schemas.microsoft.com/office/drawing/2014/main" id="{F1B26CDE-DDD4-4D20-838F-775B1BECCFF4}"/>
                </a:ext>
              </a:extLst>
            </p:cNvPr>
            <p:cNvSpPr/>
            <p:nvPr/>
          </p:nvSpPr>
          <p:spPr>
            <a:xfrm>
              <a:off x="5283199" y="1218033"/>
              <a:ext cx="3052763" cy="647000"/>
            </a:xfrm>
            <a:custGeom>
              <a:avLst/>
              <a:gdLst>
                <a:gd name="connsiteX0" fmla="*/ 0 w 3048000"/>
                <a:gd name="connsiteY0" fmla="*/ 0 h 845457"/>
                <a:gd name="connsiteX1" fmla="*/ 3048000 w 3048000"/>
                <a:gd name="connsiteY1" fmla="*/ 0 h 845457"/>
                <a:gd name="connsiteX2" fmla="*/ 3048000 w 3048000"/>
                <a:gd name="connsiteY2" fmla="*/ 365345 h 845457"/>
                <a:gd name="connsiteX3" fmla="*/ 41851 w 3048000"/>
                <a:gd name="connsiteY3" fmla="*/ 845457 h 845457"/>
                <a:gd name="connsiteX4" fmla="*/ 0 w 3048000"/>
                <a:gd name="connsiteY4" fmla="*/ 845457 h 845457"/>
                <a:gd name="connsiteX0" fmla="*/ 0 w 3052763"/>
                <a:gd name="connsiteY0" fmla="*/ 0 h 845457"/>
                <a:gd name="connsiteX1" fmla="*/ 3048000 w 3052763"/>
                <a:gd name="connsiteY1" fmla="*/ 0 h 845457"/>
                <a:gd name="connsiteX2" fmla="*/ 3052763 w 3052763"/>
                <a:gd name="connsiteY2" fmla="*/ 598707 h 845457"/>
                <a:gd name="connsiteX3" fmla="*/ 41851 w 3052763"/>
                <a:gd name="connsiteY3" fmla="*/ 845457 h 845457"/>
                <a:gd name="connsiteX4" fmla="*/ 0 w 3052763"/>
                <a:gd name="connsiteY4" fmla="*/ 845457 h 845457"/>
                <a:gd name="connsiteX5" fmla="*/ 0 w 3052763"/>
                <a:gd name="connsiteY5" fmla="*/ 0 h 845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2763" h="845457">
                  <a:moveTo>
                    <a:pt x="0" y="0"/>
                  </a:moveTo>
                  <a:lnTo>
                    <a:pt x="3048000" y="0"/>
                  </a:lnTo>
                  <a:cubicBezTo>
                    <a:pt x="3049588" y="199569"/>
                    <a:pt x="3051175" y="399138"/>
                    <a:pt x="3052763" y="598707"/>
                  </a:cubicBezTo>
                  <a:lnTo>
                    <a:pt x="41851" y="845457"/>
                  </a:lnTo>
                  <a:lnTo>
                    <a:pt x="0" y="845457"/>
                  </a:lnTo>
                  <a:lnTo>
                    <a:pt x="0" y="0"/>
                  </a:lnTo>
                  <a:close/>
                </a:path>
              </a:pathLst>
            </a:custGeom>
            <a:solidFill>
              <a:srgbClr val="FFA61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77" name="Title 3">
              <a:extLst>
                <a:ext uri="{FF2B5EF4-FFF2-40B4-BE49-F238E27FC236}">
                  <a16:creationId xmlns:a16="http://schemas.microsoft.com/office/drawing/2014/main" id="{9459A4BB-56B9-4E47-85DC-0D251B90435B}"/>
                </a:ext>
              </a:extLst>
            </p:cNvPr>
            <p:cNvSpPr txBox="1">
              <a:spLocks/>
            </p:cNvSpPr>
            <p:nvPr/>
          </p:nvSpPr>
          <p:spPr>
            <a:xfrm>
              <a:off x="5748620" y="1298838"/>
              <a:ext cx="2112393" cy="448542"/>
            </a:xfrm>
            <a:prstGeom prst="rect">
              <a:avLst/>
            </a:prstGeom>
          </p:spPr>
          <p:txBody>
            <a:bodyPr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0" marR="0" lvl="0" indent="0" algn="ctr" defTabSz="914400" rtl="0" eaLnBrk="1" fontAlgn="auto" latinLnBrk="0" hangingPunct="1">
                <a:lnSpc>
                  <a:spcPct val="80000"/>
                </a:lnSpc>
                <a:spcBef>
                  <a:spcPct val="0"/>
                </a:spcBef>
                <a:spcAft>
                  <a:spcPts val="0"/>
                </a:spcAft>
                <a:buClrTx/>
                <a:buSzTx/>
                <a:buFontTx/>
                <a:buNone/>
                <a:tabLst/>
                <a:defRPr/>
              </a:pPr>
              <a:endParaRPr kumimoji="0" lang="en-US" sz="1600" b="1" i="0" u="none" strike="noStrike" kern="1200" cap="none" spc="0" normalizeH="0" baseline="0" noProof="0" dirty="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8" name="Title 3">
              <a:extLst>
                <a:ext uri="{FF2B5EF4-FFF2-40B4-BE49-F238E27FC236}">
                  <a16:creationId xmlns:a16="http://schemas.microsoft.com/office/drawing/2014/main" id="{9DBADC14-FEAC-43DF-84FF-C38F6E095107}"/>
                </a:ext>
              </a:extLst>
            </p:cNvPr>
            <p:cNvSpPr txBox="1">
              <a:spLocks/>
            </p:cNvSpPr>
            <p:nvPr/>
          </p:nvSpPr>
          <p:spPr>
            <a:xfrm>
              <a:off x="5275332" y="1011283"/>
              <a:ext cx="2807315" cy="1089789"/>
            </a:xfrm>
            <a:prstGeom prst="rect">
              <a:avLst/>
            </a:prstGeom>
          </p:spPr>
          <p:txBody>
            <a:bodyPr lIns="91440" tIns="45720" rIns="91440" bIns="45720" anchor="ct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00000"/>
                </a:lnSpc>
                <a:defRPr/>
              </a:pPr>
              <a:r>
                <a:rPr lang="en-US" sz="1100">
                  <a:solidFill>
                    <a:schemeClr val="bg1"/>
                  </a:solidFill>
                  <a:latin typeface="Open Sans"/>
                  <a:ea typeface="Open Sans"/>
                  <a:cs typeface="Open Sans"/>
                </a:rPr>
                <a:t>MARKET SEGMENT and CHANNELS</a:t>
              </a:r>
            </a:p>
          </p:txBody>
        </p:sp>
        <p:sp>
          <p:nvSpPr>
            <p:cNvPr id="79" name="TextBox 78">
              <a:extLst>
                <a:ext uri="{FF2B5EF4-FFF2-40B4-BE49-F238E27FC236}">
                  <a16:creationId xmlns:a16="http://schemas.microsoft.com/office/drawing/2014/main" id="{85E06B4F-4A45-42D6-8157-7B517119CEF7}"/>
                </a:ext>
              </a:extLst>
            </p:cNvPr>
            <p:cNvSpPr txBox="1"/>
            <p:nvPr/>
          </p:nvSpPr>
          <p:spPr>
            <a:xfrm>
              <a:off x="5309948" y="2478731"/>
              <a:ext cx="2951165" cy="3995150"/>
            </a:xfrm>
            <a:prstGeom prst="rect">
              <a:avLst/>
            </a:prstGeom>
            <a:noFill/>
          </p:spPr>
          <p:txBody>
            <a:bodyPr wrap="square" lIns="91440" tIns="45720" rIns="91440" bIns="45720" rtlCol="0" anchor="t">
              <a:spAutoFit/>
            </a:bodyPr>
            <a:lstStyle/>
            <a:p>
              <a:pPr marL="171450" indent="-171450" defTabSz="228600">
                <a:spcAft>
                  <a:spcPts val="100"/>
                </a:spcAft>
                <a:buFont typeface="Arial"/>
                <a:buChar char="•"/>
                <a:defRPr/>
              </a:pPr>
              <a:r>
                <a:rPr lang="en-US" sz="1100" b="1" kern="0" dirty="0">
                  <a:latin typeface="Calibri"/>
                  <a:ea typeface="Open Sans"/>
                  <a:cs typeface="Open Sans"/>
                </a:rPr>
                <a:t>Market Segments</a:t>
              </a:r>
              <a:endParaRPr lang="en-US" sz="1050" kern="0" dirty="0">
                <a:latin typeface="Calibri"/>
                <a:ea typeface="Open Sans"/>
                <a:cs typeface="Open Sans"/>
              </a:endParaRPr>
            </a:p>
            <a:p>
              <a:pPr marL="515620" lvl="1" defTabSz="228600">
                <a:spcAft>
                  <a:spcPts val="100"/>
                </a:spcAft>
                <a:defRPr/>
              </a:pPr>
              <a:r>
                <a:rPr lang="en-US" sz="1050" b="1" kern="0" dirty="0">
                  <a:latin typeface="Calibri"/>
                  <a:ea typeface="Open Sans"/>
                  <a:cs typeface="Open Sans"/>
                </a:rPr>
                <a:t>Customers:</a:t>
              </a:r>
              <a:endParaRPr lang="en-US" sz="1050" kern="0" dirty="0">
                <a:latin typeface="Calibri"/>
                <a:ea typeface="Open Sans"/>
                <a:cs typeface="Open Sans"/>
              </a:endParaRPr>
            </a:p>
            <a:p>
              <a:pPr marL="515620" lvl="1" defTabSz="228600">
                <a:spcAft>
                  <a:spcPts val="100"/>
                </a:spcAft>
                <a:defRPr/>
              </a:pPr>
              <a:r>
                <a:rPr lang="en-US" sz="1000" b="1" kern="0" dirty="0">
                  <a:latin typeface="Calibri"/>
                  <a:ea typeface="Open Sans"/>
                  <a:cs typeface="Open Sans"/>
                </a:rPr>
                <a:t>Early Adopters:</a:t>
              </a:r>
              <a:endParaRPr lang="en-US" sz="1000" kern="0" dirty="0">
                <a:latin typeface="Calibri"/>
                <a:ea typeface="+mn-lt"/>
                <a:cs typeface="+mn-lt"/>
              </a:endParaRPr>
            </a:p>
            <a:p>
              <a:pPr marL="687070" lvl="1" indent="-171450" defTabSz="228600">
                <a:spcAft>
                  <a:spcPts val="100"/>
                </a:spcAft>
                <a:buFont typeface="Arial"/>
                <a:buChar char="•"/>
                <a:defRPr/>
              </a:pPr>
              <a:r>
                <a:rPr lang="en-US" sz="1000" kern="0" dirty="0">
                  <a:latin typeface="Calibri"/>
                  <a:ea typeface="Open Sans"/>
                  <a:cs typeface="Open Sans"/>
                </a:rPr>
                <a:t>Entrepreneurs who are in need of Mentors</a:t>
              </a:r>
              <a:endParaRPr lang="en-US" sz="1000" kern="0" dirty="0">
                <a:latin typeface="Calibri"/>
                <a:ea typeface="+mn-lt"/>
                <a:cs typeface="+mn-lt"/>
              </a:endParaRPr>
            </a:p>
            <a:p>
              <a:pPr marL="687070" lvl="1" indent="-171450" defTabSz="228600">
                <a:spcAft>
                  <a:spcPts val="100"/>
                </a:spcAft>
                <a:buFont typeface="Arial"/>
                <a:buChar char="•"/>
                <a:defRPr/>
              </a:pPr>
              <a:endParaRPr lang="en-US" sz="500" kern="0" dirty="0">
                <a:latin typeface="Calibri"/>
                <a:ea typeface="Open Sans"/>
                <a:cs typeface="Open Sans"/>
              </a:endParaRPr>
            </a:p>
            <a:p>
              <a:pPr marL="687070" lvl="1" indent="-171450" defTabSz="228600">
                <a:spcAft>
                  <a:spcPts val="100"/>
                </a:spcAft>
                <a:buFont typeface="Arial"/>
                <a:buChar char="•"/>
                <a:defRPr/>
              </a:pPr>
              <a:r>
                <a:rPr lang="en-US" sz="1000" kern="0" dirty="0">
                  <a:latin typeface="Calibri"/>
                  <a:ea typeface="Open Sans"/>
                  <a:cs typeface="Open Sans"/>
                </a:rPr>
                <a:t>Mentors who are willing to devote time and share their expertise in </a:t>
              </a:r>
              <a:endParaRPr lang="en-US" sz="1000" kern="0" dirty="0">
                <a:latin typeface="Calibri"/>
                <a:ea typeface="Open Sans"/>
                <a:cs typeface="Calibri" panose="020F0502020204030204"/>
              </a:endParaRPr>
            </a:p>
            <a:p>
              <a:pPr marL="687070" lvl="1" indent="-171450" defTabSz="228600">
                <a:spcAft>
                  <a:spcPts val="100"/>
                </a:spcAft>
                <a:buFont typeface="Arial"/>
                <a:buChar char="•"/>
                <a:defRPr/>
              </a:pPr>
              <a:endParaRPr lang="en-US" sz="1050" b="1" kern="0" dirty="0">
                <a:latin typeface="Calibri"/>
                <a:ea typeface="Open Sans"/>
                <a:cs typeface="Open Sans"/>
              </a:endParaRPr>
            </a:p>
            <a:p>
              <a:pPr marL="171450" indent="-171450" defTabSz="228600">
                <a:spcAft>
                  <a:spcPts val="100"/>
                </a:spcAft>
                <a:buFont typeface="Arial"/>
                <a:buChar char="•"/>
                <a:defRPr/>
              </a:pPr>
              <a:r>
                <a:rPr lang="en-US" sz="1100" b="1" kern="0" dirty="0">
                  <a:latin typeface="Calibri"/>
                  <a:ea typeface="Open Sans"/>
                  <a:cs typeface="Open Sans"/>
                </a:rPr>
                <a:t>Channels:</a:t>
              </a:r>
              <a:endParaRPr lang="en-US" sz="1100" kern="0" dirty="0">
                <a:latin typeface="Calibri"/>
                <a:ea typeface="Open Sans"/>
                <a:cs typeface="Calibri" panose="020F0502020204030204"/>
              </a:endParaRPr>
            </a:p>
            <a:p>
              <a:pPr marL="687070" lvl="1" indent="-171450" defTabSz="228600">
                <a:spcAft>
                  <a:spcPts val="100"/>
                </a:spcAft>
                <a:buFont typeface="Arial"/>
                <a:buChar char="•"/>
                <a:defRPr/>
              </a:pPr>
              <a:r>
                <a:rPr lang="en-US" sz="1000" kern="0" dirty="0">
                  <a:latin typeface="Calibri"/>
                  <a:ea typeface="Open Sans"/>
                  <a:cs typeface="Open Sans"/>
                </a:rPr>
                <a:t>Entrepreneur and Mentor Community on LinkedIn and Facebook closed groups</a:t>
              </a:r>
            </a:p>
            <a:p>
              <a:pPr marL="687070" lvl="1" indent="-171450" defTabSz="228600">
                <a:spcAft>
                  <a:spcPts val="100"/>
                </a:spcAft>
                <a:buFont typeface="Arial"/>
                <a:buChar char="•"/>
                <a:defRPr/>
              </a:pPr>
              <a:r>
                <a:rPr lang="en-US" sz="1000" kern="0" dirty="0">
                  <a:latin typeface="Calibri"/>
                  <a:ea typeface="Open Sans"/>
                  <a:cs typeface="Open Sans"/>
                </a:rPr>
                <a:t>Startup India web page tagging</a:t>
              </a:r>
            </a:p>
            <a:p>
              <a:pPr marL="687070" lvl="1" indent="-171450" defTabSz="228600">
                <a:spcAft>
                  <a:spcPts val="100"/>
                </a:spcAft>
                <a:buFont typeface="Arial"/>
                <a:buChar char="•"/>
                <a:defRPr/>
              </a:pPr>
              <a:r>
                <a:rPr lang="en-US" sz="1000" kern="0" dirty="0">
                  <a:latin typeface="Calibri"/>
                  <a:ea typeface="Open Sans"/>
                  <a:cs typeface="Open Sans"/>
                </a:rPr>
                <a:t>Sponsor to Entrepreneurship/ Startup Networking Events</a:t>
              </a:r>
            </a:p>
            <a:p>
              <a:pPr marL="515620" lvl="1" defTabSz="228600">
                <a:spcAft>
                  <a:spcPts val="100"/>
                </a:spcAft>
                <a:defRPr/>
              </a:pPr>
              <a:endParaRPr lang="en-US" sz="1000" kern="0" dirty="0">
                <a:latin typeface="Open Sans"/>
                <a:ea typeface="Open Sans"/>
                <a:cs typeface="Open Sans"/>
              </a:endParaRPr>
            </a:p>
            <a:p>
              <a:pPr marL="515620" lvl="1" defTabSz="228600">
                <a:spcAft>
                  <a:spcPts val="100"/>
                </a:spcAft>
                <a:defRPr/>
              </a:pPr>
              <a:endParaRPr lang="en-US" sz="1000" kern="0" dirty="0">
                <a:latin typeface="Open Sans"/>
                <a:ea typeface="Open Sans"/>
                <a:cs typeface="Open Sans"/>
              </a:endParaRPr>
            </a:p>
          </p:txBody>
        </p:sp>
      </p:grpSp>
      <p:pic>
        <p:nvPicPr>
          <p:cNvPr id="30" name="Picture 29" descr="Shape&#10;&#10;Description automatically generated">
            <a:extLst>
              <a:ext uri="{FF2B5EF4-FFF2-40B4-BE49-F238E27FC236}">
                <a16:creationId xmlns:a16="http://schemas.microsoft.com/office/drawing/2014/main" id="{678A4BEE-322B-4BC3-A52A-6120C342C34C}"/>
              </a:ext>
            </a:extLst>
          </p:cNvPr>
          <p:cNvPicPr>
            <a:picLocks noChangeAspect="1"/>
          </p:cNvPicPr>
          <p:nvPr/>
        </p:nvPicPr>
        <p:blipFill rotWithShape="1">
          <a:blip r:embed="rId3"/>
          <a:srcRect t="13502"/>
          <a:stretch/>
        </p:blipFill>
        <p:spPr>
          <a:xfrm>
            <a:off x="491443" y="1929024"/>
            <a:ext cx="2350285" cy="2023226"/>
          </a:xfrm>
          <a:prstGeom prst="rect">
            <a:avLst/>
          </a:prstGeom>
        </p:spPr>
      </p:pic>
      <p:sp>
        <p:nvSpPr>
          <p:cNvPr id="6" name="TextBox 5">
            <a:extLst>
              <a:ext uri="{FF2B5EF4-FFF2-40B4-BE49-F238E27FC236}">
                <a16:creationId xmlns:a16="http://schemas.microsoft.com/office/drawing/2014/main" id="{CC9A26D5-C81D-4B2F-AC12-5911AB7B639C}"/>
              </a:ext>
            </a:extLst>
          </p:cNvPr>
          <p:cNvSpPr txBox="1"/>
          <p:nvPr/>
        </p:nvSpPr>
        <p:spPr>
          <a:xfrm>
            <a:off x="280157" y="3733900"/>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Tree>
    <p:extLst>
      <p:ext uri="{BB962C8B-B14F-4D97-AF65-F5344CB8AC3E}">
        <p14:creationId xmlns:p14="http://schemas.microsoft.com/office/powerpoint/2010/main" val="4167667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0276" y="139906"/>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Funding Plan &amp; Projections</a:t>
            </a:r>
          </a:p>
        </p:txBody>
      </p:sp>
      <p:sp>
        <p:nvSpPr>
          <p:cNvPr id="4" name="Rectangle 3"/>
          <p:cNvSpPr/>
          <p:nvPr/>
        </p:nvSpPr>
        <p:spPr>
          <a:xfrm>
            <a:off x="341147" y="605189"/>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
        <p:nvSpPr>
          <p:cNvPr id="2" name="TextBox 1"/>
          <p:cNvSpPr txBox="1"/>
          <p:nvPr/>
        </p:nvSpPr>
        <p:spPr>
          <a:xfrm>
            <a:off x="242097" y="4198931"/>
            <a:ext cx="4226944" cy="253916"/>
          </a:xfrm>
          <a:prstGeom prst="rect">
            <a:avLst/>
          </a:prstGeom>
          <a:noFill/>
        </p:spPr>
        <p:txBody>
          <a:bodyPr wrap="square" rtlCol="0">
            <a:spAutoFit/>
          </a:bodyPr>
          <a:lstStyle/>
          <a:p>
            <a:r>
              <a:rPr lang="en-IN" sz="1050" dirty="0"/>
              <a:t>Note: A 20% YoY linear growth in sales is projected.</a:t>
            </a:r>
          </a:p>
        </p:txBody>
      </p:sp>
      <p:graphicFrame>
        <p:nvGraphicFramePr>
          <p:cNvPr id="5" name="Table 4"/>
          <p:cNvGraphicFramePr>
            <a:graphicFrameLocks noGrp="1"/>
          </p:cNvGraphicFramePr>
          <p:nvPr>
            <p:extLst>
              <p:ext uri="{D42A27DB-BD31-4B8C-83A1-F6EECF244321}">
                <p14:modId xmlns:p14="http://schemas.microsoft.com/office/powerpoint/2010/main" val="2400645078"/>
              </p:ext>
            </p:extLst>
          </p:nvPr>
        </p:nvGraphicFramePr>
        <p:xfrm>
          <a:off x="341147" y="864696"/>
          <a:ext cx="6011682" cy="3262319"/>
        </p:xfrm>
        <a:graphic>
          <a:graphicData uri="http://schemas.openxmlformats.org/drawingml/2006/table">
            <a:tbl>
              <a:tblPr/>
              <a:tblGrid>
                <a:gridCol w="1764521">
                  <a:extLst>
                    <a:ext uri="{9D8B030D-6E8A-4147-A177-3AD203B41FA5}">
                      <a16:colId xmlns:a16="http://schemas.microsoft.com/office/drawing/2014/main" val="20000"/>
                    </a:ext>
                  </a:extLst>
                </a:gridCol>
                <a:gridCol w="800190">
                  <a:extLst>
                    <a:ext uri="{9D8B030D-6E8A-4147-A177-3AD203B41FA5}">
                      <a16:colId xmlns:a16="http://schemas.microsoft.com/office/drawing/2014/main" val="20001"/>
                    </a:ext>
                  </a:extLst>
                </a:gridCol>
                <a:gridCol w="800190">
                  <a:extLst>
                    <a:ext uri="{9D8B030D-6E8A-4147-A177-3AD203B41FA5}">
                      <a16:colId xmlns:a16="http://schemas.microsoft.com/office/drawing/2014/main" val="20002"/>
                    </a:ext>
                  </a:extLst>
                </a:gridCol>
                <a:gridCol w="851484">
                  <a:extLst>
                    <a:ext uri="{9D8B030D-6E8A-4147-A177-3AD203B41FA5}">
                      <a16:colId xmlns:a16="http://schemas.microsoft.com/office/drawing/2014/main" val="20003"/>
                    </a:ext>
                  </a:extLst>
                </a:gridCol>
                <a:gridCol w="954072">
                  <a:extLst>
                    <a:ext uri="{9D8B030D-6E8A-4147-A177-3AD203B41FA5}">
                      <a16:colId xmlns:a16="http://schemas.microsoft.com/office/drawing/2014/main" val="20004"/>
                    </a:ext>
                  </a:extLst>
                </a:gridCol>
                <a:gridCol w="841225">
                  <a:extLst>
                    <a:ext uri="{9D8B030D-6E8A-4147-A177-3AD203B41FA5}">
                      <a16:colId xmlns:a16="http://schemas.microsoft.com/office/drawing/2014/main" val="20005"/>
                    </a:ext>
                  </a:extLst>
                </a:gridCol>
              </a:tblGrid>
              <a:tr h="133365">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1" i="0" u="none" strike="noStrike">
                          <a:effectLst/>
                          <a:latin typeface="Arial" panose="020B0604020202020204" pitchFamily="34" charset="0"/>
                        </a:rPr>
                        <a:t>Year 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1" i="0" u="none" strike="noStrike">
                          <a:effectLst/>
                          <a:latin typeface="Arial" panose="020B0604020202020204" pitchFamily="34" charset="0"/>
                        </a:rPr>
                        <a:t>Year 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1" i="0" u="none" strike="noStrike">
                          <a:effectLst/>
                          <a:latin typeface="Arial" panose="020B0604020202020204" pitchFamily="34" charset="0"/>
                        </a:rPr>
                        <a:t>Year 3</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1" i="0" u="none" strike="noStrike">
                          <a:effectLst/>
                          <a:latin typeface="Arial" panose="020B0604020202020204" pitchFamily="34" charset="0"/>
                        </a:rPr>
                        <a:t>Year 4</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1" i="0" u="none" strike="noStrike">
                          <a:effectLst/>
                          <a:latin typeface="Arial" panose="020B0604020202020204" pitchFamily="34" charset="0"/>
                        </a:rPr>
                        <a:t>Year 5</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8236">
                <a:tc>
                  <a:txBody>
                    <a:bodyPr/>
                    <a:lstStyle/>
                    <a:p>
                      <a:pPr algn="l" fontAlgn="b"/>
                      <a:r>
                        <a:rPr lang="en-IN" sz="700" b="0" i="0" u="none" strike="noStrike">
                          <a:effectLst/>
                          <a:latin typeface="Arial" panose="020B0604020202020204" pitchFamily="34" charset="0"/>
                        </a:rPr>
                        <a:t>Number of sales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Arial" panose="020B0604020202020204" pitchFamily="34" charset="0"/>
                        </a:rPr>
                        <a:t>3870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Arial" panose="020B0604020202020204" pitchFamily="34" charset="0"/>
                        </a:rPr>
                        <a:t>4650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Arial" panose="020B0604020202020204" pitchFamily="34" charset="0"/>
                        </a:rPr>
                        <a:t>5580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Arial" panose="020B0604020202020204" pitchFamily="34" charset="0"/>
                        </a:rPr>
                        <a:t>6700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Arial" panose="020B0604020202020204" pitchFamily="34" charset="0"/>
                        </a:rPr>
                        <a:t>8000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8236">
                <a:tc>
                  <a:txBody>
                    <a:bodyPr/>
                    <a:lstStyle/>
                    <a:p>
                      <a:pPr algn="l" fontAlgn="b"/>
                      <a:r>
                        <a:rPr lang="en-US" sz="700" b="0" i="0" u="none" strike="noStrike">
                          <a:effectLst/>
                          <a:latin typeface="Arial" panose="020B0604020202020204" pitchFamily="34" charset="0"/>
                        </a:rPr>
                        <a:t>Value of each sale (Contribution)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3,000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3,000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4,000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4,000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5,000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8236">
                <a:tc>
                  <a:txBody>
                    <a:bodyPr/>
                    <a:lstStyle/>
                    <a:p>
                      <a:pPr algn="l" fontAlgn="b"/>
                      <a:r>
                        <a:rPr lang="en-IN" sz="700" b="0" i="0" u="none" strike="noStrike">
                          <a:effectLst/>
                          <a:latin typeface="Arial" panose="020B0604020202020204" pitchFamily="34" charset="0"/>
                        </a:rPr>
                        <a:t>Average Price per unit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12,000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12,000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13,000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8236">
                <a:tc>
                  <a:txBody>
                    <a:bodyPr/>
                    <a:lstStyle/>
                    <a:p>
                      <a:pPr algn="l" fontAlgn="b"/>
                      <a:r>
                        <a:rPr lang="en-IN" sz="700" b="0" i="0" u="none" strike="noStrike">
                          <a:effectLst/>
                          <a:latin typeface="Arial" panose="020B0604020202020204" pitchFamily="34" charset="0"/>
                        </a:rPr>
                        <a:t>Average Cost per unit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7,000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7,000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8,000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8,000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8,000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28236">
                <a:tc>
                  <a:txBody>
                    <a:bodyPr/>
                    <a:lstStyle/>
                    <a:p>
                      <a:pPr algn="l" fontAlgn="b"/>
                      <a:r>
                        <a:rPr lang="en-IN" sz="700" b="0" i="0" u="none" strike="noStrike">
                          <a:effectLst/>
                          <a:latin typeface="Arial" panose="020B0604020202020204" pitchFamily="34" charset="0"/>
                        </a:rPr>
                        <a:t>Total revenue</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3,87,00,000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4,65,00,000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6,69,60,000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8,04,00,000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10,39,96,800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33365">
                <a:tc>
                  <a:txBody>
                    <a:bodyPr/>
                    <a:lstStyle/>
                    <a:p>
                      <a:pPr algn="l" fontAlgn="b"/>
                      <a:r>
                        <a:rPr lang="en-IN" sz="700" b="0" i="0" u="none" strike="noStrike">
                          <a:effectLst/>
                          <a:latin typeface="Arial" panose="020B0604020202020204" pitchFamily="34" charset="0"/>
                        </a:rPr>
                        <a:t>Gross Profit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1,16,10,000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1,39,50,000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2,23,18,326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2,67,97,990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4,00,00,000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33365">
                <a:tc>
                  <a:txBody>
                    <a:bodyPr/>
                    <a:lstStyle/>
                    <a:p>
                      <a:pPr algn="l" fontAlgn="b"/>
                      <a:r>
                        <a:rPr lang="en-IN" sz="800" b="0" i="0" u="none" strike="noStrike">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33365">
                <a:tc>
                  <a:txBody>
                    <a:bodyPr/>
                    <a:lstStyle/>
                    <a:p>
                      <a:pPr algn="l" fontAlgn="b"/>
                      <a:r>
                        <a:rPr lang="en-IN" sz="800" b="1" i="0" u="none" strike="noStrike">
                          <a:effectLst/>
                          <a:latin typeface="Arial" panose="020B0604020202020204" pitchFamily="34" charset="0"/>
                        </a:rPr>
                        <a:t>Capital costs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28236">
                <a:tc>
                  <a:txBody>
                    <a:bodyPr/>
                    <a:lstStyle/>
                    <a:p>
                      <a:pPr algn="l" fontAlgn="b"/>
                      <a:r>
                        <a:rPr lang="en-IN" sz="700" b="0" i="0" u="none" strike="noStrike">
                          <a:effectLst/>
                          <a:latin typeface="Arial" panose="020B0604020202020204" pitchFamily="34" charset="0"/>
                        </a:rPr>
                        <a:t>Land and building</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Arial" panose="020B0604020202020204" pitchFamily="34" charset="0"/>
                        </a:rPr>
                        <a:t> N.A.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Arial" panose="020B0604020202020204" pitchFamily="34" charset="0"/>
                        </a:rPr>
                        <a:t> N.A.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Arial" panose="020B0604020202020204" pitchFamily="34" charset="0"/>
                        </a:rPr>
                        <a:t> N.A.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Arial" panose="020B0604020202020204" pitchFamily="34" charset="0"/>
                        </a:rPr>
                        <a:t> N.A.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800" b="0" i="0" u="none" strike="noStrike">
                          <a:effectLst/>
                          <a:latin typeface="Arial" panose="020B0604020202020204" pitchFamily="34" charset="0"/>
                        </a:rPr>
                        <a:t> N.A.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28236">
                <a:tc>
                  <a:txBody>
                    <a:bodyPr/>
                    <a:lstStyle/>
                    <a:p>
                      <a:pPr algn="l" fontAlgn="b"/>
                      <a:r>
                        <a:rPr lang="en-IN" sz="700" b="0" i="0" u="none" strike="noStrike">
                          <a:effectLst/>
                          <a:latin typeface="Arial" panose="020B0604020202020204" pitchFamily="34" charset="0"/>
                        </a:rPr>
                        <a:t>Equipment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2,50,000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10,00,000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18,00,000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28236">
                <a:tc>
                  <a:txBody>
                    <a:bodyPr/>
                    <a:lstStyle/>
                    <a:p>
                      <a:pPr algn="l" fontAlgn="b"/>
                      <a:r>
                        <a:rPr lang="en-IN" sz="700" b="0" i="0" u="none" strike="noStrike">
                          <a:effectLst/>
                          <a:latin typeface="Arial" panose="020B0604020202020204" pitchFamily="34" charset="0"/>
                        </a:rPr>
                        <a:t>Product development costs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95,000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5,00,000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7,00,000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10,00,000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28236">
                <a:tc>
                  <a:txBody>
                    <a:bodyPr/>
                    <a:lstStyle/>
                    <a:p>
                      <a:pPr algn="l" fontAlgn="b"/>
                      <a:r>
                        <a:rPr lang="en-IN" sz="700" b="0" i="0" u="none" strike="noStrike">
                          <a:effectLst/>
                          <a:latin typeface="Arial" panose="020B0604020202020204" pitchFamily="34" charset="0"/>
                        </a:rPr>
                        <a:t>Others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3,35,000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33365">
                <a:tc>
                  <a:txBody>
                    <a:bodyPr/>
                    <a:lstStyle/>
                    <a:p>
                      <a:pPr algn="l" fontAlgn="b"/>
                      <a:r>
                        <a:rPr lang="en-IN" sz="700" b="0" i="0" u="none" strike="noStrike">
                          <a:effectLst/>
                          <a:latin typeface="Arial" panose="020B0604020202020204" pitchFamily="34" charset="0"/>
                        </a:rPr>
                        <a:t>Total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6,80,000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15,00,000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7,00,000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18,00,000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10,00,000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33365">
                <a:tc>
                  <a:txBody>
                    <a:bodyPr/>
                    <a:lstStyle/>
                    <a:p>
                      <a:pPr algn="l" fontAlgn="b"/>
                      <a:r>
                        <a:rPr lang="en-IN" sz="800" b="0" i="0" u="none" strike="noStrike">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33365">
                <a:tc>
                  <a:txBody>
                    <a:bodyPr/>
                    <a:lstStyle/>
                    <a:p>
                      <a:pPr algn="l" fontAlgn="b"/>
                      <a:r>
                        <a:rPr lang="en-IN" sz="800" b="1" i="0" u="none" strike="noStrike">
                          <a:effectLst/>
                          <a:latin typeface="Arial" panose="020B0604020202020204" pitchFamily="34" charset="0"/>
                        </a:rPr>
                        <a:t>Expenses (Annual)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28236">
                <a:tc>
                  <a:txBody>
                    <a:bodyPr/>
                    <a:lstStyle/>
                    <a:p>
                      <a:pPr algn="l" fontAlgn="b"/>
                      <a:r>
                        <a:rPr lang="en-IN" sz="700" b="0" i="0" u="none" strike="noStrike">
                          <a:effectLst/>
                          <a:latin typeface="Arial" panose="020B0604020202020204" pitchFamily="34" charset="0"/>
                        </a:rPr>
                        <a:t>Salaries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11,90,000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13,09,000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14,39,900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15,83,890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17,42,279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28236">
                <a:tc>
                  <a:txBody>
                    <a:bodyPr/>
                    <a:lstStyle/>
                    <a:p>
                      <a:pPr algn="l" fontAlgn="b"/>
                      <a:r>
                        <a:rPr lang="en-IN" sz="700" b="0" i="0" u="none" strike="noStrike">
                          <a:effectLst/>
                          <a:latin typeface="Arial" panose="020B0604020202020204" pitchFamily="34" charset="0"/>
                        </a:rPr>
                        <a:t>Marketing and Promotion</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5,04,000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5,54,400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6,09,840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6,70,824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7,37,906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28236">
                <a:tc>
                  <a:txBody>
                    <a:bodyPr/>
                    <a:lstStyle/>
                    <a:p>
                      <a:pPr algn="l" fontAlgn="b"/>
                      <a:r>
                        <a:rPr lang="en-IN" sz="700" b="0" i="0" u="none" strike="noStrike">
                          <a:effectLst/>
                          <a:latin typeface="Arial" panose="020B0604020202020204" pitchFamily="34" charset="0"/>
                        </a:rPr>
                        <a:t>Digital Marketing &amp; Customer Services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9,60,000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10,56,000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11,61,600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12,77,760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14,05,536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28236">
                <a:tc>
                  <a:txBody>
                    <a:bodyPr/>
                    <a:lstStyle/>
                    <a:p>
                      <a:pPr algn="l" fontAlgn="b"/>
                      <a:r>
                        <a:rPr lang="en-IN" sz="700" b="0" i="0" u="none" strike="noStrike">
                          <a:effectLst/>
                          <a:latin typeface="Arial" panose="020B0604020202020204" pitchFamily="34" charset="0"/>
                        </a:rPr>
                        <a:t>Utilities (electricity etc.)</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1,80,000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1,98,000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2,17,800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2,39,580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2,63,538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28236">
                <a:tc>
                  <a:txBody>
                    <a:bodyPr/>
                    <a:lstStyle/>
                    <a:p>
                      <a:pPr algn="l" fontAlgn="b"/>
                      <a:r>
                        <a:rPr lang="en-IN" sz="700" b="0" i="0" u="none" strike="noStrike">
                          <a:effectLst/>
                          <a:latin typeface="Arial" panose="020B0604020202020204" pitchFamily="34" charset="0"/>
                        </a:rPr>
                        <a:t>Office Supplies</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1,20,000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1,32,000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1,45,200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1,59,720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1,75,692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28236">
                <a:tc>
                  <a:txBody>
                    <a:bodyPr/>
                    <a:lstStyle/>
                    <a:p>
                      <a:pPr algn="l" fontAlgn="b"/>
                      <a:r>
                        <a:rPr lang="en-IN" sz="700" b="0" i="0" u="none" strike="noStrike">
                          <a:effectLst/>
                          <a:latin typeface="Arial" panose="020B0604020202020204" pitchFamily="34" charset="0"/>
                        </a:rPr>
                        <a:t>Rent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4,20,000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4,62,000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5,08,200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5,59,020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6,14,922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33365">
                <a:tc>
                  <a:txBody>
                    <a:bodyPr/>
                    <a:lstStyle/>
                    <a:p>
                      <a:pPr algn="l" fontAlgn="b"/>
                      <a:r>
                        <a:rPr lang="en-IN" sz="700" b="0" i="0" u="none" strike="noStrike">
                          <a:effectLst/>
                          <a:latin typeface="Arial" panose="020B0604020202020204" pitchFamily="34" charset="0"/>
                        </a:rPr>
                        <a:t>Total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33,74,000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37,11,400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40,82,540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44,90,794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49,39,873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33365">
                <a:tc>
                  <a:txBody>
                    <a:bodyPr/>
                    <a:lstStyle/>
                    <a:p>
                      <a:pPr algn="l" fontAlgn="b"/>
                      <a:r>
                        <a:rPr lang="en-IN" sz="800" b="0" i="0" u="none" strike="noStrike">
                          <a:effectLst/>
                          <a:latin typeface="Arial" panose="020B0604020202020204" pitchFamily="34" charset="0"/>
                        </a:rPr>
                        <a:t> </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38494">
                <a:tc>
                  <a:txBody>
                    <a:bodyPr/>
                    <a:lstStyle/>
                    <a:p>
                      <a:pPr algn="l" fontAlgn="b"/>
                      <a:r>
                        <a:rPr lang="en-IN" sz="800" b="1" i="0" u="none" strike="noStrike">
                          <a:effectLst/>
                          <a:latin typeface="Arial" panose="020B0604020202020204" pitchFamily="34" charset="0"/>
                        </a:rPr>
                        <a:t>Earnings (EBITDA)</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82,36,000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1,02,38,600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1,82,35,786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a:effectLst/>
                          <a:latin typeface="Arial" panose="020B0604020202020204" pitchFamily="34" charset="0"/>
                        </a:rPr>
                        <a:t> ₹        2,23,07,196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IN" sz="800" b="0" i="0" u="none" strike="noStrike" dirty="0">
                          <a:effectLst/>
                          <a:latin typeface="Arial" panose="020B0604020202020204" pitchFamily="34" charset="0"/>
                        </a:rPr>
                        <a:t> ₹    3,50,60,127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Tree>
    <p:extLst>
      <p:ext uri="{BB962C8B-B14F-4D97-AF65-F5344CB8AC3E}">
        <p14:creationId xmlns:p14="http://schemas.microsoft.com/office/powerpoint/2010/main" val="251517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FAB5CEA-901D-6443-AAF3-C6F0FCBB37EE}"/>
              </a:ext>
            </a:extLst>
          </p:cNvPr>
          <p:cNvGraphicFramePr>
            <a:graphicFrameLocks noGrp="1"/>
          </p:cNvGraphicFramePr>
          <p:nvPr>
            <p:ph idx="1"/>
            <p:extLst>
              <p:ext uri="{D42A27DB-BD31-4B8C-83A1-F6EECF244321}">
                <p14:modId xmlns:p14="http://schemas.microsoft.com/office/powerpoint/2010/main" val="1296848867"/>
              </p:ext>
            </p:extLst>
          </p:nvPr>
        </p:nvGraphicFramePr>
        <p:xfrm>
          <a:off x="599622" y="1068251"/>
          <a:ext cx="7886700" cy="4024857"/>
        </p:xfrm>
        <a:graphic>
          <a:graphicData uri="http://schemas.openxmlformats.org/drawingml/2006/table">
            <a:tbl>
              <a:tblPr firstRow="1" bandRow="1">
                <a:tableStyleId>{F2DE63D5-997A-4646-A377-4702673A728D}</a:tableStyleId>
              </a:tblPr>
              <a:tblGrid>
                <a:gridCol w="3943350">
                  <a:extLst>
                    <a:ext uri="{9D8B030D-6E8A-4147-A177-3AD203B41FA5}">
                      <a16:colId xmlns:a16="http://schemas.microsoft.com/office/drawing/2014/main" val="1505017573"/>
                    </a:ext>
                  </a:extLst>
                </a:gridCol>
                <a:gridCol w="3943350">
                  <a:extLst>
                    <a:ext uri="{9D8B030D-6E8A-4147-A177-3AD203B41FA5}">
                      <a16:colId xmlns:a16="http://schemas.microsoft.com/office/drawing/2014/main" val="895681478"/>
                    </a:ext>
                  </a:extLst>
                </a:gridCol>
              </a:tblGrid>
              <a:tr h="366259">
                <a:tc>
                  <a:txBody>
                    <a:bodyPr/>
                    <a:lstStyle/>
                    <a:p>
                      <a:r>
                        <a:rPr lang="en-US" sz="1400" dirty="0">
                          <a:solidFill>
                            <a:schemeClr val="tx1"/>
                          </a:solidFill>
                        </a:rPr>
                        <a:t>Funding Needed For </a:t>
                      </a:r>
                    </a:p>
                  </a:txBody>
                  <a:tcPr>
                    <a:solidFill>
                      <a:srgbClr val="FFC000"/>
                    </a:solidFill>
                  </a:tcPr>
                </a:tc>
                <a:tc>
                  <a:txBody>
                    <a:bodyPr/>
                    <a:lstStyle/>
                    <a:p>
                      <a:r>
                        <a:rPr lang="en-US" sz="1400" dirty="0">
                          <a:solidFill>
                            <a:schemeClr val="tx1"/>
                          </a:solidFill>
                        </a:rPr>
                        <a:t>Market Expansion and Product Development for the next 5 years </a:t>
                      </a:r>
                    </a:p>
                  </a:txBody>
                  <a:tcPr>
                    <a:solidFill>
                      <a:srgbClr val="FFC000"/>
                    </a:solidFill>
                  </a:tcPr>
                </a:tc>
                <a:extLst>
                  <a:ext uri="{0D108BD9-81ED-4DB2-BD59-A6C34878D82A}">
                    <a16:rowId xmlns:a16="http://schemas.microsoft.com/office/drawing/2014/main" val="401867622"/>
                  </a:ext>
                </a:extLst>
              </a:tr>
              <a:tr h="366259">
                <a:tc>
                  <a:txBody>
                    <a:bodyPr/>
                    <a:lstStyle/>
                    <a:p>
                      <a:r>
                        <a:rPr lang="en-US" sz="1400" dirty="0"/>
                        <a:t>Current Equity Capital of Founders</a:t>
                      </a:r>
                    </a:p>
                  </a:txBody>
                  <a:tcPr/>
                </a:tc>
                <a:tc>
                  <a:txBody>
                    <a:bodyPr/>
                    <a:lstStyle/>
                    <a:p>
                      <a:r>
                        <a:rPr lang="en-US" sz="1400" dirty="0"/>
                        <a:t>The Founders have put in paid up capital of INR 0.5M , they also have a debt of INR 0.5M from family and friends which will be converted into equity at par. Total Capital is INR 1M</a:t>
                      </a:r>
                    </a:p>
                  </a:txBody>
                  <a:tcPr/>
                </a:tc>
                <a:extLst>
                  <a:ext uri="{0D108BD9-81ED-4DB2-BD59-A6C34878D82A}">
                    <a16:rowId xmlns:a16="http://schemas.microsoft.com/office/drawing/2014/main" val="4159447757"/>
                  </a:ext>
                </a:extLst>
              </a:tr>
              <a:tr h="366259">
                <a:tc>
                  <a:txBody>
                    <a:bodyPr/>
                    <a:lstStyle/>
                    <a:p>
                      <a:r>
                        <a:rPr lang="en-US" sz="1400" dirty="0"/>
                        <a:t>Potential Funding Sources</a:t>
                      </a:r>
                    </a:p>
                  </a:txBody>
                  <a:tcPr/>
                </a:tc>
                <a:tc>
                  <a:txBody>
                    <a:bodyPr/>
                    <a:lstStyle/>
                    <a:p>
                      <a:r>
                        <a:rPr lang="en-US" sz="1400" dirty="0"/>
                        <a:t>Angel Networks , Seed Funds , HNI’s</a:t>
                      </a:r>
                    </a:p>
                  </a:txBody>
                  <a:tcPr/>
                </a:tc>
                <a:extLst>
                  <a:ext uri="{0D108BD9-81ED-4DB2-BD59-A6C34878D82A}">
                    <a16:rowId xmlns:a16="http://schemas.microsoft.com/office/drawing/2014/main" val="3061235258"/>
                  </a:ext>
                </a:extLst>
              </a:tr>
              <a:tr h="366259">
                <a:tc>
                  <a:txBody>
                    <a:bodyPr/>
                    <a:lstStyle/>
                    <a:p>
                      <a:r>
                        <a:rPr lang="en-US" sz="1400" dirty="0"/>
                        <a:t>Current Valuation of Company </a:t>
                      </a:r>
                    </a:p>
                  </a:txBody>
                  <a:tcPr/>
                </a:tc>
                <a:tc>
                  <a:txBody>
                    <a:bodyPr/>
                    <a:lstStyle/>
                    <a:p>
                      <a:r>
                        <a:rPr lang="en-US" sz="1400" dirty="0"/>
                        <a:t>The company is seeking a current valuation of INR 70M based on </a:t>
                      </a:r>
                      <a:r>
                        <a:rPr lang="en-US" sz="1400" dirty="0" err="1"/>
                        <a:t>comparables</a:t>
                      </a:r>
                      <a:r>
                        <a:rPr lang="en-US" sz="1400" dirty="0"/>
                        <a:t> of 12 P/E on a 5 year projection based on current sales </a:t>
                      </a:r>
                    </a:p>
                  </a:txBody>
                  <a:tcPr/>
                </a:tc>
                <a:extLst>
                  <a:ext uri="{0D108BD9-81ED-4DB2-BD59-A6C34878D82A}">
                    <a16:rowId xmlns:a16="http://schemas.microsoft.com/office/drawing/2014/main" val="871575691"/>
                  </a:ext>
                </a:extLst>
              </a:tr>
              <a:tr h="366259">
                <a:tc>
                  <a:txBody>
                    <a:bodyPr/>
                    <a:lstStyle/>
                    <a:p>
                      <a:r>
                        <a:rPr lang="en-US" sz="1400" dirty="0"/>
                        <a:t>Target Fund Raise </a:t>
                      </a:r>
                    </a:p>
                  </a:txBody>
                  <a:tcPr/>
                </a:tc>
                <a:tc>
                  <a:txBody>
                    <a:bodyPr/>
                    <a:lstStyle/>
                    <a:p>
                      <a:r>
                        <a:rPr lang="en-US" sz="1400" dirty="0"/>
                        <a:t>The company is seeking to raise INR 20M </a:t>
                      </a:r>
                    </a:p>
                  </a:txBody>
                  <a:tcPr/>
                </a:tc>
                <a:extLst>
                  <a:ext uri="{0D108BD9-81ED-4DB2-BD59-A6C34878D82A}">
                    <a16:rowId xmlns:a16="http://schemas.microsoft.com/office/drawing/2014/main" val="3132430847"/>
                  </a:ext>
                </a:extLst>
              </a:tr>
              <a:tr h="366259">
                <a:tc>
                  <a:txBody>
                    <a:bodyPr/>
                    <a:lstStyle/>
                    <a:p>
                      <a:r>
                        <a:rPr lang="en-US" sz="1400" dirty="0"/>
                        <a:t>WIIFM for Investors </a:t>
                      </a:r>
                    </a:p>
                  </a:txBody>
                  <a:tcPr/>
                </a:tc>
                <a:tc>
                  <a:txBody>
                    <a:bodyPr/>
                    <a:lstStyle/>
                    <a:p>
                      <a:r>
                        <a:rPr lang="en-US" sz="1400" dirty="0"/>
                        <a:t>26% equity in the company and a seat on the board</a:t>
                      </a:r>
                    </a:p>
                  </a:txBody>
                  <a:tcPr/>
                </a:tc>
                <a:extLst>
                  <a:ext uri="{0D108BD9-81ED-4DB2-BD59-A6C34878D82A}">
                    <a16:rowId xmlns:a16="http://schemas.microsoft.com/office/drawing/2014/main" val="4092127160"/>
                  </a:ext>
                </a:extLst>
              </a:tr>
              <a:tr h="366259">
                <a:tc>
                  <a:txBody>
                    <a:bodyPr/>
                    <a:lstStyle/>
                    <a:p>
                      <a:r>
                        <a:rPr lang="en-US" sz="1400" dirty="0"/>
                        <a:t>Future Fund Raise</a:t>
                      </a:r>
                    </a:p>
                  </a:txBody>
                  <a:tcPr/>
                </a:tc>
                <a:tc>
                  <a:txBody>
                    <a:bodyPr/>
                    <a:lstStyle/>
                    <a:p>
                      <a:r>
                        <a:rPr lang="en-US" sz="1400" dirty="0"/>
                        <a:t>Series A from marquee VC Firms </a:t>
                      </a:r>
                    </a:p>
                  </a:txBody>
                  <a:tcPr/>
                </a:tc>
                <a:extLst>
                  <a:ext uri="{0D108BD9-81ED-4DB2-BD59-A6C34878D82A}">
                    <a16:rowId xmlns:a16="http://schemas.microsoft.com/office/drawing/2014/main" val="2559152578"/>
                  </a:ext>
                </a:extLst>
              </a:tr>
            </a:tbl>
          </a:graphicData>
        </a:graphic>
      </p:graphicFrame>
      <p:sp>
        <p:nvSpPr>
          <p:cNvPr id="5" name="TextBox 4"/>
          <p:cNvSpPr txBox="1"/>
          <p:nvPr/>
        </p:nvSpPr>
        <p:spPr>
          <a:xfrm>
            <a:off x="230276" y="139906"/>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Funding Plan &amp; Projections</a:t>
            </a:r>
          </a:p>
        </p:txBody>
      </p:sp>
      <p:sp>
        <p:nvSpPr>
          <p:cNvPr id="6" name="Rectangle 5"/>
          <p:cNvSpPr/>
          <p:nvPr/>
        </p:nvSpPr>
        <p:spPr>
          <a:xfrm>
            <a:off x="341147" y="605189"/>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Tree>
    <p:extLst>
      <p:ext uri="{BB962C8B-B14F-4D97-AF65-F5344CB8AC3E}">
        <p14:creationId xmlns:p14="http://schemas.microsoft.com/office/powerpoint/2010/main" val="3301207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A9E8E3-B647-514B-87C3-0AD4E0011B99}"/>
              </a:ext>
            </a:extLst>
          </p:cNvPr>
          <p:cNvSpPr/>
          <p:nvPr/>
        </p:nvSpPr>
        <p:spPr>
          <a:xfrm>
            <a:off x="376090" y="4777008"/>
            <a:ext cx="7923252" cy="144998"/>
          </a:xfrm>
          <a:prstGeom prst="rect">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srgbClr val="FFFFFF"/>
              </a:solidFill>
            </a:endParaRPr>
          </a:p>
        </p:txBody>
      </p:sp>
      <p:pic>
        <p:nvPicPr>
          <p:cNvPr id="9" name="Picture 8"/>
          <p:cNvPicPr>
            <a:picLocks noChangeAspect="1"/>
          </p:cNvPicPr>
          <p:nvPr/>
        </p:nvPicPr>
        <p:blipFill>
          <a:blip r:embed="rId3"/>
          <a:stretch>
            <a:fillRect/>
          </a:stretch>
        </p:blipFill>
        <p:spPr>
          <a:xfrm>
            <a:off x="479955" y="697487"/>
            <a:ext cx="1626248" cy="1161606"/>
          </a:xfrm>
          <a:prstGeom prst="rect">
            <a:avLst/>
          </a:prstGeom>
        </p:spPr>
      </p:pic>
      <p:pic>
        <p:nvPicPr>
          <p:cNvPr id="10" name="Picture 4" descr="Back to School - 3 Tips for Designated School Officials - FordMurray La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955" y="1973723"/>
            <a:ext cx="1626248" cy="11616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A9E8E3-B647-514B-87C3-0AD4E0011B99}"/>
              </a:ext>
            </a:extLst>
          </p:cNvPr>
          <p:cNvSpPr/>
          <p:nvPr/>
        </p:nvSpPr>
        <p:spPr>
          <a:xfrm rot="5400000">
            <a:off x="29247" y="2786009"/>
            <a:ext cx="4538311" cy="176672"/>
          </a:xfrm>
          <a:prstGeom prst="rect">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srgbClr val="FFFFFF"/>
              </a:solidFill>
            </a:endParaRPr>
          </a:p>
        </p:txBody>
      </p:sp>
      <p:sp>
        <p:nvSpPr>
          <p:cNvPr id="12" name="TextBox 11"/>
          <p:cNvSpPr txBox="1"/>
          <p:nvPr/>
        </p:nvSpPr>
        <p:spPr>
          <a:xfrm>
            <a:off x="230276" y="139906"/>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Team Commitment </a:t>
            </a:r>
          </a:p>
        </p:txBody>
      </p:sp>
      <p:sp>
        <p:nvSpPr>
          <p:cNvPr id="13" name="Rectangle 12"/>
          <p:cNvSpPr/>
          <p:nvPr/>
        </p:nvSpPr>
        <p:spPr>
          <a:xfrm>
            <a:off x="341147" y="605189"/>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pic>
        <p:nvPicPr>
          <p:cNvPr id="4098" name="Picture 2" descr="How the CARES Act Affects College Students - SmartAsse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1867"/>
          <a:stretch/>
        </p:blipFill>
        <p:spPr bwMode="auto">
          <a:xfrm>
            <a:off x="479955" y="3249960"/>
            <a:ext cx="1615660" cy="1527048"/>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EA8EAD42-9FE9-5742-8B08-47260653C5B1}"/>
              </a:ext>
            </a:extLst>
          </p:cNvPr>
          <p:cNvSpPr/>
          <p:nvPr/>
        </p:nvSpPr>
        <p:spPr>
          <a:xfrm>
            <a:off x="2796762" y="2164413"/>
            <a:ext cx="5562378" cy="7920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Priyanca</a:t>
            </a:r>
            <a:r>
              <a:rPr lang="en-US" sz="1200" dirty="0">
                <a:solidFill>
                  <a:schemeClr val="tx1"/>
                </a:solidFill>
              </a:rPr>
              <a:t> Jain (CTO) </a:t>
            </a:r>
          </a:p>
          <a:p>
            <a:r>
              <a:rPr lang="en-US" sz="1200" dirty="0">
                <a:solidFill>
                  <a:schemeClr val="tx1"/>
                </a:solidFill>
              </a:rPr>
              <a:t>The Hacker – </a:t>
            </a:r>
            <a:r>
              <a:rPr lang="en-US" sz="1200" dirty="0" err="1">
                <a:solidFill>
                  <a:schemeClr val="tx1"/>
                </a:solidFill>
              </a:rPr>
              <a:t>Priyanca</a:t>
            </a:r>
            <a:r>
              <a:rPr lang="en-US" sz="1200" dirty="0">
                <a:solidFill>
                  <a:schemeClr val="tx1"/>
                </a:solidFill>
              </a:rPr>
              <a:t> comes with coding skills par excellence. She already has 2 apps to her credit</a:t>
            </a:r>
          </a:p>
        </p:txBody>
      </p:sp>
      <p:sp>
        <p:nvSpPr>
          <p:cNvPr id="17" name="Rectangle 16">
            <a:extLst>
              <a:ext uri="{FF2B5EF4-FFF2-40B4-BE49-F238E27FC236}">
                <a16:creationId xmlns:a16="http://schemas.microsoft.com/office/drawing/2014/main" id="{EA8EAD42-9FE9-5742-8B08-47260653C5B1}"/>
              </a:ext>
            </a:extLst>
          </p:cNvPr>
          <p:cNvSpPr/>
          <p:nvPr/>
        </p:nvSpPr>
        <p:spPr>
          <a:xfrm>
            <a:off x="2796762" y="884372"/>
            <a:ext cx="5562378" cy="7920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Edward John (CEO)</a:t>
            </a:r>
          </a:p>
          <a:p>
            <a:r>
              <a:rPr lang="en-US" sz="1200" dirty="0">
                <a:solidFill>
                  <a:schemeClr val="tx1"/>
                </a:solidFill>
              </a:rPr>
              <a:t>The Visionary – </a:t>
            </a:r>
            <a:r>
              <a:rPr lang="en-US" sz="1200" dirty="0" err="1">
                <a:solidFill>
                  <a:schemeClr val="tx1"/>
                </a:solidFill>
              </a:rPr>
              <a:t>MentorApp</a:t>
            </a:r>
            <a:r>
              <a:rPr lang="en-US" sz="1200" dirty="0">
                <a:solidFill>
                  <a:schemeClr val="tx1"/>
                </a:solidFill>
              </a:rPr>
              <a:t> has been Edward’s idea. The problem is one that is ‘close to his heart’. </a:t>
            </a:r>
          </a:p>
        </p:txBody>
      </p:sp>
      <p:sp>
        <p:nvSpPr>
          <p:cNvPr id="18" name="Rectangle 17">
            <a:extLst>
              <a:ext uri="{FF2B5EF4-FFF2-40B4-BE49-F238E27FC236}">
                <a16:creationId xmlns:a16="http://schemas.microsoft.com/office/drawing/2014/main" id="{EA8EAD42-9FE9-5742-8B08-47260653C5B1}"/>
              </a:ext>
            </a:extLst>
          </p:cNvPr>
          <p:cNvSpPr/>
          <p:nvPr/>
        </p:nvSpPr>
        <p:spPr>
          <a:xfrm>
            <a:off x="2796762" y="3431238"/>
            <a:ext cx="5562378" cy="7920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Farhan Ahmed ( CMO)</a:t>
            </a:r>
          </a:p>
          <a:p>
            <a:r>
              <a:rPr lang="en-US" sz="1200" dirty="0">
                <a:solidFill>
                  <a:schemeClr val="tx1"/>
                </a:solidFill>
              </a:rPr>
              <a:t>The Hustler  – Farhan is a born salesman. He is a mobilizer and has connects with campuses across the country through their e-cells </a:t>
            </a:r>
          </a:p>
        </p:txBody>
      </p:sp>
    </p:spTree>
    <p:extLst>
      <p:ext uri="{BB962C8B-B14F-4D97-AF65-F5344CB8AC3E}">
        <p14:creationId xmlns:p14="http://schemas.microsoft.com/office/powerpoint/2010/main" val="211963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91246905"/>
              </p:ext>
            </p:extLst>
          </p:nvPr>
        </p:nvGraphicFramePr>
        <p:xfrm>
          <a:off x="52789" y="388284"/>
          <a:ext cx="9052797" cy="4730229"/>
        </p:xfrm>
        <a:graphic>
          <a:graphicData uri="http://schemas.openxmlformats.org/drawingml/2006/table">
            <a:tbl>
              <a:tblPr firstRow="1" bandRow="1">
                <a:tableStyleId>{2D5ABB26-0587-4C30-8999-92F81FD0307C}</a:tableStyleId>
              </a:tblPr>
              <a:tblGrid>
                <a:gridCol w="2233212">
                  <a:extLst>
                    <a:ext uri="{9D8B030D-6E8A-4147-A177-3AD203B41FA5}">
                      <a16:colId xmlns:a16="http://schemas.microsoft.com/office/drawing/2014/main" val="20000"/>
                    </a:ext>
                  </a:extLst>
                </a:gridCol>
                <a:gridCol w="3413760">
                  <a:extLst>
                    <a:ext uri="{9D8B030D-6E8A-4147-A177-3AD203B41FA5}">
                      <a16:colId xmlns:a16="http://schemas.microsoft.com/office/drawing/2014/main" val="20001"/>
                    </a:ext>
                  </a:extLst>
                </a:gridCol>
                <a:gridCol w="3405825">
                  <a:extLst>
                    <a:ext uri="{9D8B030D-6E8A-4147-A177-3AD203B41FA5}">
                      <a16:colId xmlns:a16="http://schemas.microsoft.com/office/drawing/2014/main" val="20002"/>
                    </a:ext>
                  </a:extLst>
                </a:gridCol>
              </a:tblGrid>
              <a:tr h="2466555">
                <a:tc>
                  <a:txBody>
                    <a:bodyPr/>
                    <a:lstStyle/>
                    <a:p>
                      <a:pPr marL="85090">
                        <a:lnSpc>
                          <a:spcPct val="100000"/>
                        </a:lnSpc>
                        <a:spcBef>
                          <a:spcPts val="635"/>
                        </a:spcBef>
                      </a:pPr>
                      <a:r>
                        <a:rPr sz="700" b="1" spc="-120" dirty="0">
                          <a:latin typeface="Verdana" panose="020B0604030504040204" pitchFamily="34" charset="0"/>
                          <a:ea typeface="Verdana" panose="020B0604030504040204" pitchFamily="34" charset="0"/>
                          <a:cs typeface="Open Sans" panose="020B0606030504020204" pitchFamily="34" charset="0"/>
                        </a:rPr>
                        <a:t>CONTEXT</a:t>
                      </a:r>
                      <a:endParaRPr sz="7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600" spc="-70" dirty="0">
                          <a:latin typeface="Verdana" panose="020B0604030504040204" pitchFamily="34" charset="0"/>
                          <a:ea typeface="Verdana" panose="020B0604030504040204" pitchFamily="34" charset="0"/>
                          <a:cs typeface="Open Sans" panose="020B0606030504020204" pitchFamily="34" charset="0"/>
                        </a:rPr>
                        <a:t>When</a:t>
                      </a:r>
                      <a:r>
                        <a:rPr lang="en-IN" sz="600" spc="-70" dirty="0">
                          <a:latin typeface="Verdana" panose="020B0604030504040204" pitchFamily="34" charset="0"/>
                          <a:ea typeface="Verdana" panose="020B0604030504040204" pitchFamily="34" charset="0"/>
                          <a:cs typeface="Open Sans" panose="020B0606030504020204" pitchFamily="34" charset="0"/>
                        </a:rPr>
                        <a:t> </a:t>
                      </a:r>
                      <a:r>
                        <a:rPr sz="600" spc="-195" dirty="0">
                          <a:latin typeface="Verdana" panose="020B0604030504040204" pitchFamily="34" charset="0"/>
                          <a:ea typeface="Verdana" panose="020B0604030504040204" pitchFamily="34" charset="0"/>
                          <a:cs typeface="Open Sans" panose="020B0606030504020204" pitchFamily="34" charset="0"/>
                        </a:rPr>
                        <a:t> </a:t>
                      </a:r>
                      <a:r>
                        <a:rPr sz="600" spc="-35" dirty="0">
                          <a:latin typeface="Verdana" panose="020B0604030504040204" pitchFamily="34" charset="0"/>
                          <a:ea typeface="Verdana" panose="020B0604030504040204" pitchFamily="34" charset="0"/>
                          <a:cs typeface="Open Sans" panose="020B0606030504020204" pitchFamily="34" charset="0"/>
                        </a:rPr>
                        <a:t>does</a:t>
                      </a:r>
                      <a:r>
                        <a:rPr lang="en-IN" sz="600" spc="-35" dirty="0">
                          <a:latin typeface="Verdana" panose="020B0604030504040204" pitchFamily="34" charset="0"/>
                          <a:ea typeface="Verdana" panose="020B0604030504040204" pitchFamily="34" charset="0"/>
                          <a:cs typeface="Open Sans" panose="020B0606030504020204" pitchFamily="34" charset="0"/>
                        </a:rPr>
                        <a:t> </a:t>
                      </a:r>
                      <a:r>
                        <a:rPr sz="600" spc="-35" dirty="0">
                          <a:latin typeface="Verdana" panose="020B0604030504040204" pitchFamily="34" charset="0"/>
                          <a:ea typeface="Verdana" panose="020B0604030504040204" pitchFamily="34" charset="0"/>
                          <a:cs typeface="Open Sans" panose="020B0606030504020204" pitchFamily="34" charset="0"/>
                        </a:rPr>
                        <a:t>the</a:t>
                      </a:r>
                      <a:r>
                        <a:rPr lang="en-IN" sz="600" spc="-35" dirty="0">
                          <a:latin typeface="Verdana" panose="020B0604030504040204" pitchFamily="34" charset="0"/>
                          <a:ea typeface="Verdana" panose="020B0604030504040204" pitchFamily="34" charset="0"/>
                          <a:cs typeface="Open Sans" panose="020B0606030504020204" pitchFamily="34" charset="0"/>
                        </a:rPr>
                        <a:t> </a:t>
                      </a:r>
                      <a:r>
                        <a:rPr sz="600" spc="-85" dirty="0">
                          <a:latin typeface="Verdana" panose="020B0604030504040204" pitchFamily="34" charset="0"/>
                          <a:ea typeface="Verdana" panose="020B0604030504040204" pitchFamily="34" charset="0"/>
                          <a:cs typeface="Open Sans" panose="020B0606030504020204" pitchFamily="34" charset="0"/>
                        </a:rPr>
                        <a:t>p</a:t>
                      </a:r>
                      <a:r>
                        <a:rPr sz="600" spc="-95" dirty="0">
                          <a:latin typeface="Verdana" panose="020B0604030504040204" pitchFamily="34" charset="0"/>
                          <a:ea typeface="Verdana" panose="020B0604030504040204" pitchFamily="34" charset="0"/>
                          <a:cs typeface="Open Sans" panose="020B0606030504020204" pitchFamily="34" charset="0"/>
                        </a:rPr>
                        <a:t>r</a:t>
                      </a:r>
                      <a:r>
                        <a:rPr sz="600" spc="-90" dirty="0">
                          <a:latin typeface="Verdana" panose="020B0604030504040204" pitchFamily="34" charset="0"/>
                          <a:ea typeface="Verdana" panose="020B0604030504040204" pitchFamily="34" charset="0"/>
                          <a:cs typeface="Open Sans" panose="020B0606030504020204" pitchFamily="34" charset="0"/>
                        </a:rPr>
                        <a:t>o</a:t>
                      </a:r>
                      <a:r>
                        <a:rPr sz="600" spc="-85" dirty="0">
                          <a:latin typeface="Verdana" panose="020B0604030504040204" pitchFamily="34" charset="0"/>
                          <a:ea typeface="Verdana" panose="020B0604030504040204" pitchFamily="34" charset="0"/>
                          <a:cs typeface="Open Sans" panose="020B0606030504020204" pitchFamily="34" charset="0"/>
                        </a:rPr>
                        <a:t>b</a:t>
                      </a:r>
                      <a:r>
                        <a:rPr sz="600" spc="-60" dirty="0">
                          <a:latin typeface="Verdana" panose="020B0604030504040204" pitchFamily="34" charset="0"/>
                          <a:ea typeface="Verdana" panose="020B0604030504040204" pitchFamily="34" charset="0"/>
                          <a:cs typeface="Open Sans" panose="020B0606030504020204" pitchFamily="34" charset="0"/>
                        </a:rPr>
                        <a:t>l</a:t>
                      </a:r>
                      <a:r>
                        <a:rPr sz="600" spc="-95" dirty="0">
                          <a:latin typeface="Verdana" panose="020B0604030504040204" pitchFamily="34" charset="0"/>
                          <a:ea typeface="Verdana" panose="020B0604030504040204" pitchFamily="34" charset="0"/>
                          <a:cs typeface="Open Sans" panose="020B0606030504020204" pitchFamily="34" charset="0"/>
                        </a:rPr>
                        <a:t>e</a:t>
                      </a:r>
                      <a:r>
                        <a:rPr sz="600" dirty="0">
                          <a:latin typeface="Verdana" panose="020B0604030504040204" pitchFamily="34" charset="0"/>
                          <a:ea typeface="Verdana" panose="020B0604030504040204" pitchFamily="34" charset="0"/>
                          <a:cs typeface="Open Sans" panose="020B0606030504020204" pitchFamily="34" charset="0"/>
                        </a:rPr>
                        <a:t>m</a:t>
                      </a:r>
                      <a:r>
                        <a:rPr sz="600" spc="-254" dirty="0">
                          <a:latin typeface="Verdana" panose="020B0604030504040204" pitchFamily="34" charset="0"/>
                          <a:ea typeface="Verdana" panose="020B0604030504040204" pitchFamily="34" charset="0"/>
                          <a:cs typeface="Open Sans" panose="020B0606030504020204" pitchFamily="34" charset="0"/>
                        </a:rPr>
                        <a:t> </a:t>
                      </a:r>
                      <a:r>
                        <a:rPr lang="en-IN" sz="600" spc="-254" dirty="0">
                          <a:latin typeface="Verdana" panose="020B0604030504040204" pitchFamily="34" charset="0"/>
                          <a:ea typeface="Verdana" panose="020B0604030504040204" pitchFamily="34" charset="0"/>
                          <a:cs typeface="Open Sans" panose="020B0606030504020204" pitchFamily="34" charset="0"/>
                        </a:rPr>
                        <a:t>   </a:t>
                      </a:r>
                      <a:r>
                        <a:rPr sz="600" spc="-70" dirty="0">
                          <a:latin typeface="Verdana" panose="020B0604030504040204" pitchFamily="34" charset="0"/>
                          <a:ea typeface="Verdana" panose="020B0604030504040204" pitchFamily="34" charset="0"/>
                          <a:cs typeface="Open Sans" panose="020B0606030504020204" pitchFamily="34" charset="0"/>
                        </a:rPr>
                        <a:t>o</a:t>
                      </a:r>
                      <a:r>
                        <a:rPr sz="600" spc="-65" dirty="0">
                          <a:latin typeface="Verdana" panose="020B0604030504040204" pitchFamily="34" charset="0"/>
                          <a:ea typeface="Verdana" panose="020B0604030504040204" pitchFamily="34" charset="0"/>
                          <a:cs typeface="Open Sans" panose="020B0606030504020204" pitchFamily="34" charset="0"/>
                        </a:rPr>
                        <a:t>cc</a:t>
                      </a:r>
                      <a:r>
                        <a:rPr sz="600" spc="-45" dirty="0">
                          <a:latin typeface="Verdana" panose="020B0604030504040204" pitchFamily="34" charset="0"/>
                          <a:ea typeface="Verdana" panose="020B0604030504040204" pitchFamily="34" charset="0"/>
                          <a:cs typeface="Open Sans" panose="020B0606030504020204" pitchFamily="34" charset="0"/>
                        </a:rPr>
                        <a:t>u</a:t>
                      </a:r>
                      <a:r>
                        <a:rPr sz="600" spc="-55" dirty="0">
                          <a:latin typeface="Verdana" panose="020B0604030504040204" pitchFamily="34" charset="0"/>
                          <a:ea typeface="Verdana" panose="020B0604030504040204" pitchFamily="34" charset="0"/>
                          <a:cs typeface="Open Sans" panose="020B0606030504020204" pitchFamily="34" charset="0"/>
                        </a:rPr>
                        <a:t>r</a:t>
                      </a:r>
                      <a:r>
                        <a:rPr sz="600" dirty="0">
                          <a:latin typeface="Verdana" panose="020B0604030504040204" pitchFamily="34" charset="0"/>
                          <a:ea typeface="Verdana" panose="020B0604030504040204" pitchFamily="34" charset="0"/>
                          <a:cs typeface="Open Sans" panose="020B0606030504020204" pitchFamily="34" charset="0"/>
                        </a:rPr>
                        <a:t>?</a:t>
                      </a:r>
                      <a:endParaRPr lang="en-IN" sz="6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endParaRPr lang="en-IN" sz="6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lang="en-IN" sz="600" dirty="0" err="1">
                          <a:latin typeface="Verdana" panose="020B0604030504040204" pitchFamily="34" charset="0"/>
                          <a:ea typeface="Verdana" panose="020B0604030504040204" pitchFamily="34" charset="0"/>
                          <a:cs typeface="Open Sans" panose="020B0606030504020204" pitchFamily="34" charset="0"/>
                        </a:rPr>
                        <a:t>Startup</a:t>
                      </a:r>
                      <a:endParaRPr lang="en-IN" sz="600" dirty="0">
                        <a:latin typeface="Verdana" panose="020B0604030504040204" pitchFamily="34" charset="0"/>
                        <a:ea typeface="Verdana" panose="020B0604030504040204" pitchFamily="34" charset="0"/>
                        <a:cs typeface="Open Sans" panose="020B0606030504020204" pitchFamily="34" charset="0"/>
                      </a:endParaRPr>
                    </a:p>
                    <a:p>
                      <a:pPr marL="256540" indent="-171450">
                        <a:lnSpc>
                          <a:spcPct val="100000"/>
                        </a:lnSpc>
                        <a:buFont typeface="Arial" panose="020B0604020202020204" pitchFamily="34" charset="0"/>
                        <a:buChar char="•"/>
                      </a:pPr>
                      <a:r>
                        <a:rPr lang="en-IN" sz="600" dirty="0">
                          <a:latin typeface="Verdana" panose="020B0604030504040204" pitchFamily="34" charset="0"/>
                          <a:ea typeface="Verdana" panose="020B0604030504040204" pitchFamily="34" charset="0"/>
                          <a:cs typeface="Open Sans" panose="020B0606030504020204" pitchFamily="34" charset="0"/>
                        </a:rPr>
                        <a:t>Right</a:t>
                      </a:r>
                      <a:r>
                        <a:rPr lang="en-IN" sz="600" baseline="0" dirty="0">
                          <a:latin typeface="Verdana" panose="020B0604030504040204" pitchFamily="34" charset="0"/>
                          <a:ea typeface="Verdana" panose="020B0604030504040204" pitchFamily="34" charset="0"/>
                          <a:cs typeface="Open Sans" panose="020B0606030504020204" pitchFamily="34" charset="0"/>
                        </a:rPr>
                        <a:t> from starting up </a:t>
                      </a:r>
                    </a:p>
                    <a:p>
                      <a:pPr marL="256540" indent="-171450">
                        <a:lnSpc>
                          <a:spcPct val="100000"/>
                        </a:lnSpc>
                        <a:buFont typeface="Arial" panose="020B0604020202020204" pitchFamily="34" charset="0"/>
                        <a:buChar char="•"/>
                      </a:pPr>
                      <a:r>
                        <a:rPr lang="en-IN" sz="600" dirty="0">
                          <a:latin typeface="Verdana" panose="020B0604030504040204" pitchFamily="34" charset="0"/>
                          <a:ea typeface="Verdana" panose="020B0604030504040204" pitchFamily="34" charset="0"/>
                          <a:cs typeface="Open Sans" panose="020B0606030504020204" pitchFamily="34" charset="0"/>
                        </a:rPr>
                        <a:t>Mostly</a:t>
                      </a:r>
                      <a:r>
                        <a:rPr lang="en-IN" sz="600" baseline="0" dirty="0">
                          <a:latin typeface="Verdana" panose="020B0604030504040204" pitchFamily="34" charset="0"/>
                          <a:ea typeface="Verdana" panose="020B0604030504040204" pitchFamily="34" charset="0"/>
                          <a:cs typeface="Open Sans" panose="020B0606030504020204" pitchFamily="34" charset="0"/>
                        </a:rPr>
                        <a:t> while searching for a co-founder, </a:t>
                      </a:r>
                      <a:r>
                        <a:rPr lang="en-IN" sz="600" dirty="0">
                          <a:latin typeface="Verdana" panose="020B0604030504040204" pitchFamily="34" charset="0"/>
                          <a:ea typeface="Verdana" panose="020B0604030504040204" pitchFamily="34" charset="0"/>
                          <a:cs typeface="Open Sans" panose="020B0606030504020204" pitchFamily="34" charset="0"/>
                        </a:rPr>
                        <a:t>product</a:t>
                      </a:r>
                      <a:r>
                        <a:rPr lang="en-IN" sz="600" baseline="0" dirty="0">
                          <a:latin typeface="Verdana" panose="020B0604030504040204" pitchFamily="34" charset="0"/>
                          <a:ea typeface="Verdana" panose="020B0604030504040204" pitchFamily="34" charset="0"/>
                          <a:cs typeface="Open Sans" panose="020B0606030504020204" pitchFamily="34" charset="0"/>
                        </a:rPr>
                        <a:t>-market fit validation, business model validation, product development stage, financial planning, marketing and promotion, growth predication, raising funds</a:t>
                      </a:r>
                    </a:p>
                    <a:p>
                      <a:pPr marL="256540" indent="-171450">
                        <a:lnSpc>
                          <a:spcPct val="100000"/>
                        </a:lnSpc>
                        <a:buFont typeface="Arial" panose="020B0604020202020204" pitchFamily="34" charset="0"/>
                        <a:buChar char="•"/>
                      </a:pPr>
                      <a:r>
                        <a:rPr lang="en-IN" sz="600" baseline="0" dirty="0">
                          <a:latin typeface="Verdana" panose="020B0604030504040204" pitchFamily="34" charset="0"/>
                          <a:ea typeface="Verdana" panose="020B0604030504040204" pitchFamily="34" charset="0"/>
                          <a:cs typeface="Open Sans" panose="020B0606030504020204" pitchFamily="34" charset="0"/>
                        </a:rPr>
                        <a:t>Only a few mentors are available through personal networks</a:t>
                      </a:r>
                    </a:p>
                    <a:p>
                      <a:pPr marL="256540" indent="-171450">
                        <a:lnSpc>
                          <a:spcPct val="100000"/>
                        </a:lnSpc>
                        <a:buFont typeface="Arial" panose="020B0604020202020204" pitchFamily="34" charset="0"/>
                        <a:buChar char="•"/>
                      </a:pPr>
                      <a:r>
                        <a:rPr lang="en-IN" sz="600" baseline="0" dirty="0">
                          <a:latin typeface="Verdana" panose="020B0604030504040204" pitchFamily="34" charset="0"/>
                          <a:ea typeface="Verdana" panose="020B0604030504040204" pitchFamily="34" charset="0"/>
                          <a:cs typeface="Open Sans" panose="020B0606030504020204" pitchFamily="34" charset="0"/>
                        </a:rPr>
                        <a:t>Whenever there is an immediate need</a:t>
                      </a:r>
                    </a:p>
                    <a:p>
                      <a:pPr marL="256540" indent="-171450">
                        <a:lnSpc>
                          <a:spcPct val="100000"/>
                        </a:lnSpc>
                        <a:buFont typeface="Arial" panose="020B0604020202020204" pitchFamily="34" charset="0"/>
                        <a:buChar char="•"/>
                      </a:pPr>
                      <a:r>
                        <a:rPr lang="en-IN" sz="600" baseline="0" dirty="0">
                          <a:latin typeface="Verdana" panose="020B0604030504040204" pitchFamily="34" charset="0"/>
                          <a:ea typeface="Verdana" panose="020B0604030504040204" pitchFamily="34" charset="0"/>
                          <a:cs typeface="Open Sans" panose="020B0606030504020204" pitchFamily="34" charset="0"/>
                        </a:rPr>
                        <a:t>Poor outcome/solution from the mentoring</a:t>
                      </a:r>
                    </a:p>
                    <a:p>
                      <a:pPr marL="85090">
                        <a:lnSpc>
                          <a:spcPct val="100000"/>
                        </a:lnSpc>
                      </a:pPr>
                      <a:endParaRPr lang="en-IN" sz="600" baseline="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lang="en-IN" sz="600" baseline="0" dirty="0">
                          <a:latin typeface="Verdana" panose="020B0604030504040204" pitchFamily="34" charset="0"/>
                          <a:ea typeface="Verdana" panose="020B0604030504040204" pitchFamily="34" charset="0"/>
                          <a:cs typeface="Open Sans" panose="020B0606030504020204" pitchFamily="34" charset="0"/>
                        </a:rPr>
                        <a:t>Mentor</a:t>
                      </a:r>
                    </a:p>
                    <a:p>
                      <a:pPr marL="256540" indent="-171450">
                        <a:lnSpc>
                          <a:spcPct val="100000"/>
                        </a:lnSpc>
                        <a:buFont typeface="Arial" panose="020B0604020202020204" pitchFamily="34" charset="0"/>
                        <a:buChar char="•"/>
                      </a:pPr>
                      <a:r>
                        <a:rPr lang="en-IN" sz="600" baseline="0" dirty="0">
                          <a:latin typeface="Verdana" panose="020B0604030504040204" pitchFamily="34" charset="0"/>
                          <a:ea typeface="Verdana" panose="020B0604030504040204" pitchFamily="34" charset="0"/>
                          <a:cs typeface="Open Sans" panose="020B0606030504020204" pitchFamily="34" charset="0"/>
                        </a:rPr>
                        <a:t>During mentor-mentee conversations</a:t>
                      </a:r>
                    </a:p>
                    <a:p>
                      <a:pPr marL="256540" indent="-171450">
                        <a:lnSpc>
                          <a:spcPct val="100000"/>
                        </a:lnSpc>
                        <a:buFont typeface="Arial" panose="020B0604020202020204" pitchFamily="34" charset="0"/>
                        <a:buChar char="•"/>
                      </a:pPr>
                      <a:r>
                        <a:rPr lang="en-IN" sz="600" baseline="0" dirty="0">
                          <a:latin typeface="Verdana" panose="020B0604030504040204" pitchFamily="34" charset="0"/>
                          <a:ea typeface="Verdana" panose="020B0604030504040204" pitchFamily="34" charset="0"/>
                          <a:cs typeface="Open Sans" panose="020B0606030504020204" pitchFamily="34" charset="0"/>
                        </a:rPr>
                        <a:t>During scouting the right </a:t>
                      </a:r>
                      <a:r>
                        <a:rPr lang="en-IN" sz="600" baseline="0" dirty="0" err="1">
                          <a:latin typeface="Verdana" panose="020B0604030504040204" pitchFamily="34" charset="0"/>
                          <a:ea typeface="Verdana" panose="020B0604030504040204" pitchFamily="34" charset="0"/>
                          <a:cs typeface="Open Sans" panose="020B0606030504020204" pitchFamily="34" charset="0"/>
                        </a:rPr>
                        <a:t>startups</a:t>
                      </a:r>
                      <a:r>
                        <a:rPr lang="en-IN" sz="600" baseline="0" dirty="0">
                          <a:latin typeface="Verdana" panose="020B0604030504040204" pitchFamily="34" charset="0"/>
                          <a:ea typeface="Verdana" panose="020B0604030504040204" pitchFamily="34" charset="0"/>
                          <a:cs typeface="Open Sans" panose="020B0606030504020204" pitchFamily="34" charset="0"/>
                        </a:rPr>
                        <a:t> for mentorship</a:t>
                      </a:r>
                    </a:p>
                    <a:p>
                      <a:pPr marL="256540" indent="-171450">
                        <a:lnSpc>
                          <a:spcPct val="100000"/>
                        </a:lnSpc>
                        <a:buFont typeface="Arial" panose="020B0604020202020204" pitchFamily="34" charset="0"/>
                        <a:buChar char="•"/>
                      </a:pPr>
                      <a:r>
                        <a:rPr lang="en-IN" sz="600" baseline="0" dirty="0">
                          <a:latin typeface="Verdana" panose="020B0604030504040204" pitchFamily="34" charset="0"/>
                          <a:ea typeface="Verdana" panose="020B0604030504040204" pitchFamily="34" charset="0"/>
                          <a:cs typeface="Open Sans" panose="020B0606030504020204" pitchFamily="34" charset="0"/>
                        </a:rPr>
                        <a:t>Usually when the mentor wants to monetize her services</a:t>
                      </a:r>
                    </a:p>
                    <a:p>
                      <a:pPr marL="256540" indent="-171450">
                        <a:lnSpc>
                          <a:spcPct val="100000"/>
                        </a:lnSpc>
                        <a:buFont typeface="Arial" panose="020B0604020202020204" pitchFamily="34" charset="0"/>
                        <a:buChar char="•"/>
                      </a:pPr>
                      <a:r>
                        <a:rPr lang="en-IN" sz="600" baseline="0" dirty="0">
                          <a:latin typeface="Verdana" panose="020B0604030504040204" pitchFamily="34" charset="0"/>
                          <a:ea typeface="Verdana" panose="020B0604030504040204" pitchFamily="34" charset="0"/>
                          <a:cs typeface="Open Sans" panose="020B0606030504020204" pitchFamily="34" charset="0"/>
                        </a:rPr>
                        <a:t>Learning from personal experience</a:t>
                      </a:r>
                      <a:endParaRPr lang="en-IN" sz="6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endParaRPr sz="700" dirty="0">
                        <a:latin typeface="Verdana" panose="020B0604030504040204" pitchFamily="34" charset="0"/>
                        <a:ea typeface="Verdana" panose="020B0604030504040204" pitchFamily="34" charset="0"/>
                        <a:cs typeface="Open Sans" panose="020B0606030504020204" pitchFamily="34" charset="0"/>
                      </a:endParaRPr>
                    </a:p>
                  </a:txBody>
                  <a:tcPr marL="0" marR="0" marT="41342"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700" b="1" spc="-130" dirty="0">
                          <a:latin typeface="Verdana" panose="020B0604030504040204" pitchFamily="34" charset="0"/>
                          <a:ea typeface="Verdana" panose="020B0604030504040204" pitchFamily="34" charset="0"/>
                          <a:cs typeface="Open Sans" panose="020B0606030504020204" pitchFamily="34" charset="0"/>
                        </a:rPr>
                        <a:t>PROBLEM</a:t>
                      </a:r>
                      <a:endParaRPr sz="7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600" spc="-30" dirty="0">
                          <a:latin typeface="Verdana" panose="020B0604030504040204" pitchFamily="34" charset="0"/>
                          <a:ea typeface="Verdana" panose="020B0604030504040204" pitchFamily="34" charset="0"/>
                          <a:cs typeface="Open Sans" panose="020B0606030504020204" pitchFamily="34" charset="0"/>
                        </a:rPr>
                        <a:t>What</a:t>
                      </a:r>
                      <a:r>
                        <a:rPr lang="en-IN" sz="600" spc="-30" dirty="0">
                          <a:latin typeface="Verdana" panose="020B0604030504040204" pitchFamily="34" charset="0"/>
                          <a:ea typeface="Verdana" panose="020B0604030504040204" pitchFamily="34" charset="0"/>
                          <a:cs typeface="Open Sans" panose="020B0606030504020204" pitchFamily="34" charset="0"/>
                        </a:rPr>
                        <a:t> </a:t>
                      </a:r>
                      <a:r>
                        <a:rPr sz="600" spc="-30" dirty="0">
                          <a:latin typeface="Verdana" panose="020B0604030504040204" pitchFamily="34" charset="0"/>
                          <a:ea typeface="Verdana" panose="020B0604030504040204" pitchFamily="34" charset="0"/>
                          <a:cs typeface="Open Sans" panose="020B0606030504020204" pitchFamily="34" charset="0"/>
                        </a:rPr>
                        <a:t>is</a:t>
                      </a:r>
                      <a:r>
                        <a:rPr lang="en-IN" sz="600" spc="-30" dirty="0">
                          <a:latin typeface="Verdana" panose="020B0604030504040204" pitchFamily="34" charset="0"/>
                          <a:ea typeface="Verdana" panose="020B0604030504040204" pitchFamily="34" charset="0"/>
                          <a:cs typeface="Open Sans" panose="020B0606030504020204" pitchFamily="34" charset="0"/>
                        </a:rPr>
                        <a:t> </a:t>
                      </a:r>
                      <a:r>
                        <a:rPr sz="600" spc="-30" dirty="0">
                          <a:latin typeface="Verdana" panose="020B0604030504040204" pitchFamily="34" charset="0"/>
                          <a:ea typeface="Verdana" panose="020B0604030504040204" pitchFamily="34" charset="0"/>
                          <a:cs typeface="Open Sans" panose="020B0606030504020204" pitchFamily="34" charset="0"/>
                        </a:rPr>
                        <a:t>the</a:t>
                      </a:r>
                      <a:r>
                        <a:rPr lang="en-IN" sz="600" spc="-30" dirty="0">
                          <a:latin typeface="Verdana" panose="020B0604030504040204" pitchFamily="34" charset="0"/>
                          <a:ea typeface="Verdana" panose="020B0604030504040204" pitchFamily="34" charset="0"/>
                          <a:cs typeface="Open Sans" panose="020B0606030504020204" pitchFamily="34" charset="0"/>
                        </a:rPr>
                        <a:t> </a:t>
                      </a:r>
                      <a:r>
                        <a:rPr sz="600" spc="-30" dirty="0">
                          <a:latin typeface="Verdana" panose="020B0604030504040204" pitchFamily="34" charset="0"/>
                          <a:ea typeface="Verdana" panose="020B0604030504040204" pitchFamily="34" charset="0"/>
                          <a:cs typeface="Open Sans" panose="020B0606030504020204" pitchFamily="34" charset="0"/>
                        </a:rPr>
                        <a:t>root </a:t>
                      </a:r>
                      <a:r>
                        <a:rPr sz="600" spc="-55" dirty="0">
                          <a:latin typeface="Verdana" panose="020B0604030504040204" pitchFamily="34" charset="0"/>
                          <a:ea typeface="Verdana" panose="020B0604030504040204" pitchFamily="34" charset="0"/>
                          <a:cs typeface="Open Sans" panose="020B0606030504020204" pitchFamily="34" charset="0"/>
                        </a:rPr>
                        <a:t>cause</a:t>
                      </a:r>
                      <a:r>
                        <a:rPr sz="600" spc="45" dirty="0">
                          <a:latin typeface="Verdana" panose="020B0604030504040204" pitchFamily="34" charset="0"/>
                          <a:ea typeface="Verdana" panose="020B0604030504040204" pitchFamily="34" charset="0"/>
                          <a:cs typeface="Open Sans" panose="020B0606030504020204" pitchFamily="34" charset="0"/>
                        </a:rPr>
                        <a:t> </a:t>
                      </a:r>
                      <a:r>
                        <a:rPr sz="600" spc="-35" dirty="0">
                          <a:latin typeface="Verdana" panose="020B0604030504040204" pitchFamily="34" charset="0"/>
                          <a:ea typeface="Verdana" panose="020B0604030504040204" pitchFamily="34" charset="0"/>
                          <a:cs typeface="Open Sans" panose="020B0606030504020204" pitchFamily="34" charset="0"/>
                        </a:rPr>
                        <a:t>of</a:t>
                      </a:r>
                      <a:r>
                        <a:rPr lang="en-IN" sz="600" spc="0" dirty="0">
                          <a:latin typeface="Verdana" panose="020B0604030504040204" pitchFamily="34" charset="0"/>
                          <a:ea typeface="Verdana" panose="020B0604030504040204" pitchFamily="34" charset="0"/>
                          <a:cs typeface="Open Sans" panose="020B0606030504020204" pitchFamily="34" charset="0"/>
                        </a:rPr>
                        <a:t> t</a:t>
                      </a:r>
                      <a:r>
                        <a:rPr sz="600" spc="-70" dirty="0">
                          <a:latin typeface="Verdana" panose="020B0604030504040204" pitchFamily="34" charset="0"/>
                          <a:ea typeface="Verdana" panose="020B0604030504040204" pitchFamily="34" charset="0"/>
                          <a:cs typeface="Open Sans" panose="020B0606030504020204" pitchFamily="34" charset="0"/>
                        </a:rPr>
                        <a:t>he</a:t>
                      </a:r>
                      <a:r>
                        <a:rPr lang="en-IN" sz="600" spc="-70" dirty="0">
                          <a:latin typeface="Verdana" panose="020B0604030504040204" pitchFamily="34" charset="0"/>
                          <a:ea typeface="Verdana" panose="020B0604030504040204" pitchFamily="34" charset="0"/>
                          <a:cs typeface="Open Sans" panose="020B0606030504020204" pitchFamily="34" charset="0"/>
                        </a:rPr>
                        <a:t> problem</a:t>
                      </a:r>
                      <a:r>
                        <a:rPr sz="600" spc="-70" dirty="0">
                          <a:latin typeface="Verdana" panose="020B0604030504040204" pitchFamily="34" charset="0"/>
                          <a:ea typeface="Verdana" panose="020B0604030504040204" pitchFamily="34" charset="0"/>
                          <a:cs typeface="Open Sans" panose="020B0606030504020204" pitchFamily="34" charset="0"/>
                        </a:rPr>
                        <a:t>?</a:t>
                      </a:r>
                      <a:endParaRPr lang="en-IN" sz="6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IN" sz="6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IN" sz="600" spc="-70" dirty="0" err="1">
                          <a:latin typeface="Verdana" panose="020B0604030504040204" pitchFamily="34" charset="0"/>
                          <a:ea typeface="Verdana" panose="020B0604030504040204" pitchFamily="34" charset="0"/>
                          <a:cs typeface="Open Sans" panose="020B0606030504020204" pitchFamily="34" charset="0"/>
                        </a:rPr>
                        <a:t>Startup</a:t>
                      </a:r>
                      <a:endParaRPr lang="en-IN" sz="600" spc="-70" dirty="0">
                        <a:latin typeface="Verdana" panose="020B0604030504040204" pitchFamily="34" charset="0"/>
                        <a:ea typeface="Verdana" panose="020B0604030504040204" pitchFamily="34" charset="0"/>
                        <a:cs typeface="Open Sans" panose="020B0606030504020204" pitchFamily="34" charset="0"/>
                      </a:endParaRPr>
                    </a:p>
                    <a:p>
                      <a:pPr marL="255905" indent="-171450">
                        <a:lnSpc>
                          <a:spcPct val="100000"/>
                        </a:lnSpc>
                        <a:buFont typeface="Arial" panose="020B0604020202020204" pitchFamily="34" charset="0"/>
                        <a:buChar char="•"/>
                      </a:pPr>
                      <a:r>
                        <a:rPr lang="en-IN" sz="600" spc="-70" dirty="0">
                          <a:latin typeface="Verdana" panose="020B0604030504040204" pitchFamily="34" charset="0"/>
                          <a:ea typeface="Verdana" panose="020B0604030504040204" pitchFamily="34" charset="0"/>
                          <a:cs typeface="Open Sans" panose="020B0606030504020204" pitchFamily="34" charset="0"/>
                        </a:rPr>
                        <a:t>Very</a:t>
                      </a:r>
                      <a:r>
                        <a:rPr lang="en-IN" sz="600" spc="-70" baseline="0" dirty="0">
                          <a:latin typeface="Verdana" panose="020B0604030504040204" pitchFamily="34" charset="0"/>
                          <a:ea typeface="Verdana" panose="020B0604030504040204" pitchFamily="34" charset="0"/>
                          <a:cs typeface="Open Sans" panose="020B0606030504020204" pitchFamily="34" charset="0"/>
                        </a:rPr>
                        <a:t> nascent and have lack of entrepreneurial skills</a:t>
                      </a: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Very young </a:t>
                      </a:r>
                      <a:r>
                        <a:rPr lang="en-IN" sz="600" spc="-70" baseline="0" dirty="0" err="1">
                          <a:latin typeface="Verdana" panose="020B0604030504040204" pitchFamily="34" charset="0"/>
                          <a:ea typeface="Verdana" panose="020B0604030504040204" pitchFamily="34" charset="0"/>
                          <a:cs typeface="Open Sans" panose="020B0606030504020204" pitchFamily="34" charset="0"/>
                        </a:rPr>
                        <a:t>startup</a:t>
                      </a:r>
                      <a:r>
                        <a:rPr lang="en-IN" sz="600" spc="-70" baseline="0" dirty="0">
                          <a:latin typeface="Verdana" panose="020B0604030504040204" pitchFamily="34" charset="0"/>
                          <a:ea typeface="Verdana" panose="020B0604030504040204" pitchFamily="34" charset="0"/>
                          <a:cs typeface="Open Sans" panose="020B0606030504020204" pitchFamily="34" charset="0"/>
                        </a:rPr>
                        <a:t> founding team and many have little experience after their graduation</a:t>
                      </a: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Peer-pressure to be part of the </a:t>
                      </a:r>
                      <a:r>
                        <a:rPr lang="en-IN" sz="600" spc="-70" baseline="0" dirty="0" err="1">
                          <a:latin typeface="Verdana" panose="020B0604030504040204" pitchFamily="34" charset="0"/>
                          <a:ea typeface="Verdana" panose="020B0604030504040204" pitchFamily="34" charset="0"/>
                          <a:cs typeface="Open Sans" panose="020B0606030504020204" pitchFamily="34" charset="0"/>
                        </a:rPr>
                        <a:t>startup</a:t>
                      </a:r>
                      <a:r>
                        <a:rPr lang="en-IN" sz="600" spc="-70" baseline="0" dirty="0">
                          <a:latin typeface="Verdana" panose="020B0604030504040204" pitchFamily="34" charset="0"/>
                          <a:ea typeface="Verdana" panose="020B0604030504040204" pitchFamily="34" charset="0"/>
                          <a:cs typeface="Open Sans" panose="020B0606030504020204" pitchFamily="34" charset="0"/>
                        </a:rPr>
                        <a:t> spree</a:t>
                      </a:r>
                    </a:p>
                    <a:p>
                      <a:pPr marL="255905" indent="-171450">
                        <a:lnSpc>
                          <a:spcPct val="100000"/>
                        </a:lnSpc>
                        <a:buFont typeface="Arial" panose="020B0604020202020204" pitchFamily="34" charset="0"/>
                        <a:buChar char="•"/>
                      </a:pPr>
                      <a:r>
                        <a:rPr lang="en-IN" sz="600" spc="-70" dirty="0">
                          <a:latin typeface="Verdana" panose="020B0604030504040204" pitchFamily="34" charset="0"/>
                          <a:ea typeface="Verdana" panose="020B0604030504040204" pitchFamily="34" charset="0"/>
                          <a:cs typeface="Open Sans" panose="020B0606030504020204" pitchFamily="34" charset="0"/>
                        </a:rPr>
                        <a:t>Not enough networked </a:t>
                      </a: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Limited resources and perks to </a:t>
                      </a:r>
                      <a:r>
                        <a:rPr lang="en-IN" sz="600" spc="-70" baseline="0" dirty="0" err="1">
                          <a:latin typeface="Verdana" panose="020B0604030504040204" pitchFamily="34" charset="0"/>
                          <a:ea typeface="Verdana" panose="020B0604030504040204" pitchFamily="34" charset="0"/>
                          <a:cs typeface="Open Sans" panose="020B0606030504020204" pitchFamily="34" charset="0"/>
                        </a:rPr>
                        <a:t>onboard</a:t>
                      </a:r>
                      <a:r>
                        <a:rPr lang="en-IN" sz="600" spc="-70" baseline="0" dirty="0">
                          <a:latin typeface="Verdana" panose="020B0604030504040204" pitchFamily="34" charset="0"/>
                          <a:ea typeface="Verdana" panose="020B0604030504040204" pitchFamily="34" charset="0"/>
                          <a:cs typeface="Open Sans" panose="020B0606030504020204" pitchFamily="34" charset="0"/>
                        </a:rPr>
                        <a:t> fulltime mentors </a:t>
                      </a: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Lack of availability of mentors within personal network</a:t>
                      </a: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Mismatch for </a:t>
                      </a:r>
                      <a:r>
                        <a:rPr lang="en-IN" sz="600" spc="-70" baseline="0" dirty="0" err="1">
                          <a:latin typeface="Verdana" panose="020B0604030504040204" pitchFamily="34" charset="0"/>
                          <a:ea typeface="Verdana" panose="020B0604030504040204" pitchFamily="34" charset="0"/>
                          <a:cs typeface="Open Sans" panose="020B0606030504020204" pitchFamily="34" charset="0"/>
                        </a:rPr>
                        <a:t>startup</a:t>
                      </a:r>
                      <a:r>
                        <a:rPr lang="en-IN" sz="600" spc="-70" baseline="0" dirty="0">
                          <a:latin typeface="Verdana" panose="020B0604030504040204" pitchFamily="34" charset="0"/>
                          <a:ea typeface="Verdana" panose="020B0604030504040204" pitchFamily="34" charset="0"/>
                          <a:cs typeface="Open Sans" panose="020B0606030504020204" pitchFamily="34" charset="0"/>
                        </a:rPr>
                        <a:t> and mentor</a:t>
                      </a:r>
                    </a:p>
                    <a:p>
                      <a:pPr marL="84455" indent="0">
                        <a:lnSpc>
                          <a:spcPct val="100000"/>
                        </a:lnSpc>
                        <a:buFont typeface="Arial" panose="020B0604020202020204" pitchFamily="34" charset="0"/>
                        <a:buNone/>
                      </a:pPr>
                      <a:endParaRPr lang="en-IN" sz="600" spc="-70" baseline="0" dirty="0">
                        <a:latin typeface="Verdana" panose="020B0604030504040204" pitchFamily="34" charset="0"/>
                        <a:ea typeface="Verdana" panose="020B0604030504040204" pitchFamily="34" charset="0"/>
                        <a:cs typeface="Open Sans" panose="020B0606030504020204" pitchFamily="34" charset="0"/>
                      </a:endParaRPr>
                    </a:p>
                    <a:p>
                      <a:pPr marL="84455" indent="0">
                        <a:lnSpc>
                          <a:spcPct val="100000"/>
                        </a:lnSpc>
                        <a:buFont typeface="Arial" panose="020B0604020202020204" pitchFamily="34" charset="0"/>
                        <a:buNone/>
                      </a:pPr>
                      <a:r>
                        <a:rPr lang="en-IN" sz="600" spc="-70" baseline="0" dirty="0">
                          <a:latin typeface="Verdana" panose="020B0604030504040204" pitchFamily="34" charset="0"/>
                          <a:ea typeface="Verdana" panose="020B0604030504040204" pitchFamily="34" charset="0"/>
                          <a:cs typeface="Open Sans" panose="020B0606030504020204" pitchFamily="34" charset="0"/>
                        </a:rPr>
                        <a:t>Mentor</a:t>
                      </a: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Good visibility in ecosystem but limited personal branding</a:t>
                      </a: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Unorganised mentoring format</a:t>
                      </a: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No mentor-mentee tracking </a:t>
                      </a: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Low rewards and mostly pro-bono</a:t>
                      </a: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Difficult to scout right </a:t>
                      </a:r>
                      <a:r>
                        <a:rPr lang="en-IN" sz="600" spc="-70" baseline="0" dirty="0" err="1">
                          <a:latin typeface="Verdana" panose="020B0604030504040204" pitchFamily="34" charset="0"/>
                          <a:ea typeface="Verdana" panose="020B0604030504040204" pitchFamily="34" charset="0"/>
                          <a:cs typeface="Open Sans" panose="020B0606030504020204" pitchFamily="34" charset="0"/>
                        </a:rPr>
                        <a:t>startups</a:t>
                      </a:r>
                      <a:endParaRPr lang="en-IN" sz="600" spc="-70" baseline="0" dirty="0">
                        <a:latin typeface="Verdana" panose="020B0604030504040204" pitchFamily="34" charset="0"/>
                        <a:ea typeface="Verdana" panose="020B0604030504040204" pitchFamily="34" charset="0"/>
                        <a:cs typeface="Open Sans" panose="020B0606030504020204" pitchFamily="34" charset="0"/>
                      </a:endParaRP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A </a:t>
                      </a:r>
                      <a:r>
                        <a:rPr lang="en-IN" sz="600" spc="-70" baseline="0" dirty="0" err="1">
                          <a:latin typeface="Verdana" panose="020B0604030504040204" pitchFamily="34" charset="0"/>
                          <a:ea typeface="Verdana" panose="020B0604030504040204" pitchFamily="34" charset="0"/>
                          <a:cs typeface="Open Sans" panose="020B0606030504020204" pitchFamily="34" charset="0"/>
                        </a:rPr>
                        <a:t>lof</a:t>
                      </a:r>
                      <a:r>
                        <a:rPr lang="en-IN" sz="600" spc="-70" baseline="0" dirty="0">
                          <a:latin typeface="Verdana" panose="020B0604030504040204" pitchFamily="34" charset="0"/>
                          <a:ea typeface="Verdana" panose="020B0604030504040204" pitchFamily="34" charset="0"/>
                          <a:cs typeface="Open Sans" panose="020B0606030504020204" pitchFamily="34" charset="0"/>
                        </a:rPr>
                        <a:t> of time is wasted</a:t>
                      </a:r>
                    </a:p>
                    <a:p>
                      <a:pPr marL="25590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Mismatch of mentor and mentee </a:t>
                      </a:r>
                      <a:r>
                        <a:rPr lang="en-IN" sz="600" spc="-70" baseline="0" dirty="0" err="1">
                          <a:latin typeface="Verdana" panose="020B0604030504040204" pitchFamily="34" charset="0"/>
                          <a:ea typeface="Verdana" panose="020B0604030504040204" pitchFamily="34" charset="0"/>
                          <a:cs typeface="Open Sans" panose="020B0606030504020204" pitchFamily="34" charset="0"/>
                        </a:rPr>
                        <a:t>startup</a:t>
                      </a:r>
                      <a:endParaRPr lang="en-IN" sz="600" spc="-70" baseline="0" dirty="0">
                        <a:latin typeface="Verdana" panose="020B0604030504040204" pitchFamily="34" charset="0"/>
                        <a:ea typeface="Verdana" panose="020B0604030504040204" pitchFamily="34" charset="0"/>
                        <a:cs typeface="Open Sans" panose="020B0606030504020204" pitchFamily="34" charset="0"/>
                      </a:endParaRPr>
                    </a:p>
                    <a:p>
                      <a:pPr marL="84455" indent="0">
                        <a:lnSpc>
                          <a:spcPct val="100000"/>
                        </a:lnSpc>
                        <a:buFont typeface="Arial" panose="020B0604020202020204" pitchFamily="34" charset="0"/>
                        <a:buNone/>
                      </a:pPr>
                      <a:endParaRPr lang="en-IN" sz="700" spc="-70" dirty="0">
                        <a:latin typeface="Verdana" panose="020B0604030504040204" pitchFamily="34" charset="0"/>
                        <a:ea typeface="Verdana" panose="020B0604030504040204" pitchFamily="34" charset="0"/>
                        <a:cs typeface="Open Sans" panose="020B0606030504020204" pitchFamily="34" charset="0"/>
                      </a:endParaRPr>
                    </a:p>
                  </a:txBody>
                  <a:tcPr marL="0" marR="0" marT="41342"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700" b="1" spc="-135" dirty="0">
                          <a:latin typeface="Verdana" panose="020B0604030504040204" pitchFamily="34" charset="0"/>
                          <a:ea typeface="Verdana" panose="020B0604030504040204" pitchFamily="34" charset="0"/>
                          <a:cs typeface="Open Sans" panose="020B0606030504020204" pitchFamily="34" charset="0"/>
                        </a:rPr>
                        <a:t>ALTERNATIVES</a:t>
                      </a:r>
                      <a:endParaRPr sz="7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600" spc="-45" dirty="0">
                          <a:latin typeface="Verdana" panose="020B0604030504040204" pitchFamily="34" charset="0"/>
                          <a:ea typeface="Verdana" panose="020B0604030504040204" pitchFamily="34" charset="0"/>
                          <a:cs typeface="Open Sans" panose="020B0606030504020204" pitchFamily="34" charset="0"/>
                        </a:rPr>
                        <a:t>What</a:t>
                      </a:r>
                      <a:r>
                        <a:rPr lang="en-IN" sz="600" spc="-45" dirty="0">
                          <a:latin typeface="Verdana" panose="020B0604030504040204" pitchFamily="34" charset="0"/>
                          <a:ea typeface="Verdana" panose="020B0604030504040204" pitchFamily="34" charset="0"/>
                          <a:cs typeface="Open Sans" panose="020B0606030504020204" pitchFamily="34" charset="0"/>
                        </a:rPr>
                        <a:t> </a:t>
                      </a:r>
                      <a:r>
                        <a:rPr sz="600" spc="-45" dirty="0">
                          <a:latin typeface="Verdana" panose="020B0604030504040204" pitchFamily="34" charset="0"/>
                          <a:ea typeface="Verdana" panose="020B0604030504040204" pitchFamily="34" charset="0"/>
                          <a:cs typeface="Open Sans" panose="020B0606030504020204" pitchFamily="34" charset="0"/>
                        </a:rPr>
                        <a:t>do </a:t>
                      </a:r>
                      <a:r>
                        <a:rPr sz="600" spc="-60" dirty="0">
                          <a:latin typeface="Verdana" panose="020B0604030504040204" pitchFamily="34" charset="0"/>
                          <a:ea typeface="Verdana" panose="020B0604030504040204" pitchFamily="34" charset="0"/>
                          <a:cs typeface="Open Sans" panose="020B0606030504020204" pitchFamily="34" charset="0"/>
                        </a:rPr>
                        <a:t>customers </a:t>
                      </a:r>
                      <a:r>
                        <a:rPr sz="600" spc="-20" dirty="0">
                          <a:latin typeface="Verdana" panose="020B0604030504040204" pitchFamily="34" charset="0"/>
                          <a:ea typeface="Verdana" panose="020B0604030504040204" pitchFamily="34" charset="0"/>
                          <a:cs typeface="Open Sans" panose="020B0606030504020204" pitchFamily="34" charset="0"/>
                        </a:rPr>
                        <a:t>do</a:t>
                      </a:r>
                      <a:r>
                        <a:rPr lang="en-IN" sz="600" spc="-20" dirty="0">
                          <a:latin typeface="Verdana" panose="020B0604030504040204" pitchFamily="34" charset="0"/>
                          <a:ea typeface="Verdana" panose="020B0604030504040204" pitchFamily="34" charset="0"/>
                          <a:cs typeface="Open Sans" panose="020B0606030504020204" pitchFamily="34" charset="0"/>
                        </a:rPr>
                        <a:t> </a:t>
                      </a:r>
                      <a:r>
                        <a:rPr sz="600" spc="-20" dirty="0">
                          <a:latin typeface="Verdana" panose="020B0604030504040204" pitchFamily="34" charset="0"/>
                          <a:ea typeface="Verdana" panose="020B0604030504040204" pitchFamily="34" charset="0"/>
                          <a:cs typeface="Open Sans" panose="020B0606030504020204" pitchFamily="34" charset="0"/>
                        </a:rPr>
                        <a:t>now</a:t>
                      </a:r>
                      <a:r>
                        <a:rPr lang="en-IN" sz="600" spc="-20" dirty="0">
                          <a:latin typeface="Verdana" panose="020B0604030504040204" pitchFamily="34" charset="0"/>
                          <a:ea typeface="Verdana" panose="020B0604030504040204" pitchFamily="34" charset="0"/>
                          <a:cs typeface="Open Sans" panose="020B0606030504020204" pitchFamily="34" charset="0"/>
                        </a:rPr>
                        <a:t> </a:t>
                      </a:r>
                      <a:r>
                        <a:rPr sz="600" spc="-20" dirty="0">
                          <a:latin typeface="Verdana" panose="020B0604030504040204" pitchFamily="34" charset="0"/>
                          <a:ea typeface="Verdana" panose="020B0604030504040204" pitchFamily="34" charset="0"/>
                          <a:cs typeface="Open Sans" panose="020B0606030504020204" pitchFamily="34" charset="0"/>
                        </a:rPr>
                        <a:t>to</a:t>
                      </a:r>
                      <a:r>
                        <a:rPr sz="600" spc="-150" dirty="0">
                          <a:latin typeface="Verdana" panose="020B0604030504040204" pitchFamily="34" charset="0"/>
                          <a:ea typeface="Verdana" panose="020B0604030504040204" pitchFamily="34" charset="0"/>
                          <a:cs typeface="Open Sans" panose="020B0606030504020204" pitchFamily="34" charset="0"/>
                        </a:rPr>
                        <a:t> </a:t>
                      </a:r>
                      <a:r>
                        <a:rPr sz="600" spc="-20" dirty="0">
                          <a:latin typeface="Verdana" panose="020B0604030504040204" pitchFamily="34" charset="0"/>
                          <a:ea typeface="Verdana" panose="020B0604030504040204" pitchFamily="34" charset="0"/>
                          <a:cs typeface="Open Sans" panose="020B0606030504020204" pitchFamily="34" charset="0"/>
                        </a:rPr>
                        <a:t>ﬁx</a:t>
                      </a:r>
                      <a:r>
                        <a:rPr lang="en-IN" sz="600" spc="-20" dirty="0">
                          <a:latin typeface="Verdana" panose="020B0604030504040204" pitchFamily="34" charset="0"/>
                          <a:ea typeface="Verdana" panose="020B0604030504040204" pitchFamily="34" charset="0"/>
                          <a:cs typeface="Open Sans" panose="020B0606030504020204" pitchFamily="34" charset="0"/>
                        </a:rPr>
                        <a:t> </a:t>
                      </a:r>
                      <a:r>
                        <a:rPr sz="600" spc="-60" dirty="0">
                          <a:latin typeface="Verdana" panose="020B0604030504040204" pitchFamily="34" charset="0"/>
                          <a:ea typeface="Verdana" panose="020B0604030504040204" pitchFamily="34" charset="0"/>
                          <a:cs typeface="Open Sans" panose="020B0606030504020204" pitchFamily="34" charset="0"/>
                        </a:rPr>
                        <a:t>the</a:t>
                      </a:r>
                      <a:r>
                        <a:rPr lang="en-IN" sz="600" spc="-60" dirty="0">
                          <a:latin typeface="Verdana" panose="020B0604030504040204" pitchFamily="34" charset="0"/>
                          <a:ea typeface="Verdana" panose="020B0604030504040204" pitchFamily="34" charset="0"/>
                          <a:cs typeface="Open Sans" panose="020B0606030504020204" pitchFamily="34" charset="0"/>
                        </a:rPr>
                        <a:t> </a:t>
                      </a:r>
                      <a:r>
                        <a:rPr sz="600" spc="-60" dirty="0">
                          <a:latin typeface="Verdana" panose="020B0604030504040204" pitchFamily="34" charset="0"/>
                          <a:ea typeface="Verdana" panose="020B0604030504040204" pitchFamily="34" charset="0"/>
                          <a:cs typeface="Open Sans" panose="020B0606030504020204" pitchFamily="34" charset="0"/>
                        </a:rPr>
                        <a:t>problem?</a:t>
                      </a:r>
                      <a:endParaRPr lang="en-IN" sz="6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endParaRPr lang="en-IN" sz="6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lang="en-IN" sz="600" spc="-60" dirty="0" err="1">
                          <a:latin typeface="Verdana" panose="020B0604030504040204" pitchFamily="34" charset="0"/>
                          <a:ea typeface="Verdana" panose="020B0604030504040204" pitchFamily="34" charset="0"/>
                          <a:cs typeface="Open Sans" panose="020B0606030504020204" pitchFamily="34" charset="0"/>
                        </a:rPr>
                        <a:t>Startup</a:t>
                      </a:r>
                      <a:endParaRPr lang="en-IN" sz="600" spc="-60" dirty="0">
                        <a:latin typeface="Verdana" panose="020B0604030504040204" pitchFamily="34" charset="0"/>
                        <a:ea typeface="Verdana" panose="020B0604030504040204" pitchFamily="34" charset="0"/>
                        <a:cs typeface="Open Sans" panose="020B0606030504020204" pitchFamily="34" charset="0"/>
                      </a:endParaRPr>
                    </a:p>
                    <a:p>
                      <a:pPr marL="257175" indent="-171450">
                        <a:lnSpc>
                          <a:spcPct val="100000"/>
                        </a:lnSpc>
                        <a:buFont typeface="Arial" panose="020B0604020202020204" pitchFamily="34" charset="0"/>
                        <a:buChar char="•"/>
                      </a:pPr>
                      <a:r>
                        <a:rPr lang="en-IN" sz="600" spc="-60" dirty="0">
                          <a:latin typeface="Verdana" panose="020B0604030504040204" pitchFamily="34" charset="0"/>
                          <a:ea typeface="Verdana" panose="020B0604030504040204" pitchFamily="34" charset="0"/>
                          <a:cs typeface="Open Sans" panose="020B0606030504020204" pitchFamily="34" charset="0"/>
                        </a:rPr>
                        <a:t>Consult lawyers, CA’s, Business</a:t>
                      </a:r>
                      <a:r>
                        <a:rPr lang="en-IN" sz="600" spc="-60" baseline="0" dirty="0">
                          <a:latin typeface="Verdana" panose="020B0604030504040204" pitchFamily="34" charset="0"/>
                          <a:ea typeface="Verdana" panose="020B0604030504040204" pitchFamily="34" charset="0"/>
                          <a:cs typeface="Open Sans" panose="020B0606030504020204" pitchFamily="34" charset="0"/>
                        </a:rPr>
                        <a:t> Consultants</a:t>
                      </a:r>
                    </a:p>
                    <a:p>
                      <a:pPr marL="257175" indent="-171450">
                        <a:lnSpc>
                          <a:spcPct val="100000"/>
                        </a:lnSpc>
                        <a:buFont typeface="Arial" panose="020B0604020202020204" pitchFamily="34" charset="0"/>
                        <a:buChar char="•"/>
                      </a:pPr>
                      <a:r>
                        <a:rPr lang="en-IN" sz="600" spc="-60" baseline="0" dirty="0">
                          <a:latin typeface="Verdana" panose="020B0604030504040204" pitchFamily="34" charset="0"/>
                          <a:ea typeface="Verdana" panose="020B0604030504040204" pitchFamily="34" charset="0"/>
                          <a:cs typeface="Open Sans" panose="020B0606030504020204" pitchFamily="34" charset="0"/>
                        </a:rPr>
                        <a:t>Try to seek help from their network, professors of management, reliable friends/ family/relatives who are  doing their businesses</a:t>
                      </a:r>
                    </a:p>
                    <a:p>
                      <a:pPr marL="257175" indent="-171450">
                        <a:lnSpc>
                          <a:spcPct val="100000"/>
                        </a:lnSpc>
                        <a:buFont typeface="Arial" panose="020B0604020202020204" pitchFamily="34" charset="0"/>
                        <a:buChar char="•"/>
                      </a:pPr>
                      <a:r>
                        <a:rPr lang="en-IN" sz="600" spc="-60" baseline="0" dirty="0">
                          <a:latin typeface="Verdana" panose="020B0604030504040204" pitchFamily="34" charset="0"/>
                          <a:ea typeface="Verdana" panose="020B0604030504040204" pitchFamily="34" charset="0"/>
                          <a:cs typeface="Open Sans" panose="020B0606030504020204" pitchFamily="34" charset="0"/>
                        </a:rPr>
                        <a:t>On-board mentors with limited knowledge skill in exchange of equity</a:t>
                      </a:r>
                    </a:p>
                    <a:p>
                      <a:pPr marL="257175" indent="-171450">
                        <a:lnSpc>
                          <a:spcPct val="100000"/>
                        </a:lnSpc>
                        <a:buFont typeface="Arial" panose="020B0604020202020204" pitchFamily="34" charset="0"/>
                        <a:buChar char="•"/>
                      </a:pPr>
                      <a:r>
                        <a:rPr lang="en-IN" sz="600" spc="-60" baseline="0" dirty="0">
                          <a:latin typeface="Verdana" panose="020B0604030504040204" pitchFamily="34" charset="0"/>
                          <a:ea typeface="Verdana" panose="020B0604030504040204" pitchFamily="34" charset="0"/>
                          <a:cs typeface="Open Sans" panose="020B0606030504020204" pitchFamily="34" charset="0"/>
                        </a:rPr>
                        <a:t>Learn from entrepreneurship books, websites, blogs, articles, online courses, incubators, accelerators</a:t>
                      </a:r>
                    </a:p>
                    <a:p>
                      <a:pPr marL="85725" indent="0">
                        <a:lnSpc>
                          <a:spcPct val="100000"/>
                        </a:lnSpc>
                        <a:buFont typeface="Arial" panose="020B0604020202020204" pitchFamily="34" charset="0"/>
                        <a:buNone/>
                      </a:pPr>
                      <a:endParaRPr lang="en-IN" sz="700" spc="-60" baseline="0" dirty="0">
                        <a:latin typeface="Verdana" panose="020B0604030504040204" pitchFamily="34" charset="0"/>
                        <a:ea typeface="Verdana" panose="020B0604030504040204" pitchFamily="34" charset="0"/>
                        <a:cs typeface="Open Sans" panose="020B0606030504020204" pitchFamily="34" charset="0"/>
                      </a:endParaRPr>
                    </a:p>
                  </a:txBody>
                  <a:tcPr marL="0" marR="0" marT="41342"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922554">
                <a:tc rowSpan="2">
                  <a:txBody>
                    <a:bodyPr/>
                    <a:lstStyle/>
                    <a:p>
                      <a:pPr marL="85090">
                        <a:lnSpc>
                          <a:spcPct val="100000"/>
                        </a:lnSpc>
                        <a:spcBef>
                          <a:spcPts val="640"/>
                        </a:spcBef>
                      </a:pPr>
                      <a:r>
                        <a:rPr sz="7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600" spc="-40" dirty="0">
                          <a:latin typeface="Verdana" panose="020B0604030504040204" pitchFamily="34" charset="0"/>
                          <a:ea typeface="Verdana" panose="020B0604030504040204" pitchFamily="34" charset="0"/>
                          <a:cs typeface="Open Sans" panose="020B0606030504020204" pitchFamily="34" charset="0"/>
                        </a:rPr>
                        <a:t>Who</a:t>
                      </a:r>
                      <a:r>
                        <a:rPr lang="en-IN" sz="600" spc="-40" dirty="0">
                          <a:latin typeface="Verdana" panose="020B0604030504040204" pitchFamily="34" charset="0"/>
                          <a:ea typeface="Verdana" panose="020B0604030504040204" pitchFamily="34" charset="0"/>
                          <a:cs typeface="Open Sans" panose="020B0606030504020204" pitchFamily="34" charset="0"/>
                        </a:rPr>
                        <a:t> </a:t>
                      </a:r>
                      <a:r>
                        <a:rPr sz="600" spc="-40" dirty="0">
                          <a:latin typeface="Verdana" panose="020B0604030504040204" pitchFamily="34" charset="0"/>
                          <a:ea typeface="Verdana" panose="020B0604030504040204" pitchFamily="34" charset="0"/>
                          <a:cs typeface="Open Sans" panose="020B0606030504020204" pitchFamily="34" charset="0"/>
                        </a:rPr>
                        <a:t>has</a:t>
                      </a:r>
                      <a:r>
                        <a:rPr lang="en-IN" sz="600" spc="-40" dirty="0">
                          <a:latin typeface="Verdana" panose="020B0604030504040204" pitchFamily="34" charset="0"/>
                          <a:ea typeface="Verdana" panose="020B0604030504040204" pitchFamily="34" charset="0"/>
                          <a:cs typeface="Open Sans" panose="020B0606030504020204" pitchFamily="34" charset="0"/>
                        </a:rPr>
                        <a:t> </a:t>
                      </a:r>
                      <a:r>
                        <a:rPr sz="600" spc="-40" dirty="0">
                          <a:latin typeface="Verdana" panose="020B0604030504040204" pitchFamily="34" charset="0"/>
                          <a:ea typeface="Verdana" panose="020B0604030504040204" pitchFamily="34" charset="0"/>
                          <a:cs typeface="Open Sans" panose="020B0606030504020204" pitchFamily="34" charset="0"/>
                        </a:rPr>
                        <a:t>the</a:t>
                      </a:r>
                      <a:r>
                        <a:rPr sz="600" spc="-245" dirty="0">
                          <a:latin typeface="Verdana" panose="020B0604030504040204" pitchFamily="34" charset="0"/>
                          <a:ea typeface="Verdana" panose="020B0604030504040204" pitchFamily="34" charset="0"/>
                          <a:cs typeface="Open Sans" panose="020B0606030504020204" pitchFamily="34" charset="0"/>
                        </a:rPr>
                        <a:t> </a:t>
                      </a:r>
                      <a:r>
                        <a:rPr sz="600" spc="-60" dirty="0">
                          <a:latin typeface="Verdana" panose="020B0604030504040204" pitchFamily="34" charset="0"/>
                          <a:ea typeface="Verdana" panose="020B0604030504040204" pitchFamily="34" charset="0"/>
                          <a:cs typeface="Open Sans" panose="020B0606030504020204" pitchFamily="34" charset="0"/>
                        </a:rPr>
                        <a:t>problem</a:t>
                      </a:r>
                      <a:r>
                        <a:rPr lang="en-IN" sz="600" spc="-60" dirty="0">
                          <a:latin typeface="Verdana" panose="020B0604030504040204" pitchFamily="34" charset="0"/>
                          <a:ea typeface="Verdana" panose="020B0604030504040204" pitchFamily="34" charset="0"/>
                          <a:cs typeface="Open Sans" panose="020B0606030504020204" pitchFamily="34" charset="0"/>
                        </a:rPr>
                        <a:t> </a:t>
                      </a:r>
                      <a:r>
                        <a:rPr sz="600" spc="-60" dirty="0">
                          <a:latin typeface="Verdana" panose="020B0604030504040204" pitchFamily="34" charset="0"/>
                          <a:ea typeface="Verdana" panose="020B0604030504040204" pitchFamily="34" charset="0"/>
                          <a:cs typeface="Open Sans" panose="020B0606030504020204" pitchFamily="34" charset="0"/>
                        </a:rPr>
                        <a:t>most </a:t>
                      </a:r>
                      <a:r>
                        <a:rPr sz="600" spc="-55" dirty="0">
                          <a:latin typeface="Verdana" panose="020B0604030504040204" pitchFamily="34" charset="0"/>
                          <a:ea typeface="Verdana" panose="020B0604030504040204" pitchFamily="34" charset="0"/>
                          <a:cs typeface="Open Sans" panose="020B0606030504020204" pitchFamily="34" charset="0"/>
                        </a:rPr>
                        <a:t>often?</a:t>
                      </a:r>
                      <a:endParaRPr lang="en-IN" sz="6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lang="en-IN" sz="6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r>
                        <a:rPr lang="en-IN" sz="600" spc="-55" dirty="0" err="1">
                          <a:latin typeface="Verdana" panose="020B0604030504040204" pitchFamily="34" charset="0"/>
                          <a:ea typeface="Verdana" panose="020B0604030504040204" pitchFamily="34" charset="0"/>
                          <a:cs typeface="Open Sans" panose="020B0606030504020204" pitchFamily="34" charset="0"/>
                        </a:rPr>
                        <a:t>Startup</a:t>
                      </a:r>
                      <a:endParaRPr lang="en-IN" sz="600" spc="-55" dirty="0">
                        <a:latin typeface="Verdana" panose="020B0604030504040204" pitchFamily="34" charset="0"/>
                        <a:ea typeface="Verdana" panose="020B0604030504040204" pitchFamily="34" charset="0"/>
                        <a:cs typeface="Open Sans" panose="020B0606030504020204" pitchFamily="34" charset="0"/>
                      </a:endParaRPr>
                    </a:p>
                    <a:p>
                      <a:pPr marL="256540" marR="702310" indent="-171450">
                        <a:lnSpc>
                          <a:spcPct val="100000"/>
                        </a:lnSpc>
                        <a:buFont typeface="Arial" panose="020B0604020202020204" pitchFamily="34" charset="0"/>
                        <a:buChar char="•"/>
                      </a:pPr>
                      <a:r>
                        <a:rPr lang="en-IN" sz="600" spc="-55" dirty="0">
                          <a:latin typeface="Verdana" panose="020B0604030504040204" pitchFamily="34" charset="0"/>
                          <a:ea typeface="Verdana" panose="020B0604030504040204" pitchFamily="34" charset="0"/>
                          <a:cs typeface="Open Sans" panose="020B0606030504020204" pitchFamily="34" charset="0"/>
                        </a:rPr>
                        <a:t>Mostly very</a:t>
                      </a:r>
                      <a:r>
                        <a:rPr lang="en-IN" sz="600" spc="-55" baseline="0" dirty="0">
                          <a:latin typeface="Verdana" panose="020B0604030504040204" pitchFamily="34" charset="0"/>
                          <a:ea typeface="Verdana" panose="020B0604030504040204" pitchFamily="34" charset="0"/>
                          <a:cs typeface="Open Sans" panose="020B0606030504020204" pitchFamily="34" charset="0"/>
                        </a:rPr>
                        <a:t> young and early stage </a:t>
                      </a:r>
                      <a:r>
                        <a:rPr lang="en-IN" sz="600" spc="-55" baseline="0" dirty="0" err="1">
                          <a:latin typeface="Verdana" panose="020B0604030504040204" pitchFamily="34" charset="0"/>
                          <a:ea typeface="Verdana" panose="020B0604030504040204" pitchFamily="34" charset="0"/>
                          <a:cs typeface="Open Sans" panose="020B0606030504020204" pitchFamily="34" charset="0"/>
                        </a:rPr>
                        <a:t>startups</a:t>
                      </a:r>
                      <a:r>
                        <a:rPr lang="en-IN" sz="600" spc="-55" baseline="0" dirty="0">
                          <a:latin typeface="Verdana" panose="020B0604030504040204" pitchFamily="34" charset="0"/>
                          <a:ea typeface="Verdana" panose="020B0604030504040204" pitchFamily="34" charset="0"/>
                          <a:cs typeface="Open Sans" panose="020B0606030504020204" pitchFamily="34" charset="0"/>
                        </a:rPr>
                        <a:t> </a:t>
                      </a:r>
                    </a:p>
                    <a:p>
                      <a:pPr marL="256540" marR="702310" indent="-171450">
                        <a:lnSpc>
                          <a:spcPct val="100000"/>
                        </a:lnSpc>
                        <a:buFont typeface="Arial" panose="020B0604020202020204" pitchFamily="34" charset="0"/>
                        <a:buChar char="•"/>
                      </a:pPr>
                      <a:r>
                        <a:rPr lang="en-IN" sz="600" spc="-55" baseline="0" dirty="0">
                          <a:latin typeface="Verdana" panose="020B0604030504040204" pitchFamily="34" charset="0"/>
                          <a:ea typeface="Verdana" panose="020B0604030504040204" pitchFamily="34" charset="0"/>
                          <a:cs typeface="Open Sans" panose="020B0606030504020204" pitchFamily="34" charset="0"/>
                        </a:rPr>
                        <a:t>Revenue and growth stage too want business mentors</a:t>
                      </a:r>
                    </a:p>
                  </a:txBody>
                  <a:tcPr marL="0" marR="0" marT="41667"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7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7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 </a:t>
                      </a:r>
                      <a:r>
                        <a:rPr lang="en-IN" sz="700" b="1" spc="-150" dirty="0">
                          <a:latin typeface="Verdana" panose="020B0604030504040204" pitchFamily="34" charset="0"/>
                          <a:ea typeface="Verdana" panose="020B0604030504040204" pitchFamily="34" charset="0"/>
                          <a:cs typeface="Open Sans" panose="020B0606030504020204" pitchFamily="34" charset="0"/>
                        </a:rPr>
                        <a:t> </a:t>
                      </a:r>
                      <a:r>
                        <a:rPr sz="700" b="1" spc="-150" dirty="0">
                          <a:latin typeface="Verdana" panose="020B0604030504040204" pitchFamily="34" charset="0"/>
                          <a:ea typeface="Verdana" panose="020B0604030504040204" pitchFamily="34" charset="0"/>
                          <a:cs typeface="Open Sans" panose="020B0606030504020204" pitchFamily="34" charset="0"/>
                        </a:rPr>
                        <a:t>IMPACT</a:t>
                      </a:r>
                      <a:endParaRPr sz="7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600" spc="-50" dirty="0">
                          <a:latin typeface="Verdana" panose="020B0604030504040204" pitchFamily="34" charset="0"/>
                          <a:ea typeface="Verdana" panose="020B0604030504040204" pitchFamily="34" charset="0"/>
                          <a:cs typeface="Open Sans" panose="020B0606030504020204" pitchFamily="34" charset="0"/>
                        </a:rPr>
                        <a:t>How</a:t>
                      </a:r>
                      <a:r>
                        <a:rPr lang="en-IN" sz="600" spc="-50" dirty="0">
                          <a:latin typeface="Verdana" panose="020B0604030504040204" pitchFamily="34" charset="0"/>
                          <a:ea typeface="Verdana" panose="020B0604030504040204" pitchFamily="34" charset="0"/>
                          <a:cs typeface="Open Sans" panose="020B0606030504020204" pitchFamily="34" charset="0"/>
                        </a:rPr>
                        <a:t> </a:t>
                      </a:r>
                      <a:r>
                        <a:rPr sz="600" spc="-50" dirty="0">
                          <a:latin typeface="Verdana" panose="020B0604030504040204" pitchFamily="34" charset="0"/>
                          <a:ea typeface="Verdana" panose="020B0604030504040204" pitchFamily="34" charset="0"/>
                          <a:cs typeface="Open Sans" panose="020B0606030504020204" pitchFamily="34" charset="0"/>
                        </a:rPr>
                        <a:t>does</a:t>
                      </a:r>
                      <a:r>
                        <a:rPr lang="en-IN" sz="600" spc="-50" dirty="0">
                          <a:latin typeface="Verdana" panose="020B0604030504040204" pitchFamily="34" charset="0"/>
                          <a:ea typeface="Verdana" panose="020B0604030504040204" pitchFamily="34" charset="0"/>
                          <a:cs typeface="Open Sans" panose="020B0606030504020204" pitchFamily="34" charset="0"/>
                        </a:rPr>
                        <a:t> </a:t>
                      </a:r>
                      <a:r>
                        <a:rPr sz="600" spc="-229" dirty="0">
                          <a:latin typeface="Verdana" panose="020B0604030504040204" pitchFamily="34" charset="0"/>
                          <a:ea typeface="Verdana" panose="020B0604030504040204" pitchFamily="34" charset="0"/>
                          <a:cs typeface="Open Sans" panose="020B0606030504020204" pitchFamily="34" charset="0"/>
                        </a:rPr>
                        <a:t> </a:t>
                      </a:r>
                      <a:r>
                        <a:rPr sz="600" spc="-50" dirty="0">
                          <a:latin typeface="Verdana" panose="020B0604030504040204" pitchFamily="34" charset="0"/>
                          <a:ea typeface="Verdana" panose="020B0604030504040204" pitchFamily="34" charset="0"/>
                          <a:cs typeface="Open Sans" panose="020B0606030504020204" pitchFamily="34" charset="0"/>
                        </a:rPr>
                        <a:t>the</a:t>
                      </a:r>
                      <a:r>
                        <a:rPr lang="en-IN" sz="600" spc="-50" dirty="0">
                          <a:latin typeface="Verdana" panose="020B0604030504040204" pitchFamily="34" charset="0"/>
                          <a:ea typeface="Verdana" panose="020B0604030504040204" pitchFamily="34" charset="0"/>
                          <a:cs typeface="Open Sans" panose="020B0606030504020204" pitchFamily="34" charset="0"/>
                        </a:rPr>
                        <a:t> </a:t>
                      </a:r>
                      <a:r>
                        <a:rPr sz="600" spc="-50" dirty="0">
                          <a:latin typeface="Verdana" panose="020B0604030504040204" pitchFamily="34" charset="0"/>
                          <a:ea typeface="Verdana" panose="020B0604030504040204" pitchFamily="34" charset="0"/>
                          <a:cs typeface="Open Sans" panose="020B0606030504020204" pitchFamily="34" charset="0"/>
                        </a:rPr>
                        <a:t>customer</a:t>
                      </a:r>
                      <a:r>
                        <a:rPr sz="600" spc="-215" dirty="0">
                          <a:latin typeface="Verdana" panose="020B0604030504040204" pitchFamily="34" charset="0"/>
                          <a:ea typeface="Verdana" panose="020B0604030504040204" pitchFamily="34" charset="0"/>
                          <a:cs typeface="Open Sans" panose="020B0606030504020204" pitchFamily="34" charset="0"/>
                        </a:rPr>
                        <a:t> </a:t>
                      </a:r>
                      <a:r>
                        <a:rPr lang="en-IN" sz="600" spc="-215" dirty="0">
                          <a:latin typeface="Verdana" panose="020B0604030504040204" pitchFamily="34" charset="0"/>
                          <a:ea typeface="Verdana" panose="020B0604030504040204" pitchFamily="34" charset="0"/>
                          <a:cs typeface="Open Sans" panose="020B0606030504020204" pitchFamily="34" charset="0"/>
                        </a:rPr>
                        <a:t> </a:t>
                      </a:r>
                      <a:r>
                        <a:rPr sz="600" spc="-55" dirty="0">
                          <a:latin typeface="Verdana" panose="020B0604030504040204" pitchFamily="34" charset="0"/>
                          <a:ea typeface="Verdana" panose="020B0604030504040204" pitchFamily="34" charset="0"/>
                          <a:cs typeface="Open Sans" panose="020B0606030504020204" pitchFamily="34" charset="0"/>
                        </a:rPr>
                        <a:t>feel?</a:t>
                      </a:r>
                      <a:endParaRPr lang="en-IN" sz="6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IN" sz="6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IN" sz="600" spc="-55" dirty="0" err="1">
                          <a:latin typeface="Verdana" panose="020B0604030504040204" pitchFamily="34" charset="0"/>
                          <a:ea typeface="Verdana" panose="020B0604030504040204" pitchFamily="34" charset="0"/>
                          <a:cs typeface="Open Sans" panose="020B0606030504020204" pitchFamily="34" charset="0"/>
                        </a:rPr>
                        <a:t>Startup</a:t>
                      </a:r>
                      <a:r>
                        <a:rPr lang="en-IN" sz="600" spc="-55" dirty="0">
                          <a:latin typeface="Verdana" panose="020B0604030504040204" pitchFamily="34" charset="0"/>
                          <a:ea typeface="Verdana" panose="020B0604030504040204" pitchFamily="34" charset="0"/>
                          <a:cs typeface="Open Sans" panose="020B0606030504020204" pitchFamily="34" charset="0"/>
                        </a:rPr>
                        <a:t> </a:t>
                      </a:r>
                    </a:p>
                    <a:p>
                      <a:pPr marL="255905" indent="-171450">
                        <a:lnSpc>
                          <a:spcPct val="100000"/>
                        </a:lnSpc>
                        <a:buFont typeface="Arial" panose="020B0604020202020204" pitchFamily="34" charset="0"/>
                        <a:buChar char="•"/>
                      </a:pPr>
                      <a:r>
                        <a:rPr lang="en-IN" sz="600" spc="-55" dirty="0">
                          <a:latin typeface="Verdana" panose="020B0604030504040204" pitchFamily="34" charset="0"/>
                          <a:ea typeface="Verdana" panose="020B0604030504040204" pitchFamily="34" charset="0"/>
                          <a:cs typeface="Open Sans" panose="020B0606030504020204" pitchFamily="34" charset="0"/>
                        </a:rPr>
                        <a:t>Confused, frustrated</a:t>
                      </a:r>
                      <a:r>
                        <a:rPr lang="en-IN" sz="600" spc="-55" baseline="0" dirty="0">
                          <a:latin typeface="Verdana" panose="020B0604030504040204" pitchFamily="34" charset="0"/>
                          <a:ea typeface="Verdana" panose="020B0604030504040204" pitchFamily="34" charset="0"/>
                          <a:cs typeface="Open Sans" panose="020B0606030504020204" pitchFamily="34" charset="0"/>
                        </a:rPr>
                        <a:t> and sometimes lost</a:t>
                      </a:r>
                    </a:p>
                    <a:p>
                      <a:pPr marL="255905" indent="-171450">
                        <a:lnSpc>
                          <a:spcPct val="100000"/>
                        </a:lnSpc>
                        <a:buFont typeface="Arial" panose="020B0604020202020204" pitchFamily="34" charset="0"/>
                        <a:buChar char="•"/>
                      </a:pPr>
                      <a:r>
                        <a:rPr lang="en-IN" sz="600" spc="-55" baseline="0" dirty="0">
                          <a:latin typeface="Verdana" panose="020B0604030504040204" pitchFamily="34" charset="0"/>
                          <a:ea typeface="Verdana" panose="020B0604030504040204" pitchFamily="34" charset="0"/>
                          <a:cs typeface="Open Sans" panose="020B0606030504020204" pitchFamily="34" charset="0"/>
                        </a:rPr>
                        <a:t>Under confident</a:t>
                      </a:r>
                    </a:p>
                    <a:p>
                      <a:pPr marL="255905" indent="-171450">
                        <a:lnSpc>
                          <a:spcPct val="100000"/>
                        </a:lnSpc>
                        <a:buFont typeface="Arial" panose="020B0604020202020204" pitchFamily="34" charset="0"/>
                        <a:buChar char="•"/>
                      </a:pPr>
                      <a:r>
                        <a:rPr lang="en-IN" sz="600" spc="-55" baseline="0" dirty="0">
                          <a:latin typeface="Verdana" panose="020B0604030504040204" pitchFamily="34" charset="0"/>
                          <a:ea typeface="Verdana" panose="020B0604030504040204" pitchFamily="34" charset="0"/>
                          <a:cs typeface="Open Sans" panose="020B0606030504020204" pitchFamily="34" charset="0"/>
                        </a:rPr>
                        <a:t>Over priced</a:t>
                      </a:r>
                    </a:p>
                    <a:p>
                      <a:pPr marL="255905" indent="-171450">
                        <a:lnSpc>
                          <a:spcPct val="100000"/>
                        </a:lnSpc>
                        <a:buFont typeface="Arial" panose="020B0604020202020204" pitchFamily="34" charset="0"/>
                        <a:buChar char="•"/>
                      </a:pPr>
                      <a:r>
                        <a:rPr lang="en-IN" sz="600" spc="-55" baseline="0" dirty="0">
                          <a:latin typeface="Verdana" panose="020B0604030504040204" pitchFamily="34" charset="0"/>
                          <a:ea typeface="Verdana" panose="020B0604030504040204" pitchFamily="34" charset="0"/>
                          <a:cs typeface="Open Sans" panose="020B0606030504020204" pitchFamily="34" charset="0"/>
                        </a:rPr>
                        <a:t>Lack of trust, respect and credibility due to poor outcomes or no outcomes</a:t>
                      </a:r>
                    </a:p>
                    <a:p>
                      <a:pPr marL="84455">
                        <a:lnSpc>
                          <a:spcPct val="100000"/>
                        </a:lnSpc>
                      </a:pPr>
                      <a:endParaRPr sz="700" dirty="0">
                        <a:latin typeface="Verdana" panose="020B0604030504040204" pitchFamily="34" charset="0"/>
                        <a:ea typeface="Verdana" panose="020B0604030504040204" pitchFamily="34" charset="0"/>
                        <a:cs typeface="Open Sans" panose="020B0606030504020204" pitchFamily="34" charset="0"/>
                      </a:endParaRPr>
                    </a:p>
                  </a:txBody>
                  <a:tcPr marL="0" marR="0" marT="41667"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7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700" b="1" spc="-155" dirty="0">
                          <a:latin typeface="Verdana" panose="020B0604030504040204" pitchFamily="34" charset="0"/>
                          <a:ea typeface="Verdana" panose="020B0604030504040204" pitchFamily="34" charset="0"/>
                          <a:cs typeface="Open Sans" panose="020B0606030504020204" pitchFamily="34" charset="0"/>
                        </a:rPr>
                        <a:t> </a:t>
                      </a:r>
                      <a:r>
                        <a:rPr sz="7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700" spc="-50" dirty="0">
                          <a:latin typeface="Verdana" panose="020B0604030504040204" pitchFamily="34" charset="0"/>
                          <a:ea typeface="Verdana" panose="020B0604030504040204" pitchFamily="34" charset="0"/>
                          <a:cs typeface="Open Sans" panose="020B0606030504020204" pitchFamily="34" charset="0"/>
                        </a:rPr>
                        <a:t>What</a:t>
                      </a:r>
                      <a:r>
                        <a:rPr lang="en-IN" sz="700" spc="-50" dirty="0">
                          <a:latin typeface="Verdana" panose="020B0604030504040204" pitchFamily="34" charset="0"/>
                          <a:ea typeface="Verdana" panose="020B0604030504040204" pitchFamily="34" charset="0"/>
                          <a:cs typeface="Open Sans" panose="020B0606030504020204" pitchFamily="34" charset="0"/>
                        </a:rPr>
                        <a:t> </a:t>
                      </a:r>
                      <a:r>
                        <a:rPr sz="700" spc="-50" dirty="0">
                          <a:latin typeface="Verdana" panose="020B0604030504040204" pitchFamily="34" charset="0"/>
                          <a:ea typeface="Verdana" panose="020B0604030504040204" pitchFamily="34" charset="0"/>
                          <a:cs typeface="Open Sans" panose="020B0606030504020204" pitchFamily="34" charset="0"/>
                        </a:rPr>
                        <a:t>are</a:t>
                      </a:r>
                      <a:r>
                        <a:rPr lang="en-IN" sz="700" spc="-50" dirty="0">
                          <a:latin typeface="Verdana" panose="020B0604030504040204" pitchFamily="34" charset="0"/>
                          <a:ea typeface="Verdana" panose="020B0604030504040204" pitchFamily="34" charset="0"/>
                          <a:cs typeface="Open Sans" panose="020B0606030504020204" pitchFamily="34" charset="0"/>
                        </a:rPr>
                        <a:t> </a:t>
                      </a:r>
                      <a:r>
                        <a:rPr sz="700" spc="-50" dirty="0">
                          <a:latin typeface="Verdana" panose="020B0604030504040204" pitchFamily="34" charset="0"/>
                          <a:ea typeface="Verdana" panose="020B0604030504040204" pitchFamily="34" charset="0"/>
                          <a:cs typeface="Open Sans" panose="020B0606030504020204" pitchFamily="34" charset="0"/>
                        </a:rPr>
                        <a:t>the</a:t>
                      </a:r>
                      <a:r>
                        <a:rPr lang="en-IN" sz="700" spc="-50" dirty="0">
                          <a:latin typeface="Verdana" panose="020B0604030504040204" pitchFamily="34" charset="0"/>
                          <a:ea typeface="Verdana" panose="020B0604030504040204" pitchFamily="34" charset="0"/>
                          <a:cs typeface="Open Sans" panose="020B0606030504020204" pitchFamily="34" charset="0"/>
                        </a:rPr>
                        <a:t> </a:t>
                      </a:r>
                      <a:r>
                        <a:rPr sz="700" spc="-50" dirty="0">
                          <a:latin typeface="Verdana" panose="020B0604030504040204" pitchFamily="34" charset="0"/>
                          <a:ea typeface="Verdana" panose="020B0604030504040204" pitchFamily="34" charset="0"/>
                          <a:cs typeface="Open Sans" panose="020B0606030504020204" pitchFamily="34" charset="0"/>
                        </a:rPr>
                        <a:t>disadvantages</a:t>
                      </a:r>
                      <a:r>
                        <a:rPr lang="en-IN" sz="700" spc="-50" dirty="0">
                          <a:latin typeface="Verdana" panose="020B0604030504040204" pitchFamily="34" charset="0"/>
                          <a:ea typeface="Verdana" panose="020B0604030504040204" pitchFamily="34" charset="0"/>
                          <a:cs typeface="Open Sans" panose="020B0606030504020204" pitchFamily="34" charset="0"/>
                        </a:rPr>
                        <a:t> </a:t>
                      </a:r>
                      <a:r>
                        <a:rPr sz="700" spc="-50" dirty="0">
                          <a:latin typeface="Verdana" panose="020B0604030504040204" pitchFamily="34" charset="0"/>
                          <a:ea typeface="Verdana" panose="020B0604030504040204" pitchFamily="34" charset="0"/>
                          <a:cs typeface="Open Sans" panose="020B0606030504020204" pitchFamily="34" charset="0"/>
                        </a:rPr>
                        <a:t>of </a:t>
                      </a:r>
                      <a:r>
                        <a:rPr sz="700" spc="-35" dirty="0">
                          <a:latin typeface="Verdana" panose="020B0604030504040204" pitchFamily="34" charset="0"/>
                          <a:ea typeface="Verdana" panose="020B0604030504040204" pitchFamily="34" charset="0"/>
                          <a:cs typeface="Open Sans" panose="020B0606030504020204" pitchFamily="34" charset="0"/>
                        </a:rPr>
                        <a:t>the  </a:t>
                      </a:r>
                      <a:r>
                        <a:rPr sz="700" spc="-70" dirty="0">
                          <a:latin typeface="Verdana" panose="020B0604030504040204" pitchFamily="34" charset="0"/>
                          <a:ea typeface="Verdana" panose="020B0604030504040204" pitchFamily="34" charset="0"/>
                          <a:cs typeface="Open Sans" panose="020B0606030504020204" pitchFamily="34" charset="0"/>
                        </a:rPr>
                        <a:t>alternatives?</a:t>
                      </a:r>
                      <a:endParaRPr lang="en-IN" sz="7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endParaRPr lang="en-IN" sz="7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r>
                        <a:rPr lang="en-IN" sz="600" spc="-70" dirty="0" err="1">
                          <a:latin typeface="Verdana" panose="020B0604030504040204" pitchFamily="34" charset="0"/>
                          <a:ea typeface="Verdana" panose="020B0604030504040204" pitchFamily="34" charset="0"/>
                          <a:cs typeface="Open Sans" panose="020B0606030504020204" pitchFamily="34" charset="0"/>
                        </a:rPr>
                        <a:t>Startup</a:t>
                      </a:r>
                      <a:endParaRPr lang="en-IN" sz="600" spc="-70" dirty="0">
                        <a:latin typeface="Verdana" panose="020B0604030504040204" pitchFamily="34" charset="0"/>
                        <a:ea typeface="Verdana" panose="020B0604030504040204" pitchFamily="34" charset="0"/>
                        <a:cs typeface="Open Sans" panose="020B0606030504020204" pitchFamily="34" charset="0"/>
                      </a:endParaRPr>
                    </a:p>
                    <a:p>
                      <a:pPr marL="257175" marR="247015" indent="-171450">
                        <a:lnSpc>
                          <a:spcPct val="100000"/>
                        </a:lnSpc>
                        <a:buFont typeface="Arial" panose="020B0604020202020204" pitchFamily="34" charset="0"/>
                        <a:buChar char="•"/>
                      </a:pPr>
                      <a:r>
                        <a:rPr lang="en-IN" sz="600" spc="-70" dirty="0">
                          <a:latin typeface="Verdana" panose="020B0604030504040204" pitchFamily="34" charset="0"/>
                          <a:ea typeface="Verdana" panose="020B0604030504040204" pitchFamily="34" charset="0"/>
                          <a:cs typeface="Open Sans" panose="020B0606030504020204" pitchFamily="34" charset="0"/>
                        </a:rPr>
                        <a:t>Lawyers</a:t>
                      </a:r>
                      <a:r>
                        <a:rPr lang="en-IN" sz="600" spc="-70" baseline="0" dirty="0">
                          <a:latin typeface="Verdana" panose="020B0604030504040204" pitchFamily="34" charset="0"/>
                          <a:ea typeface="Verdana" panose="020B0604030504040204" pitchFamily="34" charset="0"/>
                          <a:cs typeface="Open Sans" panose="020B0606030504020204" pitchFamily="34" charset="0"/>
                        </a:rPr>
                        <a:t> and CA’s and business consultants are pricy</a:t>
                      </a:r>
                    </a:p>
                    <a:p>
                      <a:pPr marL="257175" marR="24701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Mostly have domain-specific knowledge, sometimes outdated; may not be relevant right at the starting up phase.</a:t>
                      </a:r>
                    </a:p>
                    <a:p>
                      <a:pPr marL="257175" marR="24701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Sometimes too busy to provide meaningful time</a:t>
                      </a:r>
                    </a:p>
                    <a:p>
                      <a:pPr marL="257175" marR="24701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May be good for financial management but not for the business execution, strategies and growth</a:t>
                      </a:r>
                    </a:p>
                    <a:p>
                      <a:pPr marL="257175" marR="24701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Books are time-consuming, mostly generic, not very updated</a:t>
                      </a:r>
                    </a:p>
                    <a:p>
                      <a:pPr marL="257175" marR="24701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Articles, blogs, websites are too many, time-taking to search the right one, not able to provide much-needed information</a:t>
                      </a:r>
                    </a:p>
                    <a:p>
                      <a:pPr marL="85725" marR="247015" indent="0">
                        <a:lnSpc>
                          <a:spcPct val="100000"/>
                        </a:lnSpc>
                        <a:buFont typeface="Arial" panose="020B0604020202020204" pitchFamily="34" charset="0"/>
                        <a:buNone/>
                      </a:pPr>
                      <a:endParaRPr lang="en-IN" sz="600" spc="-70" baseline="0" dirty="0">
                        <a:latin typeface="Verdana" panose="020B0604030504040204" pitchFamily="34" charset="0"/>
                        <a:ea typeface="Verdana" panose="020B0604030504040204" pitchFamily="34" charset="0"/>
                        <a:cs typeface="Open Sans" panose="020B0606030504020204" pitchFamily="34" charset="0"/>
                      </a:endParaRPr>
                    </a:p>
                    <a:p>
                      <a:pPr marL="85725" marR="247015" indent="0">
                        <a:lnSpc>
                          <a:spcPct val="100000"/>
                        </a:lnSpc>
                        <a:buFont typeface="Arial" panose="020B0604020202020204" pitchFamily="34" charset="0"/>
                        <a:buNone/>
                      </a:pPr>
                      <a:r>
                        <a:rPr lang="en-IN" sz="600" spc="-70" baseline="0" dirty="0">
                          <a:latin typeface="Verdana" panose="020B0604030504040204" pitchFamily="34" charset="0"/>
                          <a:ea typeface="Verdana" panose="020B0604030504040204" pitchFamily="34" charset="0"/>
                          <a:cs typeface="Open Sans" panose="020B0606030504020204" pitchFamily="34" charset="0"/>
                        </a:rPr>
                        <a:t>Mentors</a:t>
                      </a:r>
                    </a:p>
                    <a:p>
                      <a:pPr marL="257175" marR="24701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Lack of proper platform for provide mentoring</a:t>
                      </a:r>
                    </a:p>
                    <a:p>
                      <a:pPr marL="257175" marR="24701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Offline mentoring is time-consuming and costly</a:t>
                      </a:r>
                    </a:p>
                    <a:p>
                      <a:pPr marL="257175" marR="247015" indent="-171450">
                        <a:lnSpc>
                          <a:spcPct val="100000"/>
                        </a:lnSpc>
                        <a:buFont typeface="Arial" panose="020B0604020202020204" pitchFamily="34" charset="0"/>
                        <a:buChar char="•"/>
                      </a:pPr>
                      <a:r>
                        <a:rPr lang="en-IN" sz="600" spc="-70" baseline="0" dirty="0">
                          <a:latin typeface="Verdana" panose="020B0604030504040204" pitchFamily="34" charset="0"/>
                          <a:ea typeface="Verdana" panose="020B0604030504040204" pitchFamily="34" charset="0"/>
                          <a:cs typeface="Open Sans" panose="020B0606030504020204" pitchFamily="34" charset="0"/>
                        </a:rPr>
                        <a:t>Limited scope and less rewarding</a:t>
                      </a:r>
                    </a:p>
                  </a:txBody>
                  <a:tcPr marL="0" marR="0" marT="41667"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1089953">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795"/>
                        </a:spcBef>
                      </a:pPr>
                      <a:r>
                        <a:rPr sz="7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700" b="1" spc="-145" dirty="0">
                          <a:latin typeface="Verdana" panose="020B0604030504040204" pitchFamily="34" charset="0"/>
                          <a:ea typeface="Verdana" panose="020B0604030504040204" pitchFamily="34" charset="0"/>
                          <a:cs typeface="Open Sans" panose="020B0606030504020204" pitchFamily="34" charset="0"/>
                        </a:rPr>
                        <a:t>  </a:t>
                      </a:r>
                      <a:r>
                        <a:rPr sz="700" b="1" spc="-145" dirty="0">
                          <a:latin typeface="Verdana" panose="020B0604030504040204" pitchFamily="34" charset="0"/>
                          <a:ea typeface="Verdana" panose="020B0604030504040204" pitchFamily="34" charset="0"/>
                          <a:cs typeface="Open Sans" panose="020B0606030504020204" pitchFamily="34" charset="0"/>
                        </a:rPr>
                        <a:t>IMPACT</a:t>
                      </a:r>
                      <a:endParaRPr sz="7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600" spc="-45" dirty="0">
                          <a:latin typeface="Verdana" panose="020B0604030504040204" pitchFamily="34" charset="0"/>
                          <a:ea typeface="Verdana" panose="020B0604030504040204" pitchFamily="34" charset="0"/>
                          <a:cs typeface="Open Sans" panose="020B0606030504020204" pitchFamily="34" charset="0"/>
                        </a:rPr>
                        <a:t>What</a:t>
                      </a:r>
                      <a:r>
                        <a:rPr lang="en-IN" sz="600" spc="-45" dirty="0">
                          <a:latin typeface="Verdana" panose="020B0604030504040204" pitchFamily="34" charset="0"/>
                          <a:ea typeface="Verdana" panose="020B0604030504040204" pitchFamily="34" charset="0"/>
                          <a:cs typeface="Open Sans" panose="020B0606030504020204" pitchFamily="34" charset="0"/>
                        </a:rPr>
                        <a:t> </a:t>
                      </a:r>
                      <a:r>
                        <a:rPr sz="600" spc="-45" dirty="0">
                          <a:latin typeface="Verdana" panose="020B0604030504040204" pitchFamily="34" charset="0"/>
                          <a:ea typeface="Verdana" panose="020B0604030504040204" pitchFamily="34" charset="0"/>
                          <a:cs typeface="Open Sans" panose="020B0606030504020204" pitchFamily="34" charset="0"/>
                        </a:rPr>
                        <a:t>is</a:t>
                      </a:r>
                      <a:r>
                        <a:rPr lang="en-IN" sz="600" spc="-45" dirty="0">
                          <a:latin typeface="Verdana" panose="020B0604030504040204" pitchFamily="34" charset="0"/>
                          <a:ea typeface="Verdana" panose="020B0604030504040204" pitchFamily="34" charset="0"/>
                          <a:cs typeface="Open Sans" panose="020B0606030504020204" pitchFamily="34" charset="0"/>
                        </a:rPr>
                        <a:t> </a:t>
                      </a:r>
                      <a:r>
                        <a:rPr sz="600" spc="-45" dirty="0">
                          <a:latin typeface="Verdana" panose="020B0604030504040204" pitchFamily="34" charset="0"/>
                          <a:ea typeface="Verdana" panose="020B0604030504040204" pitchFamily="34" charset="0"/>
                          <a:cs typeface="Open Sans" panose="020B0606030504020204" pitchFamily="34" charset="0"/>
                        </a:rPr>
                        <a:t>the</a:t>
                      </a:r>
                      <a:r>
                        <a:rPr lang="en-IN" sz="600" spc="-45" dirty="0">
                          <a:latin typeface="Verdana" panose="020B0604030504040204" pitchFamily="34" charset="0"/>
                          <a:ea typeface="Verdana" panose="020B0604030504040204" pitchFamily="34" charset="0"/>
                          <a:cs typeface="Open Sans" panose="020B0606030504020204" pitchFamily="34" charset="0"/>
                        </a:rPr>
                        <a:t> </a:t>
                      </a:r>
                      <a:r>
                        <a:rPr sz="600" spc="-45" dirty="0">
                          <a:latin typeface="Verdana" panose="020B0604030504040204" pitchFamily="34" charset="0"/>
                          <a:ea typeface="Verdana" panose="020B0604030504040204" pitchFamily="34" charset="0"/>
                          <a:cs typeface="Open Sans" panose="020B0606030504020204" pitchFamily="34" charset="0"/>
                        </a:rPr>
                        <a:t>measurable</a:t>
                      </a:r>
                      <a:r>
                        <a:rPr lang="en-IN" sz="600" spc="-45" dirty="0">
                          <a:latin typeface="Verdana" panose="020B0604030504040204" pitchFamily="34" charset="0"/>
                          <a:ea typeface="Verdana" panose="020B0604030504040204" pitchFamily="34" charset="0"/>
                          <a:cs typeface="Open Sans" panose="020B0606030504020204" pitchFamily="34" charset="0"/>
                        </a:rPr>
                        <a:t> </a:t>
                      </a:r>
                      <a:r>
                        <a:rPr sz="600" spc="-45" dirty="0">
                          <a:latin typeface="Verdana" panose="020B0604030504040204" pitchFamily="34" charset="0"/>
                          <a:ea typeface="Verdana" panose="020B0604030504040204" pitchFamily="34" charset="0"/>
                          <a:cs typeface="Open Sans" panose="020B0606030504020204" pitchFamily="34" charset="0"/>
                        </a:rPr>
                        <a:t>impact  </a:t>
                      </a:r>
                      <a:r>
                        <a:rPr sz="600" spc="-60" dirty="0">
                          <a:latin typeface="Verdana" panose="020B0604030504040204" pitchFamily="34" charset="0"/>
                          <a:ea typeface="Verdana" panose="020B0604030504040204" pitchFamily="34" charset="0"/>
                          <a:cs typeface="Open Sans" panose="020B0606030504020204" pitchFamily="34" charset="0"/>
                        </a:rPr>
                        <a:t>(include</a:t>
                      </a:r>
                      <a:r>
                        <a:rPr lang="en-IN" sz="600" spc="-60" dirty="0">
                          <a:latin typeface="Verdana" panose="020B0604030504040204" pitchFamily="34" charset="0"/>
                          <a:ea typeface="Verdana" panose="020B0604030504040204" pitchFamily="34" charset="0"/>
                          <a:cs typeface="Open Sans" panose="020B0606030504020204" pitchFamily="34" charset="0"/>
                        </a:rPr>
                        <a:t> </a:t>
                      </a:r>
                      <a:r>
                        <a:rPr sz="600" spc="-60" dirty="0">
                          <a:latin typeface="Verdana" panose="020B0604030504040204" pitchFamily="34" charset="0"/>
                          <a:ea typeface="Verdana" panose="020B0604030504040204" pitchFamily="34" charset="0"/>
                          <a:cs typeface="Open Sans" panose="020B0606030504020204" pitchFamily="34" charset="0"/>
                        </a:rPr>
                        <a:t>units)?</a:t>
                      </a:r>
                      <a:endParaRPr lang="en-IN" sz="6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endParaRPr lang="en-IN" sz="6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lang="en-IN" sz="600" spc="-60" dirty="0" err="1">
                          <a:latin typeface="Verdana" panose="020B0604030504040204" pitchFamily="34" charset="0"/>
                          <a:ea typeface="Verdana" panose="020B0604030504040204" pitchFamily="34" charset="0"/>
                          <a:cs typeface="Open Sans" panose="020B0606030504020204" pitchFamily="34" charset="0"/>
                        </a:rPr>
                        <a:t>Startup</a:t>
                      </a:r>
                      <a:r>
                        <a:rPr lang="en-IN" sz="600" spc="-60" baseline="0" dirty="0">
                          <a:latin typeface="Verdana" panose="020B0604030504040204" pitchFamily="34" charset="0"/>
                          <a:ea typeface="Verdana" panose="020B0604030504040204" pitchFamily="34" charset="0"/>
                          <a:cs typeface="Open Sans" panose="020B0606030504020204" pitchFamily="34" charset="0"/>
                        </a:rPr>
                        <a:t> </a:t>
                      </a:r>
                    </a:p>
                    <a:p>
                      <a:pPr marL="255905" marR="474345" indent="-171450">
                        <a:lnSpc>
                          <a:spcPct val="100000"/>
                        </a:lnSpc>
                        <a:buFont typeface="Arial" panose="020B0604020202020204" pitchFamily="34" charset="0"/>
                        <a:buChar char="•"/>
                      </a:pPr>
                      <a:r>
                        <a:rPr lang="en-IN" sz="600" spc="-60" baseline="0" dirty="0">
                          <a:latin typeface="Verdana" panose="020B0604030504040204" pitchFamily="34" charset="0"/>
                          <a:ea typeface="Verdana" panose="020B0604030504040204" pitchFamily="34" charset="0"/>
                          <a:cs typeface="Open Sans" panose="020B0606030504020204" pitchFamily="34" charset="0"/>
                        </a:rPr>
                        <a:t>Achieve more in less (less time, les money)</a:t>
                      </a:r>
                    </a:p>
                    <a:p>
                      <a:pPr marL="255905" marR="474345" indent="-171450">
                        <a:lnSpc>
                          <a:spcPct val="100000"/>
                        </a:lnSpc>
                        <a:buFont typeface="Arial" panose="020B0604020202020204" pitchFamily="34" charset="0"/>
                        <a:buChar char="•"/>
                      </a:pPr>
                      <a:r>
                        <a:rPr lang="en-IN" sz="600" spc="-60" baseline="0" dirty="0">
                          <a:latin typeface="Verdana" panose="020B0604030504040204" pitchFamily="34" charset="0"/>
                          <a:ea typeface="Verdana" panose="020B0604030504040204" pitchFamily="34" charset="0"/>
                          <a:cs typeface="Open Sans" panose="020B0606030504020204" pitchFamily="34" charset="0"/>
                        </a:rPr>
                        <a:t>Increase in sales more than double</a:t>
                      </a:r>
                    </a:p>
                    <a:p>
                      <a:pPr marL="255905" marR="474345" indent="-171450">
                        <a:lnSpc>
                          <a:spcPct val="100000"/>
                        </a:lnSpc>
                        <a:buFont typeface="Arial" panose="020B0604020202020204" pitchFamily="34" charset="0"/>
                        <a:buChar char="•"/>
                      </a:pPr>
                      <a:r>
                        <a:rPr lang="en-IN" sz="600" spc="-60" baseline="0" dirty="0">
                          <a:latin typeface="Verdana" panose="020B0604030504040204" pitchFamily="34" charset="0"/>
                          <a:ea typeface="Verdana" panose="020B0604030504040204" pitchFamily="34" charset="0"/>
                          <a:cs typeface="Open Sans" panose="020B0606030504020204" pitchFamily="34" charset="0"/>
                        </a:rPr>
                        <a:t>Survive for more than 5 years with faster access to external investment</a:t>
                      </a:r>
                    </a:p>
                    <a:p>
                      <a:pPr marL="84455" marR="474345" indent="0">
                        <a:lnSpc>
                          <a:spcPct val="100000"/>
                        </a:lnSpc>
                        <a:buFont typeface="Arial" panose="020B0604020202020204" pitchFamily="34" charset="0"/>
                        <a:buNone/>
                      </a:pPr>
                      <a:r>
                        <a:rPr lang="en-IN" sz="600" spc="-60" baseline="0" dirty="0">
                          <a:latin typeface="Verdana" panose="020B0604030504040204" pitchFamily="34" charset="0"/>
                          <a:ea typeface="Verdana" panose="020B0604030504040204" pitchFamily="34" charset="0"/>
                          <a:cs typeface="Open Sans" panose="020B0606030504020204" pitchFamily="34" charset="0"/>
                        </a:rPr>
                        <a:t>Mentor</a:t>
                      </a:r>
                    </a:p>
                    <a:p>
                      <a:pPr marL="255905" marR="474345" indent="-171450">
                        <a:lnSpc>
                          <a:spcPct val="100000"/>
                        </a:lnSpc>
                        <a:buFont typeface="Arial" panose="020B0604020202020204" pitchFamily="34" charset="0"/>
                        <a:buChar char="•"/>
                      </a:pPr>
                      <a:r>
                        <a:rPr lang="en-IN" sz="600" spc="-60" baseline="0" dirty="0">
                          <a:latin typeface="Verdana" panose="020B0604030504040204" pitchFamily="34" charset="0"/>
                          <a:ea typeface="Verdana" panose="020B0604030504040204" pitchFamily="34" charset="0"/>
                          <a:cs typeface="Open Sans" panose="020B0606030504020204" pitchFamily="34" charset="0"/>
                        </a:rPr>
                        <a:t>Provide focussed mentoring in just a  few hourly slots</a:t>
                      </a:r>
                    </a:p>
                    <a:p>
                      <a:pPr marL="255905" marR="474345" indent="-171450">
                        <a:lnSpc>
                          <a:spcPct val="100000"/>
                        </a:lnSpc>
                        <a:buFont typeface="Arial" panose="020B0604020202020204" pitchFamily="34" charset="0"/>
                        <a:buChar char="•"/>
                      </a:pPr>
                      <a:r>
                        <a:rPr lang="en-IN" sz="600" spc="-60" baseline="0" dirty="0">
                          <a:latin typeface="Verdana" panose="020B0604030504040204" pitchFamily="34" charset="0"/>
                          <a:ea typeface="Verdana" panose="020B0604030504040204" pitchFamily="34" charset="0"/>
                          <a:cs typeface="Open Sans" panose="020B0606030504020204" pitchFamily="34" charset="0"/>
                        </a:rPr>
                        <a:t>Reduces search time to find the right </a:t>
                      </a:r>
                      <a:r>
                        <a:rPr lang="en-IN" sz="600" spc="-60" baseline="0" dirty="0" err="1">
                          <a:latin typeface="Verdana" panose="020B0604030504040204" pitchFamily="34" charset="0"/>
                          <a:ea typeface="Verdana" panose="020B0604030504040204" pitchFamily="34" charset="0"/>
                          <a:cs typeface="Open Sans" panose="020B0606030504020204" pitchFamily="34" charset="0"/>
                        </a:rPr>
                        <a:t>startup</a:t>
                      </a:r>
                      <a:r>
                        <a:rPr lang="en-IN" sz="600" spc="-60" baseline="0" dirty="0">
                          <a:latin typeface="Verdana" panose="020B0604030504040204" pitchFamily="34" charset="0"/>
                          <a:ea typeface="Verdana" panose="020B0604030504040204" pitchFamily="34" charset="0"/>
                          <a:cs typeface="Open Sans" panose="020B0606030504020204" pitchFamily="34" charset="0"/>
                        </a:rPr>
                        <a:t> by more than 50%</a:t>
                      </a:r>
                    </a:p>
                    <a:p>
                      <a:pPr marL="255905" marR="474345" indent="-171450">
                        <a:lnSpc>
                          <a:spcPct val="100000"/>
                        </a:lnSpc>
                        <a:buFont typeface="Arial" panose="020B0604020202020204" pitchFamily="34" charset="0"/>
                        <a:buChar char="•"/>
                      </a:pPr>
                      <a:r>
                        <a:rPr lang="en-IN" sz="600" spc="-60" baseline="0" dirty="0">
                          <a:latin typeface="Verdana" panose="020B0604030504040204" pitchFamily="34" charset="0"/>
                          <a:ea typeface="Verdana" panose="020B0604030504040204" pitchFamily="34" charset="0"/>
                          <a:cs typeface="Open Sans" panose="020B0606030504020204" pitchFamily="34" charset="0"/>
                        </a:rPr>
                        <a:t>Increased numbers of mentee connection requests</a:t>
                      </a:r>
                    </a:p>
                    <a:p>
                      <a:pPr marL="84455" marR="474345" indent="0">
                        <a:lnSpc>
                          <a:spcPct val="100000"/>
                        </a:lnSpc>
                        <a:buFont typeface="Arial" panose="020B0604020202020204" pitchFamily="34" charset="0"/>
                        <a:buNone/>
                      </a:pPr>
                      <a:endParaRPr lang="en-IN" sz="700" spc="-60" baseline="0" dirty="0">
                        <a:latin typeface="Verdana" panose="020B0604030504040204" pitchFamily="34" charset="0"/>
                        <a:ea typeface="Verdana" panose="020B0604030504040204" pitchFamily="34" charset="0"/>
                        <a:cs typeface="Open Sans" panose="020B0606030504020204" pitchFamily="34" charset="0"/>
                      </a:endParaRPr>
                    </a:p>
                    <a:p>
                      <a:pPr marL="255905" marR="474345" indent="-171450">
                        <a:lnSpc>
                          <a:spcPct val="100000"/>
                        </a:lnSpc>
                        <a:buFont typeface="Arial" panose="020B0604020202020204" pitchFamily="34" charset="0"/>
                        <a:buChar char="•"/>
                      </a:pPr>
                      <a:endParaRPr lang="en-IN" sz="7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endParaRPr sz="7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3" name="object 3"/>
          <p:cNvSpPr txBox="1">
            <a:spLocks noGrp="1"/>
          </p:cNvSpPr>
          <p:nvPr>
            <p:ph type="title"/>
          </p:nvPr>
        </p:nvSpPr>
        <p:spPr>
          <a:xfrm>
            <a:off x="152400" y="-119958"/>
            <a:ext cx="7652053" cy="508242"/>
          </a:xfrm>
          <a:prstGeom prst="rect">
            <a:avLst/>
          </a:prstGeom>
        </p:spPr>
        <p:txBody>
          <a:bodyPr vert="horz" wrap="square" lIns="0" tIns="6185" rIns="0" bIns="0" rtlCol="0" anchor="ctr">
            <a:spAutoFit/>
          </a:bodyPr>
          <a:lstStyle/>
          <a:p>
            <a:pPr>
              <a:lnSpc>
                <a:spcPts val="4374"/>
              </a:lnSpc>
              <a:spcBef>
                <a:spcPts val="49"/>
              </a:spcBef>
            </a:pPr>
            <a:r>
              <a:rPr lang="en-IN" sz="2700" b="1" dirty="0">
                <a:solidFill>
                  <a:schemeClr val="tx1"/>
                </a:solidFill>
                <a:latin typeface="+mn-lt"/>
                <a:ea typeface="+mn-ea"/>
                <a:cs typeface="Times New Roman" panose="02020603050405020304" pitchFamily="18" charset="0"/>
              </a:rPr>
              <a:t>Problem/Opportunity</a:t>
            </a:r>
            <a:endParaRPr sz="2700" b="1" dirty="0">
              <a:solidFill>
                <a:schemeClr val="tx1"/>
              </a:solidFill>
              <a:latin typeface="+mn-lt"/>
              <a:ea typeface="+mn-ea"/>
              <a:cs typeface="Times New Roman" panose="02020603050405020304" pitchFamily="18" charset="0"/>
            </a:endParaRPr>
          </a:p>
        </p:txBody>
      </p:sp>
    </p:spTree>
    <p:extLst>
      <p:ext uri="{BB962C8B-B14F-4D97-AF65-F5344CB8AC3E}">
        <p14:creationId xmlns:p14="http://schemas.microsoft.com/office/powerpoint/2010/main" val="638407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83895" y="1667590"/>
            <a:ext cx="7886700" cy="1125140"/>
          </a:xfrm>
        </p:spPr>
        <p:txBody>
          <a:bodyPr anchor="ctr">
            <a:normAutofit/>
          </a:bodyPr>
          <a:lstStyle/>
          <a:p>
            <a:pPr algn="ctr"/>
            <a:r>
              <a:rPr lang="en-US" sz="2100" dirty="0">
                <a:solidFill>
                  <a:srgbClr val="BE2025"/>
                </a:solidFill>
                <a:latin typeface="+mj-lt"/>
                <a:ea typeface="+mj-ea"/>
                <a:cs typeface="+mj-cs"/>
              </a:rPr>
              <a:t>Thank You!</a:t>
            </a:r>
            <a:endParaRPr lang="en-IN" sz="2100" dirty="0">
              <a:solidFill>
                <a:srgbClr val="BE2025"/>
              </a:solidFill>
              <a:latin typeface="+mj-lt"/>
              <a:ea typeface="+mj-ea"/>
              <a:cs typeface="+mj-cs"/>
            </a:endParaRPr>
          </a:p>
        </p:txBody>
      </p:sp>
    </p:spTree>
    <p:extLst>
      <p:ext uri="{BB962C8B-B14F-4D97-AF65-F5344CB8AC3E}">
        <p14:creationId xmlns:p14="http://schemas.microsoft.com/office/powerpoint/2010/main" val="207359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806090629"/>
              </p:ext>
            </p:extLst>
          </p:nvPr>
        </p:nvGraphicFramePr>
        <p:xfrm>
          <a:off x="395288" y="609600"/>
          <a:ext cx="4238625" cy="19669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856484602"/>
              </p:ext>
            </p:extLst>
          </p:nvPr>
        </p:nvGraphicFramePr>
        <p:xfrm>
          <a:off x="409575" y="2647951"/>
          <a:ext cx="4252913" cy="23764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4183196250"/>
              </p:ext>
            </p:extLst>
          </p:nvPr>
        </p:nvGraphicFramePr>
        <p:xfrm>
          <a:off x="4819650" y="600075"/>
          <a:ext cx="3557588" cy="2014538"/>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236445" y="168545"/>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Entrepreneur Interview Results </a:t>
            </a:r>
          </a:p>
        </p:txBody>
      </p:sp>
      <p:sp>
        <p:nvSpPr>
          <p:cNvPr id="14" name="Rectangle 13"/>
          <p:cNvSpPr/>
          <p:nvPr/>
        </p:nvSpPr>
        <p:spPr>
          <a:xfrm>
            <a:off x="422901" y="655154"/>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
        <p:nvSpPr>
          <p:cNvPr id="3" name="Rectangular Callout 2"/>
          <p:cNvSpPr/>
          <p:nvPr/>
        </p:nvSpPr>
        <p:spPr>
          <a:xfrm>
            <a:off x="3981680" y="3431275"/>
            <a:ext cx="4567512" cy="1092109"/>
          </a:xfrm>
          <a:prstGeom prst="wedgeRectCallout">
            <a:avLst>
              <a:gd name="adj1" fmla="val -62986"/>
              <a:gd name="adj2" fmla="val -595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000" b="1" dirty="0">
                <a:solidFill>
                  <a:schemeClr val="bg1"/>
                </a:solidFill>
                <a:latin typeface="Open Sans" panose="020B0606030504020204" pitchFamily="34" charset="0"/>
              </a:rPr>
              <a:t>Word of Mouth:</a:t>
            </a:r>
          </a:p>
          <a:p>
            <a:pPr marL="171450" indent="-171450">
              <a:buFont typeface="Arial" panose="020B0604020202020204" pitchFamily="34" charset="0"/>
              <a:buChar char="•"/>
              <a:defRPr/>
            </a:pPr>
            <a:r>
              <a:rPr lang="en-US" sz="800" b="1" dirty="0">
                <a:solidFill>
                  <a:schemeClr val="bg1"/>
                </a:solidFill>
                <a:latin typeface="Open Sans" panose="020B0606030504020204" pitchFamily="34" charset="0"/>
              </a:rPr>
              <a:t>I struggle to get the right mentors”</a:t>
            </a:r>
          </a:p>
          <a:p>
            <a:pPr marL="171450" indent="-171450">
              <a:buFont typeface="Arial" panose="020B0604020202020204" pitchFamily="34" charset="0"/>
              <a:buChar char="•"/>
              <a:defRPr/>
            </a:pPr>
            <a:r>
              <a:rPr lang="en-US" sz="800" b="1" dirty="0">
                <a:solidFill>
                  <a:schemeClr val="bg1"/>
                </a:solidFill>
                <a:latin typeface="Open Sans" panose="020B0606030504020204" pitchFamily="34" charset="0"/>
              </a:rPr>
              <a:t>Fellow entrepreneurs also face a similar struggle – we try to help each other”</a:t>
            </a:r>
          </a:p>
          <a:p>
            <a:pPr marL="171450" indent="-171450">
              <a:buFont typeface="Arial" panose="020B0604020202020204" pitchFamily="34" charset="0"/>
              <a:buChar char="•"/>
              <a:defRPr/>
            </a:pPr>
            <a:r>
              <a:rPr lang="en-US" sz="800" b="1" dirty="0">
                <a:solidFill>
                  <a:schemeClr val="bg1"/>
                </a:solidFill>
                <a:latin typeface="Open Sans" panose="020B0606030504020204" pitchFamily="34" charset="0"/>
              </a:rPr>
              <a:t>I can’t tell you how many times I have called a mentor and explained my business, only to realize that s/he may not be able to help me” </a:t>
            </a:r>
          </a:p>
          <a:p>
            <a:pPr marL="171450" indent="-171450">
              <a:buFont typeface="Arial" panose="020B0604020202020204" pitchFamily="34" charset="0"/>
              <a:buChar char="•"/>
              <a:defRPr/>
            </a:pPr>
            <a:r>
              <a:rPr lang="en-US" sz="800" b="1" dirty="0">
                <a:solidFill>
                  <a:schemeClr val="bg1"/>
                </a:solidFill>
                <a:latin typeface="Open Sans" panose="020B0606030504020204" pitchFamily="34" charset="0"/>
              </a:rPr>
              <a:t>I regularly exchange notes with other entrepreneurs if I feel a mentor is good or has too much hype” </a:t>
            </a:r>
          </a:p>
        </p:txBody>
      </p:sp>
      <p:sp>
        <p:nvSpPr>
          <p:cNvPr id="2" name="Rectangle 1"/>
          <p:cNvSpPr/>
          <p:nvPr/>
        </p:nvSpPr>
        <p:spPr>
          <a:xfrm>
            <a:off x="5074620" y="2935651"/>
            <a:ext cx="3409137" cy="3935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No. of entrepreneurs interviewed = 100 </a:t>
            </a:r>
          </a:p>
        </p:txBody>
      </p:sp>
      <p:grpSp>
        <p:nvGrpSpPr>
          <p:cNvPr id="4" name="Group 3"/>
          <p:cNvGrpSpPr/>
          <p:nvPr/>
        </p:nvGrpSpPr>
        <p:grpSpPr>
          <a:xfrm>
            <a:off x="6999743" y="4565957"/>
            <a:ext cx="2768664" cy="598733"/>
            <a:chOff x="6999743" y="4565957"/>
            <a:chExt cx="2768664" cy="598733"/>
          </a:xfrm>
        </p:grpSpPr>
        <p:sp>
          <p:nvSpPr>
            <p:cNvPr id="17" name="TextBox 16"/>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18" name="TextBox 17"/>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spTree>
    <p:extLst>
      <p:ext uri="{BB962C8B-B14F-4D97-AF65-F5344CB8AC3E}">
        <p14:creationId xmlns:p14="http://schemas.microsoft.com/office/powerpoint/2010/main" val="2577896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a:graphicFrameLocks/>
          </p:cNvGraphicFramePr>
          <p:nvPr>
            <p:extLst>
              <p:ext uri="{D42A27DB-BD31-4B8C-83A1-F6EECF244321}">
                <p14:modId xmlns:p14="http://schemas.microsoft.com/office/powerpoint/2010/main" val="2203078656"/>
              </p:ext>
            </p:extLst>
          </p:nvPr>
        </p:nvGraphicFramePr>
        <p:xfrm>
          <a:off x="581025" y="576066"/>
          <a:ext cx="4238625" cy="19669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3416892528"/>
              </p:ext>
            </p:extLst>
          </p:nvPr>
        </p:nvGraphicFramePr>
        <p:xfrm>
          <a:off x="566737" y="2682086"/>
          <a:ext cx="4252913" cy="23764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1011288863"/>
              </p:ext>
            </p:extLst>
          </p:nvPr>
        </p:nvGraphicFramePr>
        <p:xfrm>
          <a:off x="5005387" y="566541"/>
          <a:ext cx="3557588" cy="2014538"/>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236445" y="168545"/>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Mentor Interview Results </a:t>
            </a:r>
          </a:p>
        </p:txBody>
      </p:sp>
      <p:sp>
        <p:nvSpPr>
          <p:cNvPr id="11" name="Rectangle 10"/>
          <p:cNvSpPr/>
          <p:nvPr/>
        </p:nvSpPr>
        <p:spPr>
          <a:xfrm>
            <a:off x="422901" y="655154"/>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
        <p:nvSpPr>
          <p:cNvPr id="12" name="Rectangular Callout 11"/>
          <p:cNvSpPr/>
          <p:nvPr/>
        </p:nvSpPr>
        <p:spPr>
          <a:xfrm>
            <a:off x="4094175" y="3450746"/>
            <a:ext cx="4692261" cy="1162050"/>
          </a:xfrm>
          <a:prstGeom prst="wedgeRectCallout">
            <a:avLst>
              <a:gd name="adj1" fmla="val -62986"/>
              <a:gd name="adj2" fmla="val -5952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sz="1000" b="1" dirty="0">
              <a:solidFill>
                <a:schemeClr val="bg1"/>
              </a:solidFill>
              <a:latin typeface="Open Sans" panose="020B0606030504020204" pitchFamily="34" charset="0"/>
            </a:endParaRPr>
          </a:p>
          <a:p>
            <a:pPr>
              <a:defRPr/>
            </a:pPr>
            <a:endParaRPr lang="en-US" sz="1000" b="1" dirty="0">
              <a:solidFill>
                <a:schemeClr val="bg1"/>
              </a:solidFill>
              <a:latin typeface="Open Sans" panose="020B0606030504020204" pitchFamily="34" charset="0"/>
            </a:endParaRPr>
          </a:p>
          <a:p>
            <a:pPr>
              <a:defRPr/>
            </a:pPr>
            <a:r>
              <a:rPr lang="en-US" sz="1000" b="1" dirty="0">
                <a:solidFill>
                  <a:schemeClr val="bg1"/>
                </a:solidFill>
                <a:latin typeface="Open Sans" panose="020B0606030504020204" pitchFamily="34" charset="0"/>
              </a:rPr>
              <a:t>Word of Mouth:</a:t>
            </a:r>
          </a:p>
          <a:p>
            <a:pPr marL="171450" indent="-171450">
              <a:buFont typeface="Arial" panose="020B0604020202020204" pitchFamily="34" charset="0"/>
              <a:buChar char="•"/>
            </a:pPr>
            <a:r>
              <a:rPr lang="en-US" sz="800" dirty="0"/>
              <a:t>“I have to spend a long time listening to entrepreneurs before figuring out if I can help them or not”</a:t>
            </a:r>
          </a:p>
          <a:p>
            <a:pPr marL="171450" indent="-171450">
              <a:buFont typeface="Arial" panose="020B0604020202020204" pitchFamily="34" charset="0"/>
              <a:buChar char="•"/>
            </a:pPr>
            <a:r>
              <a:rPr lang="en-US" sz="800" dirty="0">
                <a:sym typeface="Wingdings" panose="05000000000000000000" pitchFamily="2" charset="2"/>
              </a:rPr>
              <a:t>“I find it difficult to keep track of my conversations”</a:t>
            </a:r>
            <a:endParaRPr lang="en-US" sz="800" dirty="0"/>
          </a:p>
          <a:p>
            <a:pPr marL="171450" indent="-171450">
              <a:buFont typeface="Arial" panose="020B0604020202020204" pitchFamily="34" charset="0"/>
              <a:buChar char="•"/>
            </a:pPr>
            <a:r>
              <a:rPr lang="en-US" sz="800" dirty="0"/>
              <a:t>“I face scheduling challenges” </a:t>
            </a:r>
          </a:p>
          <a:p>
            <a:pPr marL="171450" indent="-171450">
              <a:buFont typeface="Arial" panose="020B0604020202020204" pitchFamily="34" charset="0"/>
              <a:buChar char="•"/>
            </a:pPr>
            <a:r>
              <a:rPr lang="en-US" sz="800" dirty="0"/>
              <a:t>“I wish I could get I could also expand my network” </a:t>
            </a:r>
          </a:p>
          <a:p>
            <a:pPr marL="171450" indent="-171450">
              <a:buFont typeface="Arial" panose="020B0604020202020204" pitchFamily="34" charset="0"/>
              <a:buChar char="•"/>
            </a:pPr>
            <a:r>
              <a:rPr lang="en-US" sz="800" dirty="0"/>
              <a:t> “I want to take up mentoring full –time; but I am hesitant to  ask struggling entrepreneurs for a fee”</a:t>
            </a:r>
          </a:p>
          <a:p>
            <a:endParaRPr lang="en-US" sz="800" dirty="0"/>
          </a:p>
          <a:p>
            <a:endParaRPr lang="en-US" sz="800" dirty="0"/>
          </a:p>
        </p:txBody>
      </p:sp>
      <p:sp>
        <p:nvSpPr>
          <p:cNvPr id="13" name="Rectangle 12"/>
          <p:cNvSpPr/>
          <p:nvPr/>
        </p:nvSpPr>
        <p:spPr>
          <a:xfrm>
            <a:off x="4941602" y="3019417"/>
            <a:ext cx="3409137" cy="3935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No. of mentors interviewed = 50</a:t>
            </a:r>
          </a:p>
        </p:txBody>
      </p:sp>
      <p:grpSp>
        <p:nvGrpSpPr>
          <p:cNvPr id="15" name="Group 14"/>
          <p:cNvGrpSpPr/>
          <p:nvPr/>
        </p:nvGrpSpPr>
        <p:grpSpPr>
          <a:xfrm>
            <a:off x="6966407" y="4612796"/>
            <a:ext cx="2768664" cy="598733"/>
            <a:chOff x="6999743" y="4565957"/>
            <a:chExt cx="2768664" cy="598733"/>
          </a:xfrm>
        </p:grpSpPr>
        <p:sp>
          <p:nvSpPr>
            <p:cNvPr id="16" name="TextBox 15"/>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17" name="TextBox 16"/>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spTree>
    <p:extLst>
      <p:ext uri="{BB962C8B-B14F-4D97-AF65-F5344CB8AC3E}">
        <p14:creationId xmlns:p14="http://schemas.microsoft.com/office/powerpoint/2010/main" val="262251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18D0E3-E2B1-7F48-8343-4204A24CF0A3}"/>
              </a:ext>
            </a:extLst>
          </p:cNvPr>
          <p:cNvSpPr/>
          <p:nvPr/>
        </p:nvSpPr>
        <p:spPr>
          <a:xfrm>
            <a:off x="117793" y="819071"/>
            <a:ext cx="4172028" cy="1200329"/>
          </a:xfrm>
          <a:prstGeom prst="rect">
            <a:avLst/>
          </a:prstGeom>
        </p:spPr>
        <p:txBody>
          <a:bodyPr wrap="square">
            <a:spAutoFit/>
          </a:bodyPr>
          <a:lstStyle/>
          <a:p>
            <a:pPr>
              <a:defRPr/>
            </a:pPr>
            <a:r>
              <a:rPr lang="en-US" sz="1200" dirty="0">
                <a:solidFill>
                  <a:schemeClr val="bg2">
                    <a:lumMod val="10000"/>
                  </a:schemeClr>
                </a:solidFill>
                <a:latin typeface="Open Sans" panose="020B0606030504020204" pitchFamily="34" charset="0"/>
              </a:rPr>
              <a:t>Start-up: </a:t>
            </a:r>
          </a:p>
          <a:p>
            <a:pPr marL="214313" indent="-214313">
              <a:buFont typeface="Arial" panose="020B0604020202020204" pitchFamily="34" charset="0"/>
              <a:buChar char="•"/>
              <a:defRPr/>
            </a:pPr>
            <a:r>
              <a:rPr lang="en-US" sz="1200" dirty="0">
                <a:solidFill>
                  <a:schemeClr val="bg2">
                    <a:lumMod val="10000"/>
                  </a:schemeClr>
                </a:solidFill>
                <a:latin typeface="Open Sans" panose="020B0606030504020204" pitchFamily="34" charset="0"/>
              </a:rPr>
              <a:t>Do not have easy access to mentors and experts </a:t>
            </a:r>
          </a:p>
          <a:p>
            <a:pPr marL="214313" indent="-214313">
              <a:buFont typeface="Arial" panose="020B0604020202020204" pitchFamily="34" charset="0"/>
              <a:buChar char="•"/>
              <a:defRPr/>
            </a:pPr>
            <a:r>
              <a:rPr lang="en-US" sz="1200" dirty="0">
                <a:solidFill>
                  <a:schemeClr val="bg2">
                    <a:lumMod val="10000"/>
                  </a:schemeClr>
                </a:solidFill>
                <a:latin typeface="Open Sans" panose="020B0606030504020204" pitchFamily="34" charset="0"/>
              </a:rPr>
              <a:t>Have to rely on my network and hence may not be connected to the best mentor for my problem areas  </a:t>
            </a:r>
          </a:p>
          <a:p>
            <a:pPr marL="214313" indent="-214313">
              <a:buFont typeface="Arial" panose="020B0604020202020204" pitchFamily="34" charset="0"/>
              <a:buChar char="•"/>
              <a:defRPr/>
            </a:pPr>
            <a:r>
              <a:rPr lang="en-US" sz="1200">
                <a:solidFill>
                  <a:schemeClr val="bg2">
                    <a:lumMod val="10000"/>
                  </a:schemeClr>
                </a:solidFill>
                <a:latin typeface="Open Sans" panose="020B0606030504020204" pitchFamily="34" charset="0"/>
              </a:rPr>
              <a:t>Don’t have any </a:t>
            </a:r>
            <a:r>
              <a:rPr lang="en-US" sz="1200" dirty="0">
                <a:solidFill>
                  <a:schemeClr val="bg2">
                    <a:lumMod val="10000"/>
                  </a:schemeClr>
                </a:solidFill>
                <a:latin typeface="Open Sans" panose="020B0606030504020204" pitchFamily="34" charset="0"/>
              </a:rPr>
              <a:t>reliable information on how helpful the mentoring conversation would turn out to be</a:t>
            </a:r>
          </a:p>
        </p:txBody>
      </p:sp>
      <p:pic>
        <p:nvPicPr>
          <p:cNvPr id="15" name="Picture Placeholder 14" descr="A picture containing person, building, fence, sitting&#10;&#10;Description automatically generated">
            <a:extLst>
              <a:ext uri="{FF2B5EF4-FFF2-40B4-BE49-F238E27FC236}">
                <a16:creationId xmlns:a16="http://schemas.microsoft.com/office/drawing/2014/main" id="{3BEF296D-1777-314C-B429-61D3737AE19C}"/>
              </a:ext>
            </a:extLst>
          </p:cNvPr>
          <p:cNvPicPr>
            <a:picLocks noGrp="1" noChangeAspect="1"/>
          </p:cNvPicPr>
          <p:nvPr>
            <p:ph type="pic" sz="quarter" idx="16"/>
          </p:nvPr>
        </p:nvPicPr>
        <p:blipFill>
          <a:blip r:embed="rId2" cstate="screen">
            <a:extLst>
              <a:ext uri="{28A0092B-C50C-407E-A947-70E740481C1C}">
                <a14:useLocalDpi xmlns:a14="http://schemas.microsoft.com/office/drawing/2010/main"/>
              </a:ext>
            </a:extLst>
          </a:blip>
          <a:srcRect/>
          <a:stretch>
            <a:fillRect/>
          </a:stretch>
        </p:blipFill>
        <p:spPr>
          <a:xfrm>
            <a:off x="4289821" y="650364"/>
            <a:ext cx="3415797" cy="1921386"/>
          </a:xfrm>
        </p:spPr>
      </p:pic>
      <p:sp>
        <p:nvSpPr>
          <p:cNvPr id="5" name="Rectangle 4"/>
          <p:cNvSpPr/>
          <p:nvPr/>
        </p:nvSpPr>
        <p:spPr>
          <a:xfrm>
            <a:off x="4095828" y="3000117"/>
            <a:ext cx="4238090" cy="1754326"/>
          </a:xfrm>
          <a:prstGeom prst="rect">
            <a:avLst/>
          </a:prstGeom>
        </p:spPr>
        <p:txBody>
          <a:bodyPr wrap="square">
            <a:spAutoFit/>
          </a:bodyPr>
          <a:lstStyle/>
          <a:p>
            <a:pPr>
              <a:defRPr/>
            </a:pPr>
            <a:r>
              <a:rPr lang="en-US" sz="1200" dirty="0">
                <a:solidFill>
                  <a:schemeClr val="bg2">
                    <a:lumMod val="10000"/>
                  </a:schemeClr>
                </a:solidFill>
                <a:latin typeface="Open Sans" panose="020B0606030504020204" pitchFamily="34" charset="0"/>
              </a:rPr>
              <a:t>Mentor: </a:t>
            </a:r>
          </a:p>
          <a:p>
            <a:pPr marL="214313" indent="-214313">
              <a:buFont typeface="Arial" panose="020B0604020202020204" pitchFamily="34" charset="0"/>
              <a:buChar char="•"/>
              <a:defRPr/>
            </a:pPr>
            <a:r>
              <a:rPr lang="en-US" sz="1200" dirty="0">
                <a:solidFill>
                  <a:schemeClr val="bg2">
                    <a:lumMod val="10000"/>
                  </a:schemeClr>
                </a:solidFill>
                <a:latin typeface="Open Sans" panose="020B0606030504020204" pitchFamily="34" charset="0"/>
              </a:rPr>
              <a:t>The mentoring sessions are unorganized</a:t>
            </a:r>
          </a:p>
          <a:p>
            <a:pPr marL="214313" indent="-214313">
              <a:buFont typeface="Arial" panose="020B0604020202020204" pitchFamily="34" charset="0"/>
              <a:buChar char="•"/>
              <a:defRPr/>
            </a:pPr>
            <a:r>
              <a:rPr lang="en-US" sz="1200" dirty="0">
                <a:solidFill>
                  <a:schemeClr val="bg2">
                    <a:lumMod val="10000"/>
                  </a:schemeClr>
                </a:solidFill>
                <a:latin typeface="Open Sans" panose="020B0606030504020204" pitchFamily="34" charset="0"/>
              </a:rPr>
              <a:t>Mentor can’t follow through to see if the mentees actually took the advice. </a:t>
            </a:r>
          </a:p>
          <a:p>
            <a:pPr marL="214313" indent="-214313">
              <a:buFont typeface="Arial" panose="020B0604020202020204" pitchFamily="34" charset="0"/>
              <a:buChar char="•"/>
              <a:defRPr/>
            </a:pPr>
            <a:r>
              <a:rPr lang="en-US" sz="1200" dirty="0">
                <a:solidFill>
                  <a:schemeClr val="bg2">
                    <a:lumMod val="10000"/>
                  </a:schemeClr>
                </a:solidFill>
                <a:latin typeface="Open Sans" panose="020B0606030504020204" pitchFamily="34" charset="0"/>
              </a:rPr>
              <a:t>Unable to showcase these sessions and establish  credibility</a:t>
            </a:r>
          </a:p>
          <a:p>
            <a:pPr marL="214313" indent="-214313">
              <a:buFont typeface="Arial" panose="020B0604020202020204" pitchFamily="34" charset="0"/>
              <a:buChar char="•"/>
              <a:defRPr/>
            </a:pPr>
            <a:r>
              <a:rPr lang="en-US" sz="1200" dirty="0">
                <a:solidFill>
                  <a:schemeClr val="bg2">
                    <a:lumMod val="10000"/>
                  </a:schemeClr>
                </a:solidFill>
                <a:latin typeface="Open Sans" panose="020B0606030504020204" pitchFamily="34" charset="0"/>
              </a:rPr>
              <a:t>The time spent on these sessions is high; the sessions are generally free; no tangible return on the time and effort expended. </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571750"/>
            <a:ext cx="3782698" cy="2517058"/>
          </a:xfrm>
          <a:prstGeom prst="rect">
            <a:avLst/>
          </a:prstGeom>
        </p:spPr>
      </p:pic>
      <p:sp>
        <p:nvSpPr>
          <p:cNvPr id="7" name="TextBox 6"/>
          <p:cNvSpPr txBox="1"/>
          <p:nvPr/>
        </p:nvSpPr>
        <p:spPr>
          <a:xfrm>
            <a:off x="236445" y="168545"/>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Problem / Opportunity </a:t>
            </a:r>
          </a:p>
        </p:txBody>
      </p:sp>
      <p:sp>
        <p:nvSpPr>
          <p:cNvPr id="8" name="Rectangle 7"/>
          <p:cNvSpPr/>
          <p:nvPr/>
        </p:nvSpPr>
        <p:spPr>
          <a:xfrm>
            <a:off x="340708" y="633932"/>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grpSp>
        <p:nvGrpSpPr>
          <p:cNvPr id="11" name="Group 10"/>
          <p:cNvGrpSpPr/>
          <p:nvPr/>
        </p:nvGrpSpPr>
        <p:grpSpPr>
          <a:xfrm>
            <a:off x="6999743" y="4565957"/>
            <a:ext cx="2768664" cy="598733"/>
            <a:chOff x="6999743" y="4565957"/>
            <a:chExt cx="2768664" cy="598733"/>
          </a:xfrm>
        </p:grpSpPr>
        <p:sp>
          <p:nvSpPr>
            <p:cNvPr id="12" name="TextBox 11"/>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14" name="TextBox 13"/>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spTree>
    <p:extLst>
      <p:ext uri="{BB962C8B-B14F-4D97-AF65-F5344CB8AC3E}">
        <p14:creationId xmlns:p14="http://schemas.microsoft.com/office/powerpoint/2010/main" val="70693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Connector 9"/>
          <p:cNvSpPr/>
          <p:nvPr/>
        </p:nvSpPr>
        <p:spPr>
          <a:xfrm>
            <a:off x="539393" y="876011"/>
            <a:ext cx="1356188" cy="1274461"/>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741 M </a:t>
            </a:r>
          </a:p>
        </p:txBody>
      </p:sp>
      <p:sp>
        <p:nvSpPr>
          <p:cNvPr id="11" name="Flowchart: Connector 10"/>
          <p:cNvSpPr/>
          <p:nvPr/>
        </p:nvSpPr>
        <p:spPr>
          <a:xfrm>
            <a:off x="2414428" y="1050673"/>
            <a:ext cx="1160979" cy="1099799"/>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37 M</a:t>
            </a:r>
          </a:p>
        </p:txBody>
      </p:sp>
      <p:sp>
        <p:nvSpPr>
          <p:cNvPr id="13" name="Rectangle 12"/>
          <p:cNvSpPr/>
          <p:nvPr/>
        </p:nvSpPr>
        <p:spPr>
          <a:xfrm>
            <a:off x="375006" y="2176350"/>
            <a:ext cx="1654139" cy="246221"/>
          </a:xfrm>
          <a:prstGeom prst="rect">
            <a:avLst/>
          </a:prstGeom>
        </p:spPr>
        <p:txBody>
          <a:bodyPr wrap="square">
            <a:spAutoFit/>
          </a:bodyPr>
          <a:lstStyle/>
          <a:p>
            <a:pPr algn="ctr">
              <a:defRPr/>
            </a:pPr>
            <a:r>
              <a:rPr lang="en-US" sz="1000" dirty="0">
                <a:solidFill>
                  <a:schemeClr val="bg2">
                    <a:lumMod val="10000"/>
                  </a:schemeClr>
                </a:solidFill>
                <a:latin typeface="Open Sans" panose="020B0606030504020204" pitchFamily="34" charset="0"/>
              </a:rPr>
              <a:t>Total Pop</a:t>
            </a:r>
            <a:r>
              <a:rPr lang="en-US" sz="1000" baseline="30000" dirty="0">
                <a:solidFill>
                  <a:schemeClr val="bg2">
                    <a:lumMod val="10000"/>
                  </a:schemeClr>
                </a:solidFill>
                <a:latin typeface="Open Sans" panose="020B0606030504020204" pitchFamily="34" charset="0"/>
              </a:rPr>
              <a:t>n</a:t>
            </a:r>
            <a:r>
              <a:rPr lang="en-US" sz="1000" dirty="0">
                <a:solidFill>
                  <a:schemeClr val="bg2">
                    <a:lumMod val="10000"/>
                  </a:schemeClr>
                </a:solidFill>
                <a:latin typeface="Open Sans" panose="020B0606030504020204" pitchFamily="34" charset="0"/>
              </a:rPr>
              <a:t> 18 – 64 </a:t>
            </a:r>
            <a:endParaRPr lang="en-US" sz="1000" dirty="0"/>
          </a:p>
        </p:txBody>
      </p:sp>
      <p:sp>
        <p:nvSpPr>
          <p:cNvPr id="14" name="Rectangle 13"/>
          <p:cNvSpPr/>
          <p:nvPr/>
        </p:nvSpPr>
        <p:spPr>
          <a:xfrm>
            <a:off x="2167887" y="2180821"/>
            <a:ext cx="1654139" cy="400110"/>
          </a:xfrm>
          <a:prstGeom prst="rect">
            <a:avLst/>
          </a:prstGeom>
        </p:spPr>
        <p:txBody>
          <a:bodyPr wrap="square">
            <a:spAutoFit/>
          </a:bodyPr>
          <a:lstStyle/>
          <a:p>
            <a:pPr algn="ctr">
              <a:defRPr/>
            </a:pPr>
            <a:r>
              <a:rPr lang="en-US" sz="1000" dirty="0">
                <a:solidFill>
                  <a:schemeClr val="bg2">
                    <a:lumMod val="10000"/>
                  </a:schemeClr>
                </a:solidFill>
                <a:latin typeface="Open Sans" panose="020B0606030504020204" pitchFamily="34" charset="0"/>
              </a:rPr>
              <a:t>Estimated Entrepreneurs </a:t>
            </a:r>
          </a:p>
          <a:p>
            <a:pPr algn="ctr">
              <a:defRPr/>
            </a:pPr>
            <a:r>
              <a:rPr lang="en-US" sz="1000" dirty="0">
                <a:solidFill>
                  <a:schemeClr val="bg2">
                    <a:lumMod val="10000"/>
                  </a:schemeClr>
                </a:solidFill>
                <a:latin typeface="Open Sans" panose="020B0606030504020204" pitchFamily="34" charset="0"/>
              </a:rPr>
              <a:t>(approx. 6% of the Pop</a:t>
            </a:r>
            <a:r>
              <a:rPr lang="en-US" sz="1000" baseline="30000" dirty="0">
                <a:solidFill>
                  <a:schemeClr val="bg2">
                    <a:lumMod val="10000"/>
                  </a:schemeClr>
                </a:solidFill>
                <a:latin typeface="Open Sans" panose="020B0606030504020204" pitchFamily="34" charset="0"/>
              </a:rPr>
              <a:t>n</a:t>
            </a:r>
            <a:r>
              <a:rPr lang="en-US" sz="1000" dirty="0">
                <a:solidFill>
                  <a:schemeClr val="bg2">
                    <a:lumMod val="10000"/>
                  </a:schemeClr>
                </a:solidFill>
                <a:latin typeface="Open Sans" panose="020B0606030504020204" pitchFamily="34" charset="0"/>
              </a:rPr>
              <a:t> )</a:t>
            </a:r>
            <a:endParaRPr lang="en-US" sz="1000" baseline="30000" dirty="0"/>
          </a:p>
        </p:txBody>
      </p:sp>
      <p:sp>
        <p:nvSpPr>
          <p:cNvPr id="15" name="Rectangle 14"/>
          <p:cNvSpPr/>
          <p:nvPr/>
        </p:nvSpPr>
        <p:spPr>
          <a:xfrm>
            <a:off x="3444341" y="2186851"/>
            <a:ext cx="2375747" cy="400110"/>
          </a:xfrm>
          <a:prstGeom prst="rect">
            <a:avLst/>
          </a:prstGeom>
        </p:spPr>
        <p:txBody>
          <a:bodyPr wrap="square">
            <a:spAutoFit/>
          </a:bodyPr>
          <a:lstStyle/>
          <a:p>
            <a:pPr algn="ctr">
              <a:defRPr/>
            </a:pPr>
            <a:r>
              <a:rPr lang="en-US" sz="1000" dirty="0">
                <a:solidFill>
                  <a:schemeClr val="bg2">
                    <a:lumMod val="10000"/>
                  </a:schemeClr>
                </a:solidFill>
                <a:latin typeface="Open Sans" panose="020B0606030504020204" pitchFamily="34" charset="0"/>
              </a:rPr>
              <a:t>Total Addressable Market </a:t>
            </a:r>
          </a:p>
          <a:p>
            <a:pPr algn="ctr">
              <a:defRPr/>
            </a:pPr>
            <a:r>
              <a:rPr lang="en-US" sz="1000" dirty="0">
                <a:solidFill>
                  <a:schemeClr val="bg2">
                    <a:lumMod val="10000"/>
                  </a:schemeClr>
                </a:solidFill>
                <a:latin typeface="Open Sans" panose="020B0606030504020204" pitchFamily="34" charset="0"/>
              </a:rPr>
              <a:t>(approx. 15% of the estimated </a:t>
            </a:r>
            <a:r>
              <a:rPr lang="en-US" sz="1000" dirty="0" err="1">
                <a:solidFill>
                  <a:schemeClr val="bg2">
                    <a:lumMod val="10000"/>
                  </a:schemeClr>
                </a:solidFill>
                <a:latin typeface="Open Sans" panose="020B0606030504020204" pitchFamily="34" charset="0"/>
              </a:rPr>
              <a:t>Ent</a:t>
            </a:r>
            <a:r>
              <a:rPr lang="en-US" sz="1000" baseline="30000" dirty="0" err="1">
                <a:solidFill>
                  <a:schemeClr val="bg2">
                    <a:lumMod val="10000"/>
                  </a:schemeClr>
                </a:solidFill>
                <a:latin typeface="Open Sans" panose="020B0606030504020204" pitchFamily="34" charset="0"/>
              </a:rPr>
              <a:t>r</a:t>
            </a:r>
            <a:r>
              <a:rPr lang="en-US" sz="1000" dirty="0">
                <a:solidFill>
                  <a:schemeClr val="bg2">
                    <a:lumMod val="10000"/>
                  </a:schemeClr>
                </a:solidFill>
                <a:latin typeface="Open Sans" panose="020B0606030504020204" pitchFamily="34" charset="0"/>
              </a:rPr>
              <a:t> )</a:t>
            </a:r>
            <a:endParaRPr lang="en-US" sz="1000" baseline="30000" dirty="0"/>
          </a:p>
        </p:txBody>
      </p:sp>
      <p:sp>
        <p:nvSpPr>
          <p:cNvPr id="20" name="Flowchart: Connector 19"/>
          <p:cNvSpPr/>
          <p:nvPr/>
        </p:nvSpPr>
        <p:spPr>
          <a:xfrm>
            <a:off x="4187645" y="3686703"/>
            <a:ext cx="640080" cy="640080"/>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0.6M </a:t>
            </a:r>
          </a:p>
        </p:txBody>
      </p:sp>
      <p:sp>
        <p:nvSpPr>
          <p:cNvPr id="28" name="Rectangle 27"/>
          <p:cNvSpPr/>
          <p:nvPr/>
        </p:nvSpPr>
        <p:spPr>
          <a:xfrm>
            <a:off x="2246687" y="4348517"/>
            <a:ext cx="1654139" cy="400110"/>
          </a:xfrm>
          <a:prstGeom prst="rect">
            <a:avLst/>
          </a:prstGeom>
        </p:spPr>
        <p:txBody>
          <a:bodyPr wrap="square">
            <a:spAutoFit/>
          </a:bodyPr>
          <a:lstStyle/>
          <a:p>
            <a:pPr algn="ctr">
              <a:defRPr/>
            </a:pPr>
            <a:r>
              <a:rPr lang="en-US" sz="1000" dirty="0">
                <a:solidFill>
                  <a:schemeClr val="bg2">
                    <a:lumMod val="10000"/>
                  </a:schemeClr>
                </a:solidFill>
                <a:latin typeface="Open Sans" panose="020B0606030504020204" pitchFamily="34" charset="0"/>
              </a:rPr>
              <a:t>No. of Professionals on  </a:t>
            </a:r>
            <a:r>
              <a:rPr lang="en-US" sz="1000" dirty="0" err="1">
                <a:solidFill>
                  <a:schemeClr val="bg2">
                    <a:lumMod val="10000"/>
                  </a:schemeClr>
                </a:solidFill>
                <a:latin typeface="Open Sans" panose="020B0606030504020204" pitchFamily="34" charset="0"/>
              </a:rPr>
              <a:t>Linkedin</a:t>
            </a:r>
            <a:r>
              <a:rPr lang="en-US" sz="1000" dirty="0">
                <a:solidFill>
                  <a:schemeClr val="bg2">
                    <a:lumMod val="10000"/>
                  </a:schemeClr>
                </a:solidFill>
                <a:latin typeface="Open Sans" panose="020B0606030504020204" pitchFamily="34" charset="0"/>
              </a:rPr>
              <a:t> (India)</a:t>
            </a:r>
            <a:endParaRPr lang="en-US" sz="1000" dirty="0"/>
          </a:p>
        </p:txBody>
      </p:sp>
      <p:sp>
        <p:nvSpPr>
          <p:cNvPr id="29" name="Rectangle 28"/>
          <p:cNvSpPr/>
          <p:nvPr/>
        </p:nvSpPr>
        <p:spPr>
          <a:xfrm>
            <a:off x="3680616" y="4383766"/>
            <a:ext cx="1654139" cy="400110"/>
          </a:xfrm>
          <a:prstGeom prst="rect">
            <a:avLst/>
          </a:prstGeom>
        </p:spPr>
        <p:txBody>
          <a:bodyPr wrap="square">
            <a:spAutoFit/>
          </a:bodyPr>
          <a:lstStyle/>
          <a:p>
            <a:pPr algn="ctr">
              <a:defRPr/>
            </a:pPr>
            <a:r>
              <a:rPr lang="en-US" sz="1000" dirty="0">
                <a:solidFill>
                  <a:schemeClr val="bg2">
                    <a:lumMod val="10000"/>
                  </a:schemeClr>
                </a:solidFill>
                <a:latin typeface="Open Sans" panose="020B0606030504020204" pitchFamily="34" charset="0"/>
              </a:rPr>
              <a:t>Estimated no. of Mentors</a:t>
            </a:r>
          </a:p>
          <a:p>
            <a:pPr algn="ctr">
              <a:defRPr/>
            </a:pPr>
            <a:r>
              <a:rPr lang="en-US" sz="1000" dirty="0">
                <a:solidFill>
                  <a:schemeClr val="bg2">
                    <a:lumMod val="10000"/>
                  </a:schemeClr>
                </a:solidFill>
                <a:latin typeface="Open Sans" panose="020B0606030504020204" pitchFamily="34" charset="0"/>
              </a:rPr>
              <a:t>(1% of the Professionals)  </a:t>
            </a:r>
            <a:endParaRPr lang="en-US" sz="1000" baseline="30000" dirty="0"/>
          </a:p>
        </p:txBody>
      </p:sp>
      <p:sp>
        <p:nvSpPr>
          <p:cNvPr id="31" name="Flowchart: Connector 30"/>
          <p:cNvSpPr/>
          <p:nvPr/>
        </p:nvSpPr>
        <p:spPr>
          <a:xfrm>
            <a:off x="2400456" y="3068357"/>
            <a:ext cx="1280160" cy="1280160"/>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62 M</a:t>
            </a:r>
          </a:p>
        </p:txBody>
      </p:sp>
      <p:sp>
        <p:nvSpPr>
          <p:cNvPr id="33" name="Flowchart: Connector 32"/>
          <p:cNvSpPr/>
          <p:nvPr/>
        </p:nvSpPr>
        <p:spPr>
          <a:xfrm>
            <a:off x="4094253" y="1256153"/>
            <a:ext cx="904126" cy="894319"/>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6 M</a:t>
            </a:r>
          </a:p>
        </p:txBody>
      </p:sp>
      <p:grpSp>
        <p:nvGrpSpPr>
          <p:cNvPr id="16" name="Group 15"/>
          <p:cNvGrpSpPr/>
          <p:nvPr/>
        </p:nvGrpSpPr>
        <p:grpSpPr>
          <a:xfrm>
            <a:off x="-508773" y="4528200"/>
            <a:ext cx="3018286" cy="598733"/>
            <a:chOff x="6999743" y="4565957"/>
            <a:chExt cx="2768664" cy="598733"/>
          </a:xfrm>
        </p:grpSpPr>
        <p:sp>
          <p:nvSpPr>
            <p:cNvPr id="17" name="TextBox 16"/>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18" name="TextBox 17"/>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pic>
        <p:nvPicPr>
          <p:cNvPr id="19" name="Picture 18"/>
          <p:cNvPicPr>
            <a:picLocks noChangeAspect="1"/>
          </p:cNvPicPr>
          <p:nvPr/>
        </p:nvPicPr>
        <p:blipFill rotWithShape="1">
          <a:blip r:embed="rId2"/>
          <a:srcRect t="13502"/>
          <a:stretch/>
        </p:blipFill>
        <p:spPr>
          <a:xfrm>
            <a:off x="7992530" y="0"/>
            <a:ext cx="1086860" cy="934948"/>
          </a:xfrm>
          <a:prstGeom prst="rect">
            <a:avLst/>
          </a:prstGeom>
        </p:spPr>
      </p:pic>
      <p:sp>
        <p:nvSpPr>
          <p:cNvPr id="21" name="TextBox 20"/>
          <p:cNvSpPr txBox="1"/>
          <p:nvPr/>
        </p:nvSpPr>
        <p:spPr>
          <a:xfrm>
            <a:off x="236445" y="27399"/>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Market Size Estimation </a:t>
            </a:r>
          </a:p>
        </p:txBody>
      </p:sp>
      <p:sp>
        <p:nvSpPr>
          <p:cNvPr id="22" name="Rectangle 21"/>
          <p:cNvSpPr/>
          <p:nvPr/>
        </p:nvSpPr>
        <p:spPr>
          <a:xfrm>
            <a:off x="340708" y="476092"/>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sp>
        <p:nvSpPr>
          <p:cNvPr id="4" name="Curved Left Arrow 3"/>
          <p:cNvSpPr/>
          <p:nvPr/>
        </p:nvSpPr>
        <p:spPr>
          <a:xfrm>
            <a:off x="5071929" y="1361950"/>
            <a:ext cx="1852230" cy="2985774"/>
          </a:xfrm>
          <a:prstGeom prst="curvedLef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p:cNvSpPr txBox="1"/>
          <p:nvPr/>
        </p:nvSpPr>
        <p:spPr>
          <a:xfrm>
            <a:off x="5381136" y="170914"/>
            <a:ext cx="3562101" cy="4031873"/>
          </a:xfrm>
          <a:prstGeom prst="rect">
            <a:avLst/>
          </a:prstGeom>
          <a:noFill/>
        </p:spPr>
        <p:txBody>
          <a:bodyPr wrap="square" rtlCol="0">
            <a:spAutoFit/>
          </a:bodyPr>
          <a:lstStyle/>
          <a:p>
            <a:pPr marL="214313" indent="-214313">
              <a:buFont typeface="Arial" panose="020B0604020202020204" pitchFamily="34" charset="0"/>
              <a:buChar char="•"/>
              <a:defRPr/>
            </a:pPr>
            <a:r>
              <a:rPr lang="en-US" sz="1600" dirty="0">
                <a:solidFill>
                  <a:schemeClr val="bg2">
                    <a:lumMod val="10000"/>
                  </a:schemeClr>
                </a:solidFill>
                <a:latin typeface="Open Sans" panose="020B0606030504020204" pitchFamily="34" charset="0"/>
              </a:rPr>
              <a:t>6M entrepreneurs are looking for mentoring </a:t>
            </a:r>
          </a:p>
          <a:p>
            <a:pPr marL="214313" indent="-214313">
              <a:buFont typeface="Arial" panose="020B0604020202020204" pitchFamily="34" charset="0"/>
              <a:buChar char="•"/>
              <a:defRPr/>
            </a:pPr>
            <a:endParaRPr lang="en-US" sz="1600" dirty="0">
              <a:solidFill>
                <a:schemeClr val="bg2">
                  <a:lumMod val="10000"/>
                </a:schemeClr>
              </a:solidFill>
              <a:latin typeface="Open Sans" panose="020B0606030504020204" pitchFamily="34" charset="0"/>
            </a:endParaRPr>
          </a:p>
          <a:p>
            <a:pPr marL="214313" indent="-214313">
              <a:buFont typeface="Arial" panose="020B0604020202020204" pitchFamily="34" charset="0"/>
              <a:buChar char="•"/>
              <a:defRPr/>
            </a:pPr>
            <a:r>
              <a:rPr lang="en-US" sz="1600" dirty="0">
                <a:solidFill>
                  <a:schemeClr val="bg2">
                    <a:lumMod val="10000"/>
                  </a:schemeClr>
                </a:solidFill>
                <a:latin typeface="Open Sans" panose="020B0606030504020204" pitchFamily="34" charset="0"/>
              </a:rPr>
              <a:t>There are 0.6 M mentors. The mentor market needs to develop and grow to meet the demand of the entrepreneurs. </a:t>
            </a:r>
          </a:p>
          <a:p>
            <a:pPr marL="214313" indent="-214313">
              <a:buFont typeface="Arial" panose="020B0604020202020204" pitchFamily="34" charset="0"/>
              <a:buChar char="•"/>
              <a:defRPr/>
            </a:pPr>
            <a:endParaRPr lang="en-US" sz="1600" dirty="0">
              <a:solidFill>
                <a:schemeClr val="bg2">
                  <a:lumMod val="10000"/>
                </a:schemeClr>
              </a:solidFill>
              <a:latin typeface="Open Sans" panose="020B0606030504020204" pitchFamily="34" charset="0"/>
            </a:endParaRPr>
          </a:p>
          <a:p>
            <a:pPr marL="214313" indent="-214313">
              <a:buFont typeface="Arial" panose="020B0604020202020204" pitchFamily="34" charset="0"/>
              <a:buChar char="•"/>
              <a:defRPr/>
            </a:pPr>
            <a:r>
              <a:rPr lang="en-US" sz="1600" dirty="0">
                <a:solidFill>
                  <a:schemeClr val="bg2">
                    <a:lumMod val="10000"/>
                  </a:schemeClr>
                </a:solidFill>
                <a:latin typeface="Open Sans" panose="020B0606030504020204" pitchFamily="34" charset="0"/>
              </a:rPr>
              <a:t>Presently, there is dearth of structured mentor development programs </a:t>
            </a:r>
          </a:p>
          <a:p>
            <a:pPr marL="214313" indent="-214313">
              <a:buFont typeface="Arial" panose="020B0604020202020204" pitchFamily="34" charset="0"/>
              <a:buChar char="•"/>
              <a:defRPr/>
            </a:pPr>
            <a:endParaRPr lang="en-US" sz="1600" dirty="0">
              <a:solidFill>
                <a:schemeClr val="bg2">
                  <a:lumMod val="10000"/>
                </a:schemeClr>
              </a:solidFill>
              <a:latin typeface="Open Sans" panose="020B0606030504020204" pitchFamily="34" charset="0"/>
            </a:endParaRPr>
          </a:p>
          <a:p>
            <a:pPr marL="214313" indent="-214313">
              <a:buFont typeface="Arial" panose="020B0604020202020204" pitchFamily="34" charset="0"/>
              <a:buChar char="•"/>
              <a:defRPr/>
            </a:pPr>
            <a:r>
              <a:rPr lang="en-US" sz="1600" dirty="0">
                <a:solidFill>
                  <a:schemeClr val="bg2">
                    <a:lumMod val="10000"/>
                  </a:schemeClr>
                </a:solidFill>
                <a:latin typeface="Open Sans" panose="020B0606030504020204" pitchFamily="34" charset="0"/>
              </a:rPr>
              <a:t>At first, the market will be served by getting these 0.6 M mentors on board. </a:t>
            </a:r>
          </a:p>
          <a:p>
            <a:pPr marL="214313" indent="-214313">
              <a:buFont typeface="Arial" panose="020B0604020202020204" pitchFamily="34" charset="0"/>
              <a:buChar char="•"/>
              <a:defRPr/>
            </a:pPr>
            <a:endParaRPr lang="en-US" sz="1600" dirty="0">
              <a:solidFill>
                <a:schemeClr val="bg2">
                  <a:lumMod val="10000"/>
                </a:schemeClr>
              </a:solidFill>
              <a:latin typeface="Open Sans" panose="020B0606030504020204" pitchFamily="34" charset="0"/>
            </a:endParaRPr>
          </a:p>
          <a:p>
            <a:pPr marL="214313" indent="-214313">
              <a:buFont typeface="Arial" panose="020B0604020202020204" pitchFamily="34" charset="0"/>
              <a:buChar char="•"/>
              <a:defRPr/>
            </a:pPr>
            <a:r>
              <a:rPr lang="en-US" sz="1600" dirty="0">
                <a:solidFill>
                  <a:schemeClr val="bg2">
                    <a:lumMod val="10000"/>
                  </a:schemeClr>
                </a:solidFill>
                <a:latin typeface="Open Sans" panose="020B0606030504020204" pitchFamily="34" charset="0"/>
              </a:rPr>
              <a:t>As the model matures, entrepreneurs would also become mentors  and thus keep feeding back to the mentor pool.  </a:t>
            </a:r>
          </a:p>
        </p:txBody>
      </p:sp>
    </p:spTree>
    <p:extLst>
      <p:ext uri="{BB962C8B-B14F-4D97-AF65-F5344CB8AC3E}">
        <p14:creationId xmlns:p14="http://schemas.microsoft.com/office/powerpoint/2010/main" val="1191786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2393210" y="832793"/>
            <a:ext cx="5071534" cy="1188787"/>
          </a:xfrm>
          <a:prstGeom prst="rect">
            <a:avLst/>
          </a:prstGeom>
        </p:spPr>
        <p:txBody>
          <a:bodyPr wrap="square">
            <a:spAutoFit/>
          </a:bodyPr>
          <a:lstStyle/>
          <a:p>
            <a:pPr defTabSz="685800"/>
            <a:r>
              <a:rPr lang="en-US" sz="1350" b="1" dirty="0">
                <a:solidFill>
                  <a:srgbClr val="FD9F4D"/>
                </a:solidFill>
              </a:rPr>
              <a:t>Goals</a:t>
            </a:r>
          </a:p>
          <a:p>
            <a:pPr defTabSz="685800"/>
            <a:endParaRPr lang="en-US" sz="525" b="1" dirty="0">
              <a:solidFill>
                <a:srgbClr val="FD9F4D"/>
              </a:solidFill>
            </a:endParaRPr>
          </a:p>
          <a:p>
            <a:pPr marL="214313" indent="-214313" defTabSz="685800">
              <a:buFont typeface="Arial" panose="020B0604020202020204" pitchFamily="34" charset="0"/>
              <a:buChar char="•"/>
            </a:pPr>
            <a:r>
              <a:rPr lang="en-US" sz="1050" dirty="0">
                <a:solidFill>
                  <a:srgbClr val="052B3E"/>
                </a:solidFill>
              </a:rPr>
              <a:t>Business Sustainability</a:t>
            </a:r>
          </a:p>
          <a:p>
            <a:pPr marL="214313" indent="-214313" defTabSz="685800">
              <a:buFont typeface="Arial" panose="020B0604020202020204" pitchFamily="34" charset="0"/>
              <a:buChar char="•"/>
            </a:pPr>
            <a:r>
              <a:rPr lang="en-US" sz="1050" dirty="0">
                <a:solidFill>
                  <a:srgbClr val="052B3E"/>
                </a:solidFill>
              </a:rPr>
              <a:t>Become the next-big thing</a:t>
            </a:r>
          </a:p>
          <a:p>
            <a:pPr marL="214313" indent="-214313" defTabSz="685800">
              <a:buFont typeface="Arial" panose="020B0604020202020204" pitchFamily="34" charset="0"/>
              <a:buChar char="•"/>
            </a:pPr>
            <a:r>
              <a:rPr lang="en-US" sz="1050" b="1" dirty="0">
                <a:solidFill>
                  <a:srgbClr val="FF0000"/>
                </a:solidFill>
              </a:rPr>
              <a:t>Receive investor interest and funding </a:t>
            </a:r>
          </a:p>
          <a:p>
            <a:pPr marL="214313" indent="-214313" defTabSz="685800">
              <a:buFont typeface="Arial" panose="020B0604020202020204" pitchFamily="34" charset="0"/>
              <a:buChar char="•"/>
            </a:pPr>
            <a:r>
              <a:rPr lang="en-US" sz="1050" dirty="0">
                <a:solidFill>
                  <a:srgbClr val="052B3E"/>
                </a:solidFill>
              </a:rPr>
              <a:t>Secure financial future for self and family </a:t>
            </a:r>
          </a:p>
          <a:p>
            <a:pPr marL="214313" indent="-214313" defTabSz="685800">
              <a:buFont typeface="Arial" panose="020B0604020202020204" pitchFamily="34" charset="0"/>
              <a:buChar char="•"/>
            </a:pPr>
            <a:endParaRPr lang="en-US" sz="1050" dirty="0">
              <a:solidFill>
                <a:srgbClr val="052B3E"/>
              </a:solidFill>
            </a:endParaRPr>
          </a:p>
        </p:txBody>
      </p:sp>
      <p:sp>
        <p:nvSpPr>
          <p:cNvPr id="27" name="Rectangle 26"/>
          <p:cNvSpPr/>
          <p:nvPr/>
        </p:nvSpPr>
        <p:spPr>
          <a:xfrm>
            <a:off x="2463157" y="1927246"/>
            <a:ext cx="4590398" cy="1188787"/>
          </a:xfrm>
          <a:prstGeom prst="rect">
            <a:avLst/>
          </a:prstGeom>
        </p:spPr>
        <p:txBody>
          <a:bodyPr wrap="square">
            <a:spAutoFit/>
          </a:bodyPr>
          <a:lstStyle/>
          <a:p>
            <a:pPr defTabSz="685800"/>
            <a:r>
              <a:rPr lang="en-US" sz="1350" b="1" dirty="0">
                <a:solidFill>
                  <a:srgbClr val="FD9F4D"/>
                </a:solidFill>
              </a:rPr>
              <a:t>Frustrations </a:t>
            </a:r>
          </a:p>
          <a:p>
            <a:pPr defTabSz="685800"/>
            <a:endParaRPr lang="en-US" sz="525" b="1" dirty="0">
              <a:solidFill>
                <a:srgbClr val="FD9F4D"/>
              </a:solidFill>
            </a:endParaRPr>
          </a:p>
          <a:p>
            <a:pPr marL="214313" indent="-214313" defTabSz="685800">
              <a:buFont typeface="Arial" panose="020B0604020202020204" pitchFamily="34" charset="0"/>
              <a:buChar char="•"/>
            </a:pPr>
            <a:r>
              <a:rPr lang="en-US" sz="1050" dirty="0">
                <a:solidFill>
                  <a:srgbClr val="052B3E"/>
                </a:solidFill>
              </a:rPr>
              <a:t>Not receiving the desired level of customer traction </a:t>
            </a:r>
          </a:p>
          <a:p>
            <a:pPr marL="214313" indent="-214313" defTabSz="685800">
              <a:buFont typeface="Arial" panose="020B0604020202020204" pitchFamily="34" charset="0"/>
              <a:buChar char="•"/>
            </a:pPr>
            <a:r>
              <a:rPr lang="en-US" sz="1050" b="1" dirty="0">
                <a:solidFill>
                  <a:srgbClr val="FF0000"/>
                </a:solidFill>
              </a:rPr>
              <a:t>Lack of connection to mentors and experts </a:t>
            </a:r>
          </a:p>
          <a:p>
            <a:pPr marL="214313" indent="-214313" defTabSz="685800">
              <a:buFont typeface="Arial" panose="020B0604020202020204" pitchFamily="34" charset="0"/>
              <a:buChar char="•"/>
            </a:pPr>
            <a:r>
              <a:rPr lang="en-US" sz="1050" b="1" dirty="0">
                <a:solidFill>
                  <a:srgbClr val="FF0000"/>
                </a:solidFill>
              </a:rPr>
              <a:t>Getting an audience with investors </a:t>
            </a:r>
          </a:p>
          <a:p>
            <a:pPr marL="214313" indent="-214313" defTabSz="685800">
              <a:buFont typeface="Arial" panose="020B0604020202020204" pitchFamily="34" charset="0"/>
              <a:buChar char="•"/>
            </a:pPr>
            <a:endParaRPr lang="en-US" sz="1050" dirty="0">
              <a:solidFill>
                <a:srgbClr val="052B3E"/>
              </a:solidFill>
            </a:endParaRPr>
          </a:p>
          <a:p>
            <a:pPr defTabSz="685800"/>
            <a:endParaRPr lang="en-US" sz="1050" dirty="0">
              <a:solidFill>
                <a:srgbClr val="052B3E"/>
              </a:solidFill>
            </a:endParaRPr>
          </a:p>
        </p:txBody>
      </p:sp>
      <p:sp>
        <p:nvSpPr>
          <p:cNvPr id="28" name="Rectangle 27"/>
          <p:cNvSpPr/>
          <p:nvPr/>
        </p:nvSpPr>
        <p:spPr>
          <a:xfrm>
            <a:off x="2496533" y="2769733"/>
            <a:ext cx="6288996" cy="2625783"/>
          </a:xfrm>
          <a:prstGeom prst="rect">
            <a:avLst/>
          </a:prstGeom>
        </p:spPr>
        <p:txBody>
          <a:bodyPr wrap="square">
            <a:spAutoFit/>
          </a:bodyPr>
          <a:lstStyle/>
          <a:p>
            <a:pPr defTabSz="685800"/>
            <a:r>
              <a:rPr lang="en-US" sz="1350" b="1" dirty="0">
                <a:solidFill>
                  <a:srgbClr val="FD9F4D"/>
                </a:solidFill>
              </a:rPr>
              <a:t>Bio</a:t>
            </a:r>
          </a:p>
          <a:p>
            <a:pPr defTabSz="685800"/>
            <a:endParaRPr lang="en-US" sz="788" b="1" dirty="0">
              <a:solidFill>
                <a:prstClr val="black"/>
              </a:solidFill>
            </a:endParaRPr>
          </a:p>
          <a:p>
            <a:pPr defTabSz="685800"/>
            <a:r>
              <a:rPr lang="en-US" sz="975" dirty="0" err="1">
                <a:solidFill>
                  <a:srgbClr val="052B3E"/>
                </a:solidFill>
              </a:rPr>
              <a:t>Krish</a:t>
            </a:r>
            <a:r>
              <a:rPr lang="en-US" sz="975" dirty="0">
                <a:solidFill>
                  <a:srgbClr val="052B3E"/>
                </a:solidFill>
              </a:rPr>
              <a:t> has started his venture about a year ago. Presently, he is at POC stage and has some customers. The venture has yet to achieve its breakeven. He </a:t>
            </a:r>
            <a:r>
              <a:rPr lang="en-US" sz="975" i="1" dirty="0">
                <a:solidFill>
                  <a:srgbClr val="052B3E"/>
                </a:solidFill>
              </a:rPr>
              <a:t>needs </a:t>
            </a:r>
            <a:r>
              <a:rPr lang="en-US" sz="975" dirty="0">
                <a:solidFill>
                  <a:srgbClr val="052B3E"/>
                </a:solidFill>
              </a:rPr>
              <a:t>to make the venture sustainable so that he can start planning for funding to fuel his next level of growth. </a:t>
            </a:r>
          </a:p>
          <a:p>
            <a:pPr defTabSz="685800"/>
            <a:endParaRPr lang="en-US" sz="975" dirty="0">
              <a:solidFill>
                <a:srgbClr val="052B3E"/>
              </a:solidFill>
            </a:endParaRPr>
          </a:p>
          <a:p>
            <a:pPr defTabSz="685800"/>
            <a:r>
              <a:rPr lang="en-US" sz="975" dirty="0">
                <a:solidFill>
                  <a:srgbClr val="052B3E"/>
                </a:solidFill>
              </a:rPr>
              <a:t>He believes the solution has an immense potential to carve out a niche for himself and might end up changing the market dynamics. He is open to take guidance from the mentors, and experts to take his business to success.</a:t>
            </a:r>
          </a:p>
          <a:p>
            <a:pPr defTabSz="685800"/>
            <a:endParaRPr lang="en-US" sz="975" dirty="0">
              <a:solidFill>
                <a:srgbClr val="052B3E"/>
              </a:solidFill>
            </a:endParaRPr>
          </a:p>
          <a:p>
            <a:pPr defTabSz="685800"/>
            <a:r>
              <a:rPr lang="en-US" sz="975" dirty="0">
                <a:solidFill>
                  <a:srgbClr val="052B3E"/>
                </a:solidFill>
              </a:rPr>
              <a:t>He attends different entrepreneurial seminars </a:t>
            </a:r>
            <a:r>
              <a:rPr lang="en-US" sz="975" b="1" dirty="0">
                <a:solidFill>
                  <a:srgbClr val="FF0000"/>
                </a:solidFill>
              </a:rPr>
              <a:t>and tries to network with experts</a:t>
            </a:r>
            <a:r>
              <a:rPr lang="en-US" sz="975" dirty="0">
                <a:solidFill>
                  <a:srgbClr val="052B3E"/>
                </a:solidFill>
              </a:rPr>
              <a:t>. He makes an effort to discuss his business challenges with similar-minded people. At times, he becomes defensive and is unreceptive to strategic advice that is not conducive to his line of thought. At the same time, he is riddled with the fear of losing personal financial security, unfavorable market feedback and lack of investor interest. </a:t>
            </a:r>
          </a:p>
          <a:p>
            <a:pPr defTabSz="685800"/>
            <a:r>
              <a:rPr lang="en-US" sz="900" dirty="0">
                <a:solidFill>
                  <a:srgbClr val="052B3E"/>
                </a:solidFill>
              </a:rPr>
              <a:t> </a:t>
            </a:r>
          </a:p>
          <a:p>
            <a:pPr defTabSz="685800"/>
            <a:endParaRPr lang="en-US" sz="900" dirty="0">
              <a:solidFill>
                <a:srgbClr val="052B3E"/>
              </a:solidFill>
            </a:endParaRPr>
          </a:p>
          <a:p>
            <a:pPr defTabSz="685800"/>
            <a:endParaRPr lang="en-US" sz="1800" dirty="0">
              <a:solidFill>
                <a:srgbClr val="052B3E"/>
              </a:solidFill>
            </a:endParaRPr>
          </a:p>
        </p:txBody>
      </p:sp>
      <p:sp>
        <p:nvSpPr>
          <p:cNvPr id="31" name="Rectangle 30"/>
          <p:cNvSpPr/>
          <p:nvPr/>
        </p:nvSpPr>
        <p:spPr>
          <a:xfrm>
            <a:off x="304574" y="3440773"/>
            <a:ext cx="1024511" cy="300082"/>
          </a:xfrm>
          <a:prstGeom prst="rect">
            <a:avLst/>
          </a:prstGeom>
        </p:spPr>
        <p:txBody>
          <a:bodyPr wrap="none">
            <a:spAutoFit/>
          </a:bodyPr>
          <a:lstStyle/>
          <a:p>
            <a:pPr defTabSz="685800"/>
            <a:r>
              <a:rPr lang="en-US" sz="1350" b="1" dirty="0">
                <a:solidFill>
                  <a:srgbClr val="FD9F4D"/>
                </a:solidFill>
              </a:rPr>
              <a:t>Personality </a:t>
            </a:r>
          </a:p>
        </p:txBody>
      </p:sp>
      <p:sp>
        <p:nvSpPr>
          <p:cNvPr id="34" name="Rectangle 33"/>
          <p:cNvSpPr/>
          <p:nvPr/>
        </p:nvSpPr>
        <p:spPr>
          <a:xfrm>
            <a:off x="6880335" y="710158"/>
            <a:ext cx="1089401" cy="300082"/>
          </a:xfrm>
          <a:prstGeom prst="rect">
            <a:avLst/>
          </a:prstGeom>
        </p:spPr>
        <p:txBody>
          <a:bodyPr wrap="none">
            <a:spAutoFit/>
          </a:bodyPr>
          <a:lstStyle/>
          <a:p>
            <a:pPr defTabSz="685800"/>
            <a:r>
              <a:rPr lang="en-US" sz="1350" b="1" dirty="0">
                <a:solidFill>
                  <a:srgbClr val="FD9F4D"/>
                </a:solidFill>
              </a:rPr>
              <a:t>Motivations </a:t>
            </a:r>
          </a:p>
        </p:txBody>
      </p:sp>
      <p:sp>
        <p:nvSpPr>
          <p:cNvPr id="5" name="TextBox 4"/>
          <p:cNvSpPr txBox="1"/>
          <p:nvPr/>
        </p:nvSpPr>
        <p:spPr>
          <a:xfrm>
            <a:off x="247811" y="2861334"/>
            <a:ext cx="1890276" cy="577081"/>
          </a:xfrm>
          <a:prstGeom prst="rect">
            <a:avLst/>
          </a:prstGeom>
          <a:noFill/>
        </p:spPr>
        <p:txBody>
          <a:bodyPr wrap="square" rtlCol="0">
            <a:spAutoFit/>
          </a:bodyPr>
          <a:lstStyle/>
          <a:p>
            <a:pPr defTabSz="685800"/>
            <a:r>
              <a:rPr lang="en-US" sz="1050" dirty="0">
                <a:solidFill>
                  <a:srgbClr val="052B3E"/>
                </a:solidFill>
              </a:rPr>
              <a:t>Age: 25 - 35</a:t>
            </a:r>
          </a:p>
          <a:p>
            <a:pPr defTabSz="685800"/>
            <a:r>
              <a:rPr lang="en-US" sz="1050" dirty="0">
                <a:solidFill>
                  <a:srgbClr val="052B3E"/>
                </a:solidFill>
              </a:rPr>
              <a:t>Work: Entrepreneur </a:t>
            </a:r>
          </a:p>
          <a:p>
            <a:pPr defTabSz="685800"/>
            <a:r>
              <a:rPr lang="en-US" sz="1050" dirty="0">
                <a:solidFill>
                  <a:srgbClr val="052B3E"/>
                </a:solidFill>
              </a:rPr>
              <a:t>Location: Sec A / Sec B cities </a:t>
            </a:r>
          </a:p>
        </p:txBody>
      </p:sp>
      <p:sp>
        <p:nvSpPr>
          <p:cNvPr id="12" name="Rounded Rectangle 11"/>
          <p:cNvSpPr/>
          <p:nvPr/>
        </p:nvSpPr>
        <p:spPr>
          <a:xfrm>
            <a:off x="5837994" y="751744"/>
            <a:ext cx="971912" cy="28927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1050" dirty="0">
                <a:solidFill>
                  <a:prstClr val="white"/>
                </a:solidFill>
              </a:rPr>
              <a:t>Passionate  </a:t>
            </a:r>
          </a:p>
        </p:txBody>
      </p:sp>
      <p:sp>
        <p:nvSpPr>
          <p:cNvPr id="24" name="Rounded Rectangle 23"/>
          <p:cNvSpPr/>
          <p:nvPr/>
        </p:nvSpPr>
        <p:spPr>
          <a:xfrm>
            <a:off x="3329502" y="757425"/>
            <a:ext cx="1177368" cy="2835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1050" dirty="0">
                <a:solidFill>
                  <a:prstClr val="white"/>
                </a:solidFill>
              </a:rPr>
              <a:t>Risk takers </a:t>
            </a:r>
          </a:p>
        </p:txBody>
      </p:sp>
      <p:sp>
        <p:nvSpPr>
          <p:cNvPr id="25" name="Rounded Rectangle 24"/>
          <p:cNvSpPr/>
          <p:nvPr/>
        </p:nvSpPr>
        <p:spPr>
          <a:xfrm>
            <a:off x="4583748" y="757425"/>
            <a:ext cx="1177368" cy="28359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a:r>
              <a:rPr lang="en-US" sz="1050" dirty="0">
                <a:solidFill>
                  <a:prstClr val="white"/>
                </a:solidFill>
              </a:rPr>
              <a:t>Self-motivated </a:t>
            </a:r>
          </a:p>
        </p:txBody>
      </p:sp>
      <p:pic>
        <p:nvPicPr>
          <p:cNvPr id="13" name="Picture 12"/>
          <p:cNvPicPr>
            <a:picLocks noChangeAspect="1"/>
          </p:cNvPicPr>
          <p:nvPr/>
        </p:nvPicPr>
        <p:blipFill>
          <a:blip r:embed="rId3"/>
          <a:stretch>
            <a:fillRect/>
          </a:stretch>
        </p:blipFill>
        <p:spPr>
          <a:xfrm>
            <a:off x="304574" y="3763891"/>
            <a:ext cx="1776750" cy="1094000"/>
          </a:xfrm>
          <a:prstGeom prst="rect">
            <a:avLst/>
          </a:prstGeom>
        </p:spPr>
      </p:pic>
      <p:pic>
        <p:nvPicPr>
          <p:cNvPr id="15" name="Picture 14"/>
          <p:cNvPicPr>
            <a:picLocks noChangeAspect="1"/>
          </p:cNvPicPr>
          <p:nvPr/>
        </p:nvPicPr>
        <p:blipFill>
          <a:blip r:embed="rId4"/>
          <a:stretch>
            <a:fillRect/>
          </a:stretch>
        </p:blipFill>
        <p:spPr>
          <a:xfrm>
            <a:off x="6956731" y="918049"/>
            <a:ext cx="1627231" cy="1249328"/>
          </a:xfrm>
          <a:prstGeom prst="rect">
            <a:avLst/>
          </a:prstGeom>
        </p:spPr>
      </p:pic>
      <p:pic>
        <p:nvPicPr>
          <p:cNvPr id="2050" name="Picture 2" descr="18,983 Indian Entrepreneur Stock Photos, Pictures &amp; Royalty-Free Images -  iStoc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1071" y="784085"/>
            <a:ext cx="2055261" cy="137017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261071" y="2238498"/>
            <a:ext cx="2088636" cy="70618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1050" dirty="0">
                <a:solidFill>
                  <a:prstClr val="white"/>
                </a:solidFill>
              </a:rPr>
              <a:t>I am in love – I eat, sleep and breathe my venture every moment of the day. I will make it happen.”</a:t>
            </a:r>
          </a:p>
        </p:txBody>
      </p:sp>
      <p:sp>
        <p:nvSpPr>
          <p:cNvPr id="17" name="TextBox 16"/>
          <p:cNvSpPr txBox="1"/>
          <p:nvPr/>
        </p:nvSpPr>
        <p:spPr>
          <a:xfrm>
            <a:off x="236445" y="168545"/>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Persona – Entrepreneur </a:t>
            </a:r>
          </a:p>
        </p:txBody>
      </p:sp>
      <p:sp>
        <p:nvSpPr>
          <p:cNvPr id="18" name="Rectangle 17"/>
          <p:cNvSpPr/>
          <p:nvPr/>
        </p:nvSpPr>
        <p:spPr>
          <a:xfrm>
            <a:off x="422901" y="655154"/>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grpSp>
        <p:nvGrpSpPr>
          <p:cNvPr id="22" name="Group 21"/>
          <p:cNvGrpSpPr/>
          <p:nvPr/>
        </p:nvGrpSpPr>
        <p:grpSpPr>
          <a:xfrm>
            <a:off x="6999743" y="4565957"/>
            <a:ext cx="2768664" cy="598733"/>
            <a:chOff x="6999743" y="4565957"/>
            <a:chExt cx="2768664" cy="598733"/>
          </a:xfrm>
        </p:grpSpPr>
        <p:sp>
          <p:nvSpPr>
            <p:cNvPr id="23" name="TextBox 22"/>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29" name="TextBox 28"/>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spTree>
    <p:extLst>
      <p:ext uri="{BB962C8B-B14F-4D97-AF65-F5344CB8AC3E}">
        <p14:creationId xmlns:p14="http://schemas.microsoft.com/office/powerpoint/2010/main" val="400921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2880172" y="2448901"/>
            <a:ext cx="3262541" cy="1376540"/>
            <a:chOff x="587719" y="1125830"/>
            <a:chExt cx="4350054" cy="1835386"/>
          </a:xfrm>
        </p:grpSpPr>
        <p:grpSp>
          <p:nvGrpSpPr>
            <p:cNvPr id="55" name="Group 54"/>
            <p:cNvGrpSpPr/>
            <p:nvPr/>
          </p:nvGrpSpPr>
          <p:grpSpPr>
            <a:xfrm>
              <a:off x="2884450" y="1125830"/>
              <a:ext cx="2053323" cy="1828800"/>
              <a:chOff x="2884450" y="1125830"/>
              <a:chExt cx="2053323" cy="1828800"/>
            </a:xfrm>
          </p:grpSpPr>
          <p:sp>
            <p:nvSpPr>
              <p:cNvPr id="2" name="Flowchart: Connector 1"/>
              <p:cNvSpPr/>
              <p:nvPr/>
            </p:nvSpPr>
            <p:spPr>
              <a:xfrm>
                <a:off x="2884450" y="1125830"/>
                <a:ext cx="1828800" cy="1828800"/>
              </a:xfrm>
              <a:prstGeom prst="flowChartConnector">
                <a:avLst/>
              </a:prstGeom>
              <a:solidFill>
                <a:schemeClr val="accent4">
                  <a:lumMod val="60000"/>
                  <a:lumOff val="40000"/>
                </a:schemeClr>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defTabSz="685800"/>
                <a:endParaRPr lang="en-US" sz="1350" dirty="0">
                  <a:solidFill>
                    <a:prstClr val="black"/>
                  </a:solidFill>
                </a:endParaRPr>
              </a:p>
            </p:txBody>
          </p:sp>
          <p:sp>
            <p:nvSpPr>
              <p:cNvPr id="3" name="Flowchart: Connector 2"/>
              <p:cNvSpPr/>
              <p:nvPr/>
            </p:nvSpPr>
            <p:spPr>
              <a:xfrm>
                <a:off x="3646450" y="1887830"/>
                <a:ext cx="304800" cy="304800"/>
              </a:xfrm>
              <a:prstGeom prst="flowChartConnector">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dirty="0">
                  <a:solidFill>
                    <a:prstClr val="white"/>
                  </a:solidFill>
                </a:endParaRPr>
              </a:p>
            </p:txBody>
          </p:sp>
          <p:cxnSp>
            <p:nvCxnSpPr>
              <p:cNvPr id="5" name="Straight Arrow Connector 4"/>
              <p:cNvCxnSpPr>
                <a:endCxn id="2" idx="2"/>
              </p:cNvCxnSpPr>
              <p:nvPr/>
            </p:nvCxnSpPr>
            <p:spPr>
              <a:xfrm flipH="1">
                <a:off x="2884450" y="2040230"/>
                <a:ext cx="762000"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10" name="Straight Connector 9"/>
              <p:cNvCxnSpPr>
                <a:stCxn id="2" idx="7"/>
                <a:endCxn id="3" idx="0"/>
              </p:cNvCxnSpPr>
              <p:nvPr/>
            </p:nvCxnSpPr>
            <p:spPr>
              <a:xfrm flipH="1">
                <a:off x="3798850" y="1393652"/>
                <a:ext cx="646578" cy="494178"/>
              </a:xfrm>
              <a:prstGeom prst="line">
                <a:avLst/>
              </a:prstGeom>
              <a:ln w="28575"/>
            </p:spPr>
            <p:style>
              <a:lnRef idx="3">
                <a:schemeClr val="accent3"/>
              </a:lnRef>
              <a:fillRef idx="0">
                <a:schemeClr val="accent3"/>
              </a:fillRef>
              <a:effectRef idx="2">
                <a:schemeClr val="accent3"/>
              </a:effectRef>
              <a:fontRef idx="minor">
                <a:schemeClr val="tx1"/>
              </a:fontRef>
            </p:style>
          </p:cxnSp>
          <p:cxnSp>
            <p:nvCxnSpPr>
              <p:cNvPr id="16" name="Straight Connector 15"/>
              <p:cNvCxnSpPr>
                <a:stCxn id="2" idx="5"/>
                <a:endCxn id="3" idx="4"/>
              </p:cNvCxnSpPr>
              <p:nvPr/>
            </p:nvCxnSpPr>
            <p:spPr>
              <a:xfrm flipH="1" flipV="1">
                <a:off x="3798850" y="2192630"/>
                <a:ext cx="646578" cy="494178"/>
              </a:xfrm>
              <a:prstGeom prst="line">
                <a:avLst/>
              </a:prstGeom>
              <a:ln w="28575"/>
            </p:spPr>
            <p:style>
              <a:lnRef idx="3">
                <a:schemeClr val="accent3"/>
              </a:lnRef>
              <a:fillRef idx="0">
                <a:schemeClr val="accent3"/>
              </a:fillRef>
              <a:effectRef idx="2">
                <a:schemeClr val="accent3"/>
              </a:effectRef>
              <a:fontRef idx="minor">
                <a:schemeClr val="tx1"/>
              </a:fontRef>
            </p:style>
          </p:cxnSp>
          <p:sp>
            <p:nvSpPr>
              <p:cNvPr id="26" name="TextBox 25"/>
              <p:cNvSpPr txBox="1"/>
              <p:nvPr/>
            </p:nvSpPr>
            <p:spPr>
              <a:xfrm>
                <a:off x="4063532" y="1920026"/>
                <a:ext cx="874241" cy="307776"/>
              </a:xfrm>
              <a:prstGeom prst="rect">
                <a:avLst/>
              </a:prstGeom>
              <a:noFill/>
            </p:spPr>
            <p:txBody>
              <a:bodyPr wrap="square" rtlCol="0">
                <a:spAutoFit/>
              </a:bodyPr>
              <a:lstStyle/>
              <a:p>
                <a:pPr defTabSz="685800"/>
                <a:r>
                  <a:rPr lang="en-US" sz="900" b="1" dirty="0">
                    <a:solidFill>
                      <a:srgbClr val="ED7D31">
                        <a:lumMod val="50000"/>
                      </a:srgbClr>
                    </a:solidFill>
                  </a:rPr>
                  <a:t>JOBS</a:t>
                </a:r>
              </a:p>
            </p:txBody>
          </p:sp>
          <p:sp>
            <p:nvSpPr>
              <p:cNvPr id="30" name="TextBox 29"/>
              <p:cNvSpPr txBox="1"/>
              <p:nvPr/>
            </p:nvSpPr>
            <p:spPr>
              <a:xfrm>
                <a:off x="3355370" y="2351186"/>
                <a:ext cx="874241" cy="307776"/>
              </a:xfrm>
              <a:prstGeom prst="rect">
                <a:avLst/>
              </a:prstGeom>
              <a:noFill/>
            </p:spPr>
            <p:txBody>
              <a:bodyPr wrap="square" rtlCol="0">
                <a:spAutoFit/>
              </a:bodyPr>
              <a:lstStyle/>
              <a:p>
                <a:pPr defTabSz="685800"/>
                <a:r>
                  <a:rPr lang="en-US" sz="900" b="1" dirty="0">
                    <a:solidFill>
                      <a:srgbClr val="ED7D31">
                        <a:lumMod val="50000"/>
                      </a:srgbClr>
                    </a:solidFill>
                  </a:rPr>
                  <a:t>PAINS</a:t>
                </a:r>
              </a:p>
            </p:txBody>
          </p:sp>
          <p:sp>
            <p:nvSpPr>
              <p:cNvPr id="33" name="TextBox 32"/>
              <p:cNvSpPr txBox="1"/>
              <p:nvPr/>
            </p:nvSpPr>
            <p:spPr>
              <a:xfrm>
                <a:off x="3315382" y="1377594"/>
                <a:ext cx="874241" cy="307776"/>
              </a:xfrm>
              <a:prstGeom prst="rect">
                <a:avLst/>
              </a:prstGeom>
              <a:noFill/>
            </p:spPr>
            <p:txBody>
              <a:bodyPr wrap="square" rtlCol="0">
                <a:spAutoFit/>
              </a:bodyPr>
              <a:lstStyle/>
              <a:p>
                <a:pPr defTabSz="685800"/>
                <a:r>
                  <a:rPr lang="en-US" sz="900" b="1" dirty="0">
                    <a:solidFill>
                      <a:srgbClr val="ED7D31">
                        <a:lumMod val="50000"/>
                      </a:srgbClr>
                    </a:solidFill>
                  </a:rPr>
                  <a:t>GAINS</a:t>
                </a:r>
              </a:p>
            </p:txBody>
          </p:sp>
        </p:grpSp>
        <p:grpSp>
          <p:nvGrpSpPr>
            <p:cNvPr id="56" name="Group 55"/>
            <p:cNvGrpSpPr/>
            <p:nvPr/>
          </p:nvGrpSpPr>
          <p:grpSpPr>
            <a:xfrm>
              <a:off x="587719" y="1125830"/>
              <a:ext cx="2080915" cy="1835386"/>
              <a:chOff x="587719" y="1125830"/>
              <a:chExt cx="2080915" cy="1835386"/>
            </a:xfrm>
          </p:grpSpPr>
          <p:sp>
            <p:nvSpPr>
              <p:cNvPr id="34" name="Rectangle 33"/>
              <p:cNvSpPr/>
              <p:nvPr/>
            </p:nvSpPr>
            <p:spPr>
              <a:xfrm>
                <a:off x="653143" y="1125830"/>
                <a:ext cx="1828800" cy="18288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200">
                  <a:solidFill>
                    <a:prstClr val="white"/>
                  </a:solidFill>
                </a:endParaRPr>
              </a:p>
            </p:txBody>
          </p:sp>
          <p:sp>
            <p:nvSpPr>
              <p:cNvPr id="35" name="Flowchart: Connector 34"/>
              <p:cNvSpPr/>
              <p:nvPr/>
            </p:nvSpPr>
            <p:spPr>
              <a:xfrm>
                <a:off x="1415143" y="1891123"/>
                <a:ext cx="304800" cy="304800"/>
              </a:xfrm>
              <a:prstGeom prst="flowChartConnector">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685800"/>
                <a:endParaRPr lang="en-US" sz="1350" dirty="0">
                  <a:solidFill>
                    <a:prstClr val="white"/>
                  </a:solidFill>
                </a:endParaRPr>
              </a:p>
            </p:txBody>
          </p:sp>
          <p:cxnSp>
            <p:nvCxnSpPr>
              <p:cNvPr id="37" name="Straight Arrow Connector 36"/>
              <p:cNvCxnSpPr>
                <a:endCxn id="34" idx="3"/>
              </p:cNvCxnSpPr>
              <p:nvPr/>
            </p:nvCxnSpPr>
            <p:spPr>
              <a:xfrm>
                <a:off x="1738265" y="2040230"/>
                <a:ext cx="743678" cy="0"/>
              </a:xfrm>
              <a:prstGeom prst="straightConnector1">
                <a:avLst/>
              </a:prstGeom>
              <a:ln w="38100">
                <a:tailEnd type="triangle"/>
              </a:ln>
            </p:spPr>
            <p:style>
              <a:lnRef idx="3">
                <a:schemeClr val="accent3"/>
              </a:lnRef>
              <a:fillRef idx="0">
                <a:schemeClr val="accent3"/>
              </a:fillRef>
              <a:effectRef idx="2">
                <a:schemeClr val="accent3"/>
              </a:effectRef>
              <a:fontRef idx="minor">
                <a:schemeClr val="tx1"/>
              </a:fontRef>
            </p:style>
          </p:cxnSp>
          <p:cxnSp>
            <p:nvCxnSpPr>
              <p:cNvPr id="40" name="Straight Connector 39"/>
              <p:cNvCxnSpPr>
                <a:stCxn id="35" idx="0"/>
              </p:cNvCxnSpPr>
              <p:nvPr/>
            </p:nvCxnSpPr>
            <p:spPr>
              <a:xfrm flipH="1" flipV="1">
                <a:off x="653143" y="1125830"/>
                <a:ext cx="914400" cy="765293"/>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41" name="Straight Connector 40"/>
              <p:cNvCxnSpPr/>
              <p:nvPr/>
            </p:nvCxnSpPr>
            <p:spPr>
              <a:xfrm flipH="1">
                <a:off x="653143" y="2202509"/>
                <a:ext cx="925766" cy="758707"/>
              </a:xfrm>
              <a:prstGeom prst="line">
                <a:avLst/>
              </a:prstGeom>
              <a:ln w="38100"/>
            </p:spPr>
            <p:style>
              <a:lnRef idx="3">
                <a:schemeClr val="accent3"/>
              </a:lnRef>
              <a:fillRef idx="0">
                <a:schemeClr val="accent3"/>
              </a:fillRef>
              <a:effectRef idx="2">
                <a:schemeClr val="accent3"/>
              </a:effectRef>
              <a:fontRef idx="minor">
                <a:schemeClr val="tx1"/>
              </a:fontRef>
            </p:style>
          </p:cxnSp>
          <p:sp>
            <p:nvSpPr>
              <p:cNvPr id="44" name="TextBox 43"/>
              <p:cNvSpPr txBox="1"/>
              <p:nvPr/>
            </p:nvSpPr>
            <p:spPr>
              <a:xfrm>
                <a:off x="1298135" y="1377594"/>
                <a:ext cx="1277154" cy="492442"/>
              </a:xfrm>
              <a:prstGeom prst="rect">
                <a:avLst/>
              </a:prstGeom>
              <a:noFill/>
            </p:spPr>
            <p:txBody>
              <a:bodyPr wrap="square" rtlCol="0">
                <a:spAutoFit/>
              </a:bodyPr>
              <a:lstStyle/>
              <a:p>
                <a:pPr defTabSz="685800"/>
                <a:r>
                  <a:rPr lang="en-US" sz="900" b="1" dirty="0">
                    <a:solidFill>
                      <a:srgbClr val="70AD47">
                        <a:lumMod val="50000"/>
                      </a:srgbClr>
                    </a:solidFill>
                  </a:rPr>
                  <a:t>GAIN CREATORS </a:t>
                </a:r>
              </a:p>
            </p:txBody>
          </p:sp>
          <p:sp>
            <p:nvSpPr>
              <p:cNvPr id="45" name="TextBox 44"/>
              <p:cNvSpPr txBox="1"/>
              <p:nvPr/>
            </p:nvSpPr>
            <p:spPr>
              <a:xfrm>
                <a:off x="1391480" y="2351186"/>
                <a:ext cx="1277154" cy="307776"/>
              </a:xfrm>
              <a:prstGeom prst="rect">
                <a:avLst/>
              </a:prstGeom>
              <a:noFill/>
            </p:spPr>
            <p:txBody>
              <a:bodyPr wrap="square" rtlCol="0">
                <a:spAutoFit/>
              </a:bodyPr>
              <a:lstStyle/>
              <a:p>
                <a:pPr defTabSz="685800"/>
                <a:r>
                  <a:rPr lang="en-US" sz="900" b="1" dirty="0">
                    <a:solidFill>
                      <a:srgbClr val="70AD47">
                        <a:lumMod val="50000"/>
                      </a:srgbClr>
                    </a:solidFill>
                  </a:rPr>
                  <a:t>PAIN KILLERS</a:t>
                </a:r>
              </a:p>
            </p:txBody>
          </p:sp>
          <p:sp>
            <p:nvSpPr>
              <p:cNvPr id="46" name="TextBox 45"/>
              <p:cNvSpPr txBox="1"/>
              <p:nvPr/>
            </p:nvSpPr>
            <p:spPr>
              <a:xfrm>
                <a:off x="587719" y="1764604"/>
                <a:ext cx="1277154" cy="492442"/>
              </a:xfrm>
              <a:prstGeom prst="rect">
                <a:avLst/>
              </a:prstGeom>
              <a:noFill/>
            </p:spPr>
            <p:txBody>
              <a:bodyPr wrap="square" rtlCol="0">
                <a:spAutoFit/>
              </a:bodyPr>
              <a:lstStyle/>
              <a:p>
                <a:pPr defTabSz="685800"/>
                <a:r>
                  <a:rPr lang="en-US" sz="900" b="1" dirty="0">
                    <a:solidFill>
                      <a:srgbClr val="70AD47">
                        <a:lumMod val="50000"/>
                      </a:srgbClr>
                    </a:solidFill>
                  </a:rPr>
                  <a:t>PRODUCT/ </a:t>
                </a:r>
              </a:p>
              <a:p>
                <a:pPr defTabSz="685800"/>
                <a:r>
                  <a:rPr lang="en-US" sz="900" b="1" dirty="0">
                    <a:solidFill>
                      <a:srgbClr val="70AD47">
                        <a:lumMod val="50000"/>
                      </a:srgbClr>
                    </a:solidFill>
                  </a:rPr>
                  <a:t>SERVICE</a:t>
                </a:r>
              </a:p>
            </p:txBody>
          </p:sp>
        </p:grpSp>
      </p:grpSp>
      <p:cxnSp>
        <p:nvCxnSpPr>
          <p:cNvPr id="6" name="Straight Connector 5"/>
          <p:cNvCxnSpPr/>
          <p:nvPr/>
        </p:nvCxnSpPr>
        <p:spPr>
          <a:xfrm flipH="1" flipV="1">
            <a:off x="4084386" y="1471864"/>
            <a:ext cx="0" cy="1165860"/>
          </a:xfrm>
          <a:prstGeom prst="line">
            <a:avLst/>
          </a:prstGeom>
          <a:ln w="19050"/>
          <a:effectLst/>
        </p:spPr>
        <p:style>
          <a:lnRef idx="3">
            <a:schemeClr val="accent6"/>
          </a:lnRef>
          <a:fillRef idx="0">
            <a:schemeClr val="accent6"/>
          </a:fillRef>
          <a:effectRef idx="2">
            <a:schemeClr val="accent6"/>
          </a:effectRef>
          <a:fontRef idx="minor">
            <a:schemeClr val="tx1"/>
          </a:fontRef>
        </p:style>
      </p:cxnSp>
      <p:cxnSp>
        <p:nvCxnSpPr>
          <p:cNvPr id="8" name="Straight Connector 7"/>
          <p:cNvCxnSpPr/>
          <p:nvPr/>
        </p:nvCxnSpPr>
        <p:spPr>
          <a:xfrm flipH="1">
            <a:off x="1478346" y="1483907"/>
            <a:ext cx="2606040" cy="0"/>
          </a:xfrm>
          <a:prstGeom prst="line">
            <a:avLst/>
          </a:prstGeom>
          <a:ln w="19050"/>
          <a:effectLst/>
        </p:spPr>
        <p:style>
          <a:lnRef idx="3">
            <a:schemeClr val="accent6"/>
          </a:lnRef>
          <a:fillRef idx="0">
            <a:schemeClr val="accent6"/>
          </a:fillRef>
          <a:effectRef idx="2">
            <a:schemeClr val="accent6"/>
          </a:effectRef>
          <a:fontRef idx="minor">
            <a:schemeClr val="tx1"/>
          </a:fontRef>
        </p:style>
      </p:cxnSp>
      <p:sp>
        <p:nvSpPr>
          <p:cNvPr id="13" name="TextBox 12"/>
          <p:cNvSpPr txBox="1"/>
          <p:nvPr/>
        </p:nvSpPr>
        <p:spPr>
          <a:xfrm>
            <a:off x="1079126" y="1638280"/>
            <a:ext cx="2970941" cy="784830"/>
          </a:xfrm>
          <a:prstGeom prst="rect">
            <a:avLst/>
          </a:prstGeom>
          <a:noFill/>
        </p:spPr>
        <p:txBody>
          <a:bodyPr wrap="square" rtlCol="0">
            <a:spAutoFit/>
          </a:bodyPr>
          <a:lstStyle/>
          <a:p>
            <a:pPr defTabSz="685800"/>
            <a:r>
              <a:rPr lang="en-US" sz="750" dirty="0">
                <a:solidFill>
                  <a:prstClr val="white">
                    <a:lumMod val="50000"/>
                  </a:prstClr>
                </a:solidFill>
              </a:rPr>
              <a:t> </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Access to Mentor’s Network (based on Mentor’s discretion)</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Perfect your Pitch Sessions with Pitch Mentors </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Discussion Forum / Notice Board to post updates on your start-up </a:t>
            </a:r>
          </a:p>
          <a:p>
            <a:pPr marL="128588" indent="-128588" defTabSz="685800">
              <a:buFont typeface="Wingdings" panose="05000000000000000000" pitchFamily="2" charset="2"/>
              <a:buChar char="à"/>
            </a:pPr>
            <a:r>
              <a:rPr lang="en-US" sz="750" dirty="0">
                <a:solidFill>
                  <a:prstClr val="white">
                    <a:lumMod val="50000"/>
                  </a:prstClr>
                </a:solidFill>
              </a:rPr>
              <a:t>Access to market trends, data and analytics that the start-up can use</a:t>
            </a:r>
          </a:p>
        </p:txBody>
      </p:sp>
      <p:cxnSp>
        <p:nvCxnSpPr>
          <p:cNvPr id="38" name="Straight Connector 37"/>
          <p:cNvCxnSpPr/>
          <p:nvPr/>
        </p:nvCxnSpPr>
        <p:spPr>
          <a:xfrm flipH="1" flipV="1">
            <a:off x="4021961" y="3635336"/>
            <a:ext cx="0" cy="1165860"/>
          </a:xfrm>
          <a:prstGeom prst="line">
            <a:avLst/>
          </a:prstGeom>
          <a:ln w="19050"/>
          <a:effectLst/>
        </p:spPr>
        <p:style>
          <a:lnRef idx="3">
            <a:schemeClr val="accent6"/>
          </a:lnRef>
          <a:fillRef idx="0">
            <a:schemeClr val="accent6"/>
          </a:fillRef>
          <a:effectRef idx="2">
            <a:schemeClr val="accent6"/>
          </a:effectRef>
          <a:fontRef idx="minor">
            <a:schemeClr val="tx1"/>
          </a:fontRef>
        </p:style>
      </p:cxnSp>
      <p:cxnSp>
        <p:nvCxnSpPr>
          <p:cNvPr id="39" name="Straight Connector 38"/>
          <p:cNvCxnSpPr/>
          <p:nvPr/>
        </p:nvCxnSpPr>
        <p:spPr>
          <a:xfrm flipH="1">
            <a:off x="867281" y="4801196"/>
            <a:ext cx="3154680" cy="0"/>
          </a:xfrm>
          <a:prstGeom prst="line">
            <a:avLst/>
          </a:prstGeom>
          <a:ln w="19050"/>
          <a:effectLst/>
        </p:spPr>
        <p:style>
          <a:lnRef idx="3">
            <a:schemeClr val="accent6"/>
          </a:lnRef>
          <a:fillRef idx="0">
            <a:schemeClr val="accent6"/>
          </a:fillRef>
          <a:effectRef idx="2">
            <a:schemeClr val="accent6"/>
          </a:effectRef>
          <a:fontRef idx="minor">
            <a:schemeClr val="tx1"/>
          </a:fontRef>
        </p:style>
      </p:cxnSp>
      <p:sp>
        <p:nvSpPr>
          <p:cNvPr id="42" name="TextBox 41"/>
          <p:cNvSpPr txBox="1"/>
          <p:nvPr/>
        </p:nvSpPr>
        <p:spPr>
          <a:xfrm>
            <a:off x="2019851" y="3997315"/>
            <a:ext cx="3471589" cy="784830"/>
          </a:xfrm>
          <a:prstGeom prst="rect">
            <a:avLst/>
          </a:prstGeom>
          <a:noFill/>
        </p:spPr>
        <p:txBody>
          <a:bodyPr wrap="square" rtlCol="0">
            <a:spAutoFit/>
          </a:bodyPr>
          <a:lstStyle/>
          <a:p>
            <a:pPr defTabSz="685800"/>
            <a:endParaRPr lang="en-US" sz="750" dirty="0">
              <a:solidFill>
                <a:prstClr val="white">
                  <a:lumMod val="50000"/>
                </a:prstClr>
              </a:solidFill>
              <a:sym typeface="Wingdings" panose="05000000000000000000" pitchFamily="2" charset="2"/>
            </a:endParaRP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Perfect matchmaking with experts, mentors</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Exposure to the right kind of Investors </a:t>
            </a:r>
          </a:p>
          <a:p>
            <a:pPr defTabSz="685800"/>
            <a:endParaRPr lang="en-US" sz="750" dirty="0">
              <a:solidFill>
                <a:prstClr val="white">
                  <a:lumMod val="50000"/>
                </a:prstClr>
              </a:solidFill>
              <a:sym typeface="Wingdings" panose="05000000000000000000" pitchFamily="2" charset="2"/>
            </a:endParaRPr>
          </a:p>
          <a:p>
            <a:pPr defTabSz="685800"/>
            <a:endParaRPr lang="en-US" sz="750" dirty="0">
              <a:solidFill>
                <a:prstClr val="white">
                  <a:lumMod val="50000"/>
                </a:prstClr>
              </a:solidFill>
              <a:sym typeface="Wingdings" panose="05000000000000000000" pitchFamily="2" charset="2"/>
            </a:endParaRPr>
          </a:p>
          <a:p>
            <a:pPr defTabSz="685800"/>
            <a:endParaRPr lang="en-US" sz="750" dirty="0">
              <a:solidFill>
                <a:prstClr val="white">
                  <a:lumMod val="50000"/>
                </a:prstClr>
              </a:solidFill>
              <a:sym typeface="Wingdings" panose="05000000000000000000" pitchFamily="2" charset="2"/>
            </a:endParaRPr>
          </a:p>
        </p:txBody>
      </p:sp>
      <p:cxnSp>
        <p:nvCxnSpPr>
          <p:cNvPr id="43" name="Straight Connector 42"/>
          <p:cNvCxnSpPr/>
          <p:nvPr/>
        </p:nvCxnSpPr>
        <p:spPr>
          <a:xfrm flipH="1">
            <a:off x="2586340" y="3133058"/>
            <a:ext cx="342900" cy="0"/>
          </a:xfrm>
          <a:prstGeom prst="line">
            <a:avLst/>
          </a:prstGeom>
          <a:ln w="19050"/>
          <a:effectLst/>
        </p:spPr>
        <p:style>
          <a:lnRef idx="3">
            <a:schemeClr val="accent6"/>
          </a:lnRef>
          <a:fillRef idx="0">
            <a:schemeClr val="accent6"/>
          </a:fillRef>
          <a:effectRef idx="2">
            <a:schemeClr val="accent6"/>
          </a:effectRef>
          <a:fontRef idx="minor">
            <a:schemeClr val="tx1"/>
          </a:fontRef>
        </p:style>
      </p:cxnSp>
      <p:cxnSp>
        <p:nvCxnSpPr>
          <p:cNvPr id="47" name="Straight Connector 46"/>
          <p:cNvCxnSpPr/>
          <p:nvPr/>
        </p:nvCxnSpPr>
        <p:spPr>
          <a:xfrm flipH="1" flipV="1">
            <a:off x="2545999" y="2577034"/>
            <a:ext cx="0" cy="1165860"/>
          </a:xfrm>
          <a:prstGeom prst="line">
            <a:avLst/>
          </a:prstGeom>
          <a:ln w="19050"/>
          <a:effectLst/>
        </p:spPr>
        <p:style>
          <a:lnRef idx="3">
            <a:schemeClr val="accent6"/>
          </a:lnRef>
          <a:fillRef idx="0">
            <a:schemeClr val="accent6"/>
          </a:fillRef>
          <a:effectRef idx="2">
            <a:schemeClr val="accent6"/>
          </a:effectRef>
          <a:fontRef idx="minor">
            <a:schemeClr val="tx1"/>
          </a:fontRef>
        </p:style>
      </p:cxnSp>
      <p:cxnSp>
        <p:nvCxnSpPr>
          <p:cNvPr id="36" name="Straight Connector 35"/>
          <p:cNvCxnSpPr/>
          <p:nvPr/>
        </p:nvCxnSpPr>
        <p:spPr>
          <a:xfrm flipH="1" flipV="1">
            <a:off x="5402820" y="1483907"/>
            <a:ext cx="0" cy="116586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49" name="Straight Connector 48"/>
          <p:cNvCxnSpPr/>
          <p:nvPr/>
        </p:nvCxnSpPr>
        <p:spPr>
          <a:xfrm flipH="1">
            <a:off x="5402820" y="1483907"/>
            <a:ext cx="260604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4" name="TextBox 3"/>
          <p:cNvSpPr txBox="1"/>
          <p:nvPr/>
        </p:nvSpPr>
        <p:spPr>
          <a:xfrm>
            <a:off x="5426146" y="1519405"/>
            <a:ext cx="3550214" cy="900246"/>
          </a:xfrm>
          <a:prstGeom prst="rect">
            <a:avLst/>
          </a:prstGeom>
          <a:noFill/>
        </p:spPr>
        <p:txBody>
          <a:bodyPr wrap="square" rtlCol="0">
            <a:spAutoFit/>
          </a:bodyPr>
          <a:lstStyle/>
          <a:p>
            <a:pPr defTabSz="685800"/>
            <a:r>
              <a:rPr lang="en-US" sz="750" dirty="0">
                <a:solidFill>
                  <a:prstClr val="white">
                    <a:lumMod val="50000"/>
                  </a:prstClr>
                </a:solidFill>
              </a:rPr>
              <a:t>I would </a:t>
            </a:r>
            <a:r>
              <a:rPr lang="en-US" sz="750" b="1" dirty="0">
                <a:solidFill>
                  <a:prstClr val="white">
                    <a:lumMod val="50000"/>
                  </a:prstClr>
                </a:solidFill>
              </a:rPr>
              <a:t>LOVE</a:t>
            </a:r>
            <a:r>
              <a:rPr lang="en-US" sz="750" dirty="0">
                <a:solidFill>
                  <a:prstClr val="white">
                    <a:lumMod val="50000"/>
                  </a:prstClr>
                </a:solidFill>
              </a:rPr>
              <a:t> it if: </a:t>
            </a:r>
          </a:p>
          <a:p>
            <a:pPr defTabSz="685800"/>
            <a:endParaRPr lang="en-US" sz="750" dirty="0">
              <a:solidFill>
                <a:prstClr val="white">
                  <a:lumMod val="50000"/>
                </a:prstClr>
              </a:solidFill>
            </a:endParaRP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I receive connects with industry – customers, suppliers, and service providers  etc.</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I receive connects with Funding Agencies </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I receive specific inputs on Pitching  </a:t>
            </a:r>
          </a:p>
          <a:p>
            <a:pPr defTabSz="685800"/>
            <a:r>
              <a:rPr lang="en-US" sz="750" dirty="0">
                <a:solidFill>
                  <a:prstClr val="white">
                    <a:lumMod val="50000"/>
                  </a:prstClr>
                </a:solidFill>
                <a:sym typeface="Wingdings" panose="05000000000000000000" pitchFamily="2" charset="2"/>
              </a:rPr>
              <a:t> </a:t>
            </a:r>
            <a:r>
              <a:rPr lang="en-US" sz="750" dirty="0">
                <a:solidFill>
                  <a:prstClr val="white">
                    <a:lumMod val="50000"/>
                  </a:prstClr>
                </a:solidFill>
              </a:rPr>
              <a:t>I receive data and intelligence on market trends and competitors</a:t>
            </a:r>
          </a:p>
          <a:p>
            <a:pPr defTabSz="685800"/>
            <a:r>
              <a:rPr lang="en-US" sz="750" dirty="0">
                <a:solidFill>
                  <a:prstClr val="white">
                    <a:lumMod val="50000"/>
                  </a:prstClr>
                </a:solidFill>
                <a:sym typeface="Wingdings" panose="05000000000000000000" pitchFamily="2" charset="2"/>
              </a:rPr>
              <a:t> Promote my events, success stories etc. </a:t>
            </a:r>
            <a:endParaRPr lang="en-US" sz="750" dirty="0">
              <a:solidFill>
                <a:prstClr val="white">
                  <a:lumMod val="50000"/>
                </a:prstClr>
              </a:solidFill>
            </a:endParaRPr>
          </a:p>
        </p:txBody>
      </p:sp>
      <p:cxnSp>
        <p:nvCxnSpPr>
          <p:cNvPr id="50" name="Straight Connector 49"/>
          <p:cNvCxnSpPr/>
          <p:nvPr/>
        </p:nvCxnSpPr>
        <p:spPr>
          <a:xfrm>
            <a:off x="5999869" y="3147607"/>
            <a:ext cx="342900"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51" name="Straight Connector 50"/>
          <p:cNvCxnSpPr/>
          <p:nvPr/>
        </p:nvCxnSpPr>
        <p:spPr>
          <a:xfrm flipV="1">
            <a:off x="6386900" y="2654641"/>
            <a:ext cx="0" cy="116586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53" name="Straight Connector 52"/>
          <p:cNvCxnSpPr/>
          <p:nvPr/>
        </p:nvCxnSpPr>
        <p:spPr>
          <a:xfrm flipH="1" flipV="1">
            <a:off x="4955910" y="3619654"/>
            <a:ext cx="0" cy="1165860"/>
          </a:xfrm>
          <a:prstGeom prst="line">
            <a:avLst/>
          </a:prstGeom>
          <a:ln/>
        </p:spPr>
        <p:style>
          <a:lnRef idx="3">
            <a:schemeClr val="accent4"/>
          </a:lnRef>
          <a:fillRef idx="0">
            <a:schemeClr val="accent4"/>
          </a:fillRef>
          <a:effectRef idx="2">
            <a:schemeClr val="accent4"/>
          </a:effectRef>
          <a:fontRef idx="minor">
            <a:schemeClr val="tx1"/>
          </a:fontRef>
        </p:style>
      </p:cxnSp>
      <p:cxnSp>
        <p:nvCxnSpPr>
          <p:cNvPr id="54" name="Straight Connector 53"/>
          <p:cNvCxnSpPr/>
          <p:nvPr/>
        </p:nvCxnSpPr>
        <p:spPr>
          <a:xfrm flipH="1">
            <a:off x="4953921" y="4781759"/>
            <a:ext cx="2606040" cy="0"/>
          </a:xfrm>
          <a:prstGeom prst="line">
            <a:avLst/>
          </a:prstGeom>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4989351" y="3855853"/>
            <a:ext cx="3768886" cy="1015663"/>
          </a:xfrm>
          <a:prstGeom prst="rect">
            <a:avLst/>
          </a:prstGeom>
          <a:noFill/>
        </p:spPr>
        <p:txBody>
          <a:bodyPr wrap="square" rtlCol="0">
            <a:spAutoFit/>
          </a:bodyPr>
          <a:lstStyle/>
          <a:p>
            <a:pPr defTabSz="685800"/>
            <a:r>
              <a:rPr lang="en-US" sz="750" dirty="0">
                <a:solidFill>
                  <a:prstClr val="white">
                    <a:lumMod val="50000"/>
                  </a:prstClr>
                </a:solidFill>
              </a:rPr>
              <a:t>I would </a:t>
            </a:r>
            <a:r>
              <a:rPr lang="en-US" sz="750" b="1" dirty="0">
                <a:solidFill>
                  <a:prstClr val="white">
                    <a:lumMod val="50000"/>
                  </a:prstClr>
                </a:solidFill>
              </a:rPr>
              <a:t>HATE</a:t>
            </a:r>
            <a:r>
              <a:rPr lang="en-US" sz="750" dirty="0">
                <a:solidFill>
                  <a:prstClr val="white">
                    <a:lumMod val="50000"/>
                  </a:prstClr>
                </a:solidFill>
              </a:rPr>
              <a:t> it if: </a:t>
            </a:r>
          </a:p>
          <a:p>
            <a:pPr defTabSz="685800"/>
            <a:endParaRPr lang="en-US" sz="750" dirty="0">
              <a:solidFill>
                <a:prstClr val="white">
                  <a:lumMod val="50000"/>
                </a:prstClr>
              </a:solidFill>
            </a:endParaRPr>
          </a:p>
          <a:p>
            <a:pPr marL="128588" indent="-128588" defTabSz="685800">
              <a:buFont typeface="Wingdings" panose="05000000000000000000" pitchFamily="2" charset="2"/>
              <a:buChar char="à"/>
            </a:pPr>
            <a:r>
              <a:rPr lang="en-US" sz="750" dirty="0">
                <a:solidFill>
                  <a:prstClr val="white">
                    <a:lumMod val="50000"/>
                  </a:prstClr>
                </a:solidFill>
              </a:rPr>
              <a:t>If I am connected to experts,  mentors  who do not “get” me and my idea</a:t>
            </a:r>
          </a:p>
          <a:p>
            <a:pPr marL="128588" indent="-128588" algn="just"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If I feel ‘obliged’ to follow advice </a:t>
            </a:r>
          </a:p>
          <a:p>
            <a:pPr marL="128588" indent="-128588" algn="just"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My idea gets ‘stolen’</a:t>
            </a:r>
          </a:p>
          <a:p>
            <a:pPr algn="just" defTabSz="685800"/>
            <a:endParaRPr lang="en-US" sz="750" dirty="0">
              <a:solidFill>
                <a:prstClr val="white">
                  <a:lumMod val="50000"/>
                </a:prstClr>
              </a:solidFill>
              <a:sym typeface="Wingdings" panose="05000000000000000000" pitchFamily="2" charset="2"/>
            </a:endParaRPr>
          </a:p>
          <a:p>
            <a:pPr algn="just" defTabSz="685800"/>
            <a:endParaRPr lang="en-US" sz="750" dirty="0">
              <a:solidFill>
                <a:prstClr val="white">
                  <a:lumMod val="50000"/>
                </a:prstClr>
              </a:solidFill>
            </a:endParaRPr>
          </a:p>
          <a:p>
            <a:pPr algn="just" defTabSz="685800"/>
            <a:endParaRPr lang="en-US" sz="750" dirty="0">
              <a:solidFill>
                <a:prstClr val="white">
                  <a:lumMod val="50000"/>
                </a:prstClr>
              </a:solidFill>
            </a:endParaRPr>
          </a:p>
        </p:txBody>
      </p:sp>
      <p:sp>
        <p:nvSpPr>
          <p:cNvPr id="60" name="Rectangle 59"/>
          <p:cNvSpPr/>
          <p:nvPr/>
        </p:nvSpPr>
        <p:spPr>
          <a:xfrm>
            <a:off x="2750950" y="859010"/>
            <a:ext cx="2689542" cy="389267"/>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a:r>
              <a:rPr lang="en-US" sz="1600" b="1" dirty="0">
                <a:solidFill>
                  <a:prstClr val="white"/>
                </a:solidFill>
              </a:rPr>
              <a:t>Persona – Entrepreneur </a:t>
            </a:r>
          </a:p>
        </p:txBody>
      </p:sp>
      <p:pic>
        <p:nvPicPr>
          <p:cNvPr id="52" name="Picture 2" descr="18,983 Indian Entrepreneur Stock Photos, Pictures &amp; Royalty-Free Images -  iSto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41" y="39518"/>
            <a:ext cx="2055261" cy="1370174"/>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p:cNvSpPr txBox="1"/>
          <p:nvPr/>
        </p:nvSpPr>
        <p:spPr>
          <a:xfrm>
            <a:off x="6431031" y="2855399"/>
            <a:ext cx="2646294" cy="1361911"/>
          </a:xfrm>
          <a:prstGeom prst="rect">
            <a:avLst/>
          </a:prstGeom>
          <a:noFill/>
        </p:spPr>
        <p:txBody>
          <a:bodyPr wrap="square" rtlCol="0">
            <a:spAutoFit/>
          </a:bodyPr>
          <a:lstStyle/>
          <a:p>
            <a:pPr defTabSz="685800"/>
            <a:r>
              <a:rPr lang="en-US" sz="750" dirty="0">
                <a:solidFill>
                  <a:prstClr val="white">
                    <a:lumMod val="50000"/>
                  </a:prstClr>
                </a:solidFill>
              </a:rPr>
              <a:t>I would </a:t>
            </a:r>
            <a:r>
              <a:rPr lang="en-US" sz="750" b="1" dirty="0">
                <a:solidFill>
                  <a:prstClr val="white">
                    <a:lumMod val="50000"/>
                  </a:prstClr>
                </a:solidFill>
              </a:rPr>
              <a:t>WANT</a:t>
            </a:r>
            <a:r>
              <a:rPr lang="en-US" sz="750" dirty="0">
                <a:solidFill>
                  <a:prstClr val="white">
                    <a:lumMod val="50000"/>
                  </a:prstClr>
                </a:solidFill>
              </a:rPr>
              <a:t>: </a:t>
            </a:r>
          </a:p>
          <a:p>
            <a:pPr defTabSz="685800"/>
            <a:endParaRPr lang="en-US" sz="750" dirty="0">
              <a:solidFill>
                <a:prstClr val="white">
                  <a:lumMod val="50000"/>
                </a:prstClr>
              </a:solidFill>
            </a:endParaRP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Easy and Convenient Access to Mentors and Experts</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An opportunity to assess the credibility of the Mentor </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An opportunity provide feedback on the efficacy mentoring conversation</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To build my network – connect with other entrepreneurs </a:t>
            </a:r>
          </a:p>
          <a:p>
            <a:pPr marL="128588" indent="-128588" defTabSz="685800">
              <a:buFont typeface="Wingdings" panose="05000000000000000000" pitchFamily="2" charset="2"/>
              <a:buChar char="à"/>
            </a:pPr>
            <a:r>
              <a:rPr lang="en-US" sz="750" dirty="0">
                <a:solidFill>
                  <a:prstClr val="white">
                    <a:lumMod val="50000"/>
                  </a:prstClr>
                </a:solidFill>
                <a:sym typeface="Wingdings" panose="05000000000000000000" pitchFamily="2" charset="2"/>
              </a:rPr>
              <a:t>Share my story, my trials and tribulations </a:t>
            </a:r>
          </a:p>
          <a:p>
            <a:pPr marL="128588" indent="-128588" defTabSz="685800">
              <a:buFont typeface="Wingdings" panose="05000000000000000000" pitchFamily="2" charset="2"/>
              <a:buChar char="à"/>
            </a:pPr>
            <a:endParaRPr lang="en-US" sz="750" dirty="0">
              <a:solidFill>
                <a:prstClr val="white">
                  <a:lumMod val="50000"/>
                </a:prstClr>
              </a:solidFill>
              <a:sym typeface="Wingdings" panose="05000000000000000000" pitchFamily="2" charset="2"/>
            </a:endParaRPr>
          </a:p>
          <a:p>
            <a:pPr defTabSz="685800"/>
            <a:endParaRPr lang="en-US" sz="750" dirty="0">
              <a:solidFill>
                <a:prstClr val="white">
                  <a:lumMod val="50000"/>
                </a:prstClr>
              </a:solidFill>
              <a:sym typeface="Wingdings" panose="05000000000000000000" pitchFamily="2" charset="2"/>
            </a:endParaRPr>
          </a:p>
          <a:p>
            <a:pPr marL="128588" indent="-128588" defTabSz="685800">
              <a:buFont typeface="Wingdings" panose="05000000000000000000" pitchFamily="2" charset="2"/>
              <a:buChar char="à"/>
            </a:pPr>
            <a:endParaRPr lang="en-US" sz="750" dirty="0">
              <a:solidFill>
                <a:prstClr val="white">
                  <a:lumMod val="50000"/>
                </a:prstClr>
              </a:solidFill>
              <a:sym typeface="Wingdings" panose="05000000000000000000" pitchFamily="2" charset="2"/>
            </a:endParaRPr>
          </a:p>
        </p:txBody>
      </p:sp>
      <p:sp>
        <p:nvSpPr>
          <p:cNvPr id="7" name="TextBox 6"/>
          <p:cNvSpPr txBox="1"/>
          <p:nvPr/>
        </p:nvSpPr>
        <p:spPr>
          <a:xfrm>
            <a:off x="361950" y="2637724"/>
            <a:ext cx="2038350" cy="1154162"/>
          </a:xfrm>
          <a:prstGeom prst="rect">
            <a:avLst/>
          </a:prstGeom>
          <a:noFill/>
        </p:spPr>
        <p:txBody>
          <a:bodyPr wrap="square" rtlCol="0">
            <a:spAutoFit/>
          </a:bodyPr>
          <a:lstStyle/>
          <a:p>
            <a:pPr algn="just" defTabSz="685800"/>
            <a:r>
              <a:rPr lang="en-US" sz="750" dirty="0">
                <a:solidFill>
                  <a:prstClr val="white">
                    <a:lumMod val="50000"/>
                  </a:prstClr>
                </a:solidFill>
              </a:rPr>
              <a:t>The </a:t>
            </a:r>
            <a:r>
              <a:rPr lang="en-US" sz="750" dirty="0" err="1">
                <a:solidFill>
                  <a:prstClr val="white">
                    <a:lumMod val="50000"/>
                  </a:prstClr>
                </a:solidFill>
              </a:rPr>
              <a:t>MentorApp</a:t>
            </a:r>
            <a:r>
              <a:rPr lang="en-US" sz="750" dirty="0">
                <a:solidFill>
                  <a:prstClr val="white">
                    <a:lumMod val="50000"/>
                  </a:prstClr>
                </a:solidFill>
              </a:rPr>
              <a:t> is a </a:t>
            </a:r>
            <a:r>
              <a:rPr lang="en-IN" sz="800" b="1" dirty="0">
                <a:solidFill>
                  <a:srgbClr val="C00000"/>
                </a:solidFill>
              </a:rPr>
              <a:t>AI powered platform using proprietary ML techniques to match-make </a:t>
            </a:r>
            <a:r>
              <a:rPr lang="en-US" sz="750" dirty="0">
                <a:solidFill>
                  <a:prstClr val="white">
                    <a:lumMod val="50000"/>
                  </a:prstClr>
                </a:solidFill>
              </a:rPr>
              <a:t>the specific needs of the start-up and the profile of the Mentor/Expert </a:t>
            </a:r>
          </a:p>
          <a:p>
            <a:pPr algn="just" defTabSz="685800"/>
            <a:endParaRPr lang="en-US" sz="750" dirty="0">
              <a:solidFill>
                <a:prstClr val="white">
                  <a:lumMod val="50000"/>
                </a:prstClr>
              </a:solidFill>
            </a:endParaRPr>
          </a:p>
          <a:p>
            <a:pPr algn="just" defTabSz="685800"/>
            <a:r>
              <a:rPr lang="en-US" sz="750" dirty="0" err="1">
                <a:solidFill>
                  <a:prstClr val="white">
                    <a:lumMod val="50000"/>
                  </a:prstClr>
                </a:solidFill>
              </a:rPr>
              <a:t>MentorApp</a:t>
            </a:r>
            <a:r>
              <a:rPr lang="en-US" sz="750" dirty="0">
                <a:solidFill>
                  <a:prstClr val="white">
                    <a:lumMod val="50000"/>
                  </a:prstClr>
                </a:solidFill>
              </a:rPr>
              <a:t> tracks the progress of the start-up, provides reliable data on the efficacy of the mentoring conversations and sets up a developmental journey for the Mentor. </a:t>
            </a:r>
          </a:p>
        </p:txBody>
      </p:sp>
      <p:sp>
        <p:nvSpPr>
          <p:cNvPr id="59" name="TextBox 58"/>
          <p:cNvSpPr txBox="1"/>
          <p:nvPr/>
        </p:nvSpPr>
        <p:spPr>
          <a:xfrm>
            <a:off x="236445" y="168545"/>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a:rPr>
              <a:t>Value Proposition Canvas </a:t>
            </a:r>
          </a:p>
        </p:txBody>
      </p:sp>
      <p:sp>
        <p:nvSpPr>
          <p:cNvPr id="61" name="Rectangle 60"/>
          <p:cNvSpPr/>
          <p:nvPr/>
        </p:nvSpPr>
        <p:spPr>
          <a:xfrm>
            <a:off x="422901" y="655154"/>
            <a:ext cx="381596" cy="42444"/>
          </a:xfrm>
          <a:prstGeom prst="rect">
            <a:avLst/>
          </a:prstGeom>
          <a:solidFill>
            <a:srgbClr val="FABE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Open Sans"/>
              <a:ea typeface="+mn-ea"/>
              <a:cs typeface="+mn-cs"/>
            </a:endParaRPr>
          </a:p>
        </p:txBody>
      </p:sp>
      <p:grpSp>
        <p:nvGrpSpPr>
          <p:cNvPr id="63" name="Group 62"/>
          <p:cNvGrpSpPr/>
          <p:nvPr/>
        </p:nvGrpSpPr>
        <p:grpSpPr>
          <a:xfrm>
            <a:off x="6999743" y="4565957"/>
            <a:ext cx="2768664" cy="598733"/>
            <a:chOff x="6999743" y="4565957"/>
            <a:chExt cx="2768664" cy="598733"/>
          </a:xfrm>
        </p:grpSpPr>
        <p:sp>
          <p:nvSpPr>
            <p:cNvPr id="64" name="TextBox 63"/>
            <p:cNvSpPr txBox="1"/>
            <p:nvPr/>
          </p:nvSpPr>
          <p:spPr>
            <a:xfrm>
              <a:off x="6999743" y="4733803"/>
              <a:ext cx="2768664" cy="430887"/>
            </a:xfrm>
            <a:prstGeom prst="rect">
              <a:avLst/>
            </a:prstGeom>
            <a:noFill/>
          </p:spPr>
          <p:txBody>
            <a:bodyPr wrap="square" rtlCol="0">
              <a:spAutoFit/>
            </a:bodyPr>
            <a:lstStyle/>
            <a:p>
              <a:pPr algn="ctr"/>
              <a:r>
                <a:rPr lang="en-US" sz="1050" b="1" dirty="0">
                  <a:solidFill>
                    <a:srgbClr val="C00000"/>
                  </a:solidFill>
                  <a:latin typeface="Comic Sans MS" panose="030F0702030302020204" pitchFamily="66" charset="0"/>
                </a:rPr>
                <a:t>Fostering Connections</a:t>
              </a:r>
            </a:p>
            <a:p>
              <a:pPr algn="ctr"/>
              <a:r>
                <a:rPr lang="en-US" sz="1050" b="1" dirty="0">
                  <a:solidFill>
                    <a:srgbClr val="FABE00"/>
                  </a:solidFill>
                  <a:latin typeface="Comic Sans MS" panose="030F0702030302020204" pitchFamily="66" charset="0"/>
                </a:rPr>
                <a:t>Building Community </a:t>
              </a:r>
            </a:p>
          </p:txBody>
        </p:sp>
        <p:sp>
          <p:nvSpPr>
            <p:cNvPr id="65" name="TextBox 64"/>
            <p:cNvSpPr txBox="1"/>
            <p:nvPr/>
          </p:nvSpPr>
          <p:spPr>
            <a:xfrm>
              <a:off x="7821575" y="4565957"/>
              <a:ext cx="1111326" cy="261610"/>
            </a:xfrm>
            <a:prstGeom prst="rect">
              <a:avLst/>
            </a:prstGeom>
            <a:noFill/>
          </p:spPr>
          <p:txBody>
            <a:bodyPr wrap="square" rtlCol="0">
              <a:spAutoFit/>
            </a:bodyPr>
            <a:lstStyle/>
            <a:p>
              <a:pPr algn="ctr"/>
              <a:r>
                <a:rPr lang="en-US" sz="1050" b="1" dirty="0">
                  <a:solidFill>
                    <a:srgbClr val="C00000"/>
                  </a:solidFill>
                  <a:latin typeface="Open Sans"/>
                </a:rPr>
                <a:t>MENTOR</a:t>
              </a:r>
              <a:r>
                <a:rPr lang="en-US" sz="1050" b="1" dirty="0">
                  <a:solidFill>
                    <a:srgbClr val="FABE00"/>
                  </a:solidFill>
                  <a:latin typeface="Open Sans"/>
                </a:rPr>
                <a:t>APP</a:t>
              </a:r>
              <a:endParaRPr lang="en-US" sz="900" b="1" dirty="0">
                <a:solidFill>
                  <a:srgbClr val="FABE00"/>
                </a:solidFill>
                <a:latin typeface="Open Sans"/>
              </a:endParaRPr>
            </a:p>
          </p:txBody>
        </p:sp>
      </p:grpSp>
    </p:spTree>
    <p:extLst>
      <p:ext uri="{BB962C8B-B14F-4D97-AF65-F5344CB8AC3E}">
        <p14:creationId xmlns:p14="http://schemas.microsoft.com/office/powerpoint/2010/main" val="1051799325"/>
      </p:ext>
    </p:extLst>
  </p:cSld>
  <p:clrMapOvr>
    <a:masterClrMapping/>
  </p:clrMapOvr>
</p:sld>
</file>

<file path=ppt/theme/theme1.xml><?xml version="1.0" encoding="utf-8"?>
<a:theme xmlns:a="http://schemas.openxmlformats.org/drawingml/2006/main" name="1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Raleway">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2_Custom Design">
  <a:themeElements>
    <a:clrScheme name="Red Themes">
      <a:dk1>
        <a:sysClr val="windowText" lastClr="000000"/>
      </a:dk1>
      <a:lt1>
        <a:sysClr val="window" lastClr="FFFFFF"/>
      </a:lt1>
      <a:dk2>
        <a:srgbClr val="5A0501"/>
      </a:dk2>
      <a:lt2>
        <a:srgbClr val="7F0F00"/>
      </a:lt2>
      <a:accent1>
        <a:srgbClr val="AA1401"/>
      </a:accent1>
      <a:accent2>
        <a:srgbClr val="E61E01"/>
      </a:accent2>
      <a:accent3>
        <a:srgbClr val="FF3222"/>
      </a:accent3>
      <a:accent4>
        <a:srgbClr val="FE6D58"/>
      </a:accent4>
      <a:accent5>
        <a:srgbClr val="FE8778"/>
      </a:accent5>
      <a:accent6>
        <a:srgbClr val="FC392F"/>
      </a:accent6>
      <a:hlink>
        <a:srgbClr val="900A00"/>
      </a:hlink>
      <a:folHlink>
        <a:srgbClr val="C10A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Office Theme">
  <a:themeElements>
    <a:clrScheme name="HogerDesign - 002 Dark">
      <a:dk1>
        <a:srgbClr val="000000"/>
      </a:dk1>
      <a:lt1>
        <a:sysClr val="window" lastClr="FFFFFF"/>
      </a:lt1>
      <a:dk2>
        <a:srgbClr val="ADADAD"/>
      </a:dk2>
      <a:lt2>
        <a:srgbClr val="DDDDDD"/>
      </a:lt2>
      <a:accent1>
        <a:srgbClr val="1AC0B4"/>
      </a:accent1>
      <a:accent2>
        <a:srgbClr val="18B86E"/>
      </a:accent2>
      <a:accent3>
        <a:srgbClr val="91D149"/>
      </a:accent3>
      <a:accent4>
        <a:srgbClr val="E9C843"/>
      </a:accent4>
      <a:accent5>
        <a:srgbClr val="FC7545"/>
      </a:accent5>
      <a:accent6>
        <a:srgbClr val="FF4B6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HogerDesign - 002 Dark">
      <a:dk1>
        <a:srgbClr val="000000"/>
      </a:dk1>
      <a:lt1>
        <a:sysClr val="window" lastClr="FFFFFF"/>
      </a:lt1>
      <a:dk2>
        <a:srgbClr val="ADADAD"/>
      </a:dk2>
      <a:lt2>
        <a:srgbClr val="DDDDDD"/>
      </a:lt2>
      <a:accent1>
        <a:srgbClr val="1AC0B4"/>
      </a:accent1>
      <a:accent2>
        <a:srgbClr val="18B86E"/>
      </a:accent2>
      <a:accent3>
        <a:srgbClr val="91D149"/>
      </a:accent3>
      <a:accent4>
        <a:srgbClr val="E9C843"/>
      </a:accent4>
      <a:accent5>
        <a:srgbClr val="FC7545"/>
      </a:accent5>
      <a:accent6>
        <a:srgbClr val="FF4B6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HogerDesign - 002 Dark">
      <a:dk1>
        <a:srgbClr val="000000"/>
      </a:dk1>
      <a:lt1>
        <a:sysClr val="window" lastClr="FFFFFF"/>
      </a:lt1>
      <a:dk2>
        <a:srgbClr val="ADADAD"/>
      </a:dk2>
      <a:lt2>
        <a:srgbClr val="DDDDDD"/>
      </a:lt2>
      <a:accent1>
        <a:srgbClr val="1AC0B4"/>
      </a:accent1>
      <a:accent2>
        <a:srgbClr val="18B86E"/>
      </a:accent2>
      <a:accent3>
        <a:srgbClr val="91D149"/>
      </a:accent3>
      <a:accent4>
        <a:srgbClr val="E9C843"/>
      </a:accent4>
      <a:accent5>
        <a:srgbClr val="FC7545"/>
      </a:accent5>
      <a:accent6>
        <a:srgbClr val="FF4B65"/>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2_Office Theme">
  <a:themeElements>
    <a:clrScheme name="central">
      <a:dk1>
        <a:srgbClr val="000000"/>
      </a:dk1>
      <a:lt1>
        <a:srgbClr val="FFFFFF"/>
      </a:lt1>
      <a:dk2>
        <a:srgbClr val="44546A"/>
      </a:dk2>
      <a:lt2>
        <a:srgbClr val="E7E6E6"/>
      </a:lt2>
      <a:accent1>
        <a:srgbClr val="FFA61C"/>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B62AFF770DFF4793B9B4FAB3A5131A" ma:contentTypeVersion="4" ma:contentTypeDescription="Create a new document." ma:contentTypeScope="" ma:versionID="ccef68de18eb36f4d77191e93e106d23">
  <xsd:schema xmlns:xsd="http://www.w3.org/2001/XMLSchema" xmlns:xs="http://www.w3.org/2001/XMLSchema" xmlns:p="http://schemas.microsoft.com/office/2006/metadata/properties" xmlns:ns2="5a3126c8-0984-4c3c-80b5-3fcc61de418c" xmlns:ns3="b170519d-cde5-4967-9362-da750c58159a" targetNamespace="http://schemas.microsoft.com/office/2006/metadata/properties" ma:root="true" ma:fieldsID="491e4cbab304c1f5640ce9437ca7102e" ns2:_="" ns3:_="">
    <xsd:import namespace="5a3126c8-0984-4c3c-80b5-3fcc61de418c"/>
    <xsd:import namespace="b170519d-cde5-4967-9362-da750c58159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3126c8-0984-4c3c-80b5-3fcc61de41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70519d-cde5-4967-9362-da750c58159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170519d-cde5-4967-9362-da750c58159a">
      <UserInfo>
        <DisplayName>Sujatha R</DisplayName>
        <AccountId>13</AccountId>
        <AccountType/>
      </UserInfo>
      <UserInfo>
        <DisplayName>Rashmita Patnaik</DisplayName>
        <AccountId>29</AccountId>
        <AccountType/>
      </UserInfo>
      <UserInfo>
        <DisplayName>Sonali Agnihotri</DisplayName>
        <AccountId>12</AccountId>
        <AccountType/>
      </UserInfo>
      <UserInfo>
        <DisplayName>Shaik Waseem</DisplayName>
        <AccountId>31</AccountId>
        <AccountType/>
      </UserInfo>
      <UserInfo>
        <DisplayName>Vishal Nair</DisplayName>
        <AccountId>30</AccountId>
        <AccountType/>
      </UserInfo>
      <UserInfo>
        <DisplayName>Subhabrata Bhattacharjee</DisplayName>
        <AccountId>21</AccountId>
        <AccountType/>
      </UserInfo>
      <UserInfo>
        <DisplayName>Swarup Upendrabhai Pandya</DisplayName>
        <AccountId>14</AccountId>
        <AccountType/>
      </UserInfo>
      <UserInfo>
        <DisplayName>Craig Jude Moreyra</DisplayName>
        <AccountId>20</AccountId>
        <AccountType/>
      </UserInfo>
      <UserInfo>
        <DisplayName>Rajeev Warrier</DisplayName>
        <AccountId>22</AccountId>
        <AccountType/>
      </UserInfo>
    </SharedWithUsers>
  </documentManagement>
</p:properties>
</file>

<file path=customXml/itemProps1.xml><?xml version="1.0" encoding="utf-8"?>
<ds:datastoreItem xmlns:ds="http://schemas.openxmlformats.org/officeDocument/2006/customXml" ds:itemID="{05279923-3061-4EF8-951D-4A49D521CD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3126c8-0984-4c3c-80b5-3fcc61de418c"/>
    <ds:schemaRef ds:uri="b170519d-cde5-4967-9362-da750c5815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590DA7-A3F7-426D-BF6A-4A420AED9F39}">
  <ds:schemaRefs>
    <ds:schemaRef ds:uri="http://schemas.microsoft.com/sharepoint/v3/contenttype/forms"/>
  </ds:schemaRefs>
</ds:datastoreItem>
</file>

<file path=customXml/itemProps3.xml><?xml version="1.0" encoding="utf-8"?>
<ds:datastoreItem xmlns:ds="http://schemas.openxmlformats.org/officeDocument/2006/customXml" ds:itemID="{D7E88171-6A54-4FD0-8250-670A9AE20493}">
  <ds:schemaRefs>
    <ds:schemaRef ds:uri="2adb86e0-974a-4758-a754-f156a787bf7b"/>
    <ds:schemaRef ds:uri="afc5ed1d-8dea-41e1-bc74-a2fdb3a28025"/>
    <ds:schemaRef ds:uri="http://purl.org/dc/elements/1.1/"/>
    <ds:schemaRef ds:uri="http://schemas.microsoft.com/office/2006/documentManagement/types"/>
    <ds:schemaRef ds:uri="http://schemas.microsoft.com/office/infopath/2007/PartnerControls"/>
    <ds:schemaRef ds:uri="http://purl.org/dc/terms/"/>
    <ds:schemaRef ds:uri="http://purl.org/dc/dcmitype/"/>
    <ds:schemaRef ds:uri="http://www.w3.org/XML/1998/namespace"/>
    <ds:schemaRef ds:uri="http://schemas.openxmlformats.org/package/2006/metadata/core-properties"/>
    <ds:schemaRef ds:uri="http://schemas.microsoft.com/office/2006/metadata/properties"/>
    <ds:schemaRef ds:uri="b170519d-cde5-4967-9362-da750c58159a"/>
  </ds:schemaRefs>
</ds:datastoreItem>
</file>

<file path=docProps/app.xml><?xml version="1.0" encoding="utf-8"?>
<Properties xmlns="http://schemas.openxmlformats.org/officeDocument/2006/extended-properties" xmlns:vt="http://schemas.openxmlformats.org/officeDocument/2006/docPropsVTypes">
  <TotalTime>71876</TotalTime>
  <Words>4795</Words>
  <Application>Microsoft Office PowerPoint</Application>
  <PresentationFormat>On-screen Show (16:9)</PresentationFormat>
  <Paragraphs>1382</Paragraphs>
  <Slides>30</Slides>
  <Notes>8</Notes>
  <HiddenSlides>0</HiddenSlides>
  <MMClips>0</MMClips>
  <ScaleCrop>false</ScaleCrop>
  <HeadingPairs>
    <vt:vector size="4" baseType="variant">
      <vt:variant>
        <vt:lpstr>Theme</vt:lpstr>
      </vt:variant>
      <vt:variant>
        <vt:i4>6</vt:i4>
      </vt:variant>
      <vt:variant>
        <vt:lpstr>Slide Titles</vt:lpstr>
      </vt:variant>
      <vt:variant>
        <vt:i4>30</vt:i4>
      </vt:variant>
    </vt:vector>
  </HeadingPairs>
  <TitlesOfParts>
    <vt:vector size="36" baseType="lpstr">
      <vt:lpstr>1_Custom Design</vt:lpstr>
      <vt:lpstr>2_Custom Design</vt:lpstr>
      <vt:lpstr>2_Office Theme</vt:lpstr>
      <vt:lpstr>3_Office Theme</vt:lpstr>
      <vt:lpstr>4_Office Theme</vt:lpstr>
      <vt:lpstr>12_Office Theme</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MVP Validation</vt:lpstr>
      <vt:lpstr>PowerPoint Presentation</vt:lpstr>
      <vt:lpstr>PowerPoint Presentation</vt:lpstr>
      <vt:lpstr>PowerPoint Presentation</vt:lpstr>
      <vt:lpstr>PowerPoint Presentation</vt:lpstr>
      <vt:lpstr>Unit Economics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dfdfdfdfd</dc:title>
  <dc:creator>High Tech</dc:creator>
  <cp:lastModifiedBy>amit.singh@wfglobal.org</cp:lastModifiedBy>
  <cp:revision>4705</cp:revision>
  <dcterms:created xsi:type="dcterms:W3CDTF">2014-09-03T19:30:44Z</dcterms:created>
  <dcterms:modified xsi:type="dcterms:W3CDTF">2022-11-09T05:15:31Z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0x01010031B62AFF770DFF4793B9B4FAB3A5131A</vt:lpwstr>
  </property>
  <property fmtid="{D5CDD505-2E9C-101B-9397-08002B2CF9AE}" pid="3" name="_dlc_DocIdItemGuid">
    <vt:lpwstr>7b119e34-0b76-4343-a7c0-557595ce20b6</vt:lpwstr>
  </property>
</Properties>
</file>