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9"/>
  </p:notesMasterIdLst>
  <p:sldIdLst>
    <p:sldId id="268" r:id="rId5"/>
    <p:sldId id="310" r:id="rId6"/>
    <p:sldId id="271" r:id="rId7"/>
    <p:sldId id="311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Gothic A1 Medium" panose="020B0604020202020204" charset="-127"/>
      <p:regular r:id="rId22"/>
    </p:embeddedFont>
    <p:embeddedFont>
      <p:font typeface="Antonio Bold" panose="020B0604020202020204" charset="0"/>
      <p:regular r:id="rId23"/>
    </p:embeddedFont>
    <p:embeddedFont>
      <p:font typeface="Gothic A1 Bold" panose="020B0604020202020204" charset="-127"/>
      <p:regular r:id="rId24"/>
    </p:embeddedFont>
    <p:embeddedFont>
      <p:font typeface="Gothic A1 Light" panose="020B0604020202020204" charset="-127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Bolton" initials="CB" lastIdx="1" clrIdx="0">
    <p:extLst>
      <p:ext uri="{19B8F6BF-5375-455C-9EA6-DF929625EA0E}">
        <p15:presenceInfo xmlns:p15="http://schemas.microsoft.com/office/powerpoint/2012/main" userId="42254106b65d6a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66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7" autoAdjust="0"/>
    <p:restoredTop sz="95179" autoAdjust="0"/>
  </p:normalViewPr>
  <p:slideViewPr>
    <p:cSldViewPr>
      <p:cViewPr varScale="1">
        <p:scale>
          <a:sx n="52" d="100"/>
          <a:sy n="52" d="100"/>
        </p:scale>
        <p:origin x="1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BF9E8-1F40-410A-A1CC-60BC60DB98B3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FE411-3744-4059-A83F-482351B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90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9064">
              <a:spcBef>
                <a:spcPts val="113"/>
              </a:spcBef>
            </a:pPr>
            <a:fld id="{81D60167-4931-47E6-BA6A-407CBD079E47}" type="slidenum">
              <a:rPr lang="en-IN" smtClean="0"/>
              <a:pPr marL="39064">
                <a:spcBef>
                  <a:spcPts val="113"/>
                </a:spcBef>
              </a:pPr>
              <a:t>‹#›</a:t>
            </a:fld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16945" y="476343"/>
            <a:ext cx="15304106" cy="729948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16946" y="1293188"/>
            <a:ext cx="15304107" cy="345113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612" indent="0" algn="ctr">
              <a:buNone/>
              <a:defRPr sz="3000"/>
            </a:lvl2pPr>
            <a:lvl3pPr marL="1371224" indent="0" algn="ctr">
              <a:buNone/>
              <a:defRPr sz="2700"/>
            </a:lvl3pPr>
            <a:lvl4pPr marL="2056835" indent="0" algn="ctr">
              <a:buNone/>
              <a:defRPr sz="2400"/>
            </a:lvl4pPr>
            <a:lvl5pPr marL="2742447" indent="0" algn="ctr">
              <a:buNone/>
              <a:defRPr sz="2400"/>
            </a:lvl5pPr>
            <a:lvl6pPr marL="3428059" indent="0" algn="ctr">
              <a:buNone/>
              <a:defRPr sz="2400"/>
            </a:lvl6pPr>
            <a:lvl7pPr marL="4113669" indent="0" algn="ctr">
              <a:buNone/>
              <a:defRPr sz="2400"/>
            </a:lvl7pPr>
            <a:lvl8pPr marL="4799281" indent="0" algn="ctr">
              <a:buNone/>
              <a:defRPr sz="2400"/>
            </a:lvl8pPr>
            <a:lvl9pPr marL="5484893" indent="0" algn="ctr">
              <a:buNone/>
              <a:defRPr sz="24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57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75573" cy="475573"/>
            <a:chOff x="0" y="0"/>
            <a:chExt cx="634097" cy="63409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9131" y="59131"/>
              <a:ext cx="515836" cy="515836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81981" y="227167"/>
              <a:ext cx="270136" cy="17976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2542684" y="9361170"/>
            <a:ext cx="5272567" cy="3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02026"/>
                </a:solidFill>
                <a:latin typeface="Gothic A1 Light"/>
              </a:rPr>
              <a:t>Creating Jobs. Changing Lives.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079230"/>
            <a:ext cx="526895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sz="2100">
                <a:solidFill>
                  <a:srgbClr val="272727"/>
                </a:solidFill>
                <a:latin typeface="Gothic A1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07436" y="1079161"/>
            <a:ext cx="6084409" cy="30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32" dirty="0">
                <a:solidFill>
                  <a:srgbClr val="545454"/>
                </a:solidFill>
                <a:latin typeface="Gothic A1 Medium"/>
              </a:rPr>
              <a:t>WADHWANI FOUNDATION | Entrepreneur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1987116" y="1415076"/>
            <a:ext cx="12338484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47"/>
              </a:lnSpc>
            </a:pPr>
            <a:r>
              <a:rPr lang="en-US" sz="6000" dirty="0" smtClean="0">
                <a:solidFill>
                  <a:schemeClr val="accent2"/>
                </a:solidFill>
                <a:latin typeface="Antonio Bold"/>
              </a:rPr>
              <a:t>Introduction And Team Composition</a:t>
            </a:r>
            <a:endParaRPr lang="en-US" sz="6000" dirty="0">
              <a:solidFill>
                <a:schemeClr val="accent2"/>
              </a:solidFill>
              <a:latin typeface="Antonio Bold"/>
            </a:endParaRPr>
          </a:p>
        </p:txBody>
      </p:sp>
      <p:sp>
        <p:nvSpPr>
          <p:cNvPr id="34" name="Content Placeholder 4"/>
          <p:cNvSpPr txBox="1">
            <a:spLocks/>
          </p:cNvSpPr>
          <p:nvPr/>
        </p:nvSpPr>
        <p:spPr>
          <a:xfrm>
            <a:off x="991655" y="3053822"/>
            <a:ext cx="13713075" cy="12041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sym typeface="Arial"/>
              </a:rPr>
              <a:t>Business Name:                                                                                                         PV ID: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Calibri"/>
              <a:sym typeface="Arial"/>
            </a:endParaRPr>
          </a:p>
        </p:txBody>
      </p:sp>
      <p:graphicFrame>
        <p:nvGraphicFramePr>
          <p:cNvPr id="35" name="Table 14">
            <a:extLst>
              <a:ext uri="{FF2B5EF4-FFF2-40B4-BE49-F238E27FC236}">
                <a16:creationId xmlns="" xmlns:a16="http://schemas.microsoft.com/office/drawing/2014/main" id="{BAC12DD7-398F-4CD0-8EA6-8201B086C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7128"/>
              </p:ext>
            </p:extLst>
          </p:nvPr>
        </p:nvGraphicFramePr>
        <p:xfrm>
          <a:off x="991655" y="3933614"/>
          <a:ext cx="16189470" cy="30104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396490">
                  <a:extLst>
                    <a:ext uri="{9D8B030D-6E8A-4147-A177-3AD203B41FA5}">
                      <a16:colId xmlns="" xmlns:a16="http://schemas.microsoft.com/office/drawing/2014/main" val="297319628"/>
                    </a:ext>
                  </a:extLst>
                </a:gridCol>
                <a:gridCol w="5396490">
                  <a:extLst>
                    <a:ext uri="{9D8B030D-6E8A-4147-A177-3AD203B41FA5}">
                      <a16:colId xmlns="" xmlns:a16="http://schemas.microsoft.com/office/drawing/2014/main" val="3986285628"/>
                    </a:ext>
                  </a:extLst>
                </a:gridCol>
                <a:gridCol w="5396490">
                  <a:extLst>
                    <a:ext uri="{9D8B030D-6E8A-4147-A177-3AD203B41FA5}">
                      <a16:colId xmlns="" xmlns:a16="http://schemas.microsoft.com/office/drawing/2014/main" val="1090586214"/>
                    </a:ext>
                  </a:extLst>
                </a:gridCol>
              </a:tblGrid>
              <a:tr h="8180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/>
                        <a:t>Team members names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 smtClean="0"/>
                        <a:t>Strengths </a:t>
                      </a:r>
                      <a:r>
                        <a:rPr lang="en-US" sz="2000" dirty="0"/>
                        <a:t>and abilities 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/>
                        <a:t>Role/Position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860574216"/>
                  </a:ext>
                </a:extLst>
              </a:tr>
              <a:tr h="7308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2000" dirty="0"/>
                        <a:t>CEO</a:t>
                      </a:r>
                      <a:endParaRPr lang="en-US" sz="1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532169240"/>
                  </a:ext>
                </a:extLst>
              </a:tr>
              <a:tr h="7308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2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2000" dirty="0"/>
                        <a:t>COO/CTO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543321268"/>
                  </a:ext>
                </a:extLst>
              </a:tr>
              <a:tr h="7308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2000" dirty="0"/>
                        <a:t>CFO/CMO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63614707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37D10F2-D825-4F14-8721-CF5105D60893}"/>
              </a:ext>
            </a:extLst>
          </p:cNvPr>
          <p:cNvSpPr txBox="1"/>
          <p:nvPr/>
        </p:nvSpPr>
        <p:spPr>
          <a:xfrm>
            <a:off x="16315796" y="1216402"/>
            <a:ext cx="1422954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US" b="1" dirty="0" smtClean="0"/>
              <a:t>Place your logo here</a:t>
            </a:r>
            <a:endParaRPr lang="en-ZA" b="1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5DE34494-019C-4AF1-907B-33245967C575}"/>
              </a:ext>
            </a:extLst>
          </p:cNvPr>
          <p:cNvSpPr/>
          <p:nvPr/>
        </p:nvSpPr>
        <p:spPr>
          <a:xfrm>
            <a:off x="16120030" y="815582"/>
            <a:ext cx="1695221" cy="128868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7153594-C9DD-4F58-B2FE-D51FA7133725}"/>
              </a:ext>
            </a:extLst>
          </p:cNvPr>
          <p:cNvSpPr txBox="1"/>
          <p:nvPr/>
        </p:nvSpPr>
        <p:spPr>
          <a:xfrm>
            <a:off x="991655" y="7278898"/>
            <a:ext cx="10590745" cy="725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/>
              <a:buNone/>
            </a:pPr>
            <a:r>
              <a:rPr lang="en-GB" sz="2400" b="1" kern="0" dirty="0">
                <a:solidFill>
                  <a:srgbClr val="000000"/>
                </a:solidFill>
                <a:latin typeface="Arial"/>
                <a:ea typeface="+mn-lt"/>
                <a:cs typeface="Arial"/>
                <a:sym typeface="Arial"/>
              </a:rPr>
              <a:t>What makes us a good team to solve the problem we chose?</a:t>
            </a:r>
            <a:endParaRPr lang="en-GB" sz="2400" kern="0" dirty="0">
              <a:solidFill>
                <a:srgbClr val="000000"/>
              </a:solidFill>
              <a:latin typeface="Arial"/>
              <a:ea typeface="+mn-lt"/>
              <a:cs typeface="Arial"/>
              <a:sym typeface="Arial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/>
              <a:buNone/>
            </a:pPr>
            <a:r>
              <a:rPr lang="en-GB" sz="1600" b="1" kern="0" dirty="0">
                <a:solidFill>
                  <a:srgbClr val="000000"/>
                </a:solidFill>
                <a:latin typeface="Arial"/>
                <a:ea typeface="+mn-lt"/>
                <a:cs typeface="Arial"/>
                <a:sym typeface="Arial"/>
              </a:rPr>
              <a:t>-----------------------------------------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FE41B64D-B44D-44C6-BDBC-3EBF35934BD5}"/>
              </a:ext>
            </a:extLst>
          </p:cNvPr>
          <p:cNvSpPr/>
          <p:nvPr/>
        </p:nvSpPr>
        <p:spPr>
          <a:xfrm>
            <a:off x="4666861" y="8086100"/>
            <a:ext cx="1581539" cy="147700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ZA" sz="10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56942A5F-346B-4A9B-8B0F-4CA8E26F5936}"/>
              </a:ext>
            </a:extLst>
          </p:cNvPr>
          <p:cNvSpPr/>
          <p:nvPr/>
        </p:nvSpPr>
        <p:spPr>
          <a:xfrm>
            <a:off x="6952861" y="8085520"/>
            <a:ext cx="1581539" cy="147758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ZA" sz="10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961E885-688B-47C4-BE5D-90587DA49207}"/>
              </a:ext>
            </a:extLst>
          </p:cNvPr>
          <p:cNvSpPr txBox="1"/>
          <p:nvPr/>
        </p:nvSpPr>
        <p:spPr>
          <a:xfrm>
            <a:off x="7010400" y="8255958"/>
            <a:ext cx="13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Picture</a:t>
            </a:r>
            <a:endParaRPr lang="en-ZA" sz="2400" kern="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0EA7884A-0608-4E8F-AEEB-438C18DE1534}"/>
              </a:ext>
            </a:extLst>
          </p:cNvPr>
          <p:cNvSpPr/>
          <p:nvPr/>
        </p:nvSpPr>
        <p:spPr>
          <a:xfrm>
            <a:off x="9086461" y="8086100"/>
            <a:ext cx="1581539" cy="147700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ZA" sz="10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874D554-969C-4697-B06E-D7709DC86278}"/>
              </a:ext>
            </a:extLst>
          </p:cNvPr>
          <p:cNvSpPr txBox="1"/>
          <p:nvPr/>
        </p:nvSpPr>
        <p:spPr>
          <a:xfrm>
            <a:off x="9144000" y="8256538"/>
            <a:ext cx="13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Picture</a:t>
            </a:r>
            <a:endParaRPr lang="en-ZA" sz="2400" kern="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2A0B3626-D74C-4000-9FF5-75B635C12759}"/>
              </a:ext>
            </a:extLst>
          </p:cNvPr>
          <p:cNvSpPr txBox="1"/>
          <p:nvPr/>
        </p:nvSpPr>
        <p:spPr>
          <a:xfrm>
            <a:off x="4800600" y="8255958"/>
            <a:ext cx="13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Picture</a:t>
            </a:r>
            <a:endParaRPr lang="en-ZA" sz="2400" kern="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88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3265"/>
              </p:ext>
            </p:extLst>
          </p:nvPr>
        </p:nvGraphicFramePr>
        <p:xfrm>
          <a:off x="2190784" y="1784082"/>
          <a:ext cx="14878017" cy="7855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79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57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2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0728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b="1" spc="-1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CONTEXT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When</a:t>
                      </a:r>
                      <a:r>
                        <a:rPr sz="1400" spc="-19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does</a:t>
                      </a:r>
                      <a:r>
                        <a:rPr lang="en-IN" sz="140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en-IN" sz="140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8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p</a:t>
                      </a:r>
                      <a:r>
                        <a:rPr sz="1400" spc="-9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r</a:t>
                      </a:r>
                      <a:r>
                        <a:rPr sz="1400" spc="-9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sz="1400" spc="-8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b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l</a:t>
                      </a:r>
                      <a:r>
                        <a:rPr sz="1400" spc="-9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e</a:t>
                      </a:r>
                      <a:r>
                        <a:rPr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m</a:t>
                      </a:r>
                      <a:r>
                        <a:rPr sz="1400" spc="-254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7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sz="1400" spc="-6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cc</a:t>
                      </a: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u</a:t>
                      </a:r>
                      <a:r>
                        <a:rPr sz="1400" spc="-5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r</a:t>
                      </a:r>
                      <a:r>
                        <a:rPr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?</a:t>
                      </a:r>
                    </a:p>
                  </a:txBody>
                  <a:tcPr marL="0" marR="0" marT="82683" marB="0">
                    <a:lnL w="9525">
                      <a:solidFill>
                        <a:srgbClr val="FBBD00"/>
                      </a:solidFill>
                      <a:prstDash val="solid"/>
                    </a:lnL>
                    <a:lnR w="12700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b="1" spc="-1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PROBLEM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What</a:t>
                      </a:r>
                      <a:r>
                        <a:rPr lang="en-IN"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is</a:t>
                      </a:r>
                      <a:r>
                        <a:rPr lang="en-IN"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en-IN"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root </a:t>
                      </a:r>
                      <a:r>
                        <a:rPr sz="1400" spc="-5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cause</a:t>
                      </a:r>
                      <a:r>
                        <a:rPr sz="1400" spc="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of</a:t>
                      </a:r>
                      <a:r>
                        <a:rPr lang="en-IN" sz="1400" spc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t</a:t>
                      </a:r>
                      <a:r>
                        <a:rPr sz="1400" spc="-7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he</a:t>
                      </a:r>
                      <a:r>
                        <a:rPr lang="en-IN" sz="1400" spc="-7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problem</a:t>
                      </a:r>
                      <a:r>
                        <a:rPr sz="1400" spc="-7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?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82683" marB="0">
                    <a:lnL w="12700">
                      <a:solidFill>
                        <a:srgbClr val="FBBD00"/>
                      </a:solidFill>
                      <a:prstDash val="solid"/>
                    </a:lnL>
                    <a:lnR w="9525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b="1" spc="-1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ALTERNATIVES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What</a:t>
                      </a:r>
                      <a:r>
                        <a:rPr lang="en-IN"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do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customers </a:t>
                      </a:r>
                      <a:r>
                        <a:rPr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do</a:t>
                      </a:r>
                      <a:r>
                        <a:rPr lang="en-IN"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now</a:t>
                      </a:r>
                      <a:r>
                        <a:rPr lang="en-IN"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to</a:t>
                      </a:r>
                      <a:r>
                        <a:rPr sz="1400" spc="-1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ﬁx</a:t>
                      </a:r>
                      <a:r>
                        <a:rPr lang="en-IN"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en-IN"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problem?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82683" marB="0">
                    <a:lnL w="9525">
                      <a:solidFill>
                        <a:srgbClr val="FBBD00"/>
                      </a:solidFill>
                      <a:prstDash val="solid"/>
                    </a:lnL>
                    <a:lnR w="9525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0764"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kern="1200" spc="-13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CUSTOMERS</a:t>
                      </a:r>
                    </a:p>
                    <a:p>
                      <a:pPr marL="85090" marR="702310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Who</a:t>
                      </a:r>
                      <a:r>
                        <a:rPr lang="en-IN" sz="1400" spc="-4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has</a:t>
                      </a:r>
                      <a:r>
                        <a:rPr lang="en-IN" sz="1400" spc="-4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sz="1400" spc="-2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problem</a:t>
                      </a:r>
                      <a:r>
                        <a:rPr lang="en-IN"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most </a:t>
                      </a:r>
                      <a:r>
                        <a:rPr sz="1400" spc="-5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often?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83334" marB="0">
                    <a:lnL w="9525">
                      <a:solidFill>
                        <a:srgbClr val="FBBD00"/>
                      </a:solidFill>
                      <a:prstDash val="solid"/>
                    </a:lnL>
                    <a:lnR w="12700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kern="1200" spc="-13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EMOTIONAL</a:t>
                      </a:r>
                      <a:r>
                        <a:rPr lang="en-IN" sz="1400" b="1" spc="-1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b="1" spc="-1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IMPACT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How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does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229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customer</a:t>
                      </a:r>
                      <a:r>
                        <a:rPr sz="1400" spc="-21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IN" sz="1400" spc="-21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feel?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83334" marB="0">
                    <a:lnL w="12700">
                      <a:solidFill>
                        <a:srgbClr val="FBBD00"/>
                      </a:solidFill>
                      <a:prstDash val="solid"/>
                    </a:lnL>
                    <a:lnR w="9525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kern="1200" spc="-13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ALTERNATIVE</a:t>
                      </a:r>
                      <a:r>
                        <a:rPr lang="en-IN" sz="1400" b="1" spc="-15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b="1" kern="1200" spc="-13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SHORTCOMINGS</a:t>
                      </a:r>
                    </a:p>
                    <a:p>
                      <a:pPr marL="85725" marR="247015">
                        <a:lnSpc>
                          <a:spcPct val="100000"/>
                        </a:lnSpc>
                      </a:pP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What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are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disadvantages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of </a:t>
                      </a:r>
                      <a:r>
                        <a:rPr sz="140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  </a:t>
                      </a:r>
                      <a:r>
                        <a:rPr sz="1400" spc="-7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alternatives?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83334" marB="0">
                    <a:lnL w="9525">
                      <a:solidFill>
                        <a:srgbClr val="FBBD00"/>
                      </a:solidFill>
                      <a:prstDash val="solid"/>
                    </a:lnL>
                    <a:lnR w="9525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9525">
                      <a:solidFill>
                        <a:srgbClr val="FBBD00"/>
                      </a:solidFill>
                      <a:prstDash val="solid"/>
                    </a:lnL>
                    <a:lnR w="12700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400" b="1" kern="1200" spc="-13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QUANTIFIABLE</a:t>
                      </a:r>
                      <a:r>
                        <a:rPr lang="en-IN" sz="1400" b="1" spc="-1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b="1" spc="-1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IMPACT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  <a:p>
                      <a:pPr marL="84455" marR="474345">
                        <a:lnSpc>
                          <a:spcPct val="100000"/>
                        </a:lnSpc>
                      </a:pP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What</a:t>
                      </a:r>
                      <a:r>
                        <a:rPr lang="en-IN"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is</a:t>
                      </a:r>
                      <a:r>
                        <a:rPr lang="en-IN"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en-IN"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measurable</a:t>
                      </a:r>
                      <a:r>
                        <a:rPr lang="en-IN"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impact 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(include</a:t>
                      </a:r>
                      <a:r>
                        <a:rPr lang="en-IN"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units)?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BBD00"/>
                      </a:solidFill>
                      <a:prstDash val="solid"/>
                    </a:lnL>
                    <a:lnR w="9525">
                      <a:solidFill>
                        <a:srgbClr val="FBBD00"/>
                      </a:solidFill>
                      <a:prstDash val="solid"/>
                    </a:lnR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9525">
                      <a:solidFill>
                        <a:srgbClr val="FBBD00"/>
                      </a:solidFill>
                      <a:prstDash val="solid"/>
                    </a:lnL>
                    <a:lnR w="9525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718838" y="6602494"/>
            <a:ext cx="2187529" cy="203796"/>
          </a:xfrm>
          <a:prstGeom prst="rect">
            <a:avLst/>
          </a:prstGeom>
        </p:spPr>
        <p:txBody>
          <a:bodyPr vert="horz" wrap="square" lIns="0" tIns="14323" rIns="0" bIns="0" rtlCol="0" anchor="ctr">
            <a:spAutoFit/>
          </a:bodyPr>
          <a:lstStyle/>
          <a:p>
            <a:pPr marL="39064">
              <a:spcBef>
                <a:spcPts val="113"/>
              </a:spcBef>
            </a:pPr>
            <a:fld id="{81D60167-4931-47E6-BA6A-407CBD079E47}" type="slidenum">
              <a:rPr dirty="0">
                <a:latin typeface="Verdana" panose="020B0604030504040204" pitchFamily="34" charset="0"/>
                <a:ea typeface="Verdana" panose="020B0604030504040204" pitchFamily="34" charset="0"/>
              </a:rPr>
              <a:pPr marL="39064">
                <a:spcBef>
                  <a:spcPts val="113"/>
                </a:spcBef>
              </a:pPr>
              <a:t>2</a:t>
            </a:fld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6987" y="262476"/>
            <a:ext cx="15304106" cy="1040529"/>
          </a:xfrm>
          <a:prstGeom prst="rect">
            <a:avLst/>
          </a:prstGeom>
        </p:spPr>
        <p:txBody>
          <a:bodyPr vert="horz" wrap="square" lIns="0" tIns="12370" rIns="0" bIns="0" rtlCol="0" anchor="ctr">
            <a:spAutoFit/>
          </a:bodyPr>
          <a:lstStyle/>
          <a:p>
            <a:pPr>
              <a:lnSpc>
                <a:spcPts val="8747"/>
              </a:lnSpc>
              <a:spcBef>
                <a:spcPts val="97"/>
              </a:spcBef>
            </a:pPr>
            <a:r>
              <a:rPr lang="en-IN" sz="6000" dirty="0">
                <a:solidFill>
                  <a:schemeClr val="accent2"/>
                </a:solidFill>
                <a:latin typeface="Antonio Bold"/>
                <a:ea typeface="+mn-ea"/>
                <a:cs typeface="+mn-cs"/>
              </a:rPr>
              <a:t>Problem Statement</a:t>
            </a:r>
            <a:endParaRPr sz="6000" dirty="0">
              <a:solidFill>
                <a:schemeClr val="accent2"/>
              </a:solidFill>
              <a:latin typeface="Antonio Bold"/>
              <a:ea typeface="+mn-ea"/>
              <a:cs typeface="+mn-cs"/>
            </a:endParaRPr>
          </a:p>
        </p:txBody>
      </p:sp>
      <p:grpSp>
        <p:nvGrpSpPr>
          <p:cNvPr id="7" name="Group 2"/>
          <p:cNvGrpSpPr/>
          <p:nvPr/>
        </p:nvGrpSpPr>
        <p:grpSpPr>
          <a:xfrm>
            <a:off x="1421869" y="1143869"/>
            <a:ext cx="475573" cy="475573"/>
            <a:chOff x="0" y="0"/>
            <a:chExt cx="634097" cy="634097"/>
          </a:xfrm>
        </p:grpSpPr>
        <p:grpSp>
          <p:nvGrpSpPr>
            <p:cNvPr id="9" name="Group 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12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pic>
          <p:nvPicPr>
            <p:cNvPr id="10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9131" y="59131"/>
              <a:ext cx="515836" cy="515836"/>
            </a:xfrm>
            <a:prstGeom prst="rect">
              <a:avLst/>
            </a:prstGeom>
          </p:spPr>
        </p:pic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81981" y="227167"/>
              <a:ext cx="270136" cy="179763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400605" y="1194330"/>
            <a:ext cx="6084409" cy="30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32" dirty="0">
                <a:solidFill>
                  <a:srgbClr val="545454"/>
                </a:solidFill>
                <a:latin typeface="Gothic A1 Medium"/>
              </a:rPr>
              <a:t>WADHWANI FOUNDATION | Entrepreneur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7D10F2-D825-4F14-8721-CF5105D60893}"/>
              </a:ext>
            </a:extLst>
          </p:cNvPr>
          <p:cNvSpPr txBox="1"/>
          <p:nvPr/>
        </p:nvSpPr>
        <p:spPr>
          <a:xfrm>
            <a:off x="16141386" y="593446"/>
            <a:ext cx="1422954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US" b="1" dirty="0" smtClean="0"/>
              <a:t>Place your logo here</a:t>
            </a:r>
            <a:endParaRPr lang="en-ZA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DE34494-019C-4AF1-907B-33245967C575}"/>
              </a:ext>
            </a:extLst>
          </p:cNvPr>
          <p:cNvSpPr/>
          <p:nvPr/>
        </p:nvSpPr>
        <p:spPr>
          <a:xfrm>
            <a:off x="15945620" y="192626"/>
            <a:ext cx="1695221" cy="128868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/>
          </a:p>
        </p:txBody>
      </p:sp>
    </p:spTree>
    <p:extLst>
      <p:ext uri="{BB962C8B-B14F-4D97-AF65-F5344CB8AC3E}">
        <p14:creationId xmlns:p14="http://schemas.microsoft.com/office/powerpoint/2010/main" val="28031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0175" y="1740779"/>
            <a:ext cx="475573" cy="475573"/>
            <a:chOff x="0" y="0"/>
            <a:chExt cx="634097" cy="63409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9131" y="59131"/>
              <a:ext cx="515836" cy="515836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81981" y="227167"/>
              <a:ext cx="270136" cy="17976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2542684" y="9361170"/>
            <a:ext cx="5272567" cy="3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02026"/>
                </a:solidFill>
                <a:latin typeface="Gothic A1 Light"/>
              </a:rPr>
              <a:t>Creating Jobs. Changing Lives.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58911" y="1791240"/>
            <a:ext cx="6084409" cy="30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32" dirty="0">
                <a:solidFill>
                  <a:srgbClr val="545454"/>
                </a:solidFill>
                <a:latin typeface="Gothic A1 Medium"/>
              </a:rPr>
              <a:t>WADHWANI FOUNDATION | Entrepreneur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1503212" y="851491"/>
            <a:ext cx="12338484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47"/>
              </a:lnSpc>
              <a:spcBef>
                <a:spcPts val="97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Antonio Bold"/>
              </a:rPr>
              <a:t>Customer Interviews And Surveys </a:t>
            </a:r>
            <a:endParaRPr lang="en-US" sz="6000" dirty="0">
              <a:solidFill>
                <a:schemeClr val="accent2"/>
              </a:solidFill>
              <a:latin typeface="Antonio Bold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37D10F2-D825-4F14-8721-CF5105D60893}"/>
              </a:ext>
            </a:extLst>
          </p:cNvPr>
          <p:cNvSpPr txBox="1"/>
          <p:nvPr/>
        </p:nvSpPr>
        <p:spPr>
          <a:xfrm>
            <a:off x="16070778" y="1079316"/>
            <a:ext cx="1422954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US" b="1" dirty="0" smtClean="0"/>
              <a:t>Place your logo here</a:t>
            </a:r>
            <a:endParaRPr lang="en-ZA" b="1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5DE34494-019C-4AF1-907B-33245967C575}"/>
              </a:ext>
            </a:extLst>
          </p:cNvPr>
          <p:cNvSpPr/>
          <p:nvPr/>
        </p:nvSpPr>
        <p:spPr>
          <a:xfrm>
            <a:off x="15875012" y="678496"/>
            <a:ext cx="1695221" cy="128868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/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xmlns="" id="{172A0F9D-3EAE-42B3-94E0-6A89F850A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79444"/>
              </p:ext>
            </p:extLst>
          </p:nvPr>
        </p:nvGraphicFramePr>
        <p:xfrm>
          <a:off x="1371600" y="3105640"/>
          <a:ext cx="15219411" cy="2645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563155">
                  <a:extLst>
                    <a:ext uri="{9D8B030D-6E8A-4147-A177-3AD203B41FA5}">
                      <a16:colId xmlns:a16="http://schemas.microsoft.com/office/drawing/2014/main" xmlns="" val="1541680757"/>
                    </a:ext>
                  </a:extLst>
                </a:gridCol>
                <a:gridCol w="4656256">
                  <a:extLst>
                    <a:ext uri="{9D8B030D-6E8A-4147-A177-3AD203B41FA5}">
                      <a16:colId xmlns:a16="http://schemas.microsoft.com/office/drawing/2014/main" xmlns="" val="1345696960"/>
                    </a:ext>
                  </a:extLst>
                </a:gridCol>
              </a:tblGrid>
              <a:tr h="54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/>
                        <a:t>Details of the survey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8538411"/>
                  </a:ext>
                </a:extLst>
              </a:tr>
              <a:tr h="692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sz="1800" noProof="0" dirty="0"/>
                        <a:t>How many customers did you interview? (At least 25 for B2C and 2 for B2B)</a:t>
                      </a:r>
                      <a:endParaRPr lang="pt-BR" sz="1800" i="1" noProof="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613171"/>
                  </a:ext>
                </a:extLst>
              </a:tr>
              <a:tr h="54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sz="1800" noProof="0" dirty="0"/>
                        <a:t>How many of them agree this is a problem that needs to be solved</a:t>
                      </a:r>
                      <a:r>
                        <a:rPr lang="pt-BR" sz="1800" noProof="0" dirty="0" smtClean="0"/>
                        <a:t>?</a:t>
                      </a:r>
                    </a:p>
                    <a:p>
                      <a:endParaRPr lang="pt-BR" sz="1800" i="1" noProof="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5498997"/>
                  </a:ext>
                </a:extLst>
              </a:tr>
              <a:tr h="7652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sz="1800" noProof="0" dirty="0"/>
                        <a:t>How many of them said they can already solve this problem and don't need a new solution?</a:t>
                      </a:r>
                      <a:endParaRPr lang="pt-BR" sz="1800" i="1" noProof="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935106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709" y="6271203"/>
            <a:ext cx="1485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</a:rPr>
              <a:t>Note: Insert link to the survey and results. </a:t>
            </a:r>
          </a:p>
        </p:txBody>
      </p:sp>
    </p:spTree>
    <p:extLst>
      <p:ext uri="{BB962C8B-B14F-4D97-AF65-F5344CB8AC3E}">
        <p14:creationId xmlns:p14="http://schemas.microsoft.com/office/powerpoint/2010/main" val="399227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718838" y="6602494"/>
            <a:ext cx="2187529" cy="203796"/>
          </a:xfrm>
          <a:prstGeom prst="rect">
            <a:avLst/>
          </a:prstGeom>
        </p:spPr>
        <p:txBody>
          <a:bodyPr vert="horz" wrap="square" lIns="0" tIns="14323" rIns="0" bIns="0" rtlCol="0" anchor="ctr">
            <a:spAutoFit/>
          </a:bodyPr>
          <a:lstStyle/>
          <a:p>
            <a:pPr marL="39064">
              <a:spcBef>
                <a:spcPts val="113"/>
              </a:spcBef>
            </a:pPr>
            <a:fld id="{81D60167-4931-47E6-BA6A-407CBD079E47}" type="slidenum">
              <a:rPr dirty="0">
                <a:latin typeface="Verdana" panose="020B0604030504040204" pitchFamily="34" charset="0"/>
                <a:ea typeface="Verdana" panose="020B0604030504040204" pitchFamily="34" charset="0"/>
              </a:rPr>
              <a:pPr marL="39064">
                <a:spcBef>
                  <a:spcPts val="113"/>
                </a:spcBef>
              </a:pPr>
              <a:t>4</a:t>
            </a:fld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6987" y="262476"/>
            <a:ext cx="15304106" cy="1040529"/>
          </a:xfrm>
          <a:prstGeom prst="rect">
            <a:avLst/>
          </a:prstGeom>
        </p:spPr>
        <p:txBody>
          <a:bodyPr vert="horz" wrap="square" lIns="0" tIns="12370" rIns="0" bIns="0" rtlCol="0" anchor="ctr">
            <a:spAutoFit/>
          </a:bodyPr>
          <a:lstStyle/>
          <a:p>
            <a:pPr>
              <a:lnSpc>
                <a:spcPts val="8747"/>
              </a:lnSpc>
              <a:spcBef>
                <a:spcPts val="97"/>
              </a:spcBef>
            </a:pPr>
            <a:r>
              <a:rPr lang="en-IN" sz="6000" dirty="0">
                <a:solidFill>
                  <a:schemeClr val="accent2"/>
                </a:solidFill>
                <a:latin typeface="Antonio Bold"/>
                <a:ea typeface="+mn-ea"/>
                <a:cs typeface="+mn-cs"/>
              </a:rPr>
              <a:t>Problem Definition</a:t>
            </a:r>
            <a:endParaRPr sz="6000" dirty="0">
              <a:solidFill>
                <a:schemeClr val="accent2"/>
              </a:solidFill>
              <a:latin typeface="Antonio Bold"/>
              <a:ea typeface="+mn-ea"/>
              <a:cs typeface="+mn-c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5D90906C-AC3A-4749-AB10-13873F84E341}"/>
              </a:ext>
            </a:extLst>
          </p:cNvPr>
          <p:cNvSpPr txBox="1"/>
          <p:nvPr/>
        </p:nvSpPr>
        <p:spPr>
          <a:xfrm>
            <a:off x="1396987" y="6963074"/>
            <a:ext cx="8821589" cy="2982062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4922" rIns="0" bIns="0" rtlCol="0">
            <a:spAutoFit/>
          </a:bodyPr>
          <a:lstStyle/>
          <a:p>
            <a:pPr marL="105473">
              <a:spcBef>
                <a:spcPts val="5"/>
              </a:spcBef>
            </a:pPr>
            <a:r>
              <a:rPr sz="2000" b="1" spc="-6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Steps</a:t>
            </a:r>
            <a:r>
              <a:rPr sz="2000" b="1" spc="-154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b="1" spc="-31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of</a:t>
            </a:r>
            <a:r>
              <a:rPr sz="2000" b="1" spc="-108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b="1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Problem</a:t>
            </a:r>
            <a:r>
              <a:rPr sz="2000" b="1" spc="-323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b="1" spc="-8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Definition:</a:t>
            </a:r>
            <a:endParaRPr lang="en-US" sz="2000" b="1" spc="-8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48373" indent="-3429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-51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Put </a:t>
            </a:r>
            <a:r>
              <a:rPr sz="2000" spc="-4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the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problem </a:t>
            </a:r>
            <a:r>
              <a:rPr sz="2000" spc="-2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in </a:t>
            </a:r>
            <a:r>
              <a:rPr sz="2000" spc="-4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the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context</a:t>
            </a:r>
            <a:endParaRPr lang="en-IN" sz="2000" spc="-8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209"/>
              </a:spcBef>
              <a:buFont typeface="Arial" panose="020B0604020202020204" pitchFamily="34" charset="0"/>
              <a:buChar char="•"/>
            </a:pPr>
            <a:endParaRPr lang="en-US" sz="1050" spc="-7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sz="2000" spc="-7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Explain</a:t>
            </a:r>
            <a:r>
              <a:rPr sz="2000" spc="-144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4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the</a:t>
            </a:r>
            <a:r>
              <a:rPr sz="2000" spc="-103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relevance</a:t>
            </a:r>
            <a:r>
              <a:rPr sz="2000" spc="-154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4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and</a:t>
            </a:r>
            <a:r>
              <a:rPr sz="2000" spc="-128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criticality</a:t>
            </a:r>
            <a:r>
              <a:rPr sz="2000" spc="-9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2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of</a:t>
            </a:r>
            <a:r>
              <a:rPr sz="2000" spc="-7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4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the</a:t>
            </a:r>
            <a:r>
              <a:rPr sz="2000" spc="-11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problem</a:t>
            </a:r>
            <a:endParaRPr lang="en-IN" sz="2000" spc="-8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209"/>
              </a:spcBef>
              <a:buFont typeface="Arial" panose="020B0604020202020204" pitchFamily="34" charset="0"/>
              <a:buChar char="•"/>
            </a:pPr>
            <a:endParaRPr lang="en-US" sz="1050" spc="-8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sz="2000" spc="-8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Substantiate</a:t>
            </a:r>
            <a:r>
              <a:rPr sz="2000" spc="-103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6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your</a:t>
            </a:r>
            <a:r>
              <a:rPr sz="2000" spc="-128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6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claims</a:t>
            </a:r>
            <a:r>
              <a:rPr sz="2000" spc="-149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(market</a:t>
            </a:r>
            <a:r>
              <a:rPr sz="2000" spc="-133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6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data,</a:t>
            </a:r>
            <a:r>
              <a:rPr sz="2000" spc="-169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customer</a:t>
            </a:r>
            <a:r>
              <a:rPr lang="en-IN"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interviews)</a:t>
            </a:r>
            <a:endParaRPr lang="en-IN" sz="2000" spc="-8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195"/>
              </a:spcBef>
              <a:buFont typeface="Arial" panose="020B0604020202020204" pitchFamily="34" charset="0"/>
              <a:buChar char="•"/>
            </a:pPr>
            <a:endParaRPr lang="en-US" sz="1050" spc="-8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sz="2000" spc="-8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Propose</a:t>
            </a:r>
            <a:r>
              <a:rPr sz="2000" spc="-117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a</a:t>
            </a:r>
            <a:r>
              <a:rPr sz="2000" spc="-195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7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solution</a:t>
            </a:r>
            <a:endParaRPr lang="en-IN" sz="2000" spc="-7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209"/>
              </a:spcBef>
              <a:buFont typeface="Arial" panose="020B0604020202020204" pitchFamily="34" charset="0"/>
              <a:buChar char="•"/>
            </a:pPr>
            <a:endParaRPr lang="en-US" sz="1000" spc="-7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sz="2000" spc="-7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Explain</a:t>
            </a:r>
            <a:r>
              <a:rPr sz="2000" spc="-128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4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the</a:t>
            </a:r>
            <a:r>
              <a:rPr sz="2000" spc="-113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incremental</a:t>
            </a:r>
            <a:r>
              <a:rPr sz="2000" spc="-133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benefits</a:t>
            </a:r>
            <a:r>
              <a:rPr sz="2000" spc="-103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41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of</a:t>
            </a:r>
            <a:r>
              <a:rPr lang="en-IN" sz="2000" spc="-41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41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your</a:t>
            </a:r>
            <a:r>
              <a:rPr sz="2000" spc="-128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proposed</a:t>
            </a:r>
            <a:r>
              <a:rPr sz="2000" spc="-11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solution(s</a:t>
            </a:r>
            <a:r>
              <a:rPr sz="2000" spc="-8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)</a:t>
            </a:r>
            <a:endParaRPr lang="en-IN" sz="2000" spc="-8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2"/>
          <p:cNvGrpSpPr/>
          <p:nvPr/>
        </p:nvGrpSpPr>
        <p:grpSpPr>
          <a:xfrm>
            <a:off x="1480175" y="1740779"/>
            <a:ext cx="475573" cy="475573"/>
            <a:chOff x="0" y="0"/>
            <a:chExt cx="634097" cy="634097"/>
          </a:xfrm>
        </p:grpSpPr>
        <p:grpSp>
          <p:nvGrpSpPr>
            <p:cNvPr id="11" name="Group 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1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pic>
          <p:nvPicPr>
            <p:cNvPr id="12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9131" y="59131"/>
              <a:ext cx="515836" cy="515836"/>
            </a:xfrm>
            <a:prstGeom prst="rect">
              <a:avLst/>
            </a:prstGeom>
          </p:spPr>
        </p:pic>
        <p:pic>
          <p:nvPicPr>
            <p:cNvPr id="13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81981" y="227167"/>
              <a:ext cx="270136" cy="179763"/>
            </a:xfrm>
            <a:prstGeom prst="rect">
              <a:avLst/>
            </a:prstGeom>
          </p:spPr>
        </p:pic>
      </p:grpSp>
      <p:sp>
        <p:nvSpPr>
          <p:cNvPr id="15" name="TextBox 12"/>
          <p:cNvSpPr txBox="1"/>
          <p:nvPr/>
        </p:nvSpPr>
        <p:spPr>
          <a:xfrm>
            <a:off x="2458911" y="1791240"/>
            <a:ext cx="6084409" cy="30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32" dirty="0">
                <a:solidFill>
                  <a:srgbClr val="545454"/>
                </a:solidFill>
                <a:latin typeface="Gothic A1 Medium"/>
              </a:rPr>
              <a:t>WADHWANI FOUNDATION | Entrepreneur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4330" y="2610964"/>
            <a:ext cx="15750970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05473">
              <a:spcBef>
                <a:spcPts val="5"/>
              </a:spcBef>
            </a:pPr>
            <a:r>
              <a:rPr lang="en-US" sz="2000" b="1" spc="-6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Clear &amp; </a:t>
            </a:r>
            <a:r>
              <a:rPr lang="en-US" sz="2000" b="1" spc="-6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Succinct Problem Definition</a:t>
            </a:r>
            <a:r>
              <a:rPr lang="en-US" sz="2000" b="1" spc="-6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:</a:t>
            </a:r>
          </a:p>
          <a:p>
            <a:pPr marL="105473">
              <a:spcBef>
                <a:spcPts val="5"/>
              </a:spcBef>
            </a:pP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r>
              <a:rPr lang="en-US" sz="2000" b="1" spc="-6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37D10F2-D825-4F14-8721-CF5105D60893}"/>
              </a:ext>
            </a:extLst>
          </p:cNvPr>
          <p:cNvSpPr txBox="1"/>
          <p:nvPr/>
        </p:nvSpPr>
        <p:spPr>
          <a:xfrm>
            <a:off x="16141386" y="593446"/>
            <a:ext cx="1422954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US" b="1" dirty="0" smtClean="0"/>
              <a:t>Place your logo here</a:t>
            </a:r>
            <a:endParaRPr lang="en-ZA" b="1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DE34494-019C-4AF1-907B-33245967C575}"/>
              </a:ext>
            </a:extLst>
          </p:cNvPr>
          <p:cNvSpPr/>
          <p:nvPr/>
        </p:nvSpPr>
        <p:spPr>
          <a:xfrm>
            <a:off x="15945620" y="192626"/>
            <a:ext cx="1695221" cy="128868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/>
          </a:p>
        </p:txBody>
      </p:sp>
    </p:spTree>
    <p:extLst>
      <p:ext uri="{BB962C8B-B14F-4D97-AF65-F5344CB8AC3E}">
        <p14:creationId xmlns:p14="http://schemas.microsoft.com/office/powerpoint/2010/main" val="17164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3E0E60049C124D8CB9591975243E89" ma:contentTypeVersion="13" ma:contentTypeDescription="Create a new document." ma:contentTypeScope="" ma:versionID="d4ba05d0020595e9d53df75f66ef81ce">
  <xsd:schema xmlns:xsd="http://www.w3.org/2001/XMLSchema" xmlns:xs="http://www.w3.org/2001/XMLSchema" xmlns:p="http://schemas.microsoft.com/office/2006/metadata/properties" xmlns:ns2="0cab9732-87d4-4f14-82a0-e7de8b3d5afc" xmlns:ns3="21399640-675a-45a6-8f8f-3a482fbf7d02" targetNamespace="http://schemas.microsoft.com/office/2006/metadata/properties" ma:root="true" ma:fieldsID="5b9eaca6e3e31e355478c24d5a61d538" ns2:_="" ns3:_="">
    <xsd:import namespace="0cab9732-87d4-4f14-82a0-e7de8b3d5afc"/>
    <xsd:import namespace="21399640-675a-45a6-8f8f-3a482fbf7d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b9732-87d4-4f14-82a0-e7de8b3d5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3946087a-6933-4ded-9d62-3e077cd214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99640-675a-45a6-8f8f-3a482fbf7d0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1f428da-3025-462e-a127-8f6fa4acb2bc}" ma:internalName="TaxCatchAll" ma:showField="CatchAllData" ma:web="21399640-675a-45a6-8f8f-3a482fbf7d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399640-675a-45a6-8f8f-3a482fbf7d02" xsi:nil="true"/>
    <lcf76f155ced4ddcb4097134ff3c332f xmlns="0cab9732-87d4-4f14-82a0-e7de8b3d5af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3278EDC-2B20-4D48-BC8A-2FFF29B835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ab9732-87d4-4f14-82a0-e7de8b3d5afc"/>
    <ds:schemaRef ds:uri="21399640-675a-45a6-8f8f-3a482fbf7d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A92A26-EC1B-40CE-B1A3-8CE828DDB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09570E-07B7-4A99-B34A-141A2BE5DDE2}">
  <ds:schemaRefs>
    <ds:schemaRef ds:uri="http://schemas.microsoft.com/office/2006/metadata/properties"/>
    <ds:schemaRef ds:uri="http://schemas.microsoft.com/office/infopath/2007/PartnerControls"/>
    <ds:schemaRef ds:uri="21399640-675a-45a6-8f8f-3a482fbf7d02"/>
    <ds:schemaRef ds:uri="0cab9732-87d4-4f14-82a0-e7de8b3d5af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5391</TotalTime>
  <Words>233</Words>
  <Application>Microsoft Office PowerPoint</Application>
  <PresentationFormat>Custom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Open Sans</vt:lpstr>
      <vt:lpstr>Verdana</vt:lpstr>
      <vt:lpstr>Gothic A1 Medium</vt:lpstr>
      <vt:lpstr>Antonio Bold</vt:lpstr>
      <vt:lpstr>Gothic A1 Bold</vt:lpstr>
      <vt:lpstr>Arial</vt:lpstr>
      <vt:lpstr>Gothic A1 Light</vt:lpstr>
      <vt:lpstr>Office Theme</vt:lpstr>
      <vt:lpstr>PowerPoint Presentation</vt:lpstr>
      <vt:lpstr>Problem Statement</vt:lpstr>
      <vt:lpstr>PowerPoint Presentation</vt:lpstr>
      <vt:lpstr>Problem Definition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Next-Gen 2021: Global Program Overview Editable Deck</dc:title>
  <dc:creator>Niharika Gaur</dc:creator>
  <cp:lastModifiedBy>Vishal Nair</cp:lastModifiedBy>
  <cp:revision>137</cp:revision>
  <dcterms:created xsi:type="dcterms:W3CDTF">2006-08-16T00:00:00Z</dcterms:created>
  <dcterms:modified xsi:type="dcterms:W3CDTF">2023-01-02T03:46:19Z</dcterms:modified>
  <dc:identifier>DAEgz1I4riU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0x0101007A3E0E60049C124D8CB9591975243E89</vt:lpwstr>
  </property>
</Properties>
</file>