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4"/>
  </p:notesMasterIdLst>
  <p:sldIdLst>
    <p:sldId id="256" r:id="rId5"/>
    <p:sldId id="330" r:id="rId6"/>
    <p:sldId id="268" r:id="rId7"/>
    <p:sldId id="310" r:id="rId8"/>
    <p:sldId id="271" r:id="rId9"/>
    <p:sldId id="311" r:id="rId10"/>
    <p:sldId id="312" r:id="rId11"/>
    <p:sldId id="313" r:id="rId12"/>
    <p:sldId id="293" r:id="rId13"/>
  </p:sldIdLst>
  <p:sldSz cx="18288000" cy="10287000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Gothic A1 Bold" panose="020B0604020202020204" charset="-127"/>
      <p:regular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Gothic A1 Light" panose="020B0604020202020204" charset="-127"/>
      <p:regular r:id="rId32"/>
    </p:embeddedFont>
    <p:embeddedFont>
      <p:font typeface="Antonio Bold" panose="020B0604020202020204" charset="0"/>
      <p:regular r:id="rId33"/>
    </p:embeddedFont>
    <p:embeddedFont>
      <p:font typeface="Gothic A1 Medium" panose="020B0604020202020204" charset="-127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Bolton" initials="CB" lastIdx="1" clrIdx="0">
    <p:extLst>
      <p:ext uri="{19B8F6BF-5375-455C-9EA6-DF929625EA0E}">
        <p15:presenceInfo xmlns:p15="http://schemas.microsoft.com/office/powerpoint/2012/main" userId="42254106b65d6a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66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5179" autoAdjust="0"/>
  </p:normalViewPr>
  <p:slideViewPr>
    <p:cSldViewPr>
      <p:cViewPr varScale="1">
        <p:scale>
          <a:sx n="55" d="100"/>
          <a:sy n="55" d="100"/>
        </p:scale>
        <p:origin x="1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44F1D-3325-40CB-A71F-A79307D22CED}" type="doc">
      <dgm:prSet loTypeId="urn:microsoft.com/office/officeart/2005/8/layout/venn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746B4EF9-BF3A-40BA-AFB2-066011491528}">
      <dgm:prSet phldrT="[Text]"/>
      <dgm:spPr>
        <a:xfrm>
          <a:off x="1391698" y="0"/>
          <a:ext cx="3975621" cy="3975621"/>
        </a:xfrm>
      </dgm:spPr>
      <dgm:t>
        <a:bodyPr/>
        <a:lstStyle/>
        <a:p>
          <a:r>
            <a:rPr lang="en-IN" smtClean="0">
              <a:latin typeface="Calibri" panose="020F0502020204030204"/>
              <a:ea typeface="+mn-ea"/>
              <a:cs typeface="+mn-cs"/>
            </a:rPr>
            <a:t>TAM</a:t>
          </a:r>
          <a:endParaRPr lang="en-IN" dirty="0">
            <a:latin typeface="Calibri" panose="020F0502020204030204"/>
            <a:ea typeface="+mn-ea"/>
            <a:cs typeface="+mn-cs"/>
          </a:endParaRPr>
        </a:p>
      </dgm:t>
    </dgm:pt>
    <dgm:pt modelId="{1954D69E-B74F-4B4C-92A9-ACC18C47A984}" type="parTrans" cxnId="{6915F751-B358-4E82-A29A-FC970199FF41}">
      <dgm:prSet/>
      <dgm:spPr/>
      <dgm:t>
        <a:bodyPr/>
        <a:lstStyle/>
        <a:p>
          <a:endParaRPr lang="en-IN"/>
        </a:p>
      </dgm:t>
    </dgm:pt>
    <dgm:pt modelId="{0B14DF90-4A8A-4E4D-9AD4-5A31ECC3D299}" type="sibTrans" cxnId="{6915F751-B358-4E82-A29A-FC970199FF41}">
      <dgm:prSet/>
      <dgm:spPr/>
      <dgm:t>
        <a:bodyPr/>
        <a:lstStyle/>
        <a:p>
          <a:endParaRPr lang="en-IN"/>
        </a:p>
      </dgm:t>
    </dgm:pt>
    <dgm:pt modelId="{C97EDADC-8ECD-42D4-89AC-847633F19078}">
      <dgm:prSet phldrT="[Text]"/>
      <dgm:spPr>
        <a:xfrm>
          <a:off x="1888651" y="993905"/>
          <a:ext cx="2981715" cy="2981715"/>
        </a:xfrm>
      </dgm:spPr>
      <dgm:t>
        <a:bodyPr/>
        <a:lstStyle/>
        <a:p>
          <a:r>
            <a:rPr lang="en-IN" smtClean="0">
              <a:latin typeface="Calibri" panose="020F0502020204030204"/>
              <a:ea typeface="+mn-ea"/>
              <a:cs typeface="+mn-cs"/>
            </a:rPr>
            <a:t>SAM</a:t>
          </a:r>
          <a:endParaRPr lang="en-IN" dirty="0">
            <a:latin typeface="Calibri" panose="020F0502020204030204"/>
            <a:ea typeface="+mn-ea"/>
            <a:cs typeface="+mn-cs"/>
          </a:endParaRPr>
        </a:p>
      </dgm:t>
    </dgm:pt>
    <dgm:pt modelId="{A3260F69-CA56-4346-A57E-769087C36739}" type="parTrans" cxnId="{3DEA3B12-D7FA-440A-BE79-775519D6910A}">
      <dgm:prSet/>
      <dgm:spPr/>
      <dgm:t>
        <a:bodyPr/>
        <a:lstStyle/>
        <a:p>
          <a:endParaRPr lang="en-IN"/>
        </a:p>
      </dgm:t>
    </dgm:pt>
    <dgm:pt modelId="{5909561E-9CA8-4668-901B-DE46BDCB26D4}" type="sibTrans" cxnId="{3DEA3B12-D7FA-440A-BE79-775519D6910A}">
      <dgm:prSet/>
      <dgm:spPr/>
      <dgm:t>
        <a:bodyPr/>
        <a:lstStyle/>
        <a:p>
          <a:endParaRPr lang="en-IN"/>
        </a:p>
      </dgm:t>
    </dgm:pt>
    <dgm:pt modelId="{E5EFF1E8-ABE4-4362-A50E-B875D125BD96}">
      <dgm:prSet phldrT="[Text]"/>
      <dgm:spPr>
        <a:xfrm>
          <a:off x="2385603" y="1987810"/>
          <a:ext cx="1987810" cy="1987810"/>
        </a:xfrm>
      </dgm:spPr>
      <dgm:t>
        <a:bodyPr/>
        <a:lstStyle/>
        <a:p>
          <a:r>
            <a:rPr lang="en-IN" smtClean="0">
              <a:latin typeface="Calibri" panose="020F0502020204030204"/>
              <a:ea typeface="+mn-ea"/>
              <a:cs typeface="+mn-cs"/>
            </a:rPr>
            <a:t>SOM</a:t>
          </a:r>
          <a:endParaRPr lang="en-IN" dirty="0">
            <a:latin typeface="Calibri" panose="020F0502020204030204"/>
            <a:ea typeface="+mn-ea"/>
            <a:cs typeface="+mn-cs"/>
          </a:endParaRPr>
        </a:p>
      </dgm:t>
    </dgm:pt>
    <dgm:pt modelId="{14B6BEEE-EB27-4CAC-B0EE-383B99B876FC}" type="parTrans" cxnId="{154FA2CE-CAB5-4733-8C08-DDAE9106897D}">
      <dgm:prSet/>
      <dgm:spPr/>
      <dgm:t>
        <a:bodyPr/>
        <a:lstStyle/>
        <a:p>
          <a:endParaRPr lang="en-IN"/>
        </a:p>
      </dgm:t>
    </dgm:pt>
    <dgm:pt modelId="{D5317EF5-6EDB-436F-B2D4-C6A7CD409F02}" type="sibTrans" cxnId="{154FA2CE-CAB5-4733-8C08-DDAE9106897D}">
      <dgm:prSet/>
      <dgm:spPr/>
      <dgm:t>
        <a:bodyPr/>
        <a:lstStyle/>
        <a:p>
          <a:endParaRPr lang="en-IN"/>
        </a:p>
      </dgm:t>
    </dgm:pt>
    <dgm:pt modelId="{F2B9CC1C-BDE6-4CDB-A758-74CC86A3F31F}" type="pres">
      <dgm:prSet presAssocID="{DD344F1D-3325-40CB-A71F-A79307D22CE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1ED41-C590-464C-8723-134AEB39DBB3}" type="pres">
      <dgm:prSet presAssocID="{DD344F1D-3325-40CB-A71F-A79307D22CED}" presName="comp1" presStyleCnt="0"/>
      <dgm:spPr/>
      <dgm:t>
        <a:bodyPr/>
        <a:lstStyle/>
        <a:p>
          <a:endParaRPr lang="en-US"/>
        </a:p>
      </dgm:t>
    </dgm:pt>
    <dgm:pt modelId="{2BE2AAFC-BEAE-481D-B557-81DE68A237F7}" type="pres">
      <dgm:prSet presAssocID="{DD344F1D-3325-40CB-A71F-A79307D22CED}" presName="circle1" presStyleLbl="node1" presStyleIdx="0" presStyleCnt="3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D7C1346-0397-438A-9AAD-8BE2335EC6BB}" type="pres">
      <dgm:prSet presAssocID="{DD344F1D-3325-40CB-A71F-A79307D22CE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1973F-33EE-445B-8E28-2D5EAC0DA289}" type="pres">
      <dgm:prSet presAssocID="{DD344F1D-3325-40CB-A71F-A79307D22CED}" presName="comp2" presStyleCnt="0"/>
      <dgm:spPr/>
      <dgm:t>
        <a:bodyPr/>
        <a:lstStyle/>
        <a:p>
          <a:endParaRPr lang="en-US"/>
        </a:p>
      </dgm:t>
    </dgm:pt>
    <dgm:pt modelId="{5783AC22-EAAA-4B02-9505-F9F67BC8F71A}" type="pres">
      <dgm:prSet presAssocID="{DD344F1D-3325-40CB-A71F-A79307D22CED}" presName="circle2" presStyleLbl="node1" presStyleIdx="1" presStyleCnt="3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871E181-12FC-48FB-9E74-6BA476466234}" type="pres">
      <dgm:prSet presAssocID="{DD344F1D-3325-40CB-A71F-A79307D22CED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532F9-DC54-486E-8432-B2395DAF1269}" type="pres">
      <dgm:prSet presAssocID="{DD344F1D-3325-40CB-A71F-A79307D22CED}" presName="comp3" presStyleCnt="0"/>
      <dgm:spPr/>
      <dgm:t>
        <a:bodyPr/>
        <a:lstStyle/>
        <a:p>
          <a:endParaRPr lang="en-US"/>
        </a:p>
      </dgm:t>
    </dgm:pt>
    <dgm:pt modelId="{0927306A-DE0F-4C43-94ED-305F00916AD7}" type="pres">
      <dgm:prSet presAssocID="{DD344F1D-3325-40CB-A71F-A79307D22CED}" presName="circle3" presStyleLbl="node1" presStyleIdx="2" presStyleCnt="3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FA2E1B6-C653-4ECD-AABA-E3551E5267D7}" type="pres">
      <dgm:prSet presAssocID="{DD344F1D-3325-40CB-A71F-A79307D22CE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8B446-AC55-441E-A5AC-1FA804A23A0B}" type="presOf" srcId="{746B4EF9-BF3A-40BA-AFB2-066011491528}" destId="{2BE2AAFC-BEAE-481D-B557-81DE68A237F7}" srcOrd="0" destOrd="0" presId="urn:microsoft.com/office/officeart/2005/8/layout/venn2"/>
    <dgm:cxn modelId="{3DEA3B12-D7FA-440A-BE79-775519D6910A}" srcId="{DD344F1D-3325-40CB-A71F-A79307D22CED}" destId="{C97EDADC-8ECD-42D4-89AC-847633F19078}" srcOrd="1" destOrd="0" parTransId="{A3260F69-CA56-4346-A57E-769087C36739}" sibTransId="{5909561E-9CA8-4668-901B-DE46BDCB26D4}"/>
    <dgm:cxn modelId="{6EF22650-71F8-46AA-B2F3-3FB7C09D1771}" type="presOf" srcId="{C97EDADC-8ECD-42D4-89AC-847633F19078}" destId="{5783AC22-EAAA-4B02-9505-F9F67BC8F71A}" srcOrd="0" destOrd="0" presId="urn:microsoft.com/office/officeart/2005/8/layout/venn2"/>
    <dgm:cxn modelId="{76C1ADE8-3E68-44A1-9298-A83070409F2A}" type="presOf" srcId="{C97EDADC-8ECD-42D4-89AC-847633F19078}" destId="{4871E181-12FC-48FB-9E74-6BA476466234}" srcOrd="1" destOrd="0" presId="urn:microsoft.com/office/officeart/2005/8/layout/venn2"/>
    <dgm:cxn modelId="{BC82ABE1-F8A3-46C7-A8A9-E359E0C156F0}" type="presOf" srcId="{E5EFF1E8-ABE4-4362-A50E-B875D125BD96}" destId="{0927306A-DE0F-4C43-94ED-305F00916AD7}" srcOrd="0" destOrd="0" presId="urn:microsoft.com/office/officeart/2005/8/layout/venn2"/>
    <dgm:cxn modelId="{154FA2CE-CAB5-4733-8C08-DDAE9106897D}" srcId="{DD344F1D-3325-40CB-A71F-A79307D22CED}" destId="{E5EFF1E8-ABE4-4362-A50E-B875D125BD96}" srcOrd="2" destOrd="0" parTransId="{14B6BEEE-EB27-4CAC-B0EE-383B99B876FC}" sibTransId="{D5317EF5-6EDB-436F-B2D4-C6A7CD409F02}"/>
    <dgm:cxn modelId="{3E5E3453-8B05-494C-B7DD-8F789CE1047E}" type="presOf" srcId="{E5EFF1E8-ABE4-4362-A50E-B875D125BD96}" destId="{DFA2E1B6-C653-4ECD-AABA-E3551E5267D7}" srcOrd="1" destOrd="0" presId="urn:microsoft.com/office/officeart/2005/8/layout/venn2"/>
    <dgm:cxn modelId="{69D89837-AE44-447D-BEBD-713B62821E4E}" type="presOf" srcId="{DD344F1D-3325-40CB-A71F-A79307D22CED}" destId="{F2B9CC1C-BDE6-4CDB-A758-74CC86A3F31F}" srcOrd="0" destOrd="0" presId="urn:microsoft.com/office/officeart/2005/8/layout/venn2"/>
    <dgm:cxn modelId="{6915F751-B358-4E82-A29A-FC970199FF41}" srcId="{DD344F1D-3325-40CB-A71F-A79307D22CED}" destId="{746B4EF9-BF3A-40BA-AFB2-066011491528}" srcOrd="0" destOrd="0" parTransId="{1954D69E-B74F-4B4C-92A9-ACC18C47A984}" sibTransId="{0B14DF90-4A8A-4E4D-9AD4-5A31ECC3D299}"/>
    <dgm:cxn modelId="{1D633193-84D8-41E9-9BEA-42E4AE88C1C3}" type="presOf" srcId="{746B4EF9-BF3A-40BA-AFB2-066011491528}" destId="{ED7C1346-0397-438A-9AAD-8BE2335EC6BB}" srcOrd="1" destOrd="0" presId="urn:microsoft.com/office/officeart/2005/8/layout/venn2"/>
    <dgm:cxn modelId="{D86D7FDC-6353-4BA1-AE90-91314EE84F6A}" type="presParOf" srcId="{F2B9CC1C-BDE6-4CDB-A758-74CC86A3F31F}" destId="{8451ED41-C590-464C-8723-134AEB39DBB3}" srcOrd="0" destOrd="0" presId="urn:microsoft.com/office/officeart/2005/8/layout/venn2"/>
    <dgm:cxn modelId="{79A2FCE8-97C6-47B7-A077-3470F5B7CF5B}" type="presParOf" srcId="{8451ED41-C590-464C-8723-134AEB39DBB3}" destId="{2BE2AAFC-BEAE-481D-B557-81DE68A237F7}" srcOrd="0" destOrd="0" presId="urn:microsoft.com/office/officeart/2005/8/layout/venn2"/>
    <dgm:cxn modelId="{2001E8A0-D926-4888-A220-3D21930627E0}" type="presParOf" srcId="{8451ED41-C590-464C-8723-134AEB39DBB3}" destId="{ED7C1346-0397-438A-9AAD-8BE2335EC6BB}" srcOrd="1" destOrd="0" presId="urn:microsoft.com/office/officeart/2005/8/layout/venn2"/>
    <dgm:cxn modelId="{8227A953-9708-418C-850B-24986FB12064}" type="presParOf" srcId="{F2B9CC1C-BDE6-4CDB-A758-74CC86A3F31F}" destId="{8F11973F-33EE-445B-8E28-2D5EAC0DA289}" srcOrd="1" destOrd="0" presId="urn:microsoft.com/office/officeart/2005/8/layout/venn2"/>
    <dgm:cxn modelId="{63F99341-D2DC-4256-A8D3-412F66819B89}" type="presParOf" srcId="{8F11973F-33EE-445B-8E28-2D5EAC0DA289}" destId="{5783AC22-EAAA-4B02-9505-F9F67BC8F71A}" srcOrd="0" destOrd="0" presId="urn:microsoft.com/office/officeart/2005/8/layout/venn2"/>
    <dgm:cxn modelId="{0BD8D4D5-D41A-4F9B-88FD-86DA00EB0EF8}" type="presParOf" srcId="{8F11973F-33EE-445B-8E28-2D5EAC0DA289}" destId="{4871E181-12FC-48FB-9E74-6BA476466234}" srcOrd="1" destOrd="0" presId="urn:microsoft.com/office/officeart/2005/8/layout/venn2"/>
    <dgm:cxn modelId="{23E4EAB6-377C-4E17-A90D-6389D8FA740D}" type="presParOf" srcId="{F2B9CC1C-BDE6-4CDB-A758-74CC86A3F31F}" destId="{901532F9-DC54-486E-8432-B2395DAF1269}" srcOrd="2" destOrd="0" presId="urn:microsoft.com/office/officeart/2005/8/layout/venn2"/>
    <dgm:cxn modelId="{374D50A8-F5A5-43D6-9CD4-AD2528D84802}" type="presParOf" srcId="{901532F9-DC54-486E-8432-B2395DAF1269}" destId="{0927306A-DE0F-4C43-94ED-305F00916AD7}" srcOrd="0" destOrd="0" presId="urn:microsoft.com/office/officeart/2005/8/layout/venn2"/>
    <dgm:cxn modelId="{301AC02E-0AB1-4E55-A8F9-DF8BF733D4BC}" type="presParOf" srcId="{901532F9-DC54-486E-8432-B2395DAF1269}" destId="{DFA2E1B6-C653-4ECD-AABA-E3551E5267D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BF9E8-1F40-410A-A1CC-60BC60DB98B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FE411-3744-4059-A83F-482351B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0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16c604034_0_0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e16c6040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04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Evaluation Criteria</a:t>
            </a:r>
            <a:r>
              <a:rPr lang="en-IN" b="1" baseline="0" dirty="0"/>
              <a:t> for slides 8 and 9</a:t>
            </a:r>
          </a:p>
          <a:p>
            <a:endParaRPr lang="en-IN" b="0" i="1" baseline="0" dirty="0"/>
          </a:p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the following on the correctness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VPC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 Have you identified the correct pains &amp; gains; pain relievers &amp; gain creators (2 marks)</a:t>
            </a:r>
            <a:b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Have you identified the correct Jobs-to-be-done? (1 mark)</a:t>
            </a:r>
            <a:b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Are the pain relievers addressing the customer pains? (1 mark)</a:t>
            </a:r>
            <a:b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Have you identified the right value proposition so that the solution makes the customer's life better? (1 mark)</a:t>
            </a:r>
            <a:r>
              <a:rPr lang="en-US" b="0" i="1" dirty="0"/>
              <a:t> </a:t>
            </a:r>
            <a:endParaRPr lang="en-IN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F787C-D8F9-4047-8CC8-08AC13C2A0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9064">
              <a:spcBef>
                <a:spcPts val="113"/>
              </a:spcBef>
            </a:pPr>
            <a:fld id="{81D60167-4931-47E6-BA6A-407CBD079E47}" type="slidenum">
              <a:rPr lang="en-IN" smtClean="0"/>
              <a:pPr marL="39064">
                <a:spcBef>
                  <a:spcPts val="113"/>
                </a:spcBef>
              </a:pPr>
              <a:t>‹#›</a:t>
            </a:fld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16945" y="476343"/>
            <a:ext cx="15304106" cy="729948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16946" y="1293188"/>
            <a:ext cx="15304107" cy="345113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612" indent="0" algn="ctr">
              <a:buNone/>
              <a:defRPr sz="3000"/>
            </a:lvl2pPr>
            <a:lvl3pPr marL="1371224" indent="0" algn="ctr">
              <a:buNone/>
              <a:defRPr sz="2700"/>
            </a:lvl3pPr>
            <a:lvl4pPr marL="2056835" indent="0" algn="ctr">
              <a:buNone/>
              <a:defRPr sz="2400"/>
            </a:lvl4pPr>
            <a:lvl5pPr marL="2742447" indent="0" algn="ctr">
              <a:buNone/>
              <a:defRPr sz="2400"/>
            </a:lvl5pPr>
            <a:lvl6pPr marL="3428059" indent="0" algn="ctr">
              <a:buNone/>
              <a:defRPr sz="2400"/>
            </a:lvl6pPr>
            <a:lvl7pPr marL="4113669" indent="0" algn="ctr">
              <a:buNone/>
              <a:defRPr sz="2400"/>
            </a:lvl7pPr>
            <a:lvl8pPr marL="4799281" indent="0" algn="ctr">
              <a:buNone/>
              <a:defRPr sz="2400"/>
            </a:lvl8pPr>
            <a:lvl9pPr marL="5484893" indent="0" algn="ctr"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57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926409"/>
            <a:ext cx="6172200" cy="547687"/>
          </a:xfrm>
        </p:spPr>
        <p:txBody>
          <a:bodyPr/>
          <a:lstStyle>
            <a:lvl1pPr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t>© Copyright Wadhwani Foundation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456258" y="9926410"/>
            <a:ext cx="4114800" cy="547687"/>
          </a:xfrm>
        </p:spPr>
        <p:txBody>
          <a:bodyPr/>
          <a:lstStyle/>
          <a:p>
            <a:fld id="{8632F5CF-2680-48A4-8032-17742008734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16945" y="476343"/>
            <a:ext cx="15304106" cy="729948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16945" y="1293187"/>
            <a:ext cx="15304107" cy="345112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636" indent="0" algn="ctr">
              <a:buNone/>
              <a:defRPr sz="3000"/>
            </a:lvl2pPr>
            <a:lvl3pPr marL="1371271" indent="0" algn="ctr">
              <a:buNone/>
              <a:defRPr sz="2700"/>
            </a:lvl3pPr>
            <a:lvl4pPr marL="2056905" indent="0" algn="ctr">
              <a:buNone/>
              <a:defRPr sz="2400"/>
            </a:lvl4pPr>
            <a:lvl5pPr marL="2742540" indent="0" algn="ctr">
              <a:buNone/>
              <a:defRPr sz="2400"/>
            </a:lvl5pPr>
            <a:lvl6pPr marL="3428176" indent="0" algn="ctr">
              <a:buNone/>
              <a:defRPr sz="2400"/>
            </a:lvl6pPr>
            <a:lvl7pPr marL="4113809" indent="0" algn="ctr">
              <a:buNone/>
              <a:defRPr sz="2400"/>
            </a:lvl7pPr>
            <a:lvl8pPr marL="4799445" indent="0" algn="ctr">
              <a:buNone/>
              <a:defRPr sz="2400"/>
            </a:lvl8pPr>
            <a:lvl9pPr marL="5485080" indent="0" algn="ctr"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3"/>
          </p:nvPr>
        </p:nvSpPr>
        <p:spPr>
          <a:xfrm>
            <a:off x="716943" y="1924050"/>
            <a:ext cx="16854116" cy="7341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	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244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303646" y="4674418"/>
            <a:ext cx="3680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 b="1" i="0">
                <a:solidFill>
                  <a:srgbClr val="F7F6E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569722" y="1605680"/>
            <a:ext cx="130794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914400" lvl="0" indent="-4572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6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8800" lvl="1" indent="-457200" algn="l" rtl="0">
              <a:spcBef>
                <a:spcPts val="2400"/>
              </a:spcBef>
              <a:spcAft>
                <a:spcPts val="0"/>
              </a:spcAft>
              <a:buSzPts val="1400"/>
              <a:buNone/>
              <a:defRPr/>
            </a:lvl2pPr>
            <a:lvl3pPr marL="2743200" lvl="2" indent="-457200" algn="l" rtl="0">
              <a:spcBef>
                <a:spcPts val="2400"/>
              </a:spcBef>
              <a:spcAft>
                <a:spcPts val="0"/>
              </a:spcAft>
              <a:buSzPts val="1400"/>
              <a:buNone/>
              <a:defRPr/>
            </a:lvl3pPr>
            <a:lvl4pPr marL="3657600" lvl="3" indent="-457200" algn="l" rtl="0">
              <a:spcBef>
                <a:spcPts val="2400"/>
              </a:spcBef>
              <a:spcAft>
                <a:spcPts val="0"/>
              </a:spcAft>
              <a:buSzPts val="1400"/>
              <a:buNone/>
              <a:defRPr/>
            </a:lvl4pPr>
            <a:lvl5pPr marL="4572000" lvl="4" indent="-457200" algn="l" rtl="0">
              <a:spcBef>
                <a:spcPts val="2400"/>
              </a:spcBef>
              <a:spcAft>
                <a:spcPts val="0"/>
              </a:spcAft>
              <a:buSzPts val="1400"/>
              <a:buNone/>
              <a:defRPr/>
            </a:lvl5pPr>
            <a:lvl6pPr marL="5486400" lvl="5" indent="-457200" algn="l" rtl="0">
              <a:spcBef>
                <a:spcPts val="2400"/>
              </a:spcBef>
              <a:spcAft>
                <a:spcPts val="0"/>
              </a:spcAft>
              <a:buSzPts val="1400"/>
              <a:buNone/>
              <a:defRPr/>
            </a:lvl6pPr>
            <a:lvl7pPr marL="6400800" lvl="6" indent="-457200" algn="l" rtl="0">
              <a:spcBef>
                <a:spcPts val="2400"/>
              </a:spcBef>
              <a:spcAft>
                <a:spcPts val="0"/>
              </a:spcAft>
              <a:buSzPts val="1400"/>
              <a:buNone/>
              <a:defRPr/>
            </a:lvl7pPr>
            <a:lvl8pPr marL="7315200" lvl="7" indent="-457200" algn="l" rtl="0">
              <a:spcBef>
                <a:spcPts val="2400"/>
              </a:spcBef>
              <a:spcAft>
                <a:spcPts val="0"/>
              </a:spcAft>
              <a:buSzPts val="1400"/>
              <a:buNone/>
              <a:defRPr/>
            </a:lvl8pPr>
            <a:lvl9pPr marL="8229600" lvl="8" indent="-457200" algn="l" rtl="0">
              <a:spcBef>
                <a:spcPts val="2400"/>
              </a:spcBef>
              <a:spcAft>
                <a:spcPts val="24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18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7443496" y="9496157"/>
            <a:ext cx="253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rgbClr val="F8FCD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rgbClr val="F8FCD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rgbClr val="F8FCD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rgbClr val="F8FCD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rgbClr val="F8FCD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rgbClr val="F8FCD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rgbClr val="F8FCD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rgbClr val="F8FCD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rgbClr val="F8FCD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9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7" r:id="rId13"/>
    <p:sldLayoutId id="214748369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6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.xml"/><Relationship Id="rId5" Type="http://schemas.openxmlformats.org/officeDocument/2006/relationships/image" Target="../media/image18.sv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2669" y="0"/>
            <a:ext cx="18310194" cy="10287000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228234" y="5024845"/>
            <a:ext cx="495300" cy="495300"/>
            <a:chOff x="0" y="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790914"/>
            <a:ext cx="475573" cy="475573"/>
            <a:chOff x="0" y="0"/>
            <a:chExt cx="634097" cy="634097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14902"/>
                </a:srgbClr>
              </a:solidFill>
            </p:spPr>
          </p:sp>
        </p:grp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314576" y="587099"/>
            <a:ext cx="2278599" cy="113127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007436" y="844762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FFFFFF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014142"/>
            <a:ext cx="526895" cy="336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Gothic A1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3156" y="3511470"/>
            <a:ext cx="6928588" cy="28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12000" dirty="0" smtClean="0">
                <a:solidFill>
                  <a:srgbClr val="FFFFFF"/>
                </a:solidFill>
                <a:latin typeface="Antonio Bold"/>
              </a:rPr>
              <a:t>IGNITE</a:t>
            </a:r>
          </a:p>
          <a:p>
            <a:pPr>
              <a:lnSpc>
                <a:spcPts val="11040"/>
              </a:lnSpc>
            </a:pPr>
            <a:r>
              <a:rPr lang="en-US" sz="12000" dirty="0" smtClean="0">
                <a:solidFill>
                  <a:srgbClr val="FFFFFF"/>
                </a:solidFill>
                <a:latin typeface="Antonio Bold"/>
              </a:rPr>
              <a:t>Pitch Deck</a:t>
            </a:r>
            <a:endParaRPr lang="en-US" sz="12000" dirty="0">
              <a:solidFill>
                <a:srgbClr val="FFFFFF"/>
              </a:solidFill>
              <a:latin typeface="Antoni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17292037" y="9282727"/>
            <a:ext cx="429342" cy="429342"/>
          </a:xfrm>
          <a:custGeom>
            <a:avLst/>
            <a:gdLst/>
            <a:ahLst/>
            <a:cxnLst/>
            <a:rect l="l" t="t" r="r" b="b"/>
            <a:pathLst>
              <a:path w="471805" h="471804" extrusionOk="0">
                <a:moveTo>
                  <a:pt x="0" y="0"/>
                </a:moveTo>
                <a:lnTo>
                  <a:pt x="471189" y="0"/>
                </a:lnTo>
                <a:lnTo>
                  <a:pt x="471189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FF04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7443496" y="9496157"/>
            <a:ext cx="253800" cy="1696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5600" rIns="0" bIns="0" rtlCol="0" anchor="t" anchorCtr="0">
            <a:sp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64654" y="984802"/>
            <a:ext cx="8955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50" tIns="83150" rIns="83150" bIns="83150" anchor="t" anchorCtr="0">
            <a:no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MILESTONE </a:t>
            </a:r>
            <a:r>
              <a:rPr lang="en" sz="3600" b="1" dirty="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dirty="0"/>
          </a:p>
          <a:p>
            <a:endParaRPr sz="1200" dirty="0"/>
          </a:p>
          <a:p>
            <a:r>
              <a:rPr lang="en" sz="3600" b="1" dirty="0">
                <a:solidFill>
                  <a:srgbClr val="F8525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Launch your startup</a:t>
            </a:r>
            <a:endParaRPr sz="3600" b="1" dirty="0">
              <a:solidFill>
                <a:srgbClr val="F8525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8466" y="684042"/>
            <a:ext cx="1584912" cy="7812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62000" y="2798335"/>
            <a:ext cx="17094746" cy="4093428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The Venture can convincingly explain why they are the right team to solve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Founding team is  well balanced with defined roles and responsibilities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Venture is pursuing an opportunity – a problem “worth” solving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Problem </a:t>
            </a:r>
            <a:r>
              <a:rPr lang="en-US" sz="2000" dirty="0">
                <a:solidFill>
                  <a:schemeClr val="dk1"/>
                </a:solidFill>
              </a:rPr>
              <a:t>validation has been conducted through documented customer conversations.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Proposed solution has a clear compelling value proposition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entrepreneurs defined a market and the market size is attractive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Competitive </a:t>
            </a:r>
            <a:r>
              <a:rPr lang="en-US" sz="2000" dirty="0">
                <a:solidFill>
                  <a:schemeClr val="dk1"/>
                </a:solidFill>
              </a:rPr>
              <a:t>analysis is conducted and the product/service has a sustainable differentiation </a:t>
            </a:r>
          </a:p>
        </p:txBody>
      </p:sp>
    </p:spTree>
    <p:extLst>
      <p:ext uri="{BB962C8B-B14F-4D97-AF65-F5344CB8AC3E}">
        <p14:creationId xmlns:p14="http://schemas.microsoft.com/office/powerpoint/2010/main" val="5933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75573" cy="475573"/>
            <a:chOff x="0" y="0"/>
            <a:chExt cx="634097" cy="63409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2542684" y="9361170"/>
            <a:ext cx="5272567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02026"/>
                </a:solidFill>
                <a:latin typeface="Gothic A1 Light"/>
              </a:rPr>
              <a:t>Creating Jobs. Changing Lives.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079230"/>
            <a:ext cx="526895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100">
                <a:solidFill>
                  <a:srgbClr val="272727"/>
                </a:solidFill>
                <a:latin typeface="Gothic A1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07436" y="1079161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1987116" y="1415076"/>
            <a:ext cx="12338484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47"/>
              </a:lnSpc>
            </a:pPr>
            <a:r>
              <a:rPr lang="en-US" sz="6000" dirty="0" smtClean="0">
                <a:solidFill>
                  <a:schemeClr val="accent2"/>
                </a:solidFill>
                <a:latin typeface="Antonio Bold"/>
              </a:rPr>
              <a:t>Introduction And Team Composition</a:t>
            </a:r>
            <a:endParaRPr lang="en-US" sz="6000" dirty="0">
              <a:solidFill>
                <a:schemeClr val="accent2"/>
              </a:solidFill>
              <a:latin typeface="Antonio Bold"/>
            </a:endParaRPr>
          </a:p>
        </p:txBody>
      </p:sp>
      <p:sp>
        <p:nvSpPr>
          <p:cNvPr id="34" name="Content Placeholder 4"/>
          <p:cNvSpPr txBox="1">
            <a:spLocks/>
          </p:cNvSpPr>
          <p:nvPr/>
        </p:nvSpPr>
        <p:spPr>
          <a:xfrm>
            <a:off x="991655" y="3053822"/>
            <a:ext cx="13713075" cy="1204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sym typeface="Arial"/>
              </a:rPr>
              <a:t>Business Name:                                                                                                         PV ID: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Calibri"/>
              <a:sym typeface="Arial"/>
            </a:endParaRPr>
          </a:p>
        </p:txBody>
      </p:sp>
      <p:graphicFrame>
        <p:nvGraphicFramePr>
          <p:cNvPr id="35" name="Table 14">
            <a:extLst>
              <a:ext uri="{FF2B5EF4-FFF2-40B4-BE49-F238E27FC236}">
                <a16:creationId xmlns="" xmlns:a16="http://schemas.microsoft.com/office/drawing/2014/main" id="{BAC12DD7-398F-4CD0-8EA6-8201B086C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7128"/>
              </p:ext>
            </p:extLst>
          </p:nvPr>
        </p:nvGraphicFramePr>
        <p:xfrm>
          <a:off x="991655" y="3933614"/>
          <a:ext cx="16189470" cy="30104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96490">
                  <a:extLst>
                    <a:ext uri="{9D8B030D-6E8A-4147-A177-3AD203B41FA5}">
                      <a16:colId xmlns="" xmlns:a16="http://schemas.microsoft.com/office/drawing/2014/main" val="297319628"/>
                    </a:ext>
                  </a:extLst>
                </a:gridCol>
                <a:gridCol w="5396490">
                  <a:extLst>
                    <a:ext uri="{9D8B030D-6E8A-4147-A177-3AD203B41FA5}">
                      <a16:colId xmlns="" xmlns:a16="http://schemas.microsoft.com/office/drawing/2014/main" val="3986285628"/>
                    </a:ext>
                  </a:extLst>
                </a:gridCol>
                <a:gridCol w="5396490">
                  <a:extLst>
                    <a:ext uri="{9D8B030D-6E8A-4147-A177-3AD203B41FA5}">
                      <a16:colId xmlns="" xmlns:a16="http://schemas.microsoft.com/office/drawing/2014/main" val="1090586214"/>
                    </a:ext>
                  </a:extLst>
                </a:gridCol>
              </a:tblGrid>
              <a:tr h="8180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/>
                        <a:t>Team members names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 smtClean="0"/>
                        <a:t>Strengths </a:t>
                      </a:r>
                      <a:r>
                        <a:rPr lang="en-US" sz="2000" dirty="0"/>
                        <a:t>and abilities 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/>
                        <a:t>Role/Position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860574216"/>
                  </a:ext>
                </a:extLst>
              </a:tr>
              <a:tr h="7308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2000" dirty="0"/>
                        <a:t>CEO</a:t>
                      </a:r>
                      <a:endParaRPr lang="en-US" sz="1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532169240"/>
                  </a:ext>
                </a:extLst>
              </a:tr>
              <a:tr h="7308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2000" dirty="0"/>
                        <a:t>COO/CTO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543321268"/>
                  </a:ext>
                </a:extLst>
              </a:tr>
              <a:tr h="7308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US" sz="2000" dirty="0"/>
                        <a:t>CFO/CMO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63614707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315796" y="1216402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6120030" y="815582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7153594-C9DD-4F58-B2FE-D51FA7133725}"/>
              </a:ext>
            </a:extLst>
          </p:cNvPr>
          <p:cNvSpPr txBox="1"/>
          <p:nvPr/>
        </p:nvSpPr>
        <p:spPr>
          <a:xfrm>
            <a:off x="991655" y="7278898"/>
            <a:ext cx="10590745" cy="725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/>
              <a:buNone/>
            </a:pPr>
            <a:r>
              <a:rPr lang="en-GB" sz="2400" b="1" kern="0" dirty="0">
                <a:solidFill>
                  <a:srgbClr val="000000"/>
                </a:solidFill>
                <a:latin typeface="Arial"/>
                <a:ea typeface="+mn-lt"/>
                <a:cs typeface="Arial"/>
                <a:sym typeface="Arial"/>
              </a:rPr>
              <a:t>What makes us a good team to solve the problem we chose?</a:t>
            </a:r>
            <a:endParaRPr lang="en-GB" sz="2400" kern="0" dirty="0">
              <a:solidFill>
                <a:srgbClr val="000000"/>
              </a:solidFill>
              <a:latin typeface="Arial"/>
              <a:ea typeface="+mn-lt"/>
              <a:cs typeface="Arial"/>
              <a:sym typeface="Arial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/>
              <a:buNone/>
            </a:pPr>
            <a:r>
              <a:rPr lang="en-GB" sz="1600" b="1" kern="0" dirty="0">
                <a:solidFill>
                  <a:srgbClr val="000000"/>
                </a:solidFill>
                <a:latin typeface="Arial"/>
                <a:ea typeface="+mn-lt"/>
                <a:cs typeface="Arial"/>
                <a:sym typeface="Arial"/>
              </a:rPr>
              <a:t>-----------------------------------------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FE41B64D-B44D-44C6-BDBC-3EBF35934BD5}"/>
              </a:ext>
            </a:extLst>
          </p:cNvPr>
          <p:cNvSpPr/>
          <p:nvPr/>
        </p:nvSpPr>
        <p:spPr>
          <a:xfrm>
            <a:off x="4666861" y="8086100"/>
            <a:ext cx="1581539" cy="147700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ZA" sz="10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56942A5F-346B-4A9B-8B0F-4CA8E26F5936}"/>
              </a:ext>
            </a:extLst>
          </p:cNvPr>
          <p:cNvSpPr/>
          <p:nvPr/>
        </p:nvSpPr>
        <p:spPr>
          <a:xfrm>
            <a:off x="6952861" y="8085520"/>
            <a:ext cx="1581539" cy="147758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ZA" sz="10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961E885-688B-47C4-BE5D-90587DA49207}"/>
              </a:ext>
            </a:extLst>
          </p:cNvPr>
          <p:cNvSpPr txBox="1"/>
          <p:nvPr/>
        </p:nvSpPr>
        <p:spPr>
          <a:xfrm>
            <a:off x="7010400" y="8255958"/>
            <a:ext cx="13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Picture</a:t>
            </a:r>
            <a:endParaRPr lang="en-ZA" sz="2400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0EA7884A-0608-4E8F-AEEB-438C18DE1534}"/>
              </a:ext>
            </a:extLst>
          </p:cNvPr>
          <p:cNvSpPr/>
          <p:nvPr/>
        </p:nvSpPr>
        <p:spPr>
          <a:xfrm>
            <a:off x="9086461" y="8086100"/>
            <a:ext cx="1581539" cy="147700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ZA" sz="10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874D554-969C-4697-B06E-D7709DC86278}"/>
              </a:ext>
            </a:extLst>
          </p:cNvPr>
          <p:cNvSpPr txBox="1"/>
          <p:nvPr/>
        </p:nvSpPr>
        <p:spPr>
          <a:xfrm>
            <a:off x="9144000" y="8256538"/>
            <a:ext cx="13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Picture</a:t>
            </a:r>
            <a:endParaRPr lang="en-ZA" sz="2400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A0B3626-D74C-4000-9FF5-75B635C12759}"/>
              </a:ext>
            </a:extLst>
          </p:cNvPr>
          <p:cNvSpPr txBox="1"/>
          <p:nvPr/>
        </p:nvSpPr>
        <p:spPr>
          <a:xfrm>
            <a:off x="4800600" y="8255958"/>
            <a:ext cx="13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Picture</a:t>
            </a:r>
            <a:endParaRPr lang="en-ZA" sz="2400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88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3265"/>
              </p:ext>
            </p:extLst>
          </p:nvPr>
        </p:nvGraphicFramePr>
        <p:xfrm>
          <a:off x="2190784" y="1784082"/>
          <a:ext cx="14878017" cy="7855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79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7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2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0728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b="1" spc="-1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CONTEXT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When</a:t>
                      </a:r>
                      <a:r>
                        <a:rPr sz="1400" spc="-19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does</a:t>
                      </a:r>
                      <a:r>
                        <a:rPr lang="en-IN"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8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p</a:t>
                      </a:r>
                      <a:r>
                        <a:rPr sz="1400" spc="-9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r</a:t>
                      </a:r>
                      <a:r>
                        <a:rPr sz="1400" spc="-9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sz="1400" spc="-8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b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l</a:t>
                      </a:r>
                      <a:r>
                        <a:rPr sz="1400" spc="-9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e</a:t>
                      </a:r>
                      <a:r>
                        <a:rPr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m</a:t>
                      </a:r>
                      <a:r>
                        <a:rPr sz="1400" spc="-254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sz="1400" spc="-6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cc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u</a:t>
                      </a:r>
                      <a:r>
                        <a:rPr sz="1400" spc="-5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r</a:t>
                      </a:r>
                      <a:r>
                        <a:rPr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?</a:t>
                      </a:r>
                    </a:p>
                  </a:txBody>
                  <a:tcPr marL="0" marR="0" marT="82683" marB="0">
                    <a:lnL w="9525">
                      <a:solidFill>
                        <a:srgbClr val="FBBD00"/>
                      </a:solidFill>
                      <a:prstDash val="solid"/>
                    </a:lnL>
                    <a:lnR w="12700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b="1" spc="-1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PROBLEM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What</a:t>
                      </a:r>
                      <a:r>
                        <a:rPr lang="en-IN"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is</a:t>
                      </a:r>
                      <a:r>
                        <a:rPr lang="en-IN"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root </a:t>
                      </a:r>
                      <a:r>
                        <a:rPr sz="1400" spc="-5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cause</a:t>
                      </a:r>
                      <a:r>
                        <a:rPr sz="1400" spc="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of</a:t>
                      </a:r>
                      <a:r>
                        <a:rPr lang="en-IN" sz="1400" spc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t</a:t>
                      </a:r>
                      <a:r>
                        <a:rPr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he</a:t>
                      </a:r>
                      <a:r>
                        <a:rPr lang="en-IN"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problem</a:t>
                      </a:r>
                      <a:r>
                        <a:rPr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82683" marB="0">
                    <a:lnL w="12700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b="1" spc="-1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ALTERNATIVES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What</a:t>
                      </a:r>
                      <a:r>
                        <a:rPr lang="en-IN"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do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customers </a:t>
                      </a:r>
                      <a:r>
                        <a:rPr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do</a:t>
                      </a:r>
                      <a:r>
                        <a:rPr lang="en-IN"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now</a:t>
                      </a:r>
                      <a:r>
                        <a:rPr lang="en-IN"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to</a:t>
                      </a:r>
                      <a:r>
                        <a:rPr sz="1400" spc="-1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ﬁx</a:t>
                      </a:r>
                      <a:r>
                        <a:rPr lang="en-IN" sz="140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problem?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82683" marB="0">
                    <a:lnL w="9525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0764"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kern="1200" spc="-13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CUSTOMERS</a:t>
                      </a:r>
                    </a:p>
                    <a:p>
                      <a:pPr marL="85090" marR="702310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Who</a:t>
                      </a:r>
                      <a:r>
                        <a:rPr lang="en-IN" sz="1400" spc="-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has</a:t>
                      </a:r>
                      <a:r>
                        <a:rPr lang="en-IN" sz="1400" spc="-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sz="1400" spc="-2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problem</a:t>
                      </a:r>
                      <a:r>
                        <a:rPr lang="en-IN"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most </a:t>
                      </a:r>
                      <a:r>
                        <a:rPr sz="1400" spc="-5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often?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83334" marB="0">
                    <a:lnL w="9525">
                      <a:solidFill>
                        <a:srgbClr val="FBBD00"/>
                      </a:solidFill>
                      <a:prstDash val="solid"/>
                    </a:lnL>
                    <a:lnR w="12700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kern="1200" spc="-13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EMOTIONAL</a:t>
                      </a:r>
                      <a:r>
                        <a:rPr lang="en-IN" sz="1400" b="1" spc="-1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b="1" spc="-1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IMPACT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How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does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229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customer</a:t>
                      </a:r>
                      <a:r>
                        <a:rPr sz="1400" spc="-21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IN" sz="1400" spc="-21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feel?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83334" marB="0">
                    <a:lnL w="12700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kern="1200" spc="-13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ALTERNATIVE</a:t>
                      </a:r>
                      <a:r>
                        <a:rPr lang="en-IN" sz="1400" b="1" spc="-15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b="1" kern="1200" spc="-13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SHORTCOMINGS</a:t>
                      </a:r>
                    </a:p>
                    <a:p>
                      <a:pPr marL="85725" marR="247015">
                        <a:lnSpc>
                          <a:spcPct val="100000"/>
                        </a:lnSpc>
                      </a:pP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What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are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disadvantages</a:t>
                      </a:r>
                      <a:r>
                        <a:rPr lang="en-IN"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of </a:t>
                      </a:r>
                      <a:r>
                        <a:rPr sz="140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  </a:t>
                      </a:r>
                      <a:r>
                        <a:rPr sz="1400" spc="-7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alternatives?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83334" marB="0">
                    <a:lnL w="9525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9525">
                      <a:solidFill>
                        <a:srgbClr val="FBBD00"/>
                      </a:solidFill>
                      <a:prstDash val="solid"/>
                    </a:lnL>
                    <a:lnR w="12700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00" b="1" kern="1200" spc="-13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QUANTIFIABLE</a:t>
                      </a:r>
                      <a:r>
                        <a:rPr lang="en-IN" sz="1400" b="1" spc="-1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b="1" spc="-1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IMPACT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  <a:p>
                      <a:pPr marL="84455" marR="474345">
                        <a:lnSpc>
                          <a:spcPct val="100000"/>
                        </a:lnSpc>
                      </a:pP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What</a:t>
                      </a:r>
                      <a:r>
                        <a:rPr lang="en-IN"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is</a:t>
                      </a:r>
                      <a:r>
                        <a:rPr lang="en-IN"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IN"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measurable</a:t>
                      </a:r>
                      <a:r>
                        <a:rPr lang="en-IN"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4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impact 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(include</a:t>
                      </a:r>
                      <a:r>
                        <a:rPr lang="en-IN"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400" spc="-6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Open Sans" panose="020B0606030504020204" pitchFamily="34" charset="0"/>
                        </a:rPr>
                        <a:t>units)?</a:t>
                      </a:r>
                      <a:endParaRPr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9525">
                      <a:solidFill>
                        <a:srgbClr val="FBBD00"/>
                      </a:solidFill>
                      <a:prstDash val="solid"/>
                    </a:lnL>
                    <a:lnR w="9525">
                      <a:solidFill>
                        <a:srgbClr val="FBBD00"/>
                      </a:solidFill>
                      <a:prstDash val="solid"/>
                    </a:lnR>
                    <a:lnT w="9525">
                      <a:solidFill>
                        <a:srgbClr val="FBBD00"/>
                      </a:solidFill>
                      <a:prstDash val="solid"/>
                    </a:lnT>
                    <a:lnB w="9525">
                      <a:solidFill>
                        <a:srgbClr val="FBB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718838" y="6602494"/>
            <a:ext cx="2187529" cy="203796"/>
          </a:xfrm>
          <a:prstGeom prst="rect">
            <a:avLst/>
          </a:prstGeom>
        </p:spPr>
        <p:txBody>
          <a:bodyPr vert="horz" wrap="square" lIns="0" tIns="14323" rIns="0" bIns="0" rtlCol="0" anchor="ctr">
            <a:spAutoFit/>
          </a:bodyPr>
          <a:lstStyle/>
          <a:p>
            <a:pPr marL="39064">
              <a:spcBef>
                <a:spcPts val="113"/>
              </a:spcBef>
            </a:pPr>
            <a:fld id="{81D60167-4931-47E6-BA6A-407CBD079E47}" type="slidenum">
              <a:rPr dirty="0">
                <a:latin typeface="Verdana" panose="020B0604030504040204" pitchFamily="34" charset="0"/>
                <a:ea typeface="Verdana" panose="020B0604030504040204" pitchFamily="34" charset="0"/>
              </a:rPr>
              <a:pPr marL="39064">
                <a:spcBef>
                  <a:spcPts val="113"/>
                </a:spcBef>
              </a:pPr>
              <a:t>4</a:t>
            </a:fld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6987" y="262476"/>
            <a:ext cx="15304106" cy="1040529"/>
          </a:xfrm>
          <a:prstGeom prst="rect">
            <a:avLst/>
          </a:prstGeom>
        </p:spPr>
        <p:txBody>
          <a:bodyPr vert="horz" wrap="square" lIns="0" tIns="12370" rIns="0" bIns="0" rtlCol="0" anchor="ctr">
            <a:spAutoFit/>
          </a:bodyPr>
          <a:lstStyle/>
          <a:p>
            <a:pPr>
              <a:lnSpc>
                <a:spcPts val="8747"/>
              </a:lnSpc>
              <a:spcBef>
                <a:spcPts val="97"/>
              </a:spcBef>
            </a:pPr>
            <a:r>
              <a:rPr lang="en-IN" sz="6000" dirty="0">
                <a:solidFill>
                  <a:schemeClr val="accent2"/>
                </a:solidFill>
                <a:latin typeface="Antonio Bold"/>
                <a:ea typeface="+mn-ea"/>
                <a:cs typeface="+mn-cs"/>
              </a:rPr>
              <a:t>Problem Statement</a:t>
            </a:r>
            <a:endParaRPr sz="6000" dirty="0">
              <a:solidFill>
                <a:schemeClr val="accent2"/>
              </a:solidFill>
              <a:latin typeface="Antonio Bold"/>
              <a:ea typeface="+mn-ea"/>
              <a:cs typeface="+mn-cs"/>
            </a:endParaRPr>
          </a:p>
        </p:txBody>
      </p:sp>
      <p:grpSp>
        <p:nvGrpSpPr>
          <p:cNvPr id="7" name="Group 2"/>
          <p:cNvGrpSpPr/>
          <p:nvPr/>
        </p:nvGrpSpPr>
        <p:grpSpPr>
          <a:xfrm>
            <a:off x="1421869" y="1143869"/>
            <a:ext cx="475573" cy="475573"/>
            <a:chOff x="0" y="0"/>
            <a:chExt cx="634097" cy="634097"/>
          </a:xfrm>
        </p:grpSpPr>
        <p:grpSp>
          <p:nvGrpSpPr>
            <p:cNvPr id="9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2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10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400605" y="1194330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141386" y="593446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5945620" y="192626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</p:spTree>
    <p:extLst>
      <p:ext uri="{BB962C8B-B14F-4D97-AF65-F5344CB8AC3E}">
        <p14:creationId xmlns:p14="http://schemas.microsoft.com/office/powerpoint/2010/main" val="280319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0175" y="1740779"/>
            <a:ext cx="475573" cy="475573"/>
            <a:chOff x="0" y="0"/>
            <a:chExt cx="634097" cy="63409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2542684" y="9361170"/>
            <a:ext cx="5272567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02026"/>
                </a:solidFill>
                <a:latin typeface="Gothic A1 Light"/>
              </a:rPr>
              <a:t>Creating Jobs. Changing Lives.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58911" y="1791240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1503212" y="851491"/>
            <a:ext cx="12338484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47"/>
              </a:lnSpc>
              <a:spcBef>
                <a:spcPts val="97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Antonio Bold"/>
              </a:rPr>
              <a:t>Customer Interviews And Surveys </a:t>
            </a:r>
            <a:endParaRPr lang="en-US" sz="6000" dirty="0">
              <a:solidFill>
                <a:schemeClr val="accent2"/>
              </a:solidFill>
              <a:latin typeface="Antonio 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070778" y="1079316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5875012" y="678496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xmlns="" id="{172A0F9D-3EAE-42B3-94E0-6A89F850A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79444"/>
              </p:ext>
            </p:extLst>
          </p:nvPr>
        </p:nvGraphicFramePr>
        <p:xfrm>
          <a:off x="1371600" y="3105640"/>
          <a:ext cx="15219411" cy="2645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563155">
                  <a:extLst>
                    <a:ext uri="{9D8B030D-6E8A-4147-A177-3AD203B41FA5}">
                      <a16:colId xmlns:a16="http://schemas.microsoft.com/office/drawing/2014/main" xmlns="" val="1541680757"/>
                    </a:ext>
                  </a:extLst>
                </a:gridCol>
                <a:gridCol w="4656256">
                  <a:extLst>
                    <a:ext uri="{9D8B030D-6E8A-4147-A177-3AD203B41FA5}">
                      <a16:colId xmlns:a16="http://schemas.microsoft.com/office/drawing/2014/main" xmlns="" val="1345696960"/>
                    </a:ext>
                  </a:extLst>
                </a:gridCol>
              </a:tblGrid>
              <a:tr h="54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/>
                        <a:t>Details of the survey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8538411"/>
                  </a:ext>
                </a:extLst>
              </a:tr>
              <a:tr h="692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sz="1800" noProof="0" dirty="0"/>
                        <a:t>How many customers did you interview? (At least 25 for B2C and 2 for B2B)</a:t>
                      </a:r>
                      <a:endParaRPr lang="pt-BR" sz="1800" i="1" noProof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613171"/>
                  </a:ext>
                </a:extLst>
              </a:tr>
              <a:tr h="54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sz="1800" noProof="0" dirty="0"/>
                        <a:t>How many of them agree this is a problem that needs to be solved</a:t>
                      </a:r>
                      <a:r>
                        <a:rPr lang="pt-BR" sz="1800" noProof="0" dirty="0" smtClean="0"/>
                        <a:t>?</a:t>
                      </a:r>
                    </a:p>
                    <a:p>
                      <a:endParaRPr lang="pt-BR" sz="1800" i="1" noProof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5498997"/>
                  </a:ext>
                </a:extLst>
              </a:tr>
              <a:tr h="765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sz="1800" noProof="0" dirty="0"/>
                        <a:t>How many of them said they can already solve this problem and don't need a new solution?</a:t>
                      </a:r>
                      <a:endParaRPr lang="pt-BR" sz="1800" i="1" noProof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935106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709" y="6271203"/>
            <a:ext cx="1485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</a:rPr>
              <a:t>Note: Insert link to the survey and results. </a:t>
            </a:r>
          </a:p>
        </p:txBody>
      </p:sp>
    </p:spTree>
    <p:extLst>
      <p:ext uri="{BB962C8B-B14F-4D97-AF65-F5344CB8AC3E}">
        <p14:creationId xmlns:p14="http://schemas.microsoft.com/office/powerpoint/2010/main" val="399227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718838" y="6602494"/>
            <a:ext cx="2187529" cy="203796"/>
          </a:xfrm>
          <a:prstGeom prst="rect">
            <a:avLst/>
          </a:prstGeom>
        </p:spPr>
        <p:txBody>
          <a:bodyPr vert="horz" wrap="square" lIns="0" tIns="14323" rIns="0" bIns="0" rtlCol="0" anchor="ctr">
            <a:spAutoFit/>
          </a:bodyPr>
          <a:lstStyle/>
          <a:p>
            <a:pPr marL="39064">
              <a:spcBef>
                <a:spcPts val="113"/>
              </a:spcBef>
            </a:pPr>
            <a:fld id="{81D60167-4931-47E6-BA6A-407CBD079E47}" type="slidenum">
              <a:rPr dirty="0">
                <a:latin typeface="Verdana" panose="020B0604030504040204" pitchFamily="34" charset="0"/>
                <a:ea typeface="Verdana" panose="020B0604030504040204" pitchFamily="34" charset="0"/>
              </a:rPr>
              <a:pPr marL="39064">
                <a:spcBef>
                  <a:spcPts val="113"/>
                </a:spcBef>
              </a:pPr>
              <a:t>6</a:t>
            </a:fld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6987" y="262476"/>
            <a:ext cx="15304106" cy="1040529"/>
          </a:xfrm>
          <a:prstGeom prst="rect">
            <a:avLst/>
          </a:prstGeom>
        </p:spPr>
        <p:txBody>
          <a:bodyPr vert="horz" wrap="square" lIns="0" tIns="12370" rIns="0" bIns="0" rtlCol="0" anchor="ctr">
            <a:spAutoFit/>
          </a:bodyPr>
          <a:lstStyle/>
          <a:p>
            <a:pPr>
              <a:lnSpc>
                <a:spcPts val="8747"/>
              </a:lnSpc>
              <a:spcBef>
                <a:spcPts val="97"/>
              </a:spcBef>
            </a:pPr>
            <a:r>
              <a:rPr lang="en-IN" sz="6000" dirty="0">
                <a:solidFill>
                  <a:schemeClr val="accent2"/>
                </a:solidFill>
                <a:latin typeface="Antonio Bold"/>
                <a:ea typeface="+mn-ea"/>
                <a:cs typeface="+mn-cs"/>
              </a:rPr>
              <a:t>Problem Definition</a:t>
            </a:r>
            <a:endParaRPr sz="6000" dirty="0">
              <a:solidFill>
                <a:schemeClr val="accent2"/>
              </a:solidFill>
              <a:latin typeface="Antonio Bold"/>
              <a:ea typeface="+mn-ea"/>
              <a:cs typeface="+mn-c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5D90906C-AC3A-4749-AB10-13873F84E341}"/>
              </a:ext>
            </a:extLst>
          </p:cNvPr>
          <p:cNvSpPr txBox="1"/>
          <p:nvPr/>
        </p:nvSpPr>
        <p:spPr>
          <a:xfrm>
            <a:off x="1396987" y="6963074"/>
            <a:ext cx="8821589" cy="298206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4922" rIns="0" bIns="0" rtlCol="0">
            <a:spAutoFit/>
          </a:bodyPr>
          <a:lstStyle/>
          <a:p>
            <a:pPr marL="105473">
              <a:spcBef>
                <a:spcPts val="5"/>
              </a:spcBef>
            </a:pPr>
            <a:r>
              <a:rPr sz="2000" b="1" spc="-6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Steps</a:t>
            </a:r>
            <a:r>
              <a:rPr sz="2000" b="1" spc="-154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b="1" spc="-31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of</a:t>
            </a:r>
            <a:r>
              <a:rPr sz="2000" b="1" spc="-108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b="1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Problem</a:t>
            </a:r>
            <a:r>
              <a:rPr sz="2000" b="1" spc="-32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b="1" spc="-8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Definition:</a:t>
            </a:r>
            <a:endParaRPr lang="en-US" sz="2000" b="1" spc="-8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48373" indent="-3429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-51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Put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the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problem </a:t>
            </a:r>
            <a:r>
              <a:rPr sz="2000" spc="-2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in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the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context</a:t>
            </a:r>
            <a:endParaRPr lang="en-IN" sz="2000" spc="-8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endParaRPr lang="en-US" sz="1050" spc="-7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sz="2000" spc="-7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Explain</a:t>
            </a:r>
            <a:r>
              <a:rPr sz="2000" spc="-144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the</a:t>
            </a:r>
            <a:r>
              <a:rPr sz="2000" spc="-10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relevance</a:t>
            </a:r>
            <a:r>
              <a:rPr sz="2000" spc="-154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and</a:t>
            </a:r>
            <a:r>
              <a:rPr sz="2000" spc="-128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criticality</a:t>
            </a:r>
            <a:r>
              <a:rPr sz="2000" spc="-9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2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of</a:t>
            </a:r>
            <a:r>
              <a:rPr sz="2000" spc="-7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the</a:t>
            </a:r>
            <a:r>
              <a:rPr sz="2000" spc="-11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problem</a:t>
            </a:r>
            <a:endParaRPr lang="en-IN" sz="2000" spc="-8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endParaRPr lang="en-US" sz="1050" spc="-8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sz="2000" spc="-8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Substantiate</a:t>
            </a:r>
            <a:r>
              <a:rPr sz="2000" spc="-103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6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your</a:t>
            </a:r>
            <a:r>
              <a:rPr sz="2000" spc="-128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6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claims</a:t>
            </a:r>
            <a:r>
              <a:rPr sz="2000" spc="-149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(market</a:t>
            </a:r>
            <a:r>
              <a:rPr sz="2000" spc="-13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6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data,</a:t>
            </a:r>
            <a:r>
              <a:rPr sz="2000" spc="-169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customer</a:t>
            </a:r>
            <a:r>
              <a:rPr lang="en-IN"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interviews)</a:t>
            </a:r>
            <a:endParaRPr lang="en-IN" sz="2000" spc="-8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195"/>
              </a:spcBef>
              <a:buFont typeface="Arial" panose="020B0604020202020204" pitchFamily="34" charset="0"/>
              <a:buChar char="•"/>
            </a:pPr>
            <a:endParaRPr lang="en-US" sz="1050" spc="-8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2000" spc="-8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Propose</a:t>
            </a:r>
            <a:r>
              <a:rPr sz="2000" spc="-117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a</a:t>
            </a:r>
            <a:r>
              <a:rPr sz="2000" spc="-195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7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solution</a:t>
            </a:r>
            <a:endParaRPr lang="en-IN" sz="2000" spc="-7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endParaRPr lang="en-US" sz="1000" spc="-7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436002" indent="-342900"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sz="2000" spc="-7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Explain</a:t>
            </a:r>
            <a:r>
              <a:rPr sz="2000" spc="-128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6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the</a:t>
            </a:r>
            <a:r>
              <a:rPr sz="2000" spc="-11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incremental</a:t>
            </a:r>
            <a:r>
              <a:rPr sz="2000" spc="-13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benefits</a:t>
            </a:r>
            <a:r>
              <a:rPr sz="2000" spc="-103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1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of</a:t>
            </a:r>
            <a:r>
              <a:rPr lang="en-IN" sz="2000" spc="-41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41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your</a:t>
            </a:r>
            <a:r>
              <a:rPr sz="2000" spc="-128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proposed</a:t>
            </a:r>
            <a:r>
              <a:rPr sz="2000" spc="-117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r>
              <a:rPr sz="2000" spc="-8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solution(s</a:t>
            </a:r>
            <a:r>
              <a:rPr sz="2000" spc="-8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)</a:t>
            </a:r>
            <a:endParaRPr lang="en-IN" sz="2000" spc="-8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2"/>
          <p:cNvGrpSpPr/>
          <p:nvPr/>
        </p:nvGrpSpPr>
        <p:grpSpPr>
          <a:xfrm>
            <a:off x="1480175" y="1740779"/>
            <a:ext cx="475573" cy="475573"/>
            <a:chOff x="0" y="0"/>
            <a:chExt cx="634097" cy="634097"/>
          </a:xfrm>
        </p:grpSpPr>
        <p:grpSp>
          <p:nvGrpSpPr>
            <p:cNvPr id="11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12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13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15" name="TextBox 12"/>
          <p:cNvSpPr txBox="1"/>
          <p:nvPr/>
        </p:nvSpPr>
        <p:spPr>
          <a:xfrm>
            <a:off x="2458911" y="1791240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4330" y="2610964"/>
            <a:ext cx="15750970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05473">
              <a:spcBef>
                <a:spcPts val="5"/>
              </a:spcBef>
            </a:pPr>
            <a:r>
              <a:rPr lang="en-US" sz="2000" b="1" spc="-6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Clear &amp; </a:t>
            </a:r>
            <a:r>
              <a:rPr lang="en-US" sz="2000" b="1" spc="-62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Succinct Problem Definition</a:t>
            </a:r>
            <a:r>
              <a:rPr lang="en-US" sz="2000" b="1" spc="-6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:</a:t>
            </a: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 smtClean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  <a:p>
            <a:pPr marL="105473">
              <a:spcBef>
                <a:spcPts val="5"/>
              </a:spcBef>
            </a:pPr>
            <a:r>
              <a:rPr lang="en-US" sz="2000" b="1" spc="-62" dirty="0" smtClean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</a:t>
            </a:r>
            <a:endParaRPr lang="en-US" sz="2000" b="1" spc="-62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141386" y="593446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5945620" y="192626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</p:spTree>
    <p:extLst>
      <p:ext uri="{BB962C8B-B14F-4D97-AF65-F5344CB8AC3E}">
        <p14:creationId xmlns:p14="http://schemas.microsoft.com/office/powerpoint/2010/main" val="17164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1464686" y="2163752"/>
            <a:ext cx="16153266" cy="82457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r>
              <a:rPr lang="en-IN" sz="4096" spc="-161" dirty="0" smtClean="0">
                <a:latin typeface="Open Sans" panose="020B0606030504020204"/>
                <a:ea typeface="Verdana" panose="020B0604030504040204" pitchFamily="34" charset="0"/>
              </a:rPr>
              <a:t>Key Players </a:t>
            </a: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r>
              <a:rPr lang="en-IN" sz="4096" spc="-161" dirty="0" smtClean="0">
                <a:latin typeface="Open Sans" panose="020B0606030504020204"/>
                <a:ea typeface="Verdana" panose="020B0604030504040204" pitchFamily="34" charset="0"/>
              </a:rPr>
              <a:t>Recent Innovations </a:t>
            </a: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r>
              <a:rPr lang="en-IN" sz="4096" spc="-161" dirty="0" smtClean="0">
                <a:latin typeface="Open Sans" panose="020B0606030504020204"/>
                <a:ea typeface="Verdana" panose="020B0604030504040204" pitchFamily="34" charset="0"/>
              </a:rPr>
              <a:t>Sales Cycles </a:t>
            </a: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endParaRPr lang="en-IN" sz="4096" spc="-161" dirty="0" smtClean="0">
              <a:latin typeface="Open Sans" panose="020B0606030504020204"/>
              <a:ea typeface="Verdana" panose="020B0604030504040204" pitchFamily="34" charset="0"/>
            </a:endParaRPr>
          </a:p>
          <a:p>
            <a:pPr marL="752494" marR="20438" indent="-501663">
              <a:lnSpc>
                <a:spcPts val="2165"/>
              </a:lnSpc>
              <a:spcBef>
                <a:spcPts val="315"/>
              </a:spcBef>
              <a:buFont typeface="+mj-lt"/>
              <a:buAutoNum type="arabicPeriod"/>
            </a:pPr>
            <a:r>
              <a:rPr lang="en-IN" sz="4096" spc="-161" dirty="0" smtClean="0">
                <a:latin typeface="Open Sans" panose="020B0606030504020204"/>
                <a:ea typeface="Verdana" panose="020B0604030504040204" pitchFamily="34" charset="0"/>
              </a:rPr>
              <a:t>Adoption Rates </a:t>
            </a:r>
          </a:p>
          <a:p>
            <a:endParaRPr lang="en-US" sz="4096" dirty="0">
              <a:latin typeface="Open Sans" panose="020B0606030504020204"/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1484902" y="1258314"/>
            <a:ext cx="475573" cy="475573"/>
            <a:chOff x="0" y="0"/>
            <a:chExt cx="634097" cy="634097"/>
          </a:xfrm>
        </p:grpSpPr>
        <p:grpSp>
          <p:nvGrpSpPr>
            <p:cNvPr id="5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8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9" name="TextBox 12"/>
          <p:cNvSpPr txBox="1"/>
          <p:nvPr/>
        </p:nvSpPr>
        <p:spPr>
          <a:xfrm>
            <a:off x="2463638" y="1308775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1464686" y="340357"/>
            <a:ext cx="14611579" cy="1028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47"/>
              </a:lnSpc>
              <a:spcBef>
                <a:spcPts val="97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Antonio Bold"/>
              </a:rPr>
              <a:t>Market Analysis  </a:t>
            </a:r>
            <a:endParaRPr lang="en-US" sz="6000" dirty="0">
              <a:solidFill>
                <a:schemeClr val="accent2"/>
              </a:solidFill>
              <a:latin typeface="Antonio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118497" y="728885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5922731" y="328065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</p:spTree>
    <p:extLst>
      <p:ext uri="{BB962C8B-B14F-4D97-AF65-F5344CB8AC3E}">
        <p14:creationId xmlns:p14="http://schemas.microsoft.com/office/powerpoint/2010/main" val="11721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1118664" y="1924179"/>
            <a:ext cx="11759136" cy="2712238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342903" indent="-342903" defTabSz="1371613">
              <a:lnSpc>
                <a:spcPct val="90000"/>
              </a:lnSpc>
              <a:spcBef>
                <a:spcPts val="1500"/>
              </a:spcBef>
            </a:pPr>
            <a:r>
              <a:rPr lang="en-US" sz="27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Top-down approach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18664" y="5354148"/>
            <a:ext cx="11759136" cy="2712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37154" tIns="68578" rIns="137154" bIns="6857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3" indent="-342903" defTabSz="1371613">
              <a:spcBef>
                <a:spcPts val="1500"/>
              </a:spcBef>
            </a:pPr>
            <a:r>
              <a:rPr lang="en-US" sz="2700" dirty="0">
                <a:solidFill>
                  <a:prstClr val="black"/>
                </a:solidFill>
              </a:rPr>
              <a:t>Bottom-up approach </a:t>
            </a:r>
          </a:p>
        </p:txBody>
      </p:sp>
      <p:grpSp>
        <p:nvGrpSpPr>
          <p:cNvPr id="7" name="Group 2"/>
          <p:cNvGrpSpPr/>
          <p:nvPr/>
        </p:nvGrpSpPr>
        <p:grpSpPr>
          <a:xfrm>
            <a:off x="1484902" y="1258314"/>
            <a:ext cx="475573" cy="475573"/>
            <a:chOff x="0" y="0"/>
            <a:chExt cx="634097" cy="634097"/>
          </a:xfrm>
        </p:grpSpPr>
        <p:grpSp>
          <p:nvGrpSpPr>
            <p:cNvPr id="8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1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12" name="TextBox 12"/>
          <p:cNvSpPr txBox="1"/>
          <p:nvPr/>
        </p:nvSpPr>
        <p:spPr>
          <a:xfrm>
            <a:off x="2463638" y="1308775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1464686" y="340357"/>
            <a:ext cx="14611579" cy="1028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47"/>
              </a:lnSpc>
              <a:spcBef>
                <a:spcPts val="97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Antonio Bold"/>
              </a:rPr>
              <a:t>Market Sizing </a:t>
            </a:r>
            <a:endParaRPr lang="en-US" sz="6000" dirty="0">
              <a:solidFill>
                <a:schemeClr val="accent2"/>
              </a:solidFill>
              <a:latin typeface="Antonio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118497" y="728885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5922731" y="328065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624255217"/>
              </p:ext>
            </p:extLst>
          </p:nvPr>
        </p:nvGraphicFramePr>
        <p:xfrm>
          <a:off x="11327764" y="3141452"/>
          <a:ext cx="5082618" cy="3404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15544800" y="3127313"/>
            <a:ext cx="2417976" cy="692870"/>
          </a:xfrm>
          <a:prstGeom prst="roundRect">
            <a:avLst/>
          </a:prstGeom>
          <a:noFill/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583180" y="4607321"/>
            <a:ext cx="2417976" cy="692870"/>
          </a:xfrm>
          <a:prstGeom prst="roundRect">
            <a:avLst/>
          </a:prstGeom>
          <a:noFill/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583180" y="6087329"/>
            <a:ext cx="2417976" cy="692870"/>
          </a:xfrm>
          <a:prstGeom prst="roundRect">
            <a:avLst/>
          </a:prstGeom>
          <a:noFill/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6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452796" y="577884"/>
            <a:ext cx="11351678" cy="1166538"/>
          </a:xfrm>
          <a:prstGeom prst="rect">
            <a:avLst/>
          </a:prstGeom>
          <a:noFill/>
        </p:spPr>
        <p:txBody>
          <a:bodyPr wrap="square" lIns="137160" tIns="68580" rIns="137160" bIns="68580" rtlCol="0" anchor="t">
            <a:spAutoFit/>
          </a:bodyPr>
          <a:lstStyle/>
          <a:p>
            <a:pPr>
              <a:lnSpc>
                <a:spcPts val="8747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chemeClr val="accent2"/>
                </a:solidFill>
                <a:latin typeface="Antonio Bold"/>
              </a:rPr>
              <a:t>Solution</a:t>
            </a:r>
            <a:endParaRPr lang="en-US" sz="6000" b="1" dirty="0">
              <a:solidFill>
                <a:schemeClr val="accent2"/>
              </a:solidFill>
              <a:latin typeface="Antonio Bold"/>
            </a:endParaRPr>
          </a:p>
        </p:txBody>
      </p:sp>
      <p:sp>
        <p:nvSpPr>
          <p:cNvPr id="110" name="Content Placeholder 2"/>
          <p:cNvSpPr txBox="1">
            <a:spLocks/>
          </p:cNvSpPr>
          <p:nvPr/>
        </p:nvSpPr>
        <p:spPr>
          <a:xfrm>
            <a:off x="1727796" y="3467100"/>
            <a:ext cx="16560204" cy="6492888"/>
          </a:xfrm>
          <a:prstGeom prst="rect">
            <a:avLst/>
          </a:prstGeom>
        </p:spPr>
        <p:txBody>
          <a:bodyPr vert="horz" lIns="137160" tIns="68580" rIns="137160" bIns="6858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000" b="1" dirty="0"/>
              <a:t>Solution description:</a:t>
            </a:r>
            <a:endParaRPr lang="en-GB" sz="3000" b="1" dirty="0">
              <a:cs typeface="Calibri"/>
            </a:endParaRPr>
          </a:p>
          <a:p>
            <a:pPr marL="0" indent="0">
              <a:buNone/>
            </a:pPr>
            <a:r>
              <a:rPr lang="en-GB" sz="2400" dirty="0"/>
              <a:t>We offer a………………………………………… 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/>
              <a:t>Currently the customers are addressing the problem by ………………………………………...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/>
              <a:t>Our solution offers customers the benefit of …………………………………………………………..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/>
              <a:t>The details of our offering consist of:</a:t>
            </a:r>
            <a:endParaRPr lang="en-GB" sz="2400" dirty="0">
              <a:cs typeface="Calibri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400" dirty="0"/>
              <a:t>?</a:t>
            </a:r>
            <a:endParaRPr lang="en-GB" sz="2400" dirty="0">
              <a:cs typeface="Calibri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400" dirty="0"/>
              <a:t>?</a:t>
            </a:r>
            <a:endParaRPr lang="en-GB" sz="2400" dirty="0">
              <a:cs typeface="Calibri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400" dirty="0"/>
              <a:t>?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endParaRPr lang="en-GB" sz="2700" dirty="0">
              <a:cs typeface="Calibri"/>
            </a:endParaRPr>
          </a:p>
          <a:p>
            <a:pPr marL="0" indent="0">
              <a:buNone/>
            </a:pPr>
            <a:r>
              <a:rPr lang="en-GB" sz="3000" b="1" dirty="0"/>
              <a:t>Why this business will work in our market/region or country:</a:t>
            </a:r>
            <a:endParaRPr lang="en-GB" sz="3000" b="1" dirty="0">
              <a:cs typeface="Calibri"/>
            </a:endParaRPr>
          </a:p>
          <a:p>
            <a:pPr marL="0" indent="0">
              <a:buNone/>
            </a:pPr>
            <a:r>
              <a:rPr lang="en-GB" sz="1800" dirty="0"/>
              <a:t>……………………………………………………………………………………………………………………………………………….</a:t>
            </a:r>
            <a:endParaRPr lang="en-GB" sz="1800" dirty="0">
              <a:cs typeface="Calibri"/>
            </a:endParaRPr>
          </a:p>
          <a:p>
            <a:pPr marL="0" indent="0">
              <a:buNone/>
            </a:pPr>
            <a:endParaRPr lang="en-GB" sz="2100" dirty="0">
              <a:cs typeface="Calibri"/>
            </a:endParaRPr>
          </a:p>
        </p:txBody>
      </p:sp>
      <p:grpSp>
        <p:nvGrpSpPr>
          <p:cNvPr id="6" name="Group 2"/>
          <p:cNvGrpSpPr/>
          <p:nvPr/>
        </p:nvGrpSpPr>
        <p:grpSpPr>
          <a:xfrm>
            <a:off x="1438619" y="1722271"/>
            <a:ext cx="475573" cy="475573"/>
            <a:chOff x="0" y="0"/>
            <a:chExt cx="634097" cy="634097"/>
          </a:xfrm>
        </p:grpSpPr>
        <p:grpSp>
          <p:nvGrpSpPr>
            <p:cNvPr id="7" name="Group 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0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9131" y="59131"/>
              <a:ext cx="515836" cy="515836"/>
            </a:xfrm>
            <a:prstGeom prst="rect">
              <a:avLst/>
            </a:prstGeom>
          </p:spPr>
        </p:pic>
        <p:pic>
          <p:nvPicPr>
            <p:cNvPr id="9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81981" y="227167"/>
              <a:ext cx="270136" cy="179763"/>
            </a:xfrm>
            <a:prstGeom prst="rect">
              <a:avLst/>
            </a:prstGeom>
          </p:spPr>
        </p:pic>
      </p:grpSp>
      <p:sp>
        <p:nvSpPr>
          <p:cNvPr id="11" name="TextBox 12"/>
          <p:cNvSpPr txBox="1"/>
          <p:nvPr/>
        </p:nvSpPr>
        <p:spPr>
          <a:xfrm>
            <a:off x="2417355" y="1772732"/>
            <a:ext cx="6084409" cy="30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32" dirty="0">
                <a:solidFill>
                  <a:srgbClr val="545454"/>
                </a:solidFill>
                <a:latin typeface="Gothic A1 Medium"/>
              </a:rPr>
              <a:t>WADHWANI FOUNDATION | Entrepreneur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662605" y="313629"/>
            <a:ext cx="2278599" cy="11312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6441749" y="2314519"/>
            <a:ext cx="142295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US" b="1" dirty="0" smtClean="0"/>
              <a:t>Place your logo here</a:t>
            </a:r>
            <a:endParaRPr lang="en-ZA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6245983" y="1913699"/>
            <a:ext cx="1695221" cy="128868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/>
          </a:p>
        </p:txBody>
      </p:sp>
    </p:spTree>
    <p:extLst>
      <p:ext uri="{BB962C8B-B14F-4D97-AF65-F5344CB8AC3E}">
        <p14:creationId xmlns:p14="http://schemas.microsoft.com/office/powerpoint/2010/main" val="26449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3E0E60049C124D8CB9591975243E89" ma:contentTypeVersion="13" ma:contentTypeDescription="Create a new document." ma:contentTypeScope="" ma:versionID="d4ba05d0020595e9d53df75f66ef81ce">
  <xsd:schema xmlns:xsd="http://www.w3.org/2001/XMLSchema" xmlns:xs="http://www.w3.org/2001/XMLSchema" xmlns:p="http://schemas.microsoft.com/office/2006/metadata/properties" xmlns:ns2="0cab9732-87d4-4f14-82a0-e7de8b3d5afc" xmlns:ns3="21399640-675a-45a6-8f8f-3a482fbf7d02" targetNamespace="http://schemas.microsoft.com/office/2006/metadata/properties" ma:root="true" ma:fieldsID="5b9eaca6e3e31e355478c24d5a61d538" ns2:_="" ns3:_="">
    <xsd:import namespace="0cab9732-87d4-4f14-82a0-e7de8b3d5afc"/>
    <xsd:import namespace="21399640-675a-45a6-8f8f-3a482fbf7d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b9732-87d4-4f14-82a0-e7de8b3d5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3946087a-6933-4ded-9d62-3e077cd214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99640-675a-45a6-8f8f-3a482fbf7d0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1f428da-3025-462e-a127-8f6fa4acb2bc}" ma:internalName="TaxCatchAll" ma:showField="CatchAllData" ma:web="21399640-675a-45a6-8f8f-3a482fbf7d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399640-675a-45a6-8f8f-3a482fbf7d02" xsi:nil="true"/>
    <lcf76f155ced4ddcb4097134ff3c332f xmlns="0cab9732-87d4-4f14-82a0-e7de8b3d5af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3278EDC-2B20-4D48-BC8A-2FFF29B83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ab9732-87d4-4f14-82a0-e7de8b3d5afc"/>
    <ds:schemaRef ds:uri="21399640-675a-45a6-8f8f-3a482fbf7d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A92A26-EC1B-40CE-B1A3-8CE828DDB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9570E-07B7-4A99-B34A-141A2BE5DDE2}">
  <ds:schemaRefs>
    <ds:schemaRef ds:uri="http://schemas.microsoft.com/office/2006/metadata/properties"/>
    <ds:schemaRef ds:uri="http://schemas.microsoft.com/office/infopath/2007/PartnerControls"/>
    <ds:schemaRef ds:uri="21399640-675a-45a6-8f8f-3a482fbf7d02"/>
    <ds:schemaRef ds:uri="0cab9732-87d4-4f14-82a0-e7de8b3d5af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5391</TotalTime>
  <Words>394</Words>
  <Application>Microsoft Office PowerPoint</Application>
  <PresentationFormat>Custom</PresentationFormat>
  <Paragraphs>144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Open Sans</vt:lpstr>
      <vt:lpstr>Gothic A1 Bold</vt:lpstr>
      <vt:lpstr>Montserrat</vt:lpstr>
      <vt:lpstr>Calibri</vt:lpstr>
      <vt:lpstr>Verdana</vt:lpstr>
      <vt:lpstr>Gothic A1 Light</vt:lpstr>
      <vt:lpstr>Antonio Bold</vt:lpstr>
      <vt:lpstr>Gothic A1 Medium</vt:lpstr>
      <vt:lpstr>Arial</vt:lpstr>
      <vt:lpstr>Office Theme</vt:lpstr>
      <vt:lpstr>PowerPoint Presentation</vt:lpstr>
      <vt:lpstr>PowerPoint Presentation</vt:lpstr>
      <vt:lpstr>PowerPoint Presentation</vt:lpstr>
      <vt:lpstr>Problem Statement</vt:lpstr>
      <vt:lpstr>PowerPoint Presentation</vt:lpstr>
      <vt:lpstr>Problem Definition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Next-Gen 2021: Global Program Overview Editable Deck</dc:title>
  <dc:creator>Niharika Gaur</dc:creator>
  <cp:lastModifiedBy>Vishal Nair</cp:lastModifiedBy>
  <cp:revision>137</cp:revision>
  <dcterms:created xsi:type="dcterms:W3CDTF">2006-08-16T00:00:00Z</dcterms:created>
  <dcterms:modified xsi:type="dcterms:W3CDTF">2023-01-09T04:43:55Z</dcterms:modified>
  <dc:identifier>DAEgz1I4riU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0x0101007A3E0E60049C124D8CB9591975243E89</vt:lpwstr>
  </property>
</Properties>
</file>