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BE3CD-7B13-4689-92B7-4B5DF04E4890}"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BE3CD-7B13-4689-92B7-4B5DF04E4890}"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BE3CD-7B13-4689-92B7-4B5DF04E4890}"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BE3CD-7B13-4689-92B7-4B5DF04E4890}"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BE3CD-7B13-4689-92B7-4B5DF04E4890}"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BE3CD-7B13-4689-92B7-4B5DF04E4890}"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BE3CD-7B13-4689-92B7-4B5DF04E4890}"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BE3CD-7B13-4689-92B7-4B5DF04E4890}"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BE3CD-7B13-4689-92B7-4B5DF04E4890}"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BE3CD-7B13-4689-92B7-4B5DF04E4890}"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BE3CD-7B13-4689-92B7-4B5DF04E4890}"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7D30A-FC92-4A18-ADD2-36836F2F67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BE3CD-7B13-4689-92B7-4B5DF04E4890}" type="datetimeFigureOut">
              <a:rPr lang="en-US" smtClean="0"/>
              <a:t>12/18/2019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7D30A-FC92-4A18-ADD2-36836F2F67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Hyderabad_Metropolitan_Region" TargetMode="External"/><Relationship Id="rId3" Type="http://schemas.openxmlformats.org/officeDocument/2006/relationships/hyperlink" Target="https://en.wikipedia.org/wiki/States_and_union_territories_of_India" TargetMode="External"/><Relationship Id="rId7" Type="http://schemas.openxmlformats.org/officeDocument/2006/relationships/hyperlink" Target="https://en.wikipedia.org/wiki/Hyderabad_City"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2.xml"/><Relationship Id="rId6" Type="http://schemas.openxmlformats.org/officeDocument/2006/relationships/hyperlink" Target="https://en.wikipedia.org/wiki/Andhra_Pradesh" TargetMode="External"/><Relationship Id="rId11" Type="http://schemas.openxmlformats.org/officeDocument/2006/relationships/hyperlink" Target="https://en.wikipedia.org/wiki/Gross_domestic_product" TargetMode="External"/><Relationship Id="rId5" Type="http://schemas.openxmlformats.org/officeDocument/2006/relationships/hyperlink" Target="https://en.wikipedia.org/wiki/De_jure" TargetMode="External"/><Relationship Id="rId10" Type="http://schemas.openxmlformats.org/officeDocument/2006/relationships/hyperlink" Target="https://en.wikipedia.org/wiki/List_of_million-plus_urban_agglomerations_in_India" TargetMode="External"/><Relationship Id="rId4" Type="http://schemas.openxmlformats.org/officeDocument/2006/relationships/hyperlink" Target="https://en.wikipedia.org/wiki/Telangana" TargetMode="External"/><Relationship Id="rId9" Type="http://schemas.openxmlformats.org/officeDocument/2006/relationships/hyperlink" Target="https://en.wikipedia.org/wiki/List_of_most_populous_cities_in_Ind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Coursera</a:t>
            </a:r>
            <a:r>
              <a:rPr lang="en-US" dirty="0" smtClean="0"/>
              <a:t> Capstone Project : Applied Data Science</a:t>
            </a:r>
            <a:endParaRPr lang="en-US" dirty="0"/>
          </a:p>
        </p:txBody>
      </p:sp>
      <p:sp>
        <p:nvSpPr>
          <p:cNvPr id="3" name="Subtitle 2"/>
          <p:cNvSpPr>
            <a:spLocks noGrp="1"/>
          </p:cNvSpPr>
          <p:nvPr>
            <p:ph type="subTitle" idx="1"/>
          </p:nvPr>
        </p:nvSpPr>
        <p:spPr/>
        <p:txBody>
          <a:bodyPr/>
          <a:lstStyle/>
          <a:p>
            <a:pPr algn="r"/>
            <a:r>
              <a:rPr lang="en-US" dirty="0" smtClean="0">
                <a:solidFill>
                  <a:schemeClr val="tx1"/>
                </a:solidFill>
              </a:rPr>
              <a:t>MANDADI.KARTHIK</a:t>
            </a:r>
          </a:p>
          <a:p>
            <a:pPr algn="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t>The data used in this project is provided by Foursquare location data. The data are grouped by landscape area, and each area included the information about this area and all information about restaurants, cafes, and stores which in this area. </a:t>
            </a:r>
          </a:p>
          <a:p>
            <a:r>
              <a:rPr lang="en-US" dirty="0" smtClean="0"/>
              <a:t>The company has made a list of places of landscape in Hyderabad, including the nearest restaurants, cafes, and shopping stores for each place. And it has to provide a map in case the Students can’t use his/here mobile application for any reason.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OVERVIEW</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rmAutofit fontScale="62500" lnSpcReduction="20000"/>
          </a:bodyPr>
          <a:lstStyle/>
          <a:p>
            <a:r>
              <a:rPr lang="en-US" b="1" dirty="0" smtClean="0">
                <a:latin typeface="Times New Roman" pitchFamily="18" charset="0"/>
                <a:cs typeface="Times New Roman" pitchFamily="18" charset="0"/>
              </a:rPr>
              <a:t>Introduction</a:t>
            </a:r>
          </a:p>
          <a:p>
            <a:r>
              <a:rPr lang="en-US" b="1" dirty="0" smtClean="0">
                <a:latin typeface="Times New Roman" pitchFamily="18" charset="0"/>
                <a:cs typeface="Times New Roman" pitchFamily="18" charset="0"/>
              </a:rPr>
              <a:t>Business Problem </a:t>
            </a:r>
          </a:p>
          <a:p>
            <a:r>
              <a:rPr lang="en-US" b="1" dirty="0" smtClean="0">
                <a:latin typeface="Times New Roman" pitchFamily="18" charset="0"/>
                <a:cs typeface="Times New Roman" pitchFamily="18" charset="0"/>
              </a:rPr>
              <a:t>Data </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1.Neighbourhoods</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2.Geocoding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3.Venue Data</a:t>
            </a:r>
          </a:p>
          <a:p>
            <a:r>
              <a:rPr lang="en-US" b="1" dirty="0" smtClean="0">
                <a:latin typeface="Times New Roman" pitchFamily="18" charset="0"/>
                <a:cs typeface="Times New Roman" pitchFamily="18" charset="0"/>
              </a:rPr>
              <a:t> Methodology</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1.Accuracy of the </a:t>
            </a:r>
            <a:r>
              <a:rPr lang="en-US" dirty="0" err="1" smtClean="0">
                <a:latin typeface="Times New Roman" pitchFamily="18" charset="0"/>
                <a:cs typeface="Times New Roman" pitchFamily="18" charset="0"/>
              </a:rPr>
              <a:t>Geocoding</a:t>
            </a:r>
            <a:r>
              <a:rPr lang="en-US" dirty="0" smtClean="0">
                <a:latin typeface="Times New Roman" pitchFamily="18" charset="0"/>
                <a:cs typeface="Times New Roman" pitchFamily="18" charset="0"/>
              </a:rPr>
              <a:t> API </a:t>
            </a:r>
          </a:p>
          <a:p>
            <a:pPr>
              <a:buNone/>
            </a:pPr>
            <a:r>
              <a:rPr lang="en-US" dirty="0" smtClean="0">
                <a:latin typeface="Times New Roman" pitchFamily="18" charset="0"/>
                <a:cs typeface="Times New Roman" pitchFamily="18" charset="0"/>
              </a:rPr>
              <a:t>         2.Folium </a:t>
            </a:r>
          </a:p>
          <a:p>
            <a:pPr>
              <a:buNone/>
            </a:pPr>
            <a:r>
              <a:rPr lang="en-US" dirty="0" smtClean="0">
                <a:latin typeface="Times New Roman" pitchFamily="18" charset="0"/>
                <a:cs typeface="Times New Roman" pitchFamily="18" charset="0"/>
              </a:rPr>
              <a:t>         3.Top 10 most common venues</a:t>
            </a:r>
          </a:p>
          <a:p>
            <a:pPr>
              <a:buNone/>
            </a:pPr>
            <a:r>
              <a:rPr lang="en-US" dirty="0" smtClean="0">
                <a:latin typeface="Times New Roman" pitchFamily="18" charset="0"/>
                <a:cs typeface="Times New Roman" pitchFamily="18" charset="0"/>
              </a:rPr>
              <a:t>         4.Optimal number of clusters</a:t>
            </a:r>
          </a:p>
          <a:p>
            <a:pPr>
              <a:buNone/>
            </a:pPr>
            <a:r>
              <a:rPr lang="en-US" dirty="0" smtClean="0">
                <a:latin typeface="Times New Roman" pitchFamily="18" charset="0"/>
                <a:cs typeface="Times New Roman" pitchFamily="18" charset="0"/>
              </a:rPr>
              <a:t>         5.K-means clustering</a:t>
            </a:r>
          </a:p>
          <a:p>
            <a:r>
              <a:rPr lang="en-US" b="1" dirty="0" smtClean="0">
                <a:latin typeface="Times New Roman" pitchFamily="18" charset="0"/>
                <a:cs typeface="Times New Roman" pitchFamily="18" charset="0"/>
              </a:rPr>
              <a:t> Results</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1.Discussion</a:t>
            </a:r>
          </a:p>
          <a:p>
            <a:pPr>
              <a:buNone/>
            </a:pPr>
            <a:r>
              <a:rPr lang="en-US" dirty="0" smtClean="0">
                <a:latin typeface="Times New Roman" pitchFamily="18" charset="0"/>
                <a:cs typeface="Times New Roman" pitchFamily="18" charset="0"/>
              </a:rPr>
              <a:t>         2.Conclusion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INTRODUCTON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Hyderabad, India, differentiates itself with </a:t>
            </a:r>
            <a:r>
              <a:rPr lang="en-US" sz="2400" b="1" dirty="0">
                <a:latin typeface="Times New Roman" pitchFamily="18" charset="0"/>
                <a:cs typeface="Times New Roman" pitchFamily="18" charset="0"/>
              </a:rPr>
              <a:t>low living costs</a:t>
            </a:r>
            <a:r>
              <a:rPr lang="en-US" sz="2400" dirty="0">
                <a:latin typeface="Times New Roman" pitchFamily="18" charset="0"/>
                <a:cs typeface="Times New Roman" pitchFamily="18" charset="0"/>
              </a:rPr>
              <a:t>. According to our city rankings, this is a good place to live with high ratings in </a:t>
            </a:r>
            <a:r>
              <a:rPr lang="en-US" sz="2400" b="1" dirty="0">
                <a:latin typeface="Times New Roman" pitchFamily="18" charset="0"/>
                <a:cs typeface="Times New Roman" pitchFamily="18" charset="0"/>
              </a:rPr>
              <a:t>housing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startups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safety</a:t>
            </a:r>
            <a:r>
              <a:rPr lang="en-US" sz="2400" dirty="0" smtClean="0">
                <a:latin typeface="Times New Roman" pitchFamily="18" charset="0"/>
                <a:cs typeface="Times New Roman" pitchFamily="18" charset="0"/>
              </a:rPr>
              <a:t>.</a:t>
            </a:r>
          </a:p>
          <a:p>
            <a:r>
              <a:rPr lang="en-US" sz="2400" b="1" dirty="0">
                <a:latin typeface="Times New Roman" pitchFamily="18" charset="0"/>
                <a:cs typeface="Times New Roman" pitchFamily="18" charset="0"/>
              </a:rPr>
              <a:t>Hyderabad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the capital and largest city </a:t>
            </a:r>
            <a:r>
              <a:rPr lang="en-US" sz="2400" dirty="0" smtClean="0">
                <a:latin typeface="Times New Roman" pitchFamily="18" charset="0"/>
                <a:cs typeface="Times New Roman" pitchFamily="18" charset="0"/>
              </a:rPr>
              <a:t>of the</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2" tooltip="India"/>
              </a:rPr>
              <a:t>Indian</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tooltip="States and union territories of India"/>
              </a:rPr>
              <a:t>state</a:t>
            </a:r>
            <a:r>
              <a:rPr lang="en-US" sz="2400" dirty="0">
                <a:latin typeface="Times New Roman" pitchFamily="18" charset="0"/>
                <a:cs typeface="Times New Roman" pitchFamily="18" charset="0"/>
              </a:rPr>
              <a:t> of </a:t>
            </a:r>
            <a:r>
              <a:rPr lang="en-US" sz="2400" dirty="0" err="1">
                <a:latin typeface="Times New Roman" pitchFamily="18" charset="0"/>
                <a:cs typeface="Times New Roman" pitchFamily="18" charset="0"/>
                <a:hlinkClick r:id="rId4" tooltip="Telangana"/>
              </a:rPr>
              <a:t>Telangana</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hlinkClick r:id="rId5" tooltip="De jure"/>
              </a:rPr>
              <a:t>de jure</a:t>
            </a:r>
            <a:r>
              <a:rPr lang="en-US" sz="2400" dirty="0">
                <a:latin typeface="Times New Roman" pitchFamily="18" charset="0"/>
                <a:cs typeface="Times New Roman" pitchFamily="18" charset="0"/>
              </a:rPr>
              <a:t> capital of </a:t>
            </a:r>
            <a:r>
              <a:rPr lang="en-US" sz="2400" dirty="0">
                <a:latin typeface="Times New Roman" pitchFamily="18" charset="0"/>
                <a:cs typeface="Times New Roman" pitchFamily="18" charset="0"/>
                <a:hlinkClick r:id="rId6" tooltip="Andhra Pradesh"/>
              </a:rPr>
              <a:t>Andhra </a:t>
            </a:r>
            <a:r>
              <a:rPr lang="en-US" sz="2400" dirty="0" err="1" smtClean="0">
                <a:latin typeface="Times New Roman" pitchFamily="18" charset="0"/>
                <a:cs typeface="Times New Roman" pitchFamily="18" charset="0"/>
                <a:hlinkClick r:id="rId6" tooltip="Andhra Pradesh"/>
              </a:rPr>
              <a:t>Pradesh</a:t>
            </a:r>
            <a:r>
              <a:rPr lang="en-US" sz="2400" dirty="0" err="1"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hlinkClick r:id="rId7" tooltip="Hyderabad City"/>
              </a:rPr>
              <a:t>Hyderabad</a:t>
            </a:r>
            <a:r>
              <a:rPr lang="en-US" sz="2400" dirty="0" smtClean="0">
                <a:latin typeface="Times New Roman" pitchFamily="18" charset="0"/>
                <a:cs typeface="Times New Roman" pitchFamily="18" charset="0"/>
                <a:hlinkClick r:id="rId7" tooltip="Hyderabad City"/>
              </a:rPr>
              <a:t> </a:t>
            </a:r>
            <a:r>
              <a:rPr lang="en-US" sz="2400" dirty="0">
                <a:latin typeface="Times New Roman" pitchFamily="18" charset="0"/>
                <a:cs typeface="Times New Roman" pitchFamily="18" charset="0"/>
                <a:hlinkClick r:id="rId7" tooltip="Hyderabad City"/>
              </a:rPr>
              <a:t>City</a:t>
            </a:r>
            <a:r>
              <a:rPr lang="en-US" sz="2400" dirty="0">
                <a:latin typeface="Times New Roman" pitchFamily="18" charset="0"/>
                <a:cs typeface="Times New Roman" pitchFamily="18" charset="0"/>
              </a:rPr>
              <a:t> has a population of about 6.9 million, with about 9.7 million in </a:t>
            </a:r>
            <a:r>
              <a:rPr lang="en-US" sz="2400" dirty="0">
                <a:latin typeface="Times New Roman" pitchFamily="18" charset="0"/>
                <a:cs typeface="Times New Roman" pitchFamily="18" charset="0"/>
                <a:hlinkClick r:id="rId8" tooltip="Hyderabad Metropolitan Region"/>
              </a:rPr>
              <a:t>Hyderabad Metropolitan Region</a:t>
            </a:r>
            <a:r>
              <a:rPr lang="en-US" sz="2400" dirty="0">
                <a:latin typeface="Times New Roman" pitchFamily="18" charset="0"/>
                <a:cs typeface="Times New Roman" pitchFamily="18" charset="0"/>
              </a:rPr>
              <a:t>, making it the </a:t>
            </a:r>
            <a:r>
              <a:rPr lang="en-US" sz="2400" dirty="0">
                <a:latin typeface="Times New Roman" pitchFamily="18" charset="0"/>
                <a:cs typeface="Times New Roman" pitchFamily="18" charset="0"/>
                <a:hlinkClick r:id="rId9" tooltip="List of most populous cities in India"/>
              </a:rPr>
              <a:t>fourth-most populous city</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10" tooltip="List of million-plus urban agglomerations in India"/>
              </a:rPr>
              <a:t>sixth-most populous urban agglomeration</a:t>
            </a:r>
            <a:r>
              <a:rPr lang="en-US" sz="2400" dirty="0">
                <a:latin typeface="Times New Roman" pitchFamily="18" charset="0"/>
                <a:cs typeface="Times New Roman" pitchFamily="18" charset="0"/>
              </a:rPr>
              <a:t> in India. With an output of US$74 billion, Hyderabad is the fifth-largest contributor to India's overall </a:t>
            </a:r>
            <a:r>
              <a:rPr lang="en-US" sz="2400" dirty="0">
                <a:latin typeface="Times New Roman" pitchFamily="18" charset="0"/>
                <a:cs typeface="Times New Roman" pitchFamily="18" charset="0"/>
                <a:hlinkClick r:id="rId11" tooltip="Gross domestic product"/>
              </a:rPr>
              <a:t>gross domestic product</a:t>
            </a:r>
            <a:r>
              <a:rPr lang="en-US" sz="2400" dirty="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BUSINESS PROBLEM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XYZ </a:t>
            </a:r>
            <a:r>
              <a:rPr lang="en-US" dirty="0"/>
              <a:t>is a company based in </a:t>
            </a:r>
            <a:r>
              <a:rPr lang="en-US" dirty="0" smtClean="0"/>
              <a:t>Vijayawada </a:t>
            </a:r>
            <a:r>
              <a:rPr lang="en-US" dirty="0"/>
              <a:t>for organizing events, currently it works on a project to organize an event for </a:t>
            </a:r>
            <a:r>
              <a:rPr lang="en-US" dirty="0" smtClean="0"/>
              <a:t>10 </a:t>
            </a:r>
            <a:r>
              <a:rPr lang="en-US" dirty="0"/>
              <a:t>days for a group of </a:t>
            </a:r>
            <a:r>
              <a:rPr lang="en-US" dirty="0" err="1" smtClean="0"/>
              <a:t>studentss</a:t>
            </a:r>
            <a:r>
              <a:rPr lang="en-US" dirty="0" smtClean="0"/>
              <a:t> </a:t>
            </a:r>
            <a:r>
              <a:rPr lang="en-US" dirty="0"/>
              <a:t>from all over the </a:t>
            </a:r>
            <a:r>
              <a:rPr lang="en-US" dirty="0" err="1" smtClean="0"/>
              <a:t>India.The</a:t>
            </a:r>
            <a:r>
              <a:rPr lang="en-US" dirty="0" smtClean="0"/>
              <a:t> </a:t>
            </a:r>
            <a:r>
              <a:rPr lang="en-US" dirty="0"/>
              <a:t>company has to put a good program, including a hotel of residence, a hall for meetings, places of landscape to visit, stores for shopping, restaurants and cafes. So the company’s purpose is to make a list of places of landscape in </a:t>
            </a:r>
            <a:r>
              <a:rPr lang="en-US" dirty="0" smtClean="0"/>
              <a:t>Hyderabad, </a:t>
            </a:r>
            <a:r>
              <a:rPr lang="en-US" dirty="0"/>
              <a:t>including the nearest restaurants, cafes, and shopping stores for each 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Times New Roman" pitchFamily="18" charset="0"/>
                <a:cs typeface="Times New Roman" pitchFamily="18" charset="0"/>
              </a:rPr>
              <a:t>DATA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5429288"/>
          </a:xfrm>
        </p:spPr>
        <p:txBody>
          <a:bodyPr>
            <a:normAutofit fontScale="85000" lnSpcReduction="10000"/>
          </a:bodyPr>
          <a:lstStyle/>
          <a:p>
            <a:pPr>
              <a:buNone/>
            </a:pPr>
            <a:r>
              <a:rPr lang="en-US" u="sng" dirty="0" err="1" smtClean="0">
                <a:solidFill>
                  <a:srgbClr val="0070C0"/>
                </a:solidFill>
                <a:latin typeface="Times New Roman" pitchFamily="18" charset="0"/>
                <a:cs typeface="Times New Roman" pitchFamily="18" charset="0"/>
              </a:rPr>
              <a:t>Neighbourhoods</a:t>
            </a:r>
            <a:endParaRPr lang="en-US" u="sng" dirty="0" smtClean="0">
              <a:solidFill>
                <a:srgbClr val="0070C0"/>
              </a:solidFill>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The data of the </a:t>
            </a:r>
            <a:r>
              <a:rPr lang="en-US" dirty="0" err="1" smtClean="0">
                <a:latin typeface="Times New Roman" pitchFamily="18" charset="0"/>
                <a:cs typeface="Times New Roman" pitchFamily="18" charset="0"/>
              </a:rPr>
              <a:t>neighbourhoods</a:t>
            </a:r>
            <a:r>
              <a:rPr lang="en-US" dirty="0" smtClean="0">
                <a:latin typeface="Times New Roman" pitchFamily="18" charset="0"/>
                <a:cs typeface="Times New Roman" pitchFamily="18" charset="0"/>
              </a:rPr>
              <a:t> in Hyderabad can be extracted out by web scraping using </a:t>
            </a:r>
            <a:r>
              <a:rPr lang="en-US" dirty="0" err="1" smtClean="0">
                <a:latin typeface="Times New Roman" pitchFamily="18" charset="0"/>
                <a:cs typeface="Times New Roman" pitchFamily="18" charset="0"/>
              </a:rPr>
              <a:t>BeautifulSoup</a:t>
            </a:r>
            <a:r>
              <a:rPr lang="en-US" dirty="0" smtClean="0">
                <a:latin typeface="Times New Roman" pitchFamily="18" charset="0"/>
                <a:cs typeface="Times New Roman" pitchFamily="18" charset="0"/>
              </a:rPr>
              <a:t> library for Python. The </a:t>
            </a:r>
            <a:r>
              <a:rPr lang="en-US" dirty="0" err="1" smtClean="0">
                <a:latin typeface="Times New Roman" pitchFamily="18" charset="0"/>
                <a:cs typeface="Times New Roman" pitchFamily="18" charset="0"/>
              </a:rPr>
              <a:t>neighbourhood</a:t>
            </a:r>
            <a:r>
              <a:rPr lang="en-US" dirty="0" smtClean="0">
                <a:latin typeface="Times New Roman" pitchFamily="18" charset="0"/>
                <a:cs typeface="Times New Roman" pitchFamily="18" charset="0"/>
              </a:rPr>
              <a:t> data is scraped from a Wikipedia webpage.</a:t>
            </a:r>
          </a:p>
          <a:p>
            <a:pPr>
              <a:buNone/>
            </a:pPr>
            <a:endParaRPr lang="en-US" dirty="0" smtClean="0">
              <a:latin typeface="Times New Roman" pitchFamily="18" charset="0"/>
              <a:cs typeface="Times New Roman" pitchFamily="18" charset="0"/>
            </a:endParaRPr>
          </a:p>
          <a:p>
            <a:pPr>
              <a:buNone/>
            </a:pPr>
            <a:r>
              <a:rPr lang="en-US" dirty="0" err="1" smtClean="0">
                <a:solidFill>
                  <a:srgbClr val="0070C0"/>
                </a:solidFill>
                <a:latin typeface="Times New Roman" pitchFamily="18" charset="0"/>
                <a:cs typeface="Times New Roman" pitchFamily="18" charset="0"/>
              </a:rPr>
              <a:t>Geocoding</a:t>
            </a:r>
            <a:r>
              <a:rPr lang="en-US" dirty="0" smtClean="0">
                <a:solidFill>
                  <a:srgbClr val="0070C0"/>
                </a:solidFill>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The file contents from Hyderabad.csv is retrieved into a Pandas </a:t>
            </a:r>
            <a:r>
              <a:rPr lang="en-US" dirty="0" err="1" smtClean="0">
                <a:latin typeface="Times New Roman" pitchFamily="18" charset="0"/>
                <a:cs typeface="Times New Roman" pitchFamily="18" charset="0"/>
              </a:rPr>
              <a:t>DataFrame</a:t>
            </a:r>
            <a:r>
              <a:rPr lang="en-US" dirty="0" smtClean="0">
                <a:latin typeface="Times New Roman" pitchFamily="18" charset="0"/>
                <a:cs typeface="Times New Roman" pitchFamily="18" charset="0"/>
              </a:rPr>
              <a:t>. The latitude and longitude of the </a:t>
            </a:r>
            <a:r>
              <a:rPr lang="en-US" dirty="0" err="1" smtClean="0">
                <a:latin typeface="Times New Roman" pitchFamily="18" charset="0"/>
                <a:cs typeface="Times New Roman" pitchFamily="18" charset="0"/>
              </a:rPr>
              <a:t>neighbourhoods</a:t>
            </a:r>
            <a:r>
              <a:rPr lang="en-US" dirty="0" smtClean="0">
                <a:latin typeface="Times New Roman" pitchFamily="18" charset="0"/>
                <a:cs typeface="Times New Roman" pitchFamily="18" charset="0"/>
              </a:rPr>
              <a:t> are retrieved using Google Maps </a:t>
            </a:r>
            <a:r>
              <a:rPr lang="en-US" dirty="0" err="1" smtClean="0">
                <a:latin typeface="Times New Roman" pitchFamily="18" charset="0"/>
                <a:cs typeface="Times New Roman" pitchFamily="18" charset="0"/>
              </a:rPr>
              <a:t>Geocoding</a:t>
            </a:r>
            <a:r>
              <a:rPr lang="en-US" dirty="0" smtClean="0">
                <a:latin typeface="Times New Roman" pitchFamily="18" charset="0"/>
                <a:cs typeface="Times New Roman" pitchFamily="18" charset="0"/>
              </a:rPr>
              <a:t> API. The geometric location values are then stored into the </a:t>
            </a:r>
            <a:r>
              <a:rPr lang="en-US" dirty="0" err="1" smtClean="0">
                <a:latin typeface="Times New Roman" pitchFamily="18" charset="0"/>
                <a:cs typeface="Times New Roman" pitchFamily="18" charset="0"/>
              </a:rPr>
              <a:t>intial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dataframe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DATA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u="sng" dirty="0" smtClean="0">
                <a:solidFill>
                  <a:srgbClr val="0070C0"/>
                </a:solidFill>
                <a:latin typeface="Times New Roman" pitchFamily="18" charset="0"/>
                <a:cs typeface="Times New Roman" pitchFamily="18" charset="0"/>
              </a:rPr>
              <a:t>Venue Data </a:t>
            </a:r>
          </a:p>
          <a:p>
            <a:pPr>
              <a:buNone/>
            </a:pPr>
            <a:r>
              <a:rPr lang="en-US" dirty="0" smtClean="0">
                <a:latin typeface="Times New Roman" pitchFamily="18" charset="0"/>
                <a:cs typeface="Times New Roman" pitchFamily="18" charset="0"/>
              </a:rPr>
              <a:t>    From the location data obtained after Web Scraping and </a:t>
            </a:r>
            <a:r>
              <a:rPr lang="en-US" dirty="0" err="1" smtClean="0">
                <a:latin typeface="Times New Roman" pitchFamily="18" charset="0"/>
                <a:cs typeface="Times New Roman" pitchFamily="18" charset="0"/>
              </a:rPr>
              <a:t>Geocoding</a:t>
            </a:r>
            <a:r>
              <a:rPr lang="en-US" dirty="0" smtClean="0">
                <a:latin typeface="Times New Roman" pitchFamily="18" charset="0"/>
                <a:cs typeface="Times New Roman" pitchFamily="18" charset="0"/>
              </a:rPr>
              <a:t>, the venue data is found out by passing in the required parameters to the </a:t>
            </a:r>
            <a:r>
              <a:rPr lang="en-US" dirty="0" err="1" smtClean="0">
                <a:latin typeface="Times New Roman" pitchFamily="18" charset="0"/>
                <a:cs typeface="Times New Roman" pitchFamily="18" charset="0"/>
              </a:rPr>
              <a:t>FourSquare</a:t>
            </a:r>
            <a:r>
              <a:rPr lang="en-US" dirty="0" smtClean="0">
                <a:latin typeface="Times New Roman" pitchFamily="18" charset="0"/>
                <a:cs typeface="Times New Roman" pitchFamily="18" charset="0"/>
              </a:rPr>
              <a:t> API, and creating another </a:t>
            </a:r>
            <a:r>
              <a:rPr lang="en-US" dirty="0" err="1" smtClean="0">
                <a:latin typeface="Times New Roman" pitchFamily="18" charset="0"/>
                <a:cs typeface="Times New Roman" pitchFamily="18" charset="0"/>
              </a:rPr>
              <a:t>DataFrame</a:t>
            </a:r>
            <a:r>
              <a:rPr lang="en-US" dirty="0" smtClean="0">
                <a:latin typeface="Times New Roman" pitchFamily="18" charset="0"/>
                <a:cs typeface="Times New Roman" pitchFamily="18" charset="0"/>
              </a:rPr>
              <a:t> to contain all the venue details along with the respective </a:t>
            </a:r>
            <a:r>
              <a:rPr lang="en-US" dirty="0" err="1" smtClean="0">
                <a:latin typeface="Times New Roman" pitchFamily="18" charset="0"/>
                <a:cs typeface="Times New Roman" pitchFamily="18" charset="0"/>
              </a:rPr>
              <a:t>neighbourhoods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Methodology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286412"/>
          </a:xfrm>
        </p:spPr>
        <p:txBody>
          <a:bodyPr>
            <a:noAutofit/>
          </a:bodyPr>
          <a:lstStyle/>
          <a:p>
            <a:pPr>
              <a:buNone/>
            </a:pPr>
            <a:r>
              <a:rPr lang="en-US" sz="2250" u="sng" dirty="0" smtClean="0">
                <a:solidFill>
                  <a:srgbClr val="0070C0"/>
                </a:solidFill>
                <a:latin typeface="Times New Roman" pitchFamily="18" charset="0"/>
                <a:cs typeface="Times New Roman" pitchFamily="18" charset="0"/>
              </a:rPr>
              <a:t>Accuracy of the </a:t>
            </a:r>
            <a:r>
              <a:rPr lang="en-US" sz="2250" u="sng" dirty="0" err="1" smtClean="0">
                <a:solidFill>
                  <a:srgbClr val="0070C0"/>
                </a:solidFill>
                <a:latin typeface="Times New Roman" pitchFamily="18" charset="0"/>
                <a:cs typeface="Times New Roman" pitchFamily="18" charset="0"/>
              </a:rPr>
              <a:t>Geocoding</a:t>
            </a:r>
            <a:r>
              <a:rPr lang="en-US" sz="2250" u="sng" dirty="0" smtClean="0">
                <a:solidFill>
                  <a:srgbClr val="0070C0"/>
                </a:solidFill>
                <a:latin typeface="Times New Roman" pitchFamily="18" charset="0"/>
                <a:cs typeface="Times New Roman" pitchFamily="18" charset="0"/>
              </a:rPr>
              <a:t> API</a:t>
            </a:r>
          </a:p>
          <a:p>
            <a:pPr>
              <a:buNone/>
            </a:pPr>
            <a:r>
              <a:rPr lang="en-US" sz="2250" dirty="0" smtClean="0">
                <a:latin typeface="Times New Roman" pitchFamily="18" charset="0"/>
                <a:cs typeface="Times New Roman" pitchFamily="18" charset="0"/>
              </a:rPr>
              <a:t>     In the initial development phase with </a:t>
            </a:r>
            <a:r>
              <a:rPr lang="en-US" sz="2250" dirty="0" err="1" smtClean="0">
                <a:latin typeface="Times New Roman" pitchFamily="18" charset="0"/>
                <a:cs typeface="Times New Roman" pitchFamily="18" charset="0"/>
              </a:rPr>
              <a:t>OpenCage</a:t>
            </a:r>
            <a:r>
              <a:rPr lang="en-US" sz="2250" dirty="0" smtClean="0">
                <a:latin typeface="Times New Roman" pitchFamily="18" charset="0"/>
                <a:cs typeface="Times New Roman" pitchFamily="18" charset="0"/>
              </a:rPr>
              <a:t> </a:t>
            </a:r>
            <a:r>
              <a:rPr lang="en-US" sz="2250" dirty="0" err="1" smtClean="0">
                <a:latin typeface="Times New Roman" pitchFamily="18" charset="0"/>
                <a:cs typeface="Times New Roman" pitchFamily="18" charset="0"/>
              </a:rPr>
              <a:t>Geocoder</a:t>
            </a:r>
            <a:r>
              <a:rPr lang="en-US" sz="2250" dirty="0" smtClean="0">
                <a:latin typeface="Times New Roman" pitchFamily="18" charset="0"/>
                <a:cs typeface="Times New Roman" pitchFamily="18" charset="0"/>
              </a:rPr>
              <a:t> API, the number of erroneous results were of an appreciable amount, which led to the development of an algorithm to analyze the accuracy of the </a:t>
            </a:r>
            <a:r>
              <a:rPr lang="en-US" sz="2250" dirty="0" err="1" smtClean="0">
                <a:latin typeface="Times New Roman" pitchFamily="18" charset="0"/>
                <a:cs typeface="Times New Roman" pitchFamily="18" charset="0"/>
              </a:rPr>
              <a:t>Geocoding</a:t>
            </a:r>
            <a:r>
              <a:rPr lang="en-US" sz="2250" dirty="0" smtClean="0">
                <a:latin typeface="Times New Roman" pitchFamily="18" charset="0"/>
                <a:cs typeface="Times New Roman" pitchFamily="18" charset="0"/>
              </a:rPr>
              <a:t> API used.</a:t>
            </a:r>
          </a:p>
          <a:p>
            <a:pPr>
              <a:buNone/>
            </a:pPr>
            <a:r>
              <a:rPr lang="en-US" sz="2250" dirty="0" smtClean="0">
                <a:latin typeface="Times New Roman" pitchFamily="18" charset="0"/>
                <a:cs typeface="Times New Roman" pitchFamily="18" charset="0"/>
              </a:rPr>
              <a:t>     In the algorithm developed, </a:t>
            </a:r>
            <a:r>
              <a:rPr lang="en-US" sz="2250" dirty="0" err="1" smtClean="0">
                <a:latin typeface="Times New Roman" pitchFamily="18" charset="0"/>
                <a:cs typeface="Times New Roman" pitchFamily="18" charset="0"/>
              </a:rPr>
              <a:t>Geocoding</a:t>
            </a:r>
            <a:r>
              <a:rPr lang="en-US" sz="2250" dirty="0" smtClean="0">
                <a:latin typeface="Times New Roman" pitchFamily="18" charset="0"/>
                <a:cs typeface="Times New Roman" pitchFamily="18" charset="0"/>
              </a:rPr>
              <a:t> API from various providers were tested, and in the end, Google Maps </a:t>
            </a:r>
            <a:r>
              <a:rPr lang="en-US" sz="2250" dirty="0" err="1" smtClean="0">
                <a:latin typeface="Times New Roman" pitchFamily="18" charset="0"/>
                <a:cs typeface="Times New Roman" pitchFamily="18" charset="0"/>
              </a:rPr>
              <a:t>Geocoder</a:t>
            </a:r>
            <a:r>
              <a:rPr lang="en-US" sz="2250" dirty="0" smtClean="0">
                <a:latin typeface="Times New Roman" pitchFamily="18" charset="0"/>
                <a:cs typeface="Times New Roman" pitchFamily="18" charset="0"/>
              </a:rPr>
              <a:t> API turned out to have the least number of collisions (errors) in our analysis. </a:t>
            </a:r>
          </a:p>
          <a:p>
            <a:pPr>
              <a:buNone/>
            </a:pPr>
            <a:r>
              <a:rPr lang="en-US" sz="2250" u="sng" dirty="0" smtClean="0">
                <a:solidFill>
                  <a:srgbClr val="0070C0"/>
                </a:solidFill>
                <a:latin typeface="Times New Roman" pitchFamily="18" charset="0"/>
                <a:cs typeface="Times New Roman" pitchFamily="18" charset="0"/>
              </a:rPr>
              <a:t>Folium</a:t>
            </a:r>
            <a:r>
              <a:rPr lang="en-US" sz="2250" dirty="0" smtClean="0">
                <a:latin typeface="Times New Roman" pitchFamily="18" charset="0"/>
                <a:cs typeface="Times New Roman" pitchFamily="18" charset="0"/>
              </a:rPr>
              <a:t> </a:t>
            </a:r>
          </a:p>
          <a:p>
            <a:pPr>
              <a:buNone/>
            </a:pPr>
            <a:r>
              <a:rPr lang="en-US" sz="2250" dirty="0">
                <a:latin typeface="Times New Roman" pitchFamily="18" charset="0"/>
                <a:cs typeface="Times New Roman" pitchFamily="18" charset="0"/>
              </a:rPr>
              <a:t> </a:t>
            </a:r>
            <a:r>
              <a:rPr lang="en-US" sz="2250" dirty="0" smtClean="0">
                <a:latin typeface="Times New Roman" pitchFamily="18" charset="0"/>
                <a:cs typeface="Times New Roman" pitchFamily="18" charset="0"/>
              </a:rPr>
              <a:t>    Folium builds on the data wrangling strengths of the Python ecosystem and the mapping strengths of the leaflet.js library. All cluster visualization are done with help of Folium which in turn generates a Leaflet map made using </a:t>
            </a:r>
            <a:r>
              <a:rPr lang="en-US" sz="2250" dirty="0" err="1" smtClean="0">
                <a:latin typeface="Times New Roman" pitchFamily="18" charset="0"/>
                <a:cs typeface="Times New Roman" pitchFamily="18" charset="0"/>
              </a:rPr>
              <a:t>OpenStreetMap</a:t>
            </a:r>
            <a:r>
              <a:rPr lang="en-US" sz="2250" dirty="0" smtClean="0">
                <a:latin typeface="Times New Roman" pitchFamily="18" charset="0"/>
                <a:cs typeface="Times New Roman" pitchFamily="18" charset="0"/>
              </a:rPr>
              <a:t> technology.</a:t>
            </a:r>
            <a:endParaRPr lang="en-US" sz="225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map to visualize hotel </a:t>
            </a:r>
            <a:r>
              <a:rPr lang="en-US" sz="3600" dirty="0" err="1" smtClean="0">
                <a:latin typeface="Times New Roman" pitchFamily="18" charset="0"/>
                <a:cs typeface="Times New Roman" pitchFamily="18" charset="0"/>
              </a:rPr>
              <a:t>neighbourhood</a:t>
            </a:r>
            <a:r>
              <a:rPr lang="en-US" sz="3600" dirty="0" smtClean="0">
                <a:latin typeface="Times New Roman" pitchFamily="18" charset="0"/>
                <a:cs typeface="Times New Roman" pitchFamily="18" charset="0"/>
              </a:rPr>
              <a:t> including shopping stores and Cafeteria</a:t>
            </a:r>
            <a:endParaRPr lang="en-US" sz="3600" dirty="0">
              <a:latin typeface="Times New Roman" pitchFamily="18" charset="0"/>
              <a:cs typeface="Times New Roman" pitchFamily="18" charset="0"/>
            </a:endParaRPr>
          </a:p>
        </p:txBody>
      </p:sp>
      <p:pic>
        <p:nvPicPr>
          <p:cNvPr id="5" name="Content Placeholder 4" descr="1.JPG"/>
          <p:cNvPicPr>
            <a:picLocks noGrp="1" noChangeAspect="1"/>
          </p:cNvPicPr>
          <p:nvPr>
            <p:ph idx="1"/>
          </p:nvPr>
        </p:nvPicPr>
        <p:blipFill>
          <a:blip r:embed="rId2"/>
          <a:stretch>
            <a:fillRect/>
          </a:stretch>
        </p:blipFill>
        <p:spPr>
          <a:xfrm>
            <a:off x="457200" y="2332345"/>
            <a:ext cx="8229600" cy="306167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map to visualize park </a:t>
            </a:r>
            <a:r>
              <a:rPr lang="en-US" sz="3600" dirty="0" err="1" smtClean="0">
                <a:latin typeface="Times New Roman" pitchFamily="18" charset="0"/>
                <a:cs typeface="Times New Roman" pitchFamily="18" charset="0"/>
              </a:rPr>
              <a:t>neighbourhood</a:t>
            </a:r>
            <a:r>
              <a:rPr lang="en-US" sz="3600" dirty="0" smtClean="0">
                <a:latin typeface="Times New Roman" pitchFamily="18" charset="0"/>
                <a:cs typeface="Times New Roman" pitchFamily="18" charset="0"/>
              </a:rPr>
              <a:t> including Restaurant and Cafeteria</a:t>
            </a:r>
            <a:endParaRPr lang="en-US" sz="3600" dirty="0">
              <a:latin typeface="Times New Roman" pitchFamily="18" charset="0"/>
              <a:cs typeface="Times New Roman" pitchFamily="18" charset="0"/>
            </a:endParaRPr>
          </a:p>
        </p:txBody>
      </p:sp>
      <p:pic>
        <p:nvPicPr>
          <p:cNvPr id="4" name="Content Placeholder 3" descr="2.JPG"/>
          <p:cNvPicPr>
            <a:picLocks noGrp="1" noChangeAspect="1"/>
          </p:cNvPicPr>
          <p:nvPr>
            <p:ph idx="1"/>
          </p:nvPr>
        </p:nvPicPr>
        <p:blipFill>
          <a:blip r:embed="rId2"/>
          <a:stretch>
            <a:fillRect/>
          </a:stretch>
        </p:blipFill>
        <p:spPr>
          <a:xfrm>
            <a:off x="1228725" y="2153444"/>
            <a:ext cx="6686550" cy="34194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516</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Coursera Capstone Project : Applied Data Science</vt:lpstr>
      <vt:lpstr>OVERVIEW</vt:lpstr>
      <vt:lpstr>INTRODUCTON</vt:lpstr>
      <vt:lpstr>BUSINESS PROBLEM</vt:lpstr>
      <vt:lpstr>DATA</vt:lpstr>
      <vt:lpstr>DATA</vt:lpstr>
      <vt:lpstr>Methodology</vt:lpstr>
      <vt:lpstr>map to visualize hotel neighbourhood including shopping stores and Cafeteria</vt:lpstr>
      <vt:lpstr>map to visualize park neighbourhood including Restaurant and Cafeteria</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Applied Data Science</dc:title>
  <dc:creator>Karthik</dc:creator>
  <cp:lastModifiedBy>Karthik</cp:lastModifiedBy>
  <cp:revision>5</cp:revision>
  <dcterms:created xsi:type="dcterms:W3CDTF">2019-12-18T12:29:29Z</dcterms:created>
  <dcterms:modified xsi:type="dcterms:W3CDTF">2019-12-18T13:36:24Z</dcterms:modified>
</cp:coreProperties>
</file>