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9" r:id="rId4"/>
    <p:sldId id="260" r:id="rId5"/>
    <p:sldId id="261" r:id="rId6"/>
    <p:sldId id="262" r:id="rId7"/>
    <p:sldId id="263" r:id="rId8"/>
    <p:sldId id="264" r:id="rId9"/>
    <p:sldId id="270" r:id="rId10"/>
    <p:sldId id="271" r:id="rId11"/>
    <p:sldId id="272" r:id="rId12"/>
    <p:sldId id="273" r:id="rId13"/>
    <p:sldId id="266" r:id="rId14"/>
    <p:sldId id="267" r:id="rId15"/>
    <p:sldId id="274" r:id="rId16"/>
    <p:sldId id="268" r:id="rId17"/>
    <p:sldId id="275" r:id="rId18"/>
    <p:sldId id="276" r:id="rId19"/>
    <p:sldId id="277" r:id="rId20"/>
    <p:sldId id="278" r:id="rId21"/>
    <p:sldId id="279" r:id="rId22"/>
    <p:sldId id="280" r:id="rId23"/>
    <p:sldId id="281" r:id="rId24"/>
    <p:sldId id="282" r:id="rId25"/>
    <p:sldId id="283" r:id="rId26"/>
    <p:sldId id="285" r:id="rId27"/>
    <p:sldId id="284" r:id="rId28"/>
    <p:sldId id="289"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4/8/2021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386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6173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831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764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414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631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56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669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52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208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4/8/2021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13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4/8/2021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565364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arxiv.org/pdf/1603.06155.pdf" TargetMode="External"/><Relationship Id="rId3" Type="http://schemas.openxmlformats.org/officeDocument/2006/relationships/hyperlink" Target="https://arxiv.org/pdf/1409.0473.pdf" TargetMode="External"/><Relationship Id="rId7" Type="http://schemas.openxmlformats.org/officeDocument/2006/relationships/hyperlink" Target="https://arxiv.org/pdf/1510.08565.pdf" TargetMode="External"/><Relationship Id="rId2" Type="http://schemas.openxmlformats.org/officeDocument/2006/relationships/hyperlink" Target="https://arxiv.org/pdf/1406.1078.pdf" TargetMode="External"/><Relationship Id="rId1" Type="http://schemas.openxmlformats.org/officeDocument/2006/relationships/slideLayout" Target="../slideLayouts/slideLayout2.xml"/><Relationship Id="rId6" Type="http://schemas.openxmlformats.org/officeDocument/2006/relationships/hyperlink" Target="https://arxiv.org/pdf/1506.06714.pdf" TargetMode="External"/><Relationship Id="rId5" Type="http://schemas.openxmlformats.org/officeDocument/2006/relationships/hyperlink" Target="https://arxiv.org/pdf/1506.05869.pdf" TargetMode="External"/><Relationship Id="rId4" Type="http://schemas.openxmlformats.org/officeDocument/2006/relationships/hyperlink" Target="https://arxiv.org/pdf/1409.321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ured rainbow painted background">
            <a:extLst>
              <a:ext uri="{FF2B5EF4-FFF2-40B4-BE49-F238E27FC236}">
                <a16:creationId xmlns:a16="http://schemas.microsoft.com/office/drawing/2014/main" id="{D9DAA16E-CF6B-4A15-A744-A8B28AD15240}"/>
              </a:ext>
            </a:extLst>
          </p:cNvPr>
          <p:cNvPicPr>
            <a:picLocks noChangeAspect="1"/>
          </p:cNvPicPr>
          <p:nvPr/>
        </p:nvPicPr>
        <p:blipFill rotWithShape="1">
          <a:blip r:embed="rId2">
            <a:alphaModFix amt="70000"/>
          </a:blip>
          <a:srcRect t="13484" r="-1" b="224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2" name="Title 3">
            <a:extLst>
              <a:ext uri="{FF2B5EF4-FFF2-40B4-BE49-F238E27FC236}">
                <a16:creationId xmlns:a16="http://schemas.microsoft.com/office/drawing/2014/main" id="{0AFED853-A083-4E0D-8920-F8BBB2E58C00}"/>
              </a:ext>
            </a:extLst>
          </p:cNvPr>
          <p:cNvSpPr>
            <a:spLocks noGrp="1"/>
          </p:cNvSpPr>
          <p:nvPr>
            <p:ph type="ctrTitle"/>
          </p:nvPr>
        </p:nvSpPr>
        <p:spPr>
          <a:xfrm>
            <a:off x="1915850" y="1253413"/>
            <a:ext cx="8261405" cy="1660821"/>
          </a:xfrm>
        </p:spPr>
        <p:txBody>
          <a:bodyPr>
            <a:noAutofit/>
          </a:bodyPr>
          <a:lstStyle/>
          <a:p>
            <a:pPr algn="ctr"/>
            <a:br>
              <a:rPr lang="en-IN" sz="4000" dirty="0">
                <a:effectLst/>
                <a:ea typeface="Calibri" panose="020F0502020204030204" pitchFamily="34" charset="0"/>
                <a:cs typeface="Arial"/>
              </a:rPr>
            </a:br>
            <a:br>
              <a:rPr lang="en-IN" sz="4000" dirty="0">
                <a:effectLst/>
                <a:ea typeface="Calibri" panose="020F0502020204030204" pitchFamily="34" charset="0"/>
                <a:cs typeface="Arial"/>
              </a:rPr>
            </a:br>
            <a:r>
              <a:rPr lang="en-IN" sz="3000" dirty="0">
                <a:solidFill>
                  <a:schemeClr val="bg2">
                    <a:lumMod val="90000"/>
                  </a:schemeClr>
                </a:solidFill>
                <a:latin typeface="Times New Roman"/>
                <a:ea typeface="Calibri" panose="020F0502020204030204" pitchFamily="34" charset="0"/>
                <a:cs typeface="Arial"/>
              </a:rPr>
              <a:t>IT 7611</a:t>
            </a:r>
            <a:br>
              <a:rPr lang="en-IN" sz="3000" dirty="0">
                <a:solidFill>
                  <a:schemeClr val="bg2">
                    <a:lumMod val="90000"/>
                  </a:schemeClr>
                </a:solidFill>
                <a:latin typeface="Times New Roman"/>
                <a:ea typeface="Calibri" panose="020F0502020204030204" pitchFamily="34" charset="0"/>
                <a:cs typeface="Arial"/>
              </a:rPr>
            </a:br>
            <a:br>
              <a:rPr lang="en-IN" sz="3200" dirty="0">
                <a:solidFill>
                  <a:schemeClr val="bg2">
                    <a:lumMod val="90000"/>
                  </a:schemeClr>
                </a:solidFill>
                <a:latin typeface="Times New Roman"/>
                <a:ea typeface="Calibri" panose="020F0502020204030204" pitchFamily="34" charset="0"/>
                <a:cs typeface="Arial"/>
              </a:rPr>
            </a:br>
            <a:r>
              <a:rPr lang="en-IN" sz="2400" dirty="0">
                <a:solidFill>
                  <a:schemeClr val="bg2">
                    <a:lumMod val="90000"/>
                  </a:schemeClr>
                </a:solidFill>
                <a:latin typeface="Times New Roman"/>
                <a:ea typeface="+mj-lt"/>
                <a:cs typeface="Arial"/>
              </a:rPr>
              <a:t>CONVERSATIONAL AI CHATBOT</a:t>
            </a:r>
          </a:p>
          <a:p>
            <a:pPr algn="ctr"/>
            <a:endParaRPr lang="en-IN" sz="3200" dirty="0">
              <a:latin typeface="Times New Roman"/>
              <a:cs typeface="Arial"/>
            </a:endParaRPr>
          </a:p>
        </p:txBody>
      </p:sp>
      <p:sp>
        <p:nvSpPr>
          <p:cNvPr id="43" name="Subtitle 4">
            <a:extLst>
              <a:ext uri="{FF2B5EF4-FFF2-40B4-BE49-F238E27FC236}">
                <a16:creationId xmlns:a16="http://schemas.microsoft.com/office/drawing/2014/main" id="{585ABCF9-3039-42B5-A01F-B813DEB145D8}"/>
              </a:ext>
            </a:extLst>
          </p:cNvPr>
          <p:cNvSpPr>
            <a:spLocks noGrp="1"/>
          </p:cNvSpPr>
          <p:nvPr>
            <p:ph type="subTitle" idx="1"/>
          </p:nvPr>
        </p:nvSpPr>
        <p:spPr>
          <a:xfrm>
            <a:off x="2144707" y="2527230"/>
            <a:ext cx="8131443" cy="4924403"/>
          </a:xfrm>
        </p:spPr>
        <p:txBody>
          <a:bodyPr>
            <a:noAutofit/>
          </a:bodyPr>
          <a:lstStyle/>
          <a:p>
            <a:pPr algn="ctr"/>
            <a:r>
              <a:rPr lang="en-IN" sz="1600" dirty="0">
                <a:solidFill>
                  <a:schemeClr val="bg2">
                    <a:lumMod val="90000"/>
                  </a:schemeClr>
                </a:solidFill>
                <a:latin typeface="Times New Roman"/>
                <a:cs typeface="Times New Roman"/>
              </a:rPr>
              <a:t>SUPERVISED BY</a:t>
            </a:r>
          </a:p>
          <a:p>
            <a:pPr algn="ctr"/>
            <a:r>
              <a:rPr lang="en-IN" sz="1600" dirty="0" err="1">
                <a:solidFill>
                  <a:schemeClr val="bg2">
                    <a:lumMod val="90000"/>
                  </a:schemeClr>
                </a:solidFill>
                <a:latin typeface="Times New Roman"/>
                <a:cs typeface="Times New Roman"/>
              </a:rPr>
              <a:t>Dr.M.R.Sumalatha</a:t>
            </a:r>
            <a:endParaRPr lang="en-IN" sz="1600" dirty="0">
              <a:solidFill>
                <a:schemeClr val="bg2">
                  <a:lumMod val="90000"/>
                </a:schemeClr>
              </a:solidFill>
              <a:latin typeface="Times New Roman"/>
              <a:cs typeface="Times New Roman"/>
            </a:endParaRPr>
          </a:p>
          <a:p>
            <a:pPr algn="ctr"/>
            <a:r>
              <a:rPr lang="en-IN" sz="1600" dirty="0">
                <a:solidFill>
                  <a:schemeClr val="bg2">
                    <a:lumMod val="90000"/>
                  </a:schemeClr>
                </a:solidFill>
                <a:latin typeface="Times New Roman"/>
                <a:cs typeface="Times New Roman"/>
              </a:rPr>
              <a:t>GUIDED BY</a:t>
            </a:r>
          </a:p>
          <a:p>
            <a:pPr algn="ctr"/>
            <a:r>
              <a:rPr lang="en-IN" sz="1600" dirty="0">
                <a:solidFill>
                  <a:schemeClr val="bg2">
                    <a:lumMod val="90000"/>
                  </a:schemeClr>
                </a:solidFill>
                <a:latin typeface="Times New Roman"/>
                <a:cs typeface="Times New Roman"/>
              </a:rPr>
              <a:t>Ms. Lakshmi Harika</a:t>
            </a:r>
          </a:p>
          <a:p>
            <a:pPr algn="ctr"/>
            <a:r>
              <a:rPr lang="en-IN" sz="1600" dirty="0">
                <a:solidFill>
                  <a:schemeClr val="bg2">
                    <a:lumMod val="90000"/>
                  </a:schemeClr>
                </a:solidFill>
                <a:latin typeface="Times New Roman"/>
                <a:cs typeface="Times New Roman"/>
              </a:rPr>
              <a:t>SUBMITTED BY</a:t>
            </a:r>
          </a:p>
          <a:p>
            <a:pPr algn="ctr">
              <a:spcAft>
                <a:spcPts val="800"/>
              </a:spcAft>
            </a:pPr>
            <a:r>
              <a:rPr lang="en-IN" sz="1600" dirty="0">
                <a:solidFill>
                  <a:schemeClr val="bg2">
                    <a:lumMod val="90000"/>
                  </a:schemeClr>
                </a:solidFill>
                <a:effectLst/>
                <a:latin typeface="+mj-lt"/>
                <a:ea typeface="Calibri" panose="020F0502020204030204" pitchFamily="34" charset="0"/>
                <a:cs typeface="Arial"/>
              </a:rPr>
              <a:t>Karthikeyan JM (2018506049)</a:t>
            </a:r>
          </a:p>
          <a:p>
            <a:pPr algn="ctr">
              <a:spcAft>
                <a:spcPts val="800"/>
              </a:spcAft>
            </a:pPr>
            <a:r>
              <a:rPr lang="en-IN" sz="1600" dirty="0">
                <a:solidFill>
                  <a:schemeClr val="bg2">
                    <a:lumMod val="90000"/>
                  </a:schemeClr>
                </a:solidFill>
                <a:effectLst/>
                <a:latin typeface="+mj-lt"/>
                <a:ea typeface="Calibri" panose="020F0502020204030204" pitchFamily="34" charset="0"/>
                <a:cs typeface="Arial"/>
              </a:rPr>
              <a:t>Din</a:t>
            </a:r>
            <a:r>
              <a:rPr lang="en-IN" sz="1600" dirty="0">
                <a:solidFill>
                  <a:schemeClr val="bg2">
                    <a:lumMod val="90000"/>
                  </a:schemeClr>
                </a:solidFill>
                <a:latin typeface="+mj-lt"/>
                <a:ea typeface="Calibri" panose="020F0502020204030204" pitchFamily="34" charset="0"/>
                <a:cs typeface="Arial"/>
              </a:rPr>
              <a:t>esh V(2018506028)</a:t>
            </a:r>
          </a:p>
          <a:p>
            <a:pPr algn="ctr">
              <a:spcAft>
                <a:spcPts val="800"/>
              </a:spcAft>
            </a:pPr>
            <a:r>
              <a:rPr lang="en-IN" sz="1600" dirty="0">
                <a:solidFill>
                  <a:schemeClr val="bg2">
                    <a:lumMod val="90000"/>
                  </a:schemeClr>
                </a:solidFill>
                <a:effectLst/>
                <a:latin typeface="+mj-lt"/>
                <a:ea typeface="Calibri" panose="020F0502020204030204" pitchFamily="34" charset="0"/>
                <a:cs typeface="Arial"/>
              </a:rPr>
              <a:t>Abinaya A</a:t>
            </a:r>
            <a:r>
              <a:rPr lang="en-IN" sz="1600" dirty="0">
                <a:solidFill>
                  <a:schemeClr val="bg2">
                    <a:lumMod val="90000"/>
                  </a:schemeClr>
                </a:solidFill>
                <a:latin typeface="+mj-lt"/>
                <a:ea typeface="Calibri" panose="020F0502020204030204" pitchFamily="34" charset="0"/>
                <a:cs typeface="Arial"/>
              </a:rPr>
              <a:t> (2018506003)</a:t>
            </a:r>
          </a:p>
          <a:p>
            <a:pPr algn="ctr">
              <a:spcAft>
                <a:spcPts val="800"/>
              </a:spcAft>
            </a:pPr>
            <a:r>
              <a:rPr lang="en-IN" sz="1600" dirty="0">
                <a:solidFill>
                  <a:schemeClr val="bg2">
                    <a:lumMod val="90000"/>
                  </a:schemeClr>
                </a:solidFill>
                <a:effectLst/>
                <a:latin typeface="+mj-lt"/>
                <a:ea typeface="Calibri" panose="020F0502020204030204" pitchFamily="34" charset="0"/>
                <a:cs typeface="Arial"/>
              </a:rPr>
              <a:t>BATCH </a:t>
            </a:r>
            <a:r>
              <a:rPr lang="en-IN" sz="1600">
                <a:solidFill>
                  <a:schemeClr val="bg2">
                    <a:lumMod val="90000"/>
                  </a:schemeClr>
                </a:solidFill>
                <a:effectLst/>
                <a:latin typeface="+mj-lt"/>
                <a:ea typeface="Calibri" panose="020F0502020204030204" pitchFamily="34" charset="0"/>
                <a:cs typeface="Arial"/>
              </a:rPr>
              <a:t>NO: 20</a:t>
            </a:r>
            <a:endParaRPr lang="en-IN" sz="1600" dirty="0">
              <a:solidFill>
                <a:schemeClr val="bg2">
                  <a:lumMod val="90000"/>
                </a:schemeClr>
              </a:solidFill>
              <a:effectLst/>
              <a:latin typeface="+mj-lt"/>
              <a:ea typeface="Calibri" panose="020F0502020204030204" pitchFamily="34" charset="0"/>
              <a:cs typeface="Arial"/>
            </a:endParaRPr>
          </a:p>
          <a:p>
            <a:pPr algn="ctr"/>
            <a:endParaRPr lang="en-IN" sz="1400" dirty="0">
              <a:latin typeface="+mj-lt"/>
            </a:endParaRPr>
          </a:p>
          <a:p>
            <a:endParaRPr lang="en-IN" sz="1400" dirty="0">
              <a:latin typeface="+mj-lt"/>
            </a:endParaRPr>
          </a:p>
        </p:txBody>
      </p:sp>
      <p:sp>
        <p:nvSpPr>
          <p:cNvPr id="44" name="TextBox 43">
            <a:extLst>
              <a:ext uri="{FF2B5EF4-FFF2-40B4-BE49-F238E27FC236}">
                <a16:creationId xmlns:a16="http://schemas.microsoft.com/office/drawing/2014/main" id="{0EDF07C1-72B9-4F97-A341-3D7E82CCE220}"/>
              </a:ext>
            </a:extLst>
          </p:cNvPr>
          <p:cNvSpPr txBox="1"/>
          <p:nvPr/>
        </p:nvSpPr>
        <p:spPr>
          <a:xfrm rot="10800000" flipV="1">
            <a:off x="2061477" y="610252"/>
            <a:ext cx="8262381" cy="523220"/>
          </a:xfrm>
          <a:prstGeom prst="rect">
            <a:avLst/>
          </a:prstGeom>
          <a:noFill/>
        </p:spPr>
        <p:txBody>
          <a:bodyPr wrap="square" lIns="91440" tIns="45720" rIns="91440" bIns="45720" rtlCol="0" anchor="t">
            <a:spAutoFit/>
          </a:bodyPr>
          <a:lstStyle/>
          <a:p>
            <a:pPr algn="ctr"/>
            <a:r>
              <a:rPr lang="en-IN" sz="2800" dirty="0">
                <a:solidFill>
                  <a:schemeClr val="bg2">
                    <a:lumMod val="90000"/>
                  </a:schemeClr>
                </a:solidFill>
                <a:latin typeface="Times New Roman"/>
                <a:cs typeface="Arial"/>
              </a:rPr>
              <a:t>CREATIVE AND INNOVATIVE PROJECT</a:t>
            </a:r>
            <a:endParaRPr lang="en-IN" sz="2800" dirty="0">
              <a:solidFill>
                <a:schemeClr val="bg2">
                  <a:lumMod val="90000"/>
                </a:schemeClr>
              </a:solidFill>
              <a:latin typeface="+mj-lt"/>
              <a:cs typeface="Arial"/>
            </a:endParaRPr>
          </a:p>
        </p:txBody>
      </p:sp>
    </p:spTree>
    <p:extLst>
      <p:ext uri="{BB962C8B-B14F-4D97-AF65-F5344CB8AC3E}">
        <p14:creationId xmlns:p14="http://schemas.microsoft.com/office/powerpoint/2010/main" val="169707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2F48-7419-492D-8ABF-7458D50412CB}"/>
              </a:ext>
            </a:extLst>
          </p:cNvPr>
          <p:cNvSpPr>
            <a:spLocks noGrp="1"/>
          </p:cNvSpPr>
          <p:nvPr>
            <p:ph type="title"/>
          </p:nvPr>
        </p:nvSpPr>
        <p:spPr/>
        <p:txBody>
          <a:bodyPr>
            <a:normAutofit/>
          </a:bodyPr>
          <a:lstStyle/>
          <a:p>
            <a:r>
              <a:rPr lang="fr-FR" dirty="0"/>
              <a:t>Word Embeddings</a:t>
            </a:r>
            <a:endParaRPr lang="en-IN" dirty="0"/>
          </a:p>
        </p:txBody>
      </p:sp>
      <p:sp>
        <p:nvSpPr>
          <p:cNvPr id="3" name="Content Placeholder 2">
            <a:extLst>
              <a:ext uri="{FF2B5EF4-FFF2-40B4-BE49-F238E27FC236}">
                <a16:creationId xmlns:a16="http://schemas.microsoft.com/office/drawing/2014/main" id="{5E58D797-1BDF-45D2-B3F0-C7D2298B8A1F}"/>
              </a:ext>
            </a:extLst>
          </p:cNvPr>
          <p:cNvSpPr>
            <a:spLocks noGrp="1"/>
          </p:cNvSpPr>
          <p:nvPr>
            <p:ph idx="1"/>
          </p:nvPr>
        </p:nvSpPr>
        <p:spPr>
          <a:xfrm>
            <a:off x="722791" y="1506029"/>
            <a:ext cx="10515600" cy="4351338"/>
          </a:xfrm>
        </p:spPr>
        <p:txBody>
          <a:bodyPr/>
          <a:lstStyle/>
          <a:p>
            <a:r>
              <a:rPr lang="fr-FR" dirty="0"/>
              <a:t>Enable semantics.</a:t>
            </a:r>
          </a:p>
          <a:p>
            <a:r>
              <a:rPr lang="fr-FR" dirty="0"/>
              <a:t>Measures distance between words in semantic space </a:t>
            </a:r>
          </a:p>
          <a:p>
            <a:endParaRPr lang="en-IN" dirty="0"/>
          </a:p>
        </p:txBody>
      </p:sp>
      <p:pic>
        <p:nvPicPr>
          <p:cNvPr id="4" name="Picture 2">
            <a:extLst>
              <a:ext uri="{FF2B5EF4-FFF2-40B4-BE49-F238E27FC236}">
                <a16:creationId xmlns:a16="http://schemas.microsoft.com/office/drawing/2014/main" id="{05C09C3C-FF00-447E-8F11-560180156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481" y="2765733"/>
            <a:ext cx="8555037" cy="3727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84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0276-B955-4485-96FD-6F087D596BFD}"/>
              </a:ext>
            </a:extLst>
          </p:cNvPr>
          <p:cNvSpPr>
            <a:spLocks noGrp="1"/>
          </p:cNvSpPr>
          <p:nvPr>
            <p:ph type="title"/>
          </p:nvPr>
        </p:nvSpPr>
        <p:spPr/>
        <p:txBody>
          <a:bodyPr>
            <a:normAutofit/>
          </a:bodyPr>
          <a:lstStyle/>
          <a:p>
            <a:r>
              <a:rPr lang="fr-FR" dirty="0"/>
              <a:t>From one-hot to Embeddings</a:t>
            </a:r>
            <a:endParaRPr lang="en-IN" dirty="0"/>
          </a:p>
        </p:txBody>
      </p:sp>
      <p:sp>
        <p:nvSpPr>
          <p:cNvPr id="3" name="Content Placeholder 2">
            <a:extLst>
              <a:ext uri="{FF2B5EF4-FFF2-40B4-BE49-F238E27FC236}">
                <a16:creationId xmlns:a16="http://schemas.microsoft.com/office/drawing/2014/main" id="{30190A02-CC41-453D-99EC-DACCA0D4EB90}"/>
              </a:ext>
            </a:extLst>
          </p:cNvPr>
          <p:cNvSpPr>
            <a:spLocks noGrp="1"/>
          </p:cNvSpPr>
          <p:nvPr>
            <p:ph idx="1"/>
          </p:nvPr>
        </p:nvSpPr>
        <p:spPr>
          <a:xfrm>
            <a:off x="838200" y="1514907"/>
            <a:ext cx="10515600" cy="4351338"/>
          </a:xfrm>
        </p:spPr>
        <p:txBody>
          <a:bodyPr/>
          <a:lstStyle/>
          <a:p>
            <a:r>
              <a:rPr lang="fr-FR" sz="2800" dirty="0"/>
              <a:t>Embedding matrix is a learned parameters of the model.</a:t>
            </a:r>
          </a:p>
          <a:p>
            <a:r>
              <a:rPr lang="fr-FR" sz="2800" dirty="0"/>
              <a:t>Embedding vector for the particular word.</a:t>
            </a:r>
          </a:p>
          <a:p>
            <a:endParaRPr lang="en-IN" dirty="0"/>
          </a:p>
        </p:txBody>
      </p:sp>
      <p:pic>
        <p:nvPicPr>
          <p:cNvPr id="4" name="Picture 3">
            <a:extLst>
              <a:ext uri="{FF2B5EF4-FFF2-40B4-BE49-F238E27FC236}">
                <a16:creationId xmlns:a16="http://schemas.microsoft.com/office/drawing/2014/main" id="{E94AB7B3-3FDD-4C6F-9F52-808B9C0E5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585" y="2768261"/>
            <a:ext cx="7192963"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23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CE6C-1D7B-4FCC-9C1C-55F86ED5C11A}"/>
              </a:ext>
            </a:extLst>
          </p:cNvPr>
          <p:cNvSpPr>
            <a:spLocks noGrp="1"/>
          </p:cNvSpPr>
          <p:nvPr>
            <p:ph type="title"/>
          </p:nvPr>
        </p:nvSpPr>
        <p:spPr>
          <a:xfrm>
            <a:off x="838200" y="365126"/>
            <a:ext cx="10347664" cy="993158"/>
          </a:xfrm>
        </p:spPr>
        <p:txBody>
          <a:bodyPr>
            <a:normAutofit/>
          </a:bodyPr>
          <a:lstStyle/>
          <a:p>
            <a:r>
              <a:rPr lang="fr-FR" dirty="0"/>
              <a:t>What is BidirectionalRNN?</a:t>
            </a:r>
            <a:endParaRPr lang="en-IN" dirty="0"/>
          </a:p>
        </p:txBody>
      </p:sp>
      <p:sp>
        <p:nvSpPr>
          <p:cNvPr id="3" name="Content Placeholder 2">
            <a:extLst>
              <a:ext uri="{FF2B5EF4-FFF2-40B4-BE49-F238E27FC236}">
                <a16:creationId xmlns:a16="http://schemas.microsoft.com/office/drawing/2014/main" id="{D626E594-B083-4B2A-BE42-6A420C50D70F}"/>
              </a:ext>
            </a:extLst>
          </p:cNvPr>
          <p:cNvSpPr>
            <a:spLocks noGrp="1"/>
          </p:cNvSpPr>
          <p:nvPr>
            <p:ph idx="1"/>
          </p:nvPr>
        </p:nvSpPr>
        <p:spPr>
          <a:xfrm>
            <a:off x="670264" y="1253331"/>
            <a:ext cx="10515600" cy="4351338"/>
          </a:xfrm>
        </p:spPr>
        <p:txBody>
          <a:bodyPr/>
          <a:lstStyle/>
          <a:p>
            <a:r>
              <a:rPr lang="en-US" sz="2000" dirty="0"/>
              <a:t>Bidirectional Recurrent Neural Networks (BRNN) connect two hidden layers of opposite directions to the same output. With this form of generative deep learning, the output layer can get information from past (backwards) and future (forward) states simultaneously.</a:t>
            </a:r>
            <a:endParaRPr lang="fr-FR" sz="2000" dirty="0"/>
          </a:p>
          <a:p>
            <a:endParaRPr lang="en-IN" dirty="0"/>
          </a:p>
        </p:txBody>
      </p:sp>
      <p:pic>
        <p:nvPicPr>
          <p:cNvPr id="4" name="Picture 2" descr="capital_abcd: Modelling Context in Word Embeddings | Chaitanya Joshi">
            <a:extLst>
              <a:ext uri="{FF2B5EF4-FFF2-40B4-BE49-F238E27FC236}">
                <a16:creationId xmlns:a16="http://schemas.microsoft.com/office/drawing/2014/main" id="{A213854E-3B3E-4C81-A8AE-3C2F57E11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153" y="2634894"/>
            <a:ext cx="829408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64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3CBB-8984-4D0F-B858-22D836E5CB73}"/>
              </a:ext>
            </a:extLst>
          </p:cNvPr>
          <p:cNvSpPr>
            <a:spLocks noGrp="1"/>
          </p:cNvSpPr>
          <p:nvPr>
            <p:ph type="title"/>
          </p:nvPr>
        </p:nvSpPr>
        <p:spPr/>
        <p:txBody>
          <a:bodyPr>
            <a:normAutofit fontScale="90000"/>
          </a:bodyPr>
          <a:lstStyle/>
          <a:p>
            <a:r>
              <a:rPr lang="en-US" dirty="0"/>
              <a:t>Seq2Seq model or RNN Encoder-Decoder</a:t>
            </a:r>
            <a:endParaRPr lang="en-IN" dirty="0"/>
          </a:p>
        </p:txBody>
      </p:sp>
      <p:sp>
        <p:nvSpPr>
          <p:cNvPr id="3" name="Content Placeholder 2">
            <a:extLst>
              <a:ext uri="{FF2B5EF4-FFF2-40B4-BE49-F238E27FC236}">
                <a16:creationId xmlns:a16="http://schemas.microsoft.com/office/drawing/2014/main" id="{85D42BE4-0F73-46A2-97C2-FA5557199181}"/>
              </a:ext>
            </a:extLst>
          </p:cNvPr>
          <p:cNvSpPr>
            <a:spLocks noGrp="1"/>
          </p:cNvSpPr>
          <p:nvPr>
            <p:ph idx="1"/>
          </p:nvPr>
        </p:nvSpPr>
        <p:spPr/>
        <p:txBody>
          <a:bodyPr>
            <a:normAutofit lnSpcReduction="10000"/>
          </a:bodyPr>
          <a:lstStyle/>
          <a:p>
            <a:r>
              <a:rPr lang="en-US" sz="2800" i="1" dirty="0"/>
              <a:t>An “encoder” RNN reads the source sentence and transforms it into a rich fixed-length vector representation, which in turn in used as the initial hidden state of a “decoder” RNN (context vector) that generates the target sentence. </a:t>
            </a:r>
          </a:p>
          <a:p>
            <a:r>
              <a:rPr lang="en-US" i="1" dirty="0"/>
              <a:t> RNN Encoder–Decoder, consists of two recurrent neural networks (RNN) that act as an encoder and a decoder pair. The encoder maps a variable-length source sequence to a fixed-length vector, and the decoder maps the vector representation back to a variable-length target sequence.</a:t>
            </a:r>
          </a:p>
          <a:p>
            <a:endParaRPr lang="en-US" sz="2800" i="1" dirty="0"/>
          </a:p>
          <a:p>
            <a:endParaRPr lang="en-IN" dirty="0"/>
          </a:p>
        </p:txBody>
      </p:sp>
    </p:spTree>
    <p:extLst>
      <p:ext uri="{BB962C8B-B14F-4D97-AF65-F5344CB8AC3E}">
        <p14:creationId xmlns:p14="http://schemas.microsoft.com/office/powerpoint/2010/main" val="127055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3247-BD4A-4B8E-A235-07C2FC76C353}"/>
              </a:ext>
            </a:extLst>
          </p:cNvPr>
          <p:cNvSpPr>
            <a:spLocks noGrp="1"/>
          </p:cNvSpPr>
          <p:nvPr>
            <p:ph type="title"/>
          </p:nvPr>
        </p:nvSpPr>
        <p:spPr/>
        <p:txBody>
          <a:bodyPr>
            <a:normAutofit fontScale="90000"/>
          </a:bodyPr>
          <a:lstStyle/>
          <a:p>
            <a:r>
              <a:rPr lang="en-US" dirty="0"/>
              <a:t>Seq2Seq model / RNN Encoder-Decoder                  			     Architecture</a:t>
            </a:r>
            <a:endParaRPr lang="en-IN" dirty="0"/>
          </a:p>
        </p:txBody>
      </p:sp>
      <p:pic>
        <p:nvPicPr>
          <p:cNvPr id="5" name="Content Placeholder 4">
            <a:extLst>
              <a:ext uri="{FF2B5EF4-FFF2-40B4-BE49-F238E27FC236}">
                <a16:creationId xmlns:a16="http://schemas.microsoft.com/office/drawing/2014/main" id="{7EE8D81E-FA91-41A8-B2E3-225BE2859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300" y="2905476"/>
            <a:ext cx="10205400" cy="2191636"/>
          </a:xfrm>
        </p:spPr>
      </p:pic>
    </p:spTree>
    <p:extLst>
      <p:ext uri="{BB962C8B-B14F-4D97-AF65-F5344CB8AC3E}">
        <p14:creationId xmlns:p14="http://schemas.microsoft.com/office/powerpoint/2010/main" val="102098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611F-8A41-40F1-9ABA-871769ABE920}"/>
              </a:ext>
            </a:extLst>
          </p:cNvPr>
          <p:cNvSpPr>
            <a:spLocks noGrp="1"/>
          </p:cNvSpPr>
          <p:nvPr>
            <p:ph type="title"/>
          </p:nvPr>
        </p:nvSpPr>
        <p:spPr/>
        <p:txBody>
          <a:bodyPr>
            <a:normAutofit fontScale="90000"/>
          </a:bodyPr>
          <a:lstStyle/>
          <a:p>
            <a:r>
              <a:rPr lang="fr-FR" sz="4400" dirty="0"/>
              <a:t>Attention Mechanism(Bahdanau Attention)</a:t>
            </a:r>
            <a:r>
              <a:rPr lang="fr-FR" dirty="0"/>
              <a:t>:</a:t>
            </a:r>
            <a:endParaRPr lang="en-IN" dirty="0"/>
          </a:p>
        </p:txBody>
      </p:sp>
      <p:sp>
        <p:nvSpPr>
          <p:cNvPr id="3" name="Content Placeholder 2">
            <a:extLst>
              <a:ext uri="{FF2B5EF4-FFF2-40B4-BE49-F238E27FC236}">
                <a16:creationId xmlns:a16="http://schemas.microsoft.com/office/drawing/2014/main" id="{5D6FE3F9-614E-45B1-A72A-14BCF5350BAE}"/>
              </a:ext>
            </a:extLst>
          </p:cNvPr>
          <p:cNvSpPr>
            <a:spLocks noGrp="1"/>
          </p:cNvSpPr>
          <p:nvPr>
            <p:ph idx="1"/>
          </p:nvPr>
        </p:nvSpPr>
        <p:spPr/>
        <p:txBody>
          <a:bodyPr>
            <a:normAutofit fontScale="70000" lnSpcReduction="20000"/>
          </a:bodyPr>
          <a:lstStyle/>
          <a:p>
            <a:pPr fontAlgn="base"/>
            <a:r>
              <a:rPr lang="en-US" sz="2800" dirty="0"/>
              <a:t>Freeing the encoder-decoder architecture from the fixed-length internal representation.</a:t>
            </a:r>
          </a:p>
          <a:p>
            <a:pPr fontAlgn="base"/>
            <a:r>
              <a:rPr lang="en-US" sz="2800" dirty="0"/>
              <a:t>Achieved by keeping the intermediate outputs from the encoder LSTM from each step of the input sequence and training the model to learn to pay selective attention to these inputs and relate them to items in the output sequence.</a:t>
            </a:r>
          </a:p>
          <a:p>
            <a:pPr fontAlgn="base"/>
            <a:r>
              <a:rPr lang="en-US" sz="2800" i="1" dirty="0"/>
              <a:t>Each time the proposed model generates a word in a translation, it (soft-)searches for a set of positions in a source sentence where the most relevant information is concentrated. The model then predicts a target word based on the context vectors associated with these source positions and all the previous generated target words.</a:t>
            </a:r>
          </a:p>
          <a:p>
            <a:pPr fontAlgn="base"/>
            <a:r>
              <a:rPr lang="en-US" i="1" dirty="0"/>
              <a:t>I</a:t>
            </a:r>
            <a:r>
              <a:rPr lang="en-US" sz="2800" i="1" dirty="0"/>
              <a:t>t encodes the input sentence into a sequence of vectors and chooses a subset of these vectors adaptively while decoding the translation. This frees a neural translation model from having to squash all the information of a source sentence, regardless of its length, into a fixed-length vector.</a:t>
            </a:r>
          </a:p>
          <a:p>
            <a:endParaRPr lang="en-IN" dirty="0"/>
          </a:p>
        </p:txBody>
      </p:sp>
    </p:spTree>
    <p:extLst>
      <p:ext uri="{BB962C8B-B14F-4D97-AF65-F5344CB8AC3E}">
        <p14:creationId xmlns:p14="http://schemas.microsoft.com/office/powerpoint/2010/main" val="98946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621D-EED4-4274-AE6C-89FD31E5D87C}"/>
              </a:ext>
            </a:extLst>
          </p:cNvPr>
          <p:cNvSpPr>
            <a:spLocks noGrp="1"/>
          </p:cNvSpPr>
          <p:nvPr>
            <p:ph type="title"/>
          </p:nvPr>
        </p:nvSpPr>
        <p:spPr/>
        <p:txBody>
          <a:bodyPr>
            <a:normAutofit fontScale="90000"/>
          </a:bodyPr>
          <a:lstStyle/>
          <a:p>
            <a:r>
              <a:rPr lang="en-US" dirty="0"/>
              <a:t>     Architecture of Seq2Seq model with        		  Attention Mechanism</a:t>
            </a:r>
            <a:endParaRPr lang="en-IN" dirty="0"/>
          </a:p>
        </p:txBody>
      </p:sp>
      <p:pic>
        <p:nvPicPr>
          <p:cNvPr id="5" name="Content Placeholder 4">
            <a:extLst>
              <a:ext uri="{FF2B5EF4-FFF2-40B4-BE49-F238E27FC236}">
                <a16:creationId xmlns:a16="http://schemas.microsoft.com/office/drawing/2014/main" id="{646C2E26-6E4F-4EF6-B886-6B8F980BF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737" y="2767806"/>
            <a:ext cx="9534525" cy="2466975"/>
          </a:xfrm>
        </p:spPr>
      </p:pic>
    </p:spTree>
    <p:extLst>
      <p:ext uri="{BB962C8B-B14F-4D97-AF65-F5344CB8AC3E}">
        <p14:creationId xmlns:p14="http://schemas.microsoft.com/office/powerpoint/2010/main" val="205624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04F1-9E57-4D7D-8D09-BE232B1651A2}"/>
              </a:ext>
            </a:extLst>
          </p:cNvPr>
          <p:cNvSpPr>
            <a:spLocks noGrp="1"/>
          </p:cNvSpPr>
          <p:nvPr>
            <p:ph type="title"/>
          </p:nvPr>
        </p:nvSpPr>
        <p:spPr/>
        <p:txBody>
          <a:bodyPr/>
          <a:lstStyle/>
          <a:p>
            <a:r>
              <a:rPr lang="fr-FR" sz="4400" dirty="0"/>
              <a:t>Dataset : Cornell Movie Dialogs Corpus</a:t>
            </a:r>
            <a:endParaRPr lang="en-IN" dirty="0"/>
          </a:p>
        </p:txBody>
      </p:sp>
      <p:sp>
        <p:nvSpPr>
          <p:cNvPr id="3" name="Content Placeholder 2">
            <a:extLst>
              <a:ext uri="{FF2B5EF4-FFF2-40B4-BE49-F238E27FC236}">
                <a16:creationId xmlns:a16="http://schemas.microsoft.com/office/drawing/2014/main" id="{E789009E-47B5-4192-B96B-DE5D182DDC1D}"/>
              </a:ext>
            </a:extLst>
          </p:cNvPr>
          <p:cNvSpPr>
            <a:spLocks noGrp="1"/>
          </p:cNvSpPr>
          <p:nvPr>
            <p:ph idx="1"/>
          </p:nvPr>
        </p:nvSpPr>
        <p:spPr>
          <a:xfrm>
            <a:off x="838200" y="1621439"/>
            <a:ext cx="10515600" cy="5032375"/>
          </a:xfrm>
        </p:spPr>
        <p:txBody>
          <a:bodyPr>
            <a:normAutofit fontScale="25000" lnSpcReduction="20000"/>
          </a:bodyPr>
          <a:lstStyle/>
          <a:p>
            <a:pPr marL="36576" indent="0">
              <a:buNone/>
            </a:pPr>
            <a:endParaRPr lang="en-US" sz="2000" b="1" dirty="0"/>
          </a:p>
          <a:p>
            <a:pPr marL="36576" indent="0">
              <a:buNone/>
            </a:pPr>
            <a:r>
              <a:rPr lang="en-US" sz="4800" dirty="0"/>
              <a:t>This corpus contains a large metadata-rich collection of fictional conversations extracted from raw movie scripts.</a:t>
            </a:r>
          </a:p>
          <a:p>
            <a:pPr fontAlgn="b">
              <a:buFont typeface="Wingdings" pitchFamily="2" charset="2"/>
              <a:buChar char="v"/>
            </a:pPr>
            <a:r>
              <a:rPr lang="en-US" sz="4800" dirty="0"/>
              <a:t>220,579 conversational exchanges between 10,292 pairs of movie characters</a:t>
            </a:r>
            <a:br>
              <a:rPr lang="en-US" sz="4800" dirty="0"/>
            </a:br>
            <a:endParaRPr lang="en-US" sz="4800" dirty="0"/>
          </a:p>
          <a:p>
            <a:pPr fontAlgn="b">
              <a:buFont typeface="Wingdings" pitchFamily="2" charset="2"/>
              <a:buChar char="v"/>
            </a:pPr>
            <a:r>
              <a:rPr lang="en-US" sz="4800" dirty="0"/>
              <a:t>Involves 9,035 characters from 617 movies</a:t>
            </a:r>
            <a:br>
              <a:rPr lang="en-US" sz="4800" dirty="0"/>
            </a:br>
            <a:endParaRPr lang="en-US" sz="4800" dirty="0"/>
          </a:p>
          <a:p>
            <a:pPr fontAlgn="b">
              <a:buFont typeface="Wingdings" pitchFamily="2" charset="2"/>
              <a:buChar char="v"/>
            </a:pPr>
            <a:r>
              <a:rPr lang="en-US" sz="4800" dirty="0"/>
              <a:t>In total 304,713 utterances</a:t>
            </a:r>
            <a:br>
              <a:rPr lang="en-US" sz="4800" dirty="0"/>
            </a:br>
            <a:endParaRPr lang="en-US" sz="4800" dirty="0"/>
          </a:p>
          <a:p>
            <a:pPr fontAlgn="b">
              <a:buFont typeface="Wingdings" pitchFamily="2" charset="2"/>
              <a:buChar char="v"/>
            </a:pPr>
            <a:r>
              <a:rPr lang="en-US" sz="4800" dirty="0"/>
              <a:t>Movie metadata included:</a:t>
            </a:r>
            <a:br>
              <a:rPr lang="en-US" sz="4800" dirty="0"/>
            </a:br>
            <a:endParaRPr lang="en-US" sz="4800" dirty="0"/>
          </a:p>
          <a:p>
            <a:pPr lvl="1" fontAlgn="b"/>
            <a:r>
              <a:rPr lang="en-US" sz="4800" dirty="0"/>
              <a:t>    Genres</a:t>
            </a:r>
            <a:br>
              <a:rPr lang="en-US" sz="4800" dirty="0"/>
            </a:br>
            <a:endParaRPr lang="en-US" sz="4800" dirty="0"/>
          </a:p>
          <a:p>
            <a:pPr lvl="1" fontAlgn="b"/>
            <a:r>
              <a:rPr lang="en-US" sz="4800" dirty="0"/>
              <a:t>    Release year</a:t>
            </a:r>
            <a:br>
              <a:rPr lang="en-US" sz="4800" dirty="0"/>
            </a:br>
            <a:endParaRPr lang="en-US" sz="4800" dirty="0"/>
          </a:p>
          <a:p>
            <a:pPr lvl="1" fontAlgn="b"/>
            <a:r>
              <a:rPr lang="en-US" sz="4800" dirty="0"/>
              <a:t>    IMDB rating</a:t>
            </a:r>
            <a:br>
              <a:rPr lang="en-US" sz="4800" dirty="0"/>
            </a:br>
            <a:endParaRPr lang="en-US" sz="4800" dirty="0"/>
          </a:p>
          <a:p>
            <a:pPr lvl="1" fontAlgn="b"/>
            <a:r>
              <a:rPr lang="en-US" sz="4800" dirty="0"/>
              <a:t>    Number of IMDB votes</a:t>
            </a:r>
            <a:br>
              <a:rPr lang="en-US" sz="4800" dirty="0"/>
            </a:br>
            <a:br>
              <a:rPr lang="en-US" sz="4800" dirty="0"/>
            </a:br>
            <a:endParaRPr lang="en-US" sz="4800" dirty="0"/>
          </a:p>
          <a:p>
            <a:pPr fontAlgn="b">
              <a:buFont typeface="Wingdings" pitchFamily="2" charset="2"/>
              <a:buChar char="v"/>
            </a:pPr>
            <a:r>
              <a:rPr lang="en-US" sz="4800" dirty="0"/>
              <a:t>Character metadata included:</a:t>
            </a:r>
            <a:br>
              <a:rPr lang="en-US" sz="4800" dirty="0"/>
            </a:br>
            <a:endParaRPr lang="en-US" sz="4800" dirty="0"/>
          </a:p>
          <a:p>
            <a:pPr lvl="1" fontAlgn="b"/>
            <a:r>
              <a:rPr lang="en-US" sz="4800" dirty="0"/>
              <a:t>    Gender (for 3,774 characters)</a:t>
            </a:r>
            <a:br>
              <a:rPr lang="en-US" sz="4800" dirty="0"/>
            </a:br>
            <a:endParaRPr lang="en-US" sz="4800" dirty="0"/>
          </a:p>
          <a:p>
            <a:pPr lvl="1" fontAlgn="b"/>
            <a:r>
              <a:rPr lang="en-US" sz="4800" dirty="0"/>
              <a:t>    Position on movie credits (3,321 characters)</a:t>
            </a:r>
            <a:br>
              <a:rPr lang="en-US" sz="4800" dirty="0"/>
            </a:br>
            <a:endParaRPr lang="en-US" sz="4800" dirty="0"/>
          </a:p>
          <a:p>
            <a:pPr marL="0" indent="0">
              <a:buNone/>
            </a:pPr>
            <a:endParaRPr lang="en-IN" dirty="0"/>
          </a:p>
        </p:txBody>
      </p:sp>
    </p:spTree>
    <p:extLst>
      <p:ext uri="{BB962C8B-B14F-4D97-AF65-F5344CB8AC3E}">
        <p14:creationId xmlns:p14="http://schemas.microsoft.com/office/powerpoint/2010/main" val="3030186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080D-FB68-497D-9E7C-A2DC698C0F9C}"/>
              </a:ext>
            </a:extLst>
          </p:cNvPr>
          <p:cNvSpPr>
            <a:spLocks noGrp="1"/>
          </p:cNvSpPr>
          <p:nvPr>
            <p:ph type="title"/>
          </p:nvPr>
        </p:nvSpPr>
        <p:spPr/>
        <p:txBody>
          <a:bodyPr/>
          <a:lstStyle/>
          <a:p>
            <a:r>
              <a:rPr lang="en-IN" dirty="0"/>
              <a:t>TECHNICAL STACK</a:t>
            </a:r>
          </a:p>
        </p:txBody>
      </p:sp>
      <p:sp>
        <p:nvSpPr>
          <p:cNvPr id="3" name="Content Placeholder 2">
            <a:extLst>
              <a:ext uri="{FF2B5EF4-FFF2-40B4-BE49-F238E27FC236}">
                <a16:creationId xmlns:a16="http://schemas.microsoft.com/office/drawing/2014/main" id="{125BB09C-E0B8-45E8-8575-183CC8F9E953}"/>
              </a:ext>
            </a:extLst>
          </p:cNvPr>
          <p:cNvSpPr>
            <a:spLocks noGrp="1"/>
          </p:cNvSpPr>
          <p:nvPr>
            <p:ph idx="1"/>
          </p:nvPr>
        </p:nvSpPr>
        <p:spPr/>
        <p:txBody>
          <a:bodyPr/>
          <a:lstStyle/>
          <a:p>
            <a:endParaRPr lang="en-US" dirty="0"/>
          </a:p>
          <a:p>
            <a:endParaRPr lang="en-US" dirty="0"/>
          </a:p>
          <a:p>
            <a:r>
              <a:rPr lang="en-US" dirty="0"/>
              <a:t>Google </a:t>
            </a:r>
            <a:r>
              <a:rPr lang="en-US" dirty="0" err="1"/>
              <a:t>Colab</a:t>
            </a:r>
            <a:endParaRPr lang="en-US" dirty="0"/>
          </a:p>
          <a:p>
            <a:r>
              <a:rPr lang="en-IN" sz="2800" dirty="0">
                <a:effectLst/>
                <a:latin typeface="Times New Roman"/>
                <a:ea typeface="Calibri" panose="020F0502020204030204" pitchFamily="34" charset="0"/>
                <a:cs typeface="Arial"/>
              </a:rPr>
              <a:t>NumPy Stack(NumPy, Pandas, SciPy, Matplotlib)</a:t>
            </a:r>
          </a:p>
          <a:p>
            <a:r>
              <a:rPr lang="en-IN" sz="2800" dirty="0">
                <a:effectLst/>
                <a:latin typeface="Times New Roman"/>
                <a:ea typeface="Calibri" panose="020F0502020204030204" pitchFamily="34" charset="0"/>
                <a:cs typeface="Arial"/>
              </a:rPr>
              <a:t>TensorFlow 1.4</a:t>
            </a:r>
          </a:p>
          <a:p>
            <a:r>
              <a:rPr lang="en-IN" dirty="0">
                <a:latin typeface="Times New Roman"/>
                <a:ea typeface="Calibri" panose="020F0502020204030204" pitchFamily="34" charset="0"/>
                <a:cs typeface="Arial"/>
              </a:rPr>
              <a:t>Flask</a:t>
            </a:r>
            <a:endParaRPr lang="en-IN" sz="2800" dirty="0">
              <a:effectLst/>
              <a:latin typeface="Times New Roman"/>
              <a:ea typeface="Calibri" panose="020F0502020204030204" pitchFamily="34" charset="0"/>
              <a:cs typeface="Arial"/>
            </a:endParaRPr>
          </a:p>
          <a:p>
            <a:pPr marL="0" indent="0">
              <a:buNone/>
            </a:pPr>
            <a:endParaRPr lang="en-IN" sz="2800" dirty="0">
              <a:effectLst/>
              <a:latin typeface="Times New Roman"/>
              <a:ea typeface="Calibri" panose="020F0502020204030204" pitchFamily="34" charset="0"/>
              <a:cs typeface="Arial"/>
            </a:endParaRPr>
          </a:p>
          <a:p>
            <a:endParaRPr lang="en-IN" dirty="0"/>
          </a:p>
        </p:txBody>
      </p:sp>
    </p:spTree>
    <p:extLst>
      <p:ext uri="{BB962C8B-B14F-4D97-AF65-F5344CB8AC3E}">
        <p14:creationId xmlns:p14="http://schemas.microsoft.com/office/powerpoint/2010/main" val="313236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026-C9F7-46E5-B3AA-9A2F2B6B0D5E}"/>
              </a:ext>
            </a:extLst>
          </p:cNvPr>
          <p:cNvSpPr>
            <a:spLocks noGrp="1"/>
          </p:cNvSpPr>
          <p:nvPr>
            <p:ph type="title"/>
          </p:nvPr>
        </p:nvSpPr>
        <p:spPr/>
        <p:txBody>
          <a:bodyPr/>
          <a:lstStyle/>
          <a:p>
            <a:r>
              <a:rPr lang="en-IN" dirty="0"/>
              <a:t>IMPLEMENTATION &amp; ALGORITHM</a:t>
            </a:r>
          </a:p>
        </p:txBody>
      </p:sp>
      <p:sp>
        <p:nvSpPr>
          <p:cNvPr id="3" name="Content Placeholder 2">
            <a:extLst>
              <a:ext uri="{FF2B5EF4-FFF2-40B4-BE49-F238E27FC236}">
                <a16:creationId xmlns:a16="http://schemas.microsoft.com/office/drawing/2014/main" id="{2A5867A7-6F37-4A29-A9FB-B8D0B9200AAA}"/>
              </a:ext>
            </a:extLst>
          </p:cNvPr>
          <p:cNvSpPr>
            <a:spLocks noGrp="1"/>
          </p:cNvSpPr>
          <p:nvPr>
            <p:ph idx="1"/>
          </p:nvPr>
        </p:nvSpPr>
        <p:spPr/>
        <p:txBody>
          <a:bodyPr/>
          <a:lstStyle/>
          <a:p>
            <a:r>
              <a:rPr lang="en-IN" dirty="0"/>
              <a:t>Load dataset into </a:t>
            </a:r>
            <a:r>
              <a:rPr lang="en-IN" dirty="0" err="1"/>
              <a:t>colab</a:t>
            </a:r>
            <a:r>
              <a:rPr lang="en-IN" dirty="0"/>
              <a:t> notebook</a:t>
            </a:r>
          </a:p>
          <a:p>
            <a:r>
              <a:rPr lang="en-IN" dirty="0"/>
              <a:t>Pre-process the data</a:t>
            </a:r>
          </a:p>
          <a:p>
            <a:r>
              <a:rPr lang="en-IN" dirty="0"/>
              <a:t>Build the Seq2Seq model with attention</a:t>
            </a:r>
          </a:p>
          <a:p>
            <a:r>
              <a:rPr lang="en-IN" dirty="0"/>
              <a:t>Split the data to encoder and decoder inputs </a:t>
            </a:r>
          </a:p>
          <a:p>
            <a:r>
              <a:rPr lang="en-IN" dirty="0"/>
              <a:t>Train the model</a:t>
            </a:r>
          </a:p>
          <a:p>
            <a:r>
              <a:rPr lang="en-IN" dirty="0"/>
              <a:t>Evaluate the model with predictions</a:t>
            </a:r>
          </a:p>
        </p:txBody>
      </p:sp>
    </p:spTree>
    <p:extLst>
      <p:ext uri="{BB962C8B-B14F-4D97-AF65-F5344CB8AC3E}">
        <p14:creationId xmlns:p14="http://schemas.microsoft.com/office/powerpoint/2010/main" val="359537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31BD-DF8E-4ACE-81BF-A8D235AC2310}"/>
              </a:ext>
            </a:extLst>
          </p:cNvPr>
          <p:cNvSpPr>
            <a:spLocks noGrp="1"/>
          </p:cNvSpPr>
          <p:nvPr>
            <p:ph type="title"/>
          </p:nvPr>
        </p:nvSpPr>
        <p:spPr/>
        <p:txBody>
          <a:bodyPr/>
          <a:lstStyle/>
          <a:p>
            <a:r>
              <a:rPr lang="en-IN" dirty="0"/>
              <a:t>		   AIM OF THE PROJECT</a:t>
            </a:r>
          </a:p>
        </p:txBody>
      </p:sp>
      <p:sp>
        <p:nvSpPr>
          <p:cNvPr id="3" name="Content Placeholder 2">
            <a:extLst>
              <a:ext uri="{FF2B5EF4-FFF2-40B4-BE49-F238E27FC236}">
                <a16:creationId xmlns:a16="http://schemas.microsoft.com/office/drawing/2014/main" id="{1A4870FC-0760-4101-86D8-BA71C3815347}"/>
              </a:ext>
            </a:extLst>
          </p:cNvPr>
          <p:cNvSpPr>
            <a:spLocks noGrp="1"/>
          </p:cNvSpPr>
          <p:nvPr>
            <p:ph idx="1"/>
          </p:nvPr>
        </p:nvSpPr>
        <p:spPr/>
        <p:txBody>
          <a:bodyPr/>
          <a:lstStyle/>
          <a:p>
            <a:endParaRPr lang="en-US" dirty="0"/>
          </a:p>
          <a:p>
            <a:pPr marL="0" indent="0">
              <a:buNone/>
            </a:pPr>
            <a:r>
              <a:rPr lang="en-IN" dirty="0"/>
              <a:t>        </a:t>
            </a:r>
          </a:p>
          <a:p>
            <a:pPr marL="0" indent="0">
              <a:buNone/>
            </a:pPr>
            <a:r>
              <a:rPr lang="en-US" dirty="0"/>
              <a:t>To develop a generative based conversational chatbot using Seq2Seq with  Attention mechanism for society and enterprise applications.</a:t>
            </a:r>
            <a:endParaRPr lang="en-IN" dirty="0"/>
          </a:p>
        </p:txBody>
      </p:sp>
    </p:spTree>
    <p:extLst>
      <p:ext uri="{BB962C8B-B14F-4D97-AF65-F5344CB8AC3E}">
        <p14:creationId xmlns:p14="http://schemas.microsoft.com/office/powerpoint/2010/main" val="177201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D5E8-27A2-4E85-BA0D-5B5A069B0726}"/>
              </a:ext>
            </a:extLst>
          </p:cNvPr>
          <p:cNvSpPr>
            <a:spLocks noGrp="1"/>
          </p:cNvSpPr>
          <p:nvPr>
            <p:ph type="title"/>
          </p:nvPr>
        </p:nvSpPr>
        <p:spPr/>
        <p:txBody>
          <a:bodyPr/>
          <a:lstStyle/>
          <a:p>
            <a:r>
              <a:rPr lang="en-US" dirty="0"/>
              <a:t>Preprocessing-I</a:t>
            </a:r>
            <a:endParaRPr lang="en-IN" dirty="0"/>
          </a:p>
        </p:txBody>
      </p:sp>
      <p:sp>
        <p:nvSpPr>
          <p:cNvPr id="3" name="Content Placeholder 2">
            <a:extLst>
              <a:ext uri="{FF2B5EF4-FFF2-40B4-BE49-F238E27FC236}">
                <a16:creationId xmlns:a16="http://schemas.microsoft.com/office/drawing/2014/main" id="{C1AF6E70-2A52-4916-9B2A-F259F9FFAFA3}"/>
              </a:ext>
            </a:extLst>
          </p:cNvPr>
          <p:cNvSpPr>
            <a:spLocks noGrp="1"/>
          </p:cNvSpPr>
          <p:nvPr>
            <p:ph idx="1"/>
          </p:nvPr>
        </p:nvSpPr>
        <p:spPr/>
        <p:txBody>
          <a:bodyPr>
            <a:normAutofit fontScale="25000" lnSpcReduction="20000"/>
          </a:bodyPr>
          <a:lstStyle/>
          <a:p>
            <a:pPr marL="36576" indent="0">
              <a:buNone/>
            </a:pPr>
            <a:r>
              <a:rPr lang="en-US" sz="4400" dirty="0">
                <a:cs typeface="Times New Roman" pitchFamily="18" charset="0"/>
              </a:rPr>
              <a:t>Step 1:</a:t>
            </a:r>
          </a:p>
          <a:p>
            <a:r>
              <a:rPr lang="en-US" sz="4400" dirty="0">
                <a:cs typeface="Times New Roman" pitchFamily="18" charset="0"/>
              </a:rPr>
              <a:t>Read from 'movie_conversations.txt'</a:t>
            </a:r>
          </a:p>
          <a:p>
            <a:r>
              <a:rPr lang="en-US" sz="4400" dirty="0">
                <a:cs typeface="Times New Roman" pitchFamily="18" charset="0"/>
              </a:rPr>
              <a:t>Create a list of [list of </a:t>
            </a:r>
            <a:r>
              <a:rPr lang="en-US" sz="4400" dirty="0" err="1">
                <a:cs typeface="Times New Roman" pitchFamily="18" charset="0"/>
              </a:rPr>
              <a:t>line_id's</a:t>
            </a:r>
            <a:r>
              <a:rPr lang="en-US" sz="4400" dirty="0">
                <a:cs typeface="Times New Roman" pitchFamily="18" charset="0"/>
              </a:rPr>
              <a:t>]</a:t>
            </a:r>
          </a:p>
          <a:p>
            <a:pPr marL="36576" indent="0">
              <a:buNone/>
            </a:pPr>
            <a:r>
              <a:rPr lang="en-US" sz="4400" dirty="0">
                <a:solidFill>
                  <a:schemeClr val="accent3"/>
                </a:solidFill>
                <a:latin typeface="Consolas"/>
              </a:rPr>
              <a:t>Output Ex: </a:t>
            </a:r>
            <a:r>
              <a:rPr lang="en-US" sz="4400" dirty="0">
                <a:solidFill>
                  <a:schemeClr val="accent2">
                    <a:lumMod val="60000"/>
                    <a:lumOff val="40000"/>
                  </a:schemeClr>
                </a:solidFill>
                <a:latin typeface="Consolas"/>
              </a:rPr>
              <a:t>['L194', 'L195', 'L196', 'L197']</a:t>
            </a:r>
          </a:p>
          <a:p>
            <a:pPr marL="36576" indent="0">
              <a:buNone/>
            </a:pPr>
            <a:r>
              <a:rPr lang="en-US" sz="4400" dirty="0"/>
              <a:t>Step 2:</a:t>
            </a:r>
          </a:p>
          <a:p>
            <a:r>
              <a:rPr lang="en-US" sz="4400" dirty="0"/>
              <a:t>Read from 'movie-lines.txt'</a:t>
            </a:r>
          </a:p>
          <a:p>
            <a:r>
              <a:rPr lang="en-US" sz="4400" dirty="0"/>
              <a:t>Create a dictionary with ( key = </a:t>
            </a:r>
            <a:r>
              <a:rPr lang="en-US" sz="4400" dirty="0" err="1"/>
              <a:t>line_id</a:t>
            </a:r>
            <a:r>
              <a:rPr lang="en-US" sz="4400" dirty="0"/>
              <a:t>, value = text )</a:t>
            </a:r>
          </a:p>
          <a:p>
            <a:pPr marL="36576" indent="0">
              <a:buNone/>
            </a:pPr>
            <a:r>
              <a:rPr lang="en-US" sz="4400" dirty="0">
                <a:solidFill>
                  <a:schemeClr val="accent2"/>
                </a:solidFill>
                <a:latin typeface="Consolas"/>
              </a:rPr>
              <a:t>        They do not!</a:t>
            </a:r>
          </a:p>
          <a:p>
            <a:pPr marL="621792" lvl="2" indent="0">
              <a:buNone/>
            </a:pPr>
            <a:r>
              <a:rPr lang="en-US" sz="4400" dirty="0">
                <a:solidFill>
                  <a:schemeClr val="accent2"/>
                </a:solidFill>
                <a:latin typeface="Consolas"/>
              </a:rPr>
              <a:t>They do to!</a:t>
            </a:r>
          </a:p>
          <a:p>
            <a:pPr marL="621792" lvl="2" indent="0">
              <a:buNone/>
            </a:pPr>
            <a:r>
              <a:rPr lang="en-US" sz="4400" dirty="0">
                <a:solidFill>
                  <a:schemeClr val="accent2"/>
                </a:solidFill>
                <a:latin typeface="Consolas"/>
              </a:rPr>
              <a:t>I hope so.</a:t>
            </a:r>
          </a:p>
          <a:p>
            <a:pPr marL="621792" lvl="2" indent="0">
              <a:buNone/>
            </a:pPr>
            <a:r>
              <a:rPr lang="en-US" sz="4400" dirty="0">
                <a:solidFill>
                  <a:schemeClr val="accent2"/>
                </a:solidFill>
                <a:latin typeface="Consolas"/>
              </a:rPr>
              <a:t>She okay?</a:t>
            </a:r>
          </a:p>
          <a:p>
            <a:pPr marL="621792" lvl="2" indent="0">
              <a:buNone/>
            </a:pPr>
            <a:r>
              <a:rPr lang="en-US" sz="4400" dirty="0">
                <a:solidFill>
                  <a:schemeClr val="accent2"/>
                </a:solidFill>
                <a:latin typeface="Consolas"/>
              </a:rPr>
              <a:t>Let's go.</a:t>
            </a:r>
          </a:p>
          <a:p>
            <a:pPr marL="621792" lvl="2" indent="0">
              <a:buNone/>
            </a:pPr>
            <a:r>
              <a:rPr lang="en-US" sz="4400" dirty="0">
                <a:solidFill>
                  <a:schemeClr val="accent2"/>
                </a:solidFill>
                <a:latin typeface="Consolas"/>
              </a:rPr>
              <a:t>Wow</a:t>
            </a:r>
          </a:p>
          <a:p>
            <a:pPr marL="621792" lvl="2" indent="0">
              <a:buNone/>
            </a:pPr>
            <a:r>
              <a:rPr lang="en-US" sz="4400" dirty="0">
                <a:solidFill>
                  <a:schemeClr val="accent2"/>
                </a:solidFill>
                <a:latin typeface="Consolas"/>
              </a:rPr>
              <a:t>Okay -- you're </a:t>
            </a:r>
            <a:r>
              <a:rPr lang="en-US" sz="4400" dirty="0" err="1">
                <a:solidFill>
                  <a:schemeClr val="accent2"/>
                </a:solidFill>
                <a:latin typeface="Consolas"/>
              </a:rPr>
              <a:t>gonna</a:t>
            </a:r>
            <a:r>
              <a:rPr lang="en-US" sz="4400" dirty="0">
                <a:solidFill>
                  <a:schemeClr val="accent2"/>
                </a:solidFill>
                <a:latin typeface="Consolas"/>
              </a:rPr>
              <a:t> need to learn how to lie.</a:t>
            </a:r>
          </a:p>
          <a:p>
            <a:pPr marL="621792" lvl="2" indent="0">
              <a:buNone/>
            </a:pPr>
            <a:r>
              <a:rPr lang="en-US" sz="4400" dirty="0">
                <a:solidFill>
                  <a:schemeClr val="accent2"/>
                </a:solidFill>
                <a:latin typeface="Consolas"/>
              </a:rPr>
              <a:t>No</a:t>
            </a:r>
          </a:p>
          <a:p>
            <a:pPr marL="621792" lvl="2" indent="0">
              <a:buNone/>
            </a:pPr>
            <a:r>
              <a:rPr lang="en-US" sz="4400" dirty="0">
                <a:solidFill>
                  <a:schemeClr val="accent2"/>
                </a:solidFill>
                <a:latin typeface="Consolas"/>
              </a:rPr>
              <a:t>I'm kidding.  You know how sometimes you just become this "persona"?  And you don't know how to quit?</a:t>
            </a:r>
          </a:p>
          <a:p>
            <a:endParaRPr lang="en-IN" dirty="0"/>
          </a:p>
        </p:txBody>
      </p:sp>
    </p:spTree>
    <p:extLst>
      <p:ext uri="{BB962C8B-B14F-4D97-AF65-F5344CB8AC3E}">
        <p14:creationId xmlns:p14="http://schemas.microsoft.com/office/powerpoint/2010/main" val="164202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B15A-E44B-4A35-B6FF-F4661F3E7B05}"/>
              </a:ext>
            </a:extLst>
          </p:cNvPr>
          <p:cNvSpPr>
            <a:spLocks noGrp="1"/>
          </p:cNvSpPr>
          <p:nvPr>
            <p:ph type="title"/>
          </p:nvPr>
        </p:nvSpPr>
        <p:spPr/>
        <p:txBody>
          <a:bodyPr/>
          <a:lstStyle/>
          <a:p>
            <a:r>
              <a:rPr lang="en-US" dirty="0"/>
              <a:t>Preprocessing-II</a:t>
            </a:r>
            <a:endParaRPr lang="en-IN" dirty="0"/>
          </a:p>
        </p:txBody>
      </p:sp>
      <p:sp>
        <p:nvSpPr>
          <p:cNvPr id="3" name="Content Placeholder 2">
            <a:extLst>
              <a:ext uri="{FF2B5EF4-FFF2-40B4-BE49-F238E27FC236}">
                <a16:creationId xmlns:a16="http://schemas.microsoft.com/office/drawing/2014/main" id="{75796F9D-ED4E-4FAA-9167-54B8DBF23217}"/>
              </a:ext>
            </a:extLst>
          </p:cNvPr>
          <p:cNvSpPr>
            <a:spLocks noGrp="1"/>
          </p:cNvSpPr>
          <p:nvPr>
            <p:ph idx="1"/>
          </p:nvPr>
        </p:nvSpPr>
        <p:spPr/>
        <p:txBody>
          <a:bodyPr>
            <a:normAutofit fontScale="25000" lnSpcReduction="20000"/>
          </a:bodyPr>
          <a:lstStyle/>
          <a:p>
            <a:pPr marL="36576" indent="0">
              <a:buNone/>
            </a:pPr>
            <a:r>
              <a:rPr lang="en-US" sz="4400" dirty="0"/>
              <a:t>Step 3:</a:t>
            </a:r>
          </a:p>
          <a:p>
            <a:r>
              <a:rPr lang="en-US" sz="4400" dirty="0"/>
              <a:t>Get lists of all conversations as Questions and Answers</a:t>
            </a:r>
          </a:p>
          <a:p>
            <a:pPr lvl="1">
              <a:buFont typeface="Arial" pitchFamily="34" charset="0"/>
              <a:buChar char="•"/>
            </a:pPr>
            <a:r>
              <a:rPr lang="en-US" sz="4400" dirty="0"/>
              <a:t> [questions]</a:t>
            </a:r>
          </a:p>
          <a:p>
            <a:pPr lvl="1">
              <a:buFont typeface="Arial" pitchFamily="34" charset="0"/>
              <a:buChar char="•"/>
            </a:pPr>
            <a:r>
              <a:rPr lang="en-US" sz="4400" dirty="0"/>
              <a:t> [answers]   </a:t>
            </a:r>
          </a:p>
          <a:p>
            <a:pPr marL="36576" indent="0">
              <a:buNone/>
            </a:pPr>
            <a:r>
              <a:rPr lang="en-US" sz="4400" dirty="0">
                <a:solidFill>
                  <a:schemeClr val="accent3"/>
                </a:solidFill>
              </a:rPr>
              <a:t>Question and answers are come from same conversation. As because there will be a question with the response.</a:t>
            </a:r>
          </a:p>
          <a:p>
            <a:pPr marL="36576" indent="0">
              <a:buNone/>
            </a:pPr>
            <a:r>
              <a:rPr lang="en-US" sz="4400" i="1" dirty="0">
                <a:solidFill>
                  <a:schemeClr val="accent3"/>
                </a:solidFill>
                <a:latin typeface="Consolas"/>
              </a:rPr>
              <a:t>Ex: For our first conversation</a:t>
            </a:r>
          </a:p>
          <a:p>
            <a:pPr marL="36576" indent="0">
              <a:buNone/>
            </a:pPr>
            <a:r>
              <a:rPr lang="en-US" sz="4400" i="1" dirty="0">
                <a:solidFill>
                  <a:srgbClr val="FF0000"/>
                </a:solidFill>
                <a:latin typeface="Consolas"/>
              </a:rPr>
              <a:t>Q</a:t>
            </a:r>
            <a:r>
              <a:rPr lang="en-US" sz="4400" i="1" dirty="0">
                <a:solidFill>
                  <a:schemeClr val="accent2">
                    <a:lumMod val="40000"/>
                    <a:lumOff val="60000"/>
                  </a:schemeClr>
                </a:solidFill>
                <a:latin typeface="Consolas"/>
              </a:rPr>
              <a:t> </a:t>
            </a:r>
            <a:r>
              <a:rPr lang="en-US" sz="4400" i="1" dirty="0">
                <a:solidFill>
                  <a:schemeClr val="accent2"/>
                </a:solidFill>
                <a:latin typeface="Consolas"/>
              </a:rPr>
              <a:t>Can we make this quick?  Roxanne </a:t>
            </a:r>
            <a:r>
              <a:rPr lang="en-US" sz="4400" i="1" dirty="0" err="1">
                <a:solidFill>
                  <a:schemeClr val="accent2"/>
                </a:solidFill>
                <a:latin typeface="Consolas"/>
              </a:rPr>
              <a:t>Korrine</a:t>
            </a:r>
            <a:r>
              <a:rPr lang="en-US" sz="4400" i="1" dirty="0">
                <a:solidFill>
                  <a:schemeClr val="accent2"/>
                </a:solidFill>
                <a:latin typeface="Consolas"/>
              </a:rPr>
              <a:t> and Andrew Barrett are having an incredibly horrendous public break- up on the quad.  Again.</a:t>
            </a:r>
          </a:p>
          <a:p>
            <a:pPr marL="36576" indent="0">
              <a:buNone/>
            </a:pPr>
            <a:r>
              <a:rPr lang="en-US" sz="4400" i="1" dirty="0">
                <a:solidFill>
                  <a:srgbClr val="92D050"/>
                </a:solidFill>
                <a:latin typeface="Consolas"/>
              </a:rPr>
              <a:t>A</a:t>
            </a:r>
            <a:r>
              <a:rPr lang="en-US" sz="4400" i="1" dirty="0">
                <a:solidFill>
                  <a:schemeClr val="accent2">
                    <a:lumMod val="40000"/>
                    <a:lumOff val="60000"/>
                  </a:schemeClr>
                </a:solidFill>
                <a:latin typeface="Consolas"/>
              </a:rPr>
              <a:t> </a:t>
            </a:r>
            <a:r>
              <a:rPr lang="en-US" sz="4400" i="1" dirty="0">
                <a:solidFill>
                  <a:schemeClr val="accent2"/>
                </a:solidFill>
                <a:latin typeface="Consolas"/>
              </a:rPr>
              <a:t>Well, I thought we'd start with pronunciation, if that's okay with you.</a:t>
            </a:r>
          </a:p>
          <a:p>
            <a:pPr marL="36576" indent="0">
              <a:buNone/>
            </a:pPr>
            <a:r>
              <a:rPr lang="en-US" sz="4400" dirty="0"/>
              <a:t>Step 4:</a:t>
            </a:r>
          </a:p>
          <a:p>
            <a:r>
              <a:rPr lang="en-US" sz="4400" dirty="0"/>
              <a:t>Clean Text:</a:t>
            </a:r>
          </a:p>
          <a:p>
            <a:pPr lvl="1">
              <a:buFont typeface="Arial" pitchFamily="34" charset="0"/>
              <a:buChar char="•"/>
            </a:pPr>
            <a:r>
              <a:rPr lang="en-US" sz="4400" dirty="0"/>
              <a:t>Text to lowercase </a:t>
            </a:r>
          </a:p>
          <a:p>
            <a:pPr lvl="1">
              <a:buFont typeface="Arial" pitchFamily="34" charset="0"/>
              <a:buChar char="•"/>
            </a:pPr>
            <a:r>
              <a:rPr lang="en-US" sz="4400" dirty="0"/>
              <a:t>Replacing certain words as follow:</a:t>
            </a:r>
          </a:p>
          <a:p>
            <a:pPr marL="36576" indent="0">
              <a:buNone/>
            </a:pPr>
            <a:r>
              <a:rPr lang="en-US" sz="4400" dirty="0">
                <a:latin typeface="Consolas" pitchFamily="49" charset="0"/>
              </a:rPr>
              <a:t>Ex:   </a:t>
            </a:r>
          </a:p>
          <a:p>
            <a:pPr marL="36576" indent="0">
              <a:buNone/>
            </a:pPr>
            <a:r>
              <a:rPr lang="en-US" sz="4400" dirty="0">
                <a:solidFill>
                  <a:schemeClr val="accent2">
                    <a:lumMod val="40000"/>
                    <a:lumOff val="60000"/>
                  </a:schemeClr>
                </a:solidFill>
                <a:latin typeface="Consolas" pitchFamily="49" charset="0"/>
              </a:rPr>
              <a:t>    </a:t>
            </a:r>
            <a:r>
              <a:rPr lang="en-US" sz="4400" dirty="0">
                <a:solidFill>
                  <a:schemeClr val="accent2"/>
                </a:solidFill>
                <a:latin typeface="Consolas" pitchFamily="49" charset="0"/>
              </a:rPr>
              <a:t>text = </a:t>
            </a:r>
            <a:r>
              <a:rPr lang="en-US" sz="4400" dirty="0" err="1">
                <a:solidFill>
                  <a:schemeClr val="accent2"/>
                </a:solidFill>
                <a:latin typeface="Consolas" pitchFamily="49" charset="0"/>
              </a:rPr>
              <a:t>re.sub</a:t>
            </a:r>
            <a:r>
              <a:rPr lang="en-US" sz="4400" dirty="0">
                <a:solidFill>
                  <a:schemeClr val="accent2"/>
                </a:solidFill>
                <a:latin typeface="Consolas" pitchFamily="49" charset="0"/>
              </a:rPr>
              <a:t>(</a:t>
            </a:r>
            <a:r>
              <a:rPr lang="en-US" sz="4400" dirty="0" err="1">
                <a:solidFill>
                  <a:schemeClr val="accent2"/>
                </a:solidFill>
                <a:latin typeface="Consolas" pitchFamily="49" charset="0"/>
              </a:rPr>
              <a:t>r"i'm</a:t>
            </a:r>
            <a:r>
              <a:rPr lang="en-US" sz="4400" dirty="0">
                <a:solidFill>
                  <a:schemeClr val="accent2"/>
                </a:solidFill>
                <a:latin typeface="Consolas" pitchFamily="49" charset="0"/>
              </a:rPr>
              <a:t>", "</a:t>
            </a:r>
            <a:r>
              <a:rPr lang="en-US" sz="4400" dirty="0" err="1">
                <a:solidFill>
                  <a:schemeClr val="accent2"/>
                </a:solidFill>
                <a:latin typeface="Consolas" pitchFamily="49" charset="0"/>
              </a:rPr>
              <a:t>i</a:t>
            </a:r>
            <a:r>
              <a:rPr lang="en-US" sz="4400" dirty="0">
                <a:solidFill>
                  <a:schemeClr val="accent2"/>
                </a:solidFill>
                <a:latin typeface="Consolas" pitchFamily="49" charset="0"/>
              </a:rPr>
              <a:t> am", text)</a:t>
            </a:r>
          </a:p>
          <a:p>
            <a:pPr marL="36576" indent="0">
              <a:buNone/>
            </a:pPr>
            <a:r>
              <a:rPr lang="en-US" sz="4400" dirty="0">
                <a:solidFill>
                  <a:schemeClr val="accent2"/>
                </a:solidFill>
                <a:latin typeface="Consolas" pitchFamily="49" charset="0"/>
              </a:rPr>
              <a:t>    text = </a:t>
            </a:r>
            <a:r>
              <a:rPr lang="en-US" sz="4400" dirty="0" err="1">
                <a:solidFill>
                  <a:schemeClr val="accent2"/>
                </a:solidFill>
                <a:latin typeface="Consolas" pitchFamily="49" charset="0"/>
              </a:rPr>
              <a:t>re.sub</a:t>
            </a:r>
            <a:r>
              <a:rPr lang="en-US" sz="4400" dirty="0">
                <a:solidFill>
                  <a:schemeClr val="accent2"/>
                </a:solidFill>
                <a:latin typeface="Consolas" pitchFamily="49" charset="0"/>
              </a:rPr>
              <a:t>(</a:t>
            </a:r>
            <a:r>
              <a:rPr lang="en-US" sz="4400" dirty="0" err="1">
                <a:solidFill>
                  <a:schemeClr val="accent2"/>
                </a:solidFill>
                <a:latin typeface="Consolas" pitchFamily="49" charset="0"/>
              </a:rPr>
              <a:t>r"he's</a:t>
            </a:r>
            <a:r>
              <a:rPr lang="en-US" sz="4400" dirty="0">
                <a:solidFill>
                  <a:schemeClr val="accent2"/>
                </a:solidFill>
                <a:latin typeface="Consolas" pitchFamily="49" charset="0"/>
              </a:rPr>
              <a:t>", "he is", text)</a:t>
            </a:r>
          </a:p>
          <a:p>
            <a:pPr marL="36576" indent="0">
              <a:buNone/>
            </a:pPr>
            <a:r>
              <a:rPr lang="en-US" sz="4400" dirty="0">
                <a:solidFill>
                  <a:schemeClr val="accent2"/>
                </a:solidFill>
                <a:latin typeface="Consolas" pitchFamily="49" charset="0"/>
              </a:rPr>
              <a:t>    text = </a:t>
            </a:r>
            <a:r>
              <a:rPr lang="en-US" sz="4400" dirty="0" err="1">
                <a:solidFill>
                  <a:schemeClr val="accent2"/>
                </a:solidFill>
                <a:latin typeface="Consolas" pitchFamily="49" charset="0"/>
              </a:rPr>
              <a:t>re.sub</a:t>
            </a:r>
            <a:r>
              <a:rPr lang="en-US" sz="4400" dirty="0">
                <a:solidFill>
                  <a:schemeClr val="accent2"/>
                </a:solidFill>
                <a:latin typeface="Consolas" pitchFamily="49" charset="0"/>
              </a:rPr>
              <a:t>(</a:t>
            </a:r>
            <a:r>
              <a:rPr lang="en-US" sz="4400" dirty="0" err="1">
                <a:solidFill>
                  <a:schemeClr val="accent2"/>
                </a:solidFill>
                <a:latin typeface="Consolas" pitchFamily="49" charset="0"/>
              </a:rPr>
              <a:t>r"she's</a:t>
            </a:r>
            <a:r>
              <a:rPr lang="en-US" sz="4400" dirty="0">
                <a:solidFill>
                  <a:schemeClr val="accent2"/>
                </a:solidFill>
                <a:latin typeface="Consolas" pitchFamily="49" charset="0"/>
              </a:rPr>
              <a:t>", "she is", text)</a:t>
            </a:r>
          </a:p>
          <a:p>
            <a:endParaRPr lang="en-IN" sz="4400" dirty="0"/>
          </a:p>
        </p:txBody>
      </p:sp>
    </p:spTree>
    <p:extLst>
      <p:ext uri="{BB962C8B-B14F-4D97-AF65-F5344CB8AC3E}">
        <p14:creationId xmlns:p14="http://schemas.microsoft.com/office/powerpoint/2010/main" val="263628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48B7-A56C-44A9-9105-4917D804D0E5}"/>
              </a:ext>
            </a:extLst>
          </p:cNvPr>
          <p:cNvSpPr>
            <a:spLocks noGrp="1"/>
          </p:cNvSpPr>
          <p:nvPr>
            <p:ph type="title"/>
          </p:nvPr>
        </p:nvSpPr>
        <p:spPr/>
        <p:txBody>
          <a:bodyPr/>
          <a:lstStyle/>
          <a:p>
            <a:r>
              <a:rPr lang="en-US" dirty="0"/>
              <a:t>Preprocessing-III</a:t>
            </a:r>
            <a:endParaRPr lang="en-IN" dirty="0"/>
          </a:p>
        </p:txBody>
      </p:sp>
      <p:sp>
        <p:nvSpPr>
          <p:cNvPr id="3" name="Content Placeholder 2">
            <a:extLst>
              <a:ext uri="{FF2B5EF4-FFF2-40B4-BE49-F238E27FC236}">
                <a16:creationId xmlns:a16="http://schemas.microsoft.com/office/drawing/2014/main" id="{7E1C4860-958A-452B-AF31-FADE12E7DFAF}"/>
              </a:ext>
            </a:extLst>
          </p:cNvPr>
          <p:cNvSpPr>
            <a:spLocks noGrp="1"/>
          </p:cNvSpPr>
          <p:nvPr>
            <p:ph idx="1"/>
          </p:nvPr>
        </p:nvSpPr>
        <p:spPr>
          <a:xfrm>
            <a:off x="705034" y="1690688"/>
            <a:ext cx="10515600" cy="4351338"/>
          </a:xfrm>
        </p:spPr>
        <p:txBody>
          <a:bodyPr>
            <a:normAutofit fontScale="32500" lnSpcReduction="20000"/>
          </a:bodyPr>
          <a:lstStyle/>
          <a:p>
            <a:pPr marL="36576" indent="0">
              <a:buNone/>
            </a:pPr>
            <a:r>
              <a:rPr lang="en-US" sz="4400" dirty="0"/>
              <a:t>Step 5:</a:t>
            </a:r>
          </a:p>
          <a:p>
            <a:r>
              <a:rPr lang="en-US" sz="4400" dirty="0"/>
              <a:t>Filter out the Questions  and Answers that are too short/long</a:t>
            </a:r>
          </a:p>
          <a:p>
            <a:r>
              <a:rPr lang="en-US" sz="4400" dirty="0"/>
              <a:t>Minimum &amp;  Maximum  length are 2 &amp;  5</a:t>
            </a:r>
            <a:endParaRPr lang="en-US" sz="4400" dirty="0">
              <a:latin typeface="Consolas"/>
            </a:endParaRPr>
          </a:p>
          <a:p>
            <a:pPr marL="36576" indent="0">
              <a:buNone/>
            </a:pPr>
            <a:r>
              <a:rPr lang="en-US" sz="4400" dirty="0"/>
              <a:t>Step 6:</a:t>
            </a:r>
          </a:p>
          <a:p>
            <a:r>
              <a:rPr lang="en-US" sz="4400" dirty="0"/>
              <a:t>Get each word and its count  from filtered questions and answers in vocab dictionary</a:t>
            </a:r>
            <a:endParaRPr lang="en-US" sz="4400" dirty="0">
              <a:latin typeface="Consolas" pitchFamily="49" charset="0"/>
            </a:endParaRPr>
          </a:p>
          <a:p>
            <a:r>
              <a:rPr lang="en-US" sz="4400" dirty="0"/>
              <a:t>Get each word and its count  from filtered questions and answers in Question and Answer vocab dictionary </a:t>
            </a:r>
            <a:endParaRPr lang="en-US" sz="4400" dirty="0">
              <a:latin typeface="Consolas" pitchFamily="49" charset="0"/>
            </a:endParaRPr>
          </a:p>
          <a:p>
            <a:pPr marL="36576" indent="0">
              <a:buNone/>
            </a:pPr>
            <a:r>
              <a:rPr lang="en-US" sz="4400" dirty="0"/>
              <a:t>Step 7:</a:t>
            </a:r>
          </a:p>
          <a:p>
            <a:r>
              <a:rPr lang="en-US" sz="4400" dirty="0"/>
              <a:t>Create vocabulary index with total number of words appear more than 2 times in vocab dictionary</a:t>
            </a:r>
          </a:p>
          <a:p>
            <a:pPr marL="36576" lvl="0" indent="0">
              <a:buClr>
                <a:srgbClr val="6EA0B0"/>
              </a:buClr>
              <a:buNone/>
            </a:pPr>
            <a:r>
              <a:rPr lang="en-US" sz="4400" dirty="0">
                <a:solidFill>
                  <a:prstClr val="white"/>
                </a:solidFill>
                <a:latin typeface="Consolas" pitchFamily="49" charset="0"/>
              </a:rPr>
              <a:t>	</a:t>
            </a:r>
            <a:r>
              <a:rPr lang="en-US" sz="4400" dirty="0">
                <a:solidFill>
                  <a:schemeClr val="accent2"/>
                </a:solidFill>
                <a:latin typeface="Consolas" pitchFamily="49" charset="0"/>
              </a:rPr>
              <a:t>6281 words which appear more appear more than 2 times </a:t>
            </a:r>
          </a:p>
          <a:p>
            <a:pPr marL="36576" lvl="0" indent="0">
              <a:buClr>
                <a:srgbClr val="6EA0B0"/>
              </a:buClr>
              <a:buNone/>
            </a:pPr>
            <a:r>
              <a:rPr lang="en-US" sz="4400" dirty="0"/>
              <a:t>Step 8:</a:t>
            </a:r>
          </a:p>
          <a:p>
            <a:r>
              <a:rPr lang="en-US" sz="4400" dirty="0"/>
              <a:t>For each codes(&lt;EOS&gt;,&lt;PAD&gt;,&lt;UNK&gt;&lt;GO&gt;) ,increment vocabulary index to 1 for each existing code </a:t>
            </a:r>
          </a:p>
          <a:p>
            <a:r>
              <a:rPr lang="en-US" sz="4400" dirty="0"/>
              <a:t>Same for question and answer vocab.</a:t>
            </a:r>
          </a:p>
          <a:p>
            <a:pPr marL="36576" indent="0">
              <a:buNone/>
            </a:pPr>
            <a:r>
              <a:rPr lang="en-US" sz="4400" dirty="0">
                <a:solidFill>
                  <a:schemeClr val="accent2">
                    <a:lumMod val="40000"/>
                    <a:lumOff val="60000"/>
                  </a:schemeClr>
                </a:solidFill>
                <a:latin typeface="Consolas" pitchFamily="49" charset="0"/>
              </a:rPr>
              <a:t>	</a:t>
            </a:r>
            <a:r>
              <a:rPr lang="en-US" sz="4400" dirty="0">
                <a:solidFill>
                  <a:schemeClr val="accent2"/>
                </a:solidFill>
                <a:latin typeface="Consolas" pitchFamily="49" charset="0"/>
              </a:rPr>
              <a:t>Now vocab index will be 6285</a:t>
            </a:r>
          </a:p>
          <a:p>
            <a:endParaRPr lang="en-IN" dirty="0"/>
          </a:p>
        </p:txBody>
      </p:sp>
    </p:spTree>
    <p:extLst>
      <p:ext uri="{BB962C8B-B14F-4D97-AF65-F5344CB8AC3E}">
        <p14:creationId xmlns:p14="http://schemas.microsoft.com/office/powerpoint/2010/main" val="989751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6C6F-6751-4C8A-A367-446575481A48}"/>
              </a:ext>
            </a:extLst>
          </p:cNvPr>
          <p:cNvSpPr>
            <a:spLocks noGrp="1"/>
          </p:cNvSpPr>
          <p:nvPr>
            <p:ph type="title"/>
          </p:nvPr>
        </p:nvSpPr>
        <p:spPr/>
        <p:txBody>
          <a:bodyPr/>
          <a:lstStyle/>
          <a:p>
            <a:r>
              <a:rPr lang="en-US" dirty="0"/>
              <a:t>Preprocessing-IV</a:t>
            </a:r>
            <a:endParaRPr lang="en-IN" dirty="0"/>
          </a:p>
        </p:txBody>
      </p:sp>
      <p:sp>
        <p:nvSpPr>
          <p:cNvPr id="3" name="Content Placeholder 2">
            <a:extLst>
              <a:ext uri="{FF2B5EF4-FFF2-40B4-BE49-F238E27FC236}">
                <a16:creationId xmlns:a16="http://schemas.microsoft.com/office/drawing/2014/main" id="{41704A07-C72D-4AB0-BB5C-2EC9FB70644E}"/>
              </a:ext>
            </a:extLst>
          </p:cNvPr>
          <p:cNvSpPr>
            <a:spLocks noGrp="1"/>
          </p:cNvSpPr>
          <p:nvPr>
            <p:ph idx="1"/>
          </p:nvPr>
        </p:nvSpPr>
        <p:spPr/>
        <p:txBody>
          <a:bodyPr>
            <a:normAutofit fontScale="55000" lnSpcReduction="20000"/>
          </a:bodyPr>
          <a:lstStyle/>
          <a:p>
            <a:pPr marL="36576" indent="0">
              <a:buNone/>
            </a:pPr>
            <a:r>
              <a:rPr lang="en-US" sz="2800" dirty="0"/>
              <a:t>Step 9:</a:t>
            </a:r>
          </a:p>
          <a:p>
            <a:r>
              <a:rPr lang="en-US" sz="2800" dirty="0"/>
              <a:t>Create index vocabulary from vocabulary index dictionary </a:t>
            </a:r>
          </a:p>
          <a:p>
            <a:pPr marL="36576" indent="0">
              <a:buNone/>
            </a:pPr>
            <a:r>
              <a:rPr lang="en-US" sz="2800" dirty="0">
                <a:solidFill>
                  <a:schemeClr val="accent2">
                    <a:lumMod val="40000"/>
                    <a:lumOff val="60000"/>
                  </a:schemeClr>
                </a:solidFill>
                <a:latin typeface="Consolas" pitchFamily="49" charset="0"/>
              </a:rPr>
              <a:t>	</a:t>
            </a:r>
            <a:r>
              <a:rPr lang="en-US" sz="2800" dirty="0">
                <a:solidFill>
                  <a:schemeClr val="accent2"/>
                </a:solidFill>
                <a:latin typeface="Consolas" pitchFamily="49" charset="0"/>
              </a:rPr>
              <a:t>index vocabulary </a:t>
            </a:r>
            <a:r>
              <a:rPr lang="en-US" sz="2800" i="1" dirty="0" err="1">
                <a:solidFill>
                  <a:schemeClr val="accent2"/>
                </a:solidFill>
                <a:latin typeface="Consolas" pitchFamily="49" charset="0"/>
              </a:rPr>
              <a:t>dict_items</a:t>
            </a:r>
            <a:r>
              <a:rPr lang="en-US" sz="2800" i="1" dirty="0">
                <a:solidFill>
                  <a:schemeClr val="accent2"/>
                </a:solidFill>
                <a:latin typeface="Consolas" pitchFamily="49" charset="0"/>
              </a:rPr>
              <a:t>([(0, 'what'), (1, 'good'), (2, 'stuff'), (3, 'she'), (4, 'okay'), (5, 'they'),......</a:t>
            </a:r>
          </a:p>
          <a:p>
            <a:pPr marL="36576" indent="0">
              <a:buNone/>
            </a:pPr>
            <a:r>
              <a:rPr lang="en-US" sz="2800" i="1" dirty="0">
                <a:solidFill>
                  <a:schemeClr val="accent2"/>
                </a:solidFill>
                <a:latin typeface="Consolas" pitchFamily="49" charset="0"/>
              </a:rPr>
              <a:t>	......., (6283, '&lt;PAD&gt;'), (6284, '&lt;EOS&gt;'), (6285, '&lt;UNK&gt;'), (6286, '&lt;GO&gt;')])</a:t>
            </a:r>
          </a:p>
          <a:p>
            <a:pPr marL="36576" indent="0">
              <a:buNone/>
            </a:pPr>
            <a:r>
              <a:rPr lang="en-US" sz="2800" i="1" dirty="0"/>
              <a:t>Step </a:t>
            </a:r>
            <a:r>
              <a:rPr lang="en-US" sz="2800" dirty="0"/>
              <a:t>10:</a:t>
            </a:r>
          </a:p>
          <a:p>
            <a:r>
              <a:rPr lang="en-US" sz="2800" dirty="0"/>
              <a:t>Add EOS tag at the end of each answer </a:t>
            </a:r>
            <a:r>
              <a:rPr lang="en-US" sz="2800" dirty="0">
                <a:solidFill>
                  <a:schemeClr val="accent2">
                    <a:lumMod val="40000"/>
                    <a:lumOff val="60000"/>
                  </a:schemeClr>
                </a:solidFill>
                <a:latin typeface="Consolas" pitchFamily="49" charset="0"/>
              </a:rPr>
              <a:t>	</a:t>
            </a:r>
          </a:p>
          <a:p>
            <a:pPr marL="36576" indent="0">
              <a:buNone/>
            </a:pPr>
            <a:r>
              <a:rPr lang="en-US" sz="2800" dirty="0">
                <a:solidFill>
                  <a:schemeClr val="accent2">
                    <a:lumMod val="40000"/>
                    <a:lumOff val="60000"/>
                  </a:schemeClr>
                </a:solidFill>
                <a:latin typeface="Consolas" pitchFamily="49" charset="0"/>
              </a:rPr>
              <a:t>	</a:t>
            </a:r>
            <a:r>
              <a:rPr lang="en-US" sz="2800" dirty="0">
                <a:solidFill>
                  <a:schemeClr val="accent5"/>
                </a:solidFill>
                <a:latin typeface="Consolas" pitchFamily="49" charset="0"/>
              </a:rPr>
              <a:t>Ex:</a:t>
            </a:r>
            <a:r>
              <a:rPr lang="en-US" sz="2800" dirty="0">
                <a:solidFill>
                  <a:schemeClr val="bg2">
                    <a:lumMod val="20000"/>
                    <a:lumOff val="80000"/>
                  </a:schemeClr>
                </a:solidFill>
                <a:latin typeface="Consolas" pitchFamily="49" charset="0"/>
              </a:rPr>
              <a:t> </a:t>
            </a:r>
            <a:r>
              <a:rPr lang="en-US" sz="2800" dirty="0">
                <a:solidFill>
                  <a:schemeClr val="accent2"/>
                </a:solidFill>
                <a:latin typeface="Consolas" pitchFamily="49" charset="0"/>
              </a:rPr>
              <a:t>the real you    </a:t>
            </a:r>
            <a:r>
              <a:rPr lang="en-US" sz="2800" dirty="0">
                <a:solidFill>
                  <a:schemeClr val="accent2"/>
                </a:solidFill>
                <a:latin typeface="Consolas" pitchFamily="49" charset="0"/>
                <a:sym typeface="Wingdings" pitchFamily="2" charset="2"/>
              </a:rPr>
              <a:t>   </a:t>
            </a:r>
            <a:r>
              <a:rPr lang="en-US" sz="2800" dirty="0">
                <a:solidFill>
                  <a:schemeClr val="accent2"/>
                </a:solidFill>
                <a:latin typeface="Consolas" pitchFamily="49" charset="0"/>
              </a:rPr>
              <a:t>the real you &lt;EOS&gt;</a:t>
            </a:r>
          </a:p>
          <a:p>
            <a:pPr marL="36576" indent="0">
              <a:buNone/>
            </a:pPr>
            <a:endParaRPr lang="en-US" sz="2800" dirty="0">
              <a:solidFill>
                <a:schemeClr val="accent2">
                  <a:lumMod val="40000"/>
                  <a:lumOff val="60000"/>
                </a:schemeClr>
              </a:solidFill>
              <a:latin typeface="Consolas" pitchFamily="49" charset="0"/>
            </a:endParaRPr>
          </a:p>
          <a:p>
            <a:pPr marL="36576" indent="0">
              <a:buNone/>
            </a:pPr>
            <a:r>
              <a:rPr lang="en-US" sz="2800" i="1" dirty="0"/>
              <a:t>Step </a:t>
            </a:r>
            <a:r>
              <a:rPr lang="en-US" sz="2800" dirty="0"/>
              <a:t>11:</a:t>
            </a:r>
          </a:p>
          <a:p>
            <a:r>
              <a:rPr lang="en-US" sz="2800" dirty="0"/>
              <a:t>Again filter out words in by comparing words in filtered question  and words in vocabulary index and replace the words that are not presen</a:t>
            </a:r>
            <a:r>
              <a:rPr lang="en-US" dirty="0"/>
              <a:t>t in the vocabulary index dictionary with the &lt;UNK&gt; tag.</a:t>
            </a:r>
            <a:endParaRPr lang="en-US" sz="2800" dirty="0"/>
          </a:p>
          <a:p>
            <a:r>
              <a:rPr lang="en-US" sz="2800" dirty="0"/>
              <a:t>Do the same for filtered answer </a:t>
            </a:r>
          </a:p>
          <a:p>
            <a:pPr marL="0" indent="0">
              <a:buNone/>
            </a:pPr>
            <a:endParaRPr lang="en-IN" dirty="0"/>
          </a:p>
        </p:txBody>
      </p:sp>
    </p:spTree>
    <p:extLst>
      <p:ext uri="{BB962C8B-B14F-4D97-AF65-F5344CB8AC3E}">
        <p14:creationId xmlns:p14="http://schemas.microsoft.com/office/powerpoint/2010/main" val="22517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8E7D-C8CE-4064-9762-98987104682D}"/>
              </a:ext>
            </a:extLst>
          </p:cNvPr>
          <p:cNvSpPr>
            <a:spLocks noGrp="1"/>
          </p:cNvSpPr>
          <p:nvPr>
            <p:ph type="title"/>
          </p:nvPr>
        </p:nvSpPr>
        <p:spPr/>
        <p:txBody>
          <a:bodyPr/>
          <a:lstStyle/>
          <a:p>
            <a:r>
              <a:rPr lang="en-US" dirty="0"/>
              <a:t>Initial Configurations</a:t>
            </a:r>
            <a:endParaRPr lang="en-IN" dirty="0"/>
          </a:p>
        </p:txBody>
      </p:sp>
      <p:sp>
        <p:nvSpPr>
          <p:cNvPr id="3" name="Content Placeholder 2">
            <a:extLst>
              <a:ext uri="{FF2B5EF4-FFF2-40B4-BE49-F238E27FC236}">
                <a16:creationId xmlns:a16="http://schemas.microsoft.com/office/drawing/2014/main" id="{0DFA589D-7880-45AB-8E5E-14371EB13DBB}"/>
              </a:ext>
            </a:extLst>
          </p:cNvPr>
          <p:cNvSpPr>
            <a:spLocks noGrp="1"/>
          </p:cNvSpPr>
          <p:nvPr>
            <p:ph idx="1"/>
          </p:nvPr>
        </p:nvSpPr>
        <p:spPr/>
        <p:txBody>
          <a:bodyPr>
            <a:normAutofit fontScale="25000" lnSpcReduction="20000"/>
          </a:bodyPr>
          <a:lstStyle/>
          <a:p>
            <a:r>
              <a:rPr lang="en-IN" sz="4400" b="0" dirty="0">
                <a:solidFill>
                  <a:schemeClr val="accent2"/>
                </a:solidFill>
                <a:effectLst/>
                <a:latin typeface="Courier New" panose="02070309020205020404" pitchFamily="49" charset="0"/>
              </a:rPr>
              <a:t>target_vocab_size = </a:t>
            </a:r>
            <a:r>
              <a:rPr lang="en-IN" sz="4400" b="0" dirty="0" err="1">
                <a:solidFill>
                  <a:schemeClr val="accent2"/>
                </a:solidFill>
                <a:effectLst/>
                <a:latin typeface="Courier New" panose="02070309020205020404" pitchFamily="49" charset="0"/>
              </a:rPr>
              <a:t>len</a:t>
            </a:r>
            <a:r>
              <a:rPr lang="en-IN" sz="4400" b="0" dirty="0">
                <a:solidFill>
                  <a:schemeClr val="accent2"/>
                </a:solidFill>
                <a:effectLst/>
                <a:latin typeface="Courier New" panose="02070309020205020404" pitchFamily="49" charset="0"/>
              </a:rPr>
              <a:t>(</a:t>
            </a:r>
            <a:r>
              <a:rPr lang="en-IN" sz="4400" b="0" dirty="0" err="1">
                <a:solidFill>
                  <a:schemeClr val="accent2"/>
                </a:solidFill>
                <a:effectLst/>
                <a:latin typeface="Courier New" panose="02070309020205020404" pitchFamily="49" charset="0"/>
              </a:rPr>
              <a:t>answers_vocabs</a:t>
            </a:r>
            <a:r>
              <a:rPr lang="en-IN" sz="4400" b="0" dirty="0">
                <a:solidFill>
                  <a:schemeClr val="accent2"/>
                </a:solidFill>
                <a:effectLst/>
                <a:latin typeface="Courier New" panose="02070309020205020404" pitchFamily="49" charset="0"/>
              </a:rPr>
              <a:t>)</a:t>
            </a:r>
          </a:p>
          <a:p>
            <a:r>
              <a:rPr lang="en-IN" sz="4400" b="0" dirty="0" err="1">
                <a:solidFill>
                  <a:schemeClr val="accent2"/>
                </a:solidFill>
                <a:effectLst/>
                <a:latin typeface="Courier New" panose="02070309020205020404" pitchFamily="49" charset="0"/>
              </a:rPr>
              <a:t>source_vocab_size</a:t>
            </a:r>
            <a:r>
              <a:rPr lang="en-IN" sz="4400" b="0" dirty="0">
                <a:solidFill>
                  <a:schemeClr val="accent2"/>
                </a:solidFill>
                <a:effectLst/>
                <a:latin typeface="Courier New" panose="02070309020205020404" pitchFamily="49" charset="0"/>
              </a:rPr>
              <a:t> = </a:t>
            </a:r>
            <a:r>
              <a:rPr lang="en-IN" sz="4400" b="0" dirty="0" err="1">
                <a:solidFill>
                  <a:schemeClr val="accent2"/>
                </a:solidFill>
                <a:effectLst/>
                <a:latin typeface="Courier New" panose="02070309020205020404" pitchFamily="49" charset="0"/>
              </a:rPr>
              <a:t>len</a:t>
            </a:r>
            <a:r>
              <a:rPr lang="en-IN" sz="4400" b="0" dirty="0">
                <a:solidFill>
                  <a:schemeClr val="accent2"/>
                </a:solidFill>
                <a:effectLst/>
                <a:latin typeface="Courier New" panose="02070309020205020404" pitchFamily="49" charset="0"/>
              </a:rPr>
              <a:t>(</a:t>
            </a:r>
            <a:r>
              <a:rPr lang="en-IN" sz="4400" b="0" dirty="0" err="1">
                <a:solidFill>
                  <a:schemeClr val="accent2"/>
                </a:solidFill>
                <a:effectLst/>
                <a:latin typeface="Courier New" panose="02070309020205020404" pitchFamily="49" charset="0"/>
              </a:rPr>
              <a:t>questions_vocabs</a:t>
            </a:r>
            <a:r>
              <a:rPr lang="en-IN" sz="4400" b="0" dirty="0">
                <a:solidFill>
                  <a:schemeClr val="accent2"/>
                </a:solidFill>
                <a:effectLst/>
                <a:latin typeface="Courier New" panose="02070309020205020404" pitchFamily="49" charset="0"/>
              </a:rPr>
              <a:t>)</a:t>
            </a:r>
          </a:p>
          <a:p>
            <a:r>
              <a:rPr lang="en-IN" sz="4400" b="0" dirty="0" err="1">
                <a:solidFill>
                  <a:schemeClr val="accent2"/>
                </a:solidFill>
                <a:effectLst/>
                <a:latin typeface="Courier New" panose="02070309020205020404" pitchFamily="49" charset="0"/>
              </a:rPr>
              <a:t>vocab_size</a:t>
            </a:r>
            <a:r>
              <a:rPr lang="en-IN" sz="4400" b="0" dirty="0">
                <a:solidFill>
                  <a:schemeClr val="accent2"/>
                </a:solidFill>
                <a:effectLst/>
                <a:latin typeface="Courier New" panose="02070309020205020404" pitchFamily="49" charset="0"/>
              </a:rPr>
              <a:t> = </a:t>
            </a:r>
            <a:r>
              <a:rPr lang="en-IN" sz="4400" b="0" dirty="0" err="1">
                <a:solidFill>
                  <a:schemeClr val="accent2"/>
                </a:solidFill>
                <a:effectLst/>
                <a:latin typeface="Courier New" panose="02070309020205020404" pitchFamily="49" charset="0"/>
              </a:rPr>
              <a:t>len</a:t>
            </a:r>
            <a:r>
              <a:rPr lang="en-IN" sz="4400" b="0" dirty="0">
                <a:solidFill>
                  <a:schemeClr val="accent2"/>
                </a:solidFill>
                <a:effectLst/>
                <a:latin typeface="Courier New" panose="02070309020205020404" pitchFamily="49" charset="0"/>
              </a:rPr>
              <a:t>(</a:t>
            </a:r>
            <a:r>
              <a:rPr lang="en-IN" sz="4400" b="0" dirty="0" err="1">
                <a:solidFill>
                  <a:schemeClr val="accent2"/>
                </a:solidFill>
                <a:effectLst/>
                <a:latin typeface="Courier New" panose="02070309020205020404" pitchFamily="49" charset="0"/>
              </a:rPr>
              <a:t>index_to_vocabs</a:t>
            </a:r>
            <a:r>
              <a:rPr lang="en-IN" sz="4400" b="0" dirty="0">
                <a:solidFill>
                  <a:schemeClr val="accent2"/>
                </a:solidFill>
                <a:effectLst/>
                <a:latin typeface="Courier New" panose="02070309020205020404" pitchFamily="49" charset="0"/>
              </a:rPr>
              <a:t>)+1</a:t>
            </a:r>
          </a:p>
          <a:p>
            <a:r>
              <a:rPr lang="en-IN" sz="4400" b="0" dirty="0" err="1">
                <a:solidFill>
                  <a:schemeClr val="accent2"/>
                </a:solidFill>
                <a:effectLst/>
                <a:latin typeface="Courier New" panose="02070309020205020404" pitchFamily="49" charset="0"/>
              </a:rPr>
              <a:t>embed_size</a:t>
            </a:r>
            <a:r>
              <a:rPr lang="en-IN" sz="4400" b="0" dirty="0">
                <a:solidFill>
                  <a:schemeClr val="accent2"/>
                </a:solidFill>
                <a:effectLst/>
                <a:latin typeface="Courier New" panose="02070309020205020404" pitchFamily="49" charset="0"/>
              </a:rPr>
              <a:t> = 1024</a:t>
            </a:r>
          </a:p>
          <a:p>
            <a:r>
              <a:rPr lang="en-IN" sz="4400" b="0" dirty="0" err="1">
                <a:solidFill>
                  <a:schemeClr val="accent2"/>
                </a:solidFill>
                <a:effectLst/>
                <a:latin typeface="Courier New" panose="02070309020205020404" pitchFamily="49" charset="0"/>
              </a:rPr>
              <a:t>rnn_size</a:t>
            </a:r>
            <a:r>
              <a:rPr lang="en-IN" sz="4400" b="0" dirty="0">
                <a:solidFill>
                  <a:schemeClr val="accent2"/>
                </a:solidFill>
                <a:effectLst/>
                <a:latin typeface="Courier New" panose="02070309020205020404" pitchFamily="49" charset="0"/>
              </a:rPr>
              <a:t> = 1024</a:t>
            </a:r>
          </a:p>
          <a:p>
            <a:r>
              <a:rPr lang="en-IN" sz="4400" b="0" dirty="0" err="1">
                <a:solidFill>
                  <a:schemeClr val="accent2"/>
                </a:solidFill>
                <a:effectLst/>
                <a:latin typeface="Courier New" panose="02070309020205020404" pitchFamily="49" charset="0"/>
              </a:rPr>
              <a:t>batch_size</a:t>
            </a:r>
            <a:r>
              <a:rPr lang="en-IN" sz="4400" b="0" dirty="0">
                <a:solidFill>
                  <a:schemeClr val="accent2"/>
                </a:solidFill>
                <a:effectLst/>
                <a:latin typeface="Courier New" panose="02070309020205020404" pitchFamily="49" charset="0"/>
              </a:rPr>
              <a:t> = 32</a:t>
            </a:r>
          </a:p>
          <a:p>
            <a:r>
              <a:rPr lang="en-IN" sz="4400" b="0" dirty="0" err="1">
                <a:solidFill>
                  <a:schemeClr val="accent2"/>
                </a:solidFill>
                <a:effectLst/>
                <a:latin typeface="Courier New" panose="02070309020205020404" pitchFamily="49" charset="0"/>
              </a:rPr>
              <a:t>num_layers</a:t>
            </a:r>
            <a:r>
              <a:rPr lang="en-IN" sz="4400" b="0" dirty="0">
                <a:solidFill>
                  <a:schemeClr val="accent2"/>
                </a:solidFill>
                <a:effectLst/>
                <a:latin typeface="Courier New" panose="02070309020205020404" pitchFamily="49" charset="0"/>
              </a:rPr>
              <a:t> =  3</a:t>
            </a:r>
          </a:p>
          <a:p>
            <a:r>
              <a:rPr lang="en-IN" sz="4400" b="0" dirty="0" err="1">
                <a:solidFill>
                  <a:schemeClr val="accent2"/>
                </a:solidFill>
                <a:effectLst/>
                <a:latin typeface="Courier New" panose="02070309020205020404" pitchFamily="49" charset="0"/>
              </a:rPr>
              <a:t>learning_rate</a:t>
            </a:r>
            <a:r>
              <a:rPr lang="en-IN" sz="4400" b="0" dirty="0">
                <a:solidFill>
                  <a:schemeClr val="accent2"/>
                </a:solidFill>
                <a:effectLst/>
                <a:latin typeface="Courier New" panose="02070309020205020404" pitchFamily="49" charset="0"/>
              </a:rPr>
              <a:t> = 0.001</a:t>
            </a:r>
          </a:p>
          <a:p>
            <a:r>
              <a:rPr lang="en-IN" sz="4400" b="0" dirty="0" err="1">
                <a:solidFill>
                  <a:schemeClr val="accent2"/>
                </a:solidFill>
                <a:effectLst/>
                <a:latin typeface="Courier New" panose="02070309020205020404" pitchFamily="49" charset="0"/>
              </a:rPr>
              <a:t>learning_rate_decay</a:t>
            </a:r>
            <a:r>
              <a:rPr lang="en-IN" sz="4400" b="0" dirty="0">
                <a:solidFill>
                  <a:schemeClr val="accent2"/>
                </a:solidFill>
                <a:effectLst/>
                <a:latin typeface="Courier New" panose="02070309020205020404" pitchFamily="49" charset="0"/>
              </a:rPr>
              <a:t> = 0.99</a:t>
            </a:r>
          </a:p>
          <a:p>
            <a:r>
              <a:rPr lang="en-IN" sz="4400" b="0" dirty="0" err="1">
                <a:solidFill>
                  <a:schemeClr val="accent2"/>
                </a:solidFill>
                <a:effectLst/>
                <a:latin typeface="Courier New" panose="02070309020205020404" pitchFamily="49" charset="0"/>
              </a:rPr>
              <a:t>min_lr</a:t>
            </a:r>
            <a:r>
              <a:rPr lang="en-IN" sz="4400" b="0" dirty="0">
                <a:solidFill>
                  <a:schemeClr val="accent2"/>
                </a:solidFill>
                <a:effectLst/>
                <a:latin typeface="Courier New" panose="02070309020205020404" pitchFamily="49" charset="0"/>
              </a:rPr>
              <a:t> = 0.0001</a:t>
            </a:r>
          </a:p>
          <a:p>
            <a:r>
              <a:rPr lang="en-IN" sz="4400" b="0" dirty="0">
                <a:solidFill>
                  <a:schemeClr val="accent2"/>
                </a:solidFill>
                <a:effectLst/>
                <a:latin typeface="Courier New" panose="02070309020205020404" pitchFamily="49" charset="0"/>
              </a:rPr>
              <a:t>#keep_prob = 0.5</a:t>
            </a:r>
          </a:p>
          <a:p>
            <a:r>
              <a:rPr lang="en-IN" sz="4400" b="0" dirty="0">
                <a:solidFill>
                  <a:schemeClr val="accent2"/>
                </a:solidFill>
                <a:effectLst/>
                <a:latin typeface="Courier New" panose="02070309020205020404" pitchFamily="49" charset="0"/>
              </a:rPr>
              <a:t>epochs=50</a:t>
            </a:r>
          </a:p>
          <a:p>
            <a:r>
              <a:rPr lang="en-IN" sz="4400" b="0" dirty="0">
                <a:solidFill>
                  <a:schemeClr val="accent2"/>
                </a:solidFill>
                <a:effectLst/>
                <a:latin typeface="Courier New" panose="02070309020205020404" pitchFamily="49" charset="0"/>
              </a:rPr>
              <a:t>DISPLAY_STEP=30</a:t>
            </a:r>
          </a:p>
          <a:p>
            <a:r>
              <a:rPr lang="en-IN" sz="4400" dirty="0">
                <a:solidFill>
                  <a:schemeClr val="accent2"/>
                </a:solidFill>
                <a:latin typeface="Courier New" panose="02070309020205020404" pitchFamily="49" charset="0"/>
              </a:rPr>
              <a:t>Optimizer: Adam</a:t>
            </a:r>
          </a:p>
          <a:p>
            <a:r>
              <a:rPr lang="en-IN" sz="4400" b="0" dirty="0">
                <a:solidFill>
                  <a:schemeClr val="accent2"/>
                </a:solidFill>
                <a:effectLst/>
                <a:latin typeface="Courier New" panose="02070309020205020404" pitchFamily="49" charset="0"/>
              </a:rPr>
              <a:t>Loss: Weighted Cross Entropy</a:t>
            </a:r>
          </a:p>
          <a:p>
            <a:r>
              <a:rPr lang="en-IN" sz="4400" dirty="0">
                <a:solidFill>
                  <a:schemeClr val="accent2"/>
                </a:solidFill>
                <a:latin typeface="Courier New" panose="02070309020205020404" pitchFamily="49" charset="0"/>
              </a:rPr>
              <a:t>Activation functions:Sigmoid,Softmax</a:t>
            </a:r>
            <a:endParaRPr lang="en-IN" sz="4400" b="0" dirty="0">
              <a:solidFill>
                <a:schemeClr val="accent2"/>
              </a:solidFill>
              <a:effectLst/>
              <a:latin typeface="Courier New" panose="02070309020205020404" pitchFamily="49" charset="0"/>
            </a:endParaRPr>
          </a:p>
          <a:p>
            <a:endParaRPr lang="en-IN" b="0" dirty="0">
              <a:solidFill>
                <a:schemeClr val="accent3"/>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205924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262A-A8EF-4064-B762-9FF01CEE0C5A}"/>
              </a:ext>
            </a:extLst>
          </p:cNvPr>
          <p:cNvSpPr>
            <a:spLocks noGrp="1"/>
          </p:cNvSpPr>
          <p:nvPr>
            <p:ph type="title"/>
          </p:nvPr>
        </p:nvSpPr>
        <p:spPr>
          <a:xfrm>
            <a:off x="838200" y="365126"/>
            <a:ext cx="10515600" cy="993158"/>
          </a:xfrm>
        </p:spPr>
        <p:txBody>
          <a:bodyPr/>
          <a:lstStyle/>
          <a:p>
            <a:r>
              <a:rPr lang="en-US" dirty="0"/>
              <a:t>Epochs</a:t>
            </a:r>
            <a:endParaRPr lang="en-IN" dirty="0"/>
          </a:p>
        </p:txBody>
      </p:sp>
      <p:sp>
        <p:nvSpPr>
          <p:cNvPr id="6" name="Content Placeholder 5">
            <a:extLst>
              <a:ext uri="{FF2B5EF4-FFF2-40B4-BE49-F238E27FC236}">
                <a16:creationId xmlns:a16="http://schemas.microsoft.com/office/drawing/2014/main" id="{8D3A4ED2-3F2C-4EAC-A24E-F45C7962F927}"/>
              </a:ext>
            </a:extLst>
          </p:cNvPr>
          <p:cNvSpPr>
            <a:spLocks noGrp="1"/>
          </p:cNvSpPr>
          <p:nvPr>
            <p:ph idx="1"/>
          </p:nvPr>
        </p:nvSpPr>
        <p:spPr>
          <a:xfrm>
            <a:off x="838200" y="1479396"/>
            <a:ext cx="10515600" cy="4351338"/>
          </a:xfrm>
        </p:spPr>
        <p:txBody>
          <a:bodyPr/>
          <a:lstStyle/>
          <a:p>
            <a:pPr marL="0" indent="0">
              <a:buNone/>
            </a:pPr>
            <a:r>
              <a:rPr lang="en-US" dirty="0"/>
              <a:t>Initial epochs                                                              Final epochs</a:t>
            </a:r>
          </a:p>
          <a:p>
            <a:pPr marL="0" indent="0">
              <a:buNone/>
            </a:pPr>
            <a:endParaRPr lang="en-IN" dirty="0"/>
          </a:p>
        </p:txBody>
      </p:sp>
      <p:pic>
        <p:nvPicPr>
          <p:cNvPr id="4" name="Picture 3">
            <a:extLst>
              <a:ext uri="{FF2B5EF4-FFF2-40B4-BE49-F238E27FC236}">
                <a16:creationId xmlns:a16="http://schemas.microsoft.com/office/drawing/2014/main" id="{F5581DEB-036D-45E1-9824-73A31D9F0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8" y="2020521"/>
            <a:ext cx="4885678" cy="3786333"/>
          </a:xfrm>
          <a:prstGeom prst="rect">
            <a:avLst/>
          </a:prstGeom>
        </p:spPr>
      </p:pic>
      <p:pic>
        <p:nvPicPr>
          <p:cNvPr id="9" name="Picture 8">
            <a:extLst>
              <a:ext uri="{FF2B5EF4-FFF2-40B4-BE49-F238E27FC236}">
                <a16:creationId xmlns:a16="http://schemas.microsoft.com/office/drawing/2014/main" id="{C9827F6B-D329-412D-B735-5DD456E9F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745" y="2020520"/>
            <a:ext cx="4885678" cy="3786333"/>
          </a:xfrm>
          <a:prstGeom prst="rect">
            <a:avLst/>
          </a:prstGeom>
        </p:spPr>
      </p:pic>
    </p:spTree>
    <p:extLst>
      <p:ext uri="{BB962C8B-B14F-4D97-AF65-F5344CB8AC3E}">
        <p14:creationId xmlns:p14="http://schemas.microsoft.com/office/powerpoint/2010/main" val="1469906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E385-F856-46E7-9490-8FCAFBACED08}"/>
              </a:ext>
            </a:extLst>
          </p:cNvPr>
          <p:cNvSpPr>
            <a:spLocks noGrp="1"/>
          </p:cNvSpPr>
          <p:nvPr>
            <p:ph type="title"/>
          </p:nvPr>
        </p:nvSpPr>
        <p:spPr/>
        <p:txBody>
          <a:bodyPr/>
          <a:lstStyle/>
          <a:p>
            <a:r>
              <a:rPr lang="en-US" dirty="0"/>
              <a:t>Accuracy and Loss</a:t>
            </a:r>
            <a:endParaRPr lang="en-IN" dirty="0"/>
          </a:p>
        </p:txBody>
      </p:sp>
      <p:pic>
        <p:nvPicPr>
          <p:cNvPr id="7" name="Content Placeholder 6">
            <a:extLst>
              <a:ext uri="{FF2B5EF4-FFF2-40B4-BE49-F238E27FC236}">
                <a16:creationId xmlns:a16="http://schemas.microsoft.com/office/drawing/2014/main" id="{67CD0850-C4B1-4606-8BCB-7D145145F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847" y="2027283"/>
            <a:ext cx="4487068" cy="3231620"/>
          </a:xfrm>
        </p:spPr>
      </p:pic>
      <p:pic>
        <p:nvPicPr>
          <p:cNvPr id="9" name="Picture 8">
            <a:extLst>
              <a:ext uri="{FF2B5EF4-FFF2-40B4-BE49-F238E27FC236}">
                <a16:creationId xmlns:a16="http://schemas.microsoft.com/office/drawing/2014/main" id="{E8CBE584-F02C-4D61-A9C1-2ED0793F2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829" y="2027283"/>
            <a:ext cx="4370823" cy="3231620"/>
          </a:xfrm>
          <a:prstGeom prst="rect">
            <a:avLst/>
          </a:prstGeom>
        </p:spPr>
      </p:pic>
    </p:spTree>
    <p:extLst>
      <p:ext uri="{BB962C8B-B14F-4D97-AF65-F5344CB8AC3E}">
        <p14:creationId xmlns:p14="http://schemas.microsoft.com/office/powerpoint/2010/main" val="1622852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5108-896E-46C2-B500-54081AEFC6B1}"/>
              </a:ext>
            </a:extLst>
          </p:cNvPr>
          <p:cNvSpPr>
            <a:spLocks noGrp="1"/>
          </p:cNvSpPr>
          <p:nvPr>
            <p:ph type="title"/>
          </p:nvPr>
        </p:nvSpPr>
        <p:spPr/>
        <p:txBody>
          <a:bodyPr/>
          <a:lstStyle/>
          <a:p>
            <a:r>
              <a:rPr lang="en-US" dirty="0"/>
              <a:t>Test</a:t>
            </a:r>
            <a:endParaRPr lang="en-IN" dirty="0"/>
          </a:p>
        </p:txBody>
      </p:sp>
      <p:pic>
        <p:nvPicPr>
          <p:cNvPr id="6" name="Content Placeholder 5">
            <a:extLst>
              <a:ext uri="{FF2B5EF4-FFF2-40B4-BE49-F238E27FC236}">
                <a16:creationId xmlns:a16="http://schemas.microsoft.com/office/drawing/2014/main" id="{18233B4B-A79C-4055-9AAB-FC2DE7D08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094" y="1853934"/>
            <a:ext cx="4741674" cy="3992880"/>
          </a:xfrm>
        </p:spPr>
      </p:pic>
      <p:pic>
        <p:nvPicPr>
          <p:cNvPr id="8" name="Picture 7">
            <a:extLst>
              <a:ext uri="{FF2B5EF4-FFF2-40B4-BE49-F238E27FC236}">
                <a16:creationId xmlns:a16="http://schemas.microsoft.com/office/drawing/2014/main" id="{1C0C8411-324B-475D-AE8F-BFE61DD28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53934"/>
            <a:ext cx="4542815" cy="3992880"/>
          </a:xfrm>
          <a:prstGeom prst="rect">
            <a:avLst/>
          </a:prstGeom>
        </p:spPr>
      </p:pic>
    </p:spTree>
    <p:extLst>
      <p:ext uri="{BB962C8B-B14F-4D97-AF65-F5344CB8AC3E}">
        <p14:creationId xmlns:p14="http://schemas.microsoft.com/office/powerpoint/2010/main" val="335763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5EBF-F38F-4CAA-BA63-BE91D44DBA72}"/>
              </a:ext>
            </a:extLst>
          </p:cNvPr>
          <p:cNvSpPr>
            <a:spLocks noGrp="1"/>
          </p:cNvSpPr>
          <p:nvPr>
            <p:ph type="title"/>
          </p:nvPr>
        </p:nvSpPr>
        <p:spPr/>
        <p:txBody>
          <a:bodyPr/>
          <a:lstStyle/>
          <a:p>
            <a:r>
              <a:rPr lang="en-US" dirty="0"/>
              <a:t>Future Works</a:t>
            </a:r>
            <a:endParaRPr lang="en-IN" dirty="0"/>
          </a:p>
        </p:txBody>
      </p:sp>
      <p:sp>
        <p:nvSpPr>
          <p:cNvPr id="3" name="Content Placeholder 2">
            <a:extLst>
              <a:ext uri="{FF2B5EF4-FFF2-40B4-BE49-F238E27FC236}">
                <a16:creationId xmlns:a16="http://schemas.microsoft.com/office/drawing/2014/main" id="{312BC34A-60B6-40B5-AC3D-9E0C7B386617}"/>
              </a:ext>
            </a:extLst>
          </p:cNvPr>
          <p:cNvSpPr>
            <a:spLocks noGrp="1"/>
          </p:cNvSpPr>
          <p:nvPr>
            <p:ph idx="1"/>
          </p:nvPr>
        </p:nvSpPr>
        <p:spPr/>
        <p:txBody>
          <a:bodyPr/>
          <a:lstStyle/>
          <a:p>
            <a:r>
              <a:rPr lang="en-US" dirty="0"/>
              <a:t>Optimize the model further by hyperparameter tuning.</a:t>
            </a:r>
          </a:p>
          <a:p>
            <a:endParaRPr lang="en-US" dirty="0"/>
          </a:p>
          <a:p>
            <a:r>
              <a:rPr lang="en-US" dirty="0"/>
              <a:t>To implement web application using flask with the model built.</a:t>
            </a:r>
            <a:endParaRPr lang="en-IN" dirty="0"/>
          </a:p>
        </p:txBody>
      </p:sp>
    </p:spTree>
    <p:extLst>
      <p:ext uri="{BB962C8B-B14F-4D97-AF65-F5344CB8AC3E}">
        <p14:creationId xmlns:p14="http://schemas.microsoft.com/office/powerpoint/2010/main" val="670632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D500-3B10-4651-95C9-79444ADE053B}"/>
              </a:ext>
            </a:extLst>
          </p:cNvPr>
          <p:cNvSpPr>
            <a:spLocks noGrp="1"/>
          </p:cNvSpPr>
          <p:nvPr>
            <p:ph type="title"/>
          </p:nvPr>
        </p:nvSpPr>
        <p:spPr/>
        <p:txBody>
          <a:bodyPr/>
          <a:lstStyle/>
          <a:p>
            <a:pPr algn="ctr"/>
            <a:r>
              <a:rPr lang="en-IN" dirty="0">
                <a:latin typeface="Times New Roman"/>
                <a:cs typeface="Times New Roman"/>
              </a:rPr>
              <a:t>REFERENCES </a:t>
            </a:r>
            <a:endParaRPr lang="en-IN" dirty="0"/>
          </a:p>
        </p:txBody>
      </p:sp>
      <p:sp>
        <p:nvSpPr>
          <p:cNvPr id="3" name="Content Placeholder 2">
            <a:extLst>
              <a:ext uri="{FF2B5EF4-FFF2-40B4-BE49-F238E27FC236}">
                <a16:creationId xmlns:a16="http://schemas.microsoft.com/office/drawing/2014/main" id="{CCE6A669-EC00-4C16-9955-CF8FE00DB7C8}"/>
              </a:ext>
            </a:extLst>
          </p:cNvPr>
          <p:cNvSpPr>
            <a:spLocks noGrp="1"/>
          </p:cNvSpPr>
          <p:nvPr>
            <p:ph idx="1"/>
          </p:nvPr>
        </p:nvSpPr>
        <p:spPr/>
        <p:txBody>
          <a:bodyPr>
            <a:normAutofit fontScale="85000" lnSpcReduction="20000"/>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K. Cho, B. van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Merrienboer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Gulcehre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Bahdanau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Bougares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Schwenk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(2014) Learning Phrase Representations using RNN Encoder-Decoder for Statistical Machine Translation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https://arxiv.org/pdf/1406.1078.pdf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Bahdanau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 Cho, and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(2014) Neural Machine Translation by Jointly Learning to Align and Translate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https://arxiv.org/pdf/1409.0473.pdf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Sutskever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Vinyals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Q. 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CoRR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(2014) Sequence to Sequence Learning with Neural Networks(</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https://arxiv.org/pdf/1409.3215.pdf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Vinyals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Q. Le. (2015) A Neural Conversational Model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https://arxiv.org/pdf/1506.05869.pdf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Sordoni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Galley,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Auli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Brockett, Y. Ji, M. Mitchell, J.-Y.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Gao, B. Dolan. 2015. A Neural Network Approach to Context-Sensitive Generation of Conversational Responses.(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https://arxiv.org/pdf/1506.06714.pdf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K. Yao, G. Zweig, and B. Peng (2015) Attention with Intention for a Neural Network Conversation Model(</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https://arxiv.org/pdf/1510.08565.pdf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J. Li, M. Galley, C. Brockett, 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Spithourakis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Gao, and B. Dolan. (2016) A Persona-Based Neural Conversation Model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https://arxiv.org/pdf/1603.06155.pdf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228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A02-D0B2-4C80-90B0-1B81208B962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75762DE-964C-4E78-BD7B-719DB53598AD}"/>
              </a:ext>
            </a:extLst>
          </p:cNvPr>
          <p:cNvSpPr>
            <a:spLocks noGrp="1"/>
          </p:cNvSpPr>
          <p:nvPr>
            <p:ph idx="1"/>
          </p:nvPr>
        </p:nvSpPr>
        <p:spPr/>
        <p:txBody>
          <a:bodyPr>
            <a:normAutofit fontScale="85000" lnSpcReduction="10000"/>
          </a:bodyPr>
          <a:lstStyle/>
          <a:p>
            <a:r>
              <a:rPr lang="en-IN" sz="2800" dirty="0">
                <a:effectLst/>
                <a:latin typeface="Avenir Next LT Pro (Body)"/>
                <a:ea typeface="Calibri" panose="020F0502020204030204" pitchFamily="34" charset="0"/>
              </a:rPr>
              <a:t>Conversational AI Chatbot using Deep Learning is an interesting problem in the field of Natural Language Processing. </a:t>
            </a:r>
          </a:p>
          <a:p>
            <a:r>
              <a:rPr lang="en-IN" sz="2800" dirty="0">
                <a:effectLst/>
                <a:latin typeface="Avenir Next LT Pro (Body)"/>
                <a:ea typeface="Calibri" panose="020F0502020204030204" pitchFamily="34" charset="0"/>
              </a:rPr>
              <a:t>Chatbot is a Software program that generates response based on given input to mimic human conversations in text or voice mode. These applications are designed to simulate human-human interactions.</a:t>
            </a:r>
          </a:p>
          <a:p>
            <a:r>
              <a:rPr lang="en-IN" sz="2800" dirty="0">
                <a:effectLst/>
                <a:latin typeface="Avenir Next LT Pro (Body)"/>
                <a:ea typeface="Calibri" panose="020F0502020204030204" pitchFamily="34" charset="0"/>
              </a:rPr>
              <a:t>In the past, methods for constructing chatbot architectures have relied on hand-written rules and templates or simple statistical methods.</a:t>
            </a:r>
          </a:p>
          <a:p>
            <a:r>
              <a:rPr lang="en-IN" sz="2800" dirty="0">
                <a:effectLst/>
                <a:latin typeface="Avenir Next LT Pro (Body)"/>
                <a:ea typeface="Calibri" panose="020F0502020204030204" pitchFamily="34" charset="0"/>
              </a:rPr>
              <a:t>With the rise of deep learning, these models were quickly replaced by end-to-end trainable neural networks</a:t>
            </a:r>
            <a:r>
              <a:rPr lang="en-IN" sz="2800" dirty="0">
                <a:effectLst/>
                <a:latin typeface="Times New Roman" panose="02020603050405020304" pitchFamily="18" charset="0"/>
                <a:ea typeface="Calibri" panose="020F0502020204030204" pitchFamily="34" charset="0"/>
              </a:rPr>
              <a:t>. </a:t>
            </a:r>
            <a:endParaRPr lang="en-IN" sz="2800" dirty="0">
              <a:latin typeface="Times New Roman" panose="02020603050405020304" pitchFamily="18" charset="0"/>
              <a:ea typeface="Calibri" panose="020F0502020204030204" pitchFamily="34" charset="0"/>
            </a:endParaRPr>
          </a:p>
          <a:p>
            <a:endParaRPr lang="en-IN" sz="2800" dirty="0">
              <a:effectLst/>
              <a:latin typeface="Avenir Next LT Pro (Body)"/>
              <a:ea typeface="Calibri" panose="020F0502020204030204" pitchFamily="34" charset="0"/>
            </a:endParaRPr>
          </a:p>
          <a:p>
            <a:endParaRPr lang="en-IN" sz="2800" dirty="0">
              <a:latin typeface="Avenir Next LT Pro (Body)"/>
              <a:ea typeface="Calibri" panose="020F0502020204030204" pitchFamily="34" charset="0"/>
            </a:endParaRPr>
          </a:p>
          <a:p>
            <a:endParaRPr lang="en-IN" sz="2800" dirty="0">
              <a:effectLst/>
              <a:latin typeface="Avenir Next LT Pro (Body)"/>
              <a:ea typeface="Calibri" panose="020F0502020204030204" pitchFamily="34" charset="0"/>
            </a:endParaRPr>
          </a:p>
          <a:p>
            <a:endParaRPr lang="en-IN" dirty="0"/>
          </a:p>
        </p:txBody>
      </p:sp>
    </p:spTree>
    <p:extLst>
      <p:ext uri="{BB962C8B-B14F-4D97-AF65-F5344CB8AC3E}">
        <p14:creationId xmlns:p14="http://schemas.microsoft.com/office/powerpoint/2010/main" val="2951619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4EB568D-35C8-4C8A-870F-D12FEF4D95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571" y="1528497"/>
            <a:ext cx="8332415" cy="380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7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3ACD-B934-427D-A92D-A9BB1C137B71}"/>
              </a:ext>
            </a:extLst>
          </p:cNvPr>
          <p:cNvSpPr>
            <a:spLocks noGrp="1"/>
          </p:cNvSpPr>
          <p:nvPr>
            <p:ph type="title"/>
          </p:nvPr>
        </p:nvSpPr>
        <p:spPr/>
        <p:txBody>
          <a:bodyPr/>
          <a:lstStyle/>
          <a:p>
            <a:r>
              <a:rPr lang="en-US" dirty="0"/>
              <a:t>Existing Models</a:t>
            </a:r>
            <a:endParaRPr lang="en-IN" dirty="0"/>
          </a:p>
        </p:txBody>
      </p:sp>
      <p:sp>
        <p:nvSpPr>
          <p:cNvPr id="3" name="Content Placeholder 2">
            <a:extLst>
              <a:ext uri="{FF2B5EF4-FFF2-40B4-BE49-F238E27FC236}">
                <a16:creationId xmlns:a16="http://schemas.microsoft.com/office/drawing/2014/main" id="{4A3C9C0F-C458-4233-A3AC-4687BD48358B}"/>
              </a:ext>
            </a:extLst>
          </p:cNvPr>
          <p:cNvSpPr>
            <a:spLocks noGrp="1"/>
          </p:cNvSpPr>
          <p:nvPr>
            <p:ph idx="1"/>
          </p:nvPr>
        </p:nvSpPr>
        <p:spPr/>
        <p:txBody>
          <a:bodyPr/>
          <a:lstStyle/>
          <a:p>
            <a:r>
              <a:rPr lang="en-US" dirty="0"/>
              <a:t>Among current chatbots, many are developed using rule-based techniques, simple machine learning algorithms or retrieval-based techniques which do not generate good results.</a:t>
            </a:r>
          </a:p>
          <a:p>
            <a:r>
              <a:rPr lang="en-US" dirty="0"/>
              <a:t>Especially when dealing with real world data the sentences may be long enough where it may lead to the failure of the existing models.</a:t>
            </a:r>
            <a:endParaRPr lang="en-IN" dirty="0"/>
          </a:p>
        </p:txBody>
      </p:sp>
    </p:spTree>
    <p:extLst>
      <p:ext uri="{BB962C8B-B14F-4D97-AF65-F5344CB8AC3E}">
        <p14:creationId xmlns:p14="http://schemas.microsoft.com/office/powerpoint/2010/main" val="76156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9193-A9E9-42FA-B6FD-692208C8F22E}"/>
              </a:ext>
            </a:extLst>
          </p:cNvPr>
          <p:cNvSpPr>
            <a:spLocks noGrp="1"/>
          </p:cNvSpPr>
          <p:nvPr>
            <p:ph type="title"/>
          </p:nvPr>
        </p:nvSpPr>
        <p:spPr/>
        <p:txBody>
          <a:bodyPr/>
          <a:lstStyle/>
          <a:p>
            <a:r>
              <a:rPr lang="en-US" dirty="0"/>
              <a:t>Proposed Model</a:t>
            </a:r>
            <a:endParaRPr lang="en-IN" dirty="0"/>
          </a:p>
        </p:txBody>
      </p:sp>
      <p:sp>
        <p:nvSpPr>
          <p:cNvPr id="3" name="Content Placeholder 2">
            <a:extLst>
              <a:ext uri="{FF2B5EF4-FFF2-40B4-BE49-F238E27FC236}">
                <a16:creationId xmlns:a16="http://schemas.microsoft.com/office/drawing/2014/main" id="{E8C0D722-12C7-4D5D-95C3-B2C13449BEDB}"/>
              </a:ext>
            </a:extLst>
          </p:cNvPr>
          <p:cNvSpPr>
            <a:spLocks noGrp="1"/>
          </p:cNvSpPr>
          <p:nvPr>
            <p:ph idx="1"/>
          </p:nvPr>
        </p:nvSpPr>
        <p:spPr/>
        <p:txBody>
          <a:bodyPr/>
          <a:lstStyle/>
          <a:p>
            <a:r>
              <a:rPr lang="en-IN" dirty="0"/>
              <a:t>As a solution to this problem we propose Seq2Seq model with attention mechanism using modern-day techniques.</a:t>
            </a:r>
          </a:p>
          <a:p>
            <a:r>
              <a:rPr lang="en-IN" dirty="0"/>
              <a:t> For developing Seq2Seq AI Chatbot, we propose a encoder-decoder attention mechanism architecture. This encoder-decoder will be using Recurrent Neural Network with LSTM (Long-Short-Term-Memory) cells.</a:t>
            </a:r>
          </a:p>
        </p:txBody>
      </p:sp>
    </p:spTree>
    <p:extLst>
      <p:ext uri="{BB962C8B-B14F-4D97-AF65-F5344CB8AC3E}">
        <p14:creationId xmlns:p14="http://schemas.microsoft.com/office/powerpoint/2010/main" val="23301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8075-B69A-451A-99F0-2102244E998D}"/>
              </a:ext>
            </a:extLst>
          </p:cNvPr>
          <p:cNvSpPr>
            <a:spLocks noGrp="1"/>
          </p:cNvSpPr>
          <p:nvPr>
            <p:ph type="title"/>
          </p:nvPr>
        </p:nvSpPr>
        <p:spPr/>
        <p:txBody>
          <a:bodyPr/>
          <a:lstStyle/>
          <a:p>
            <a:r>
              <a:rPr lang="en-US" dirty="0"/>
              <a:t>What is Sequence-Sequence?</a:t>
            </a:r>
            <a:endParaRPr lang="en-IN" dirty="0"/>
          </a:p>
        </p:txBody>
      </p:sp>
      <p:sp>
        <p:nvSpPr>
          <p:cNvPr id="3" name="Content Placeholder 2">
            <a:extLst>
              <a:ext uri="{FF2B5EF4-FFF2-40B4-BE49-F238E27FC236}">
                <a16:creationId xmlns:a16="http://schemas.microsoft.com/office/drawing/2014/main" id="{0A3D6CFD-464F-4EB8-8286-245F2D045F6A}"/>
              </a:ext>
            </a:extLst>
          </p:cNvPr>
          <p:cNvSpPr>
            <a:spLocks noGrp="1"/>
          </p:cNvSpPr>
          <p:nvPr>
            <p:ph idx="1"/>
          </p:nvPr>
        </p:nvSpPr>
        <p:spPr/>
        <p:txBody>
          <a:bodyPr>
            <a:normAutofit/>
          </a:bodyPr>
          <a:lstStyle/>
          <a:p>
            <a:pPr marL="36576" indent="0" fontAlgn="base">
              <a:buNone/>
            </a:pPr>
            <a:r>
              <a:rPr lang="en-US" sz="1800" dirty="0">
                <a:latin typeface="Times New Roman" pitchFamily="18" charset="0"/>
                <a:cs typeface="Times New Roman" pitchFamily="18" charset="0"/>
              </a:rPr>
              <a:t>A </a:t>
            </a:r>
            <a:r>
              <a:rPr lang="en-US" sz="1800" b="1" dirty="0">
                <a:latin typeface="Times New Roman" pitchFamily="18" charset="0"/>
                <a:cs typeface="Times New Roman" pitchFamily="18" charset="0"/>
              </a:rPr>
              <a:t>sequence</a:t>
            </a:r>
            <a:r>
              <a:rPr lang="en-US" sz="1800" dirty="0">
                <a:latin typeface="Times New Roman" pitchFamily="18" charset="0"/>
                <a:cs typeface="Times New Roman" pitchFamily="18" charset="0"/>
              </a:rPr>
              <a:t> is an ordered list of symbols. For Ex:</a:t>
            </a:r>
          </a:p>
          <a:p>
            <a:pPr lvl="2" fontAlgn="base"/>
            <a:r>
              <a:rPr lang="en-US" sz="1600" dirty="0">
                <a:latin typeface="Times New Roman" pitchFamily="18" charset="0"/>
                <a:cs typeface="Times New Roman" pitchFamily="18" charset="0"/>
              </a:rPr>
              <a:t>A sequence of webpages visited by a user, ordered by the time of access.</a:t>
            </a:r>
          </a:p>
          <a:p>
            <a:pPr lvl="2" fontAlgn="base"/>
            <a:r>
              <a:rPr lang="en-US" sz="1600" dirty="0">
                <a:latin typeface="Times New Roman" pitchFamily="18" charset="0"/>
                <a:cs typeface="Times New Roman" pitchFamily="18" charset="0"/>
              </a:rPr>
              <a:t>A sequence of words or characters typed on a cellphone by a user, or in a text such as a book.</a:t>
            </a:r>
          </a:p>
          <a:p>
            <a:pPr lvl="2" fontAlgn="base"/>
            <a:r>
              <a:rPr lang="en-US" sz="1600" dirty="0">
                <a:latin typeface="Times New Roman" pitchFamily="18" charset="0"/>
                <a:cs typeface="Times New Roman" pitchFamily="18" charset="0"/>
              </a:rPr>
              <a:t>A sequence of products bought by a customer in a retail store.</a:t>
            </a:r>
          </a:p>
          <a:p>
            <a:pPr lvl="2" fontAlgn="base"/>
            <a:r>
              <a:rPr lang="en-US" sz="1600" dirty="0">
                <a:latin typeface="Times New Roman" pitchFamily="18" charset="0"/>
                <a:cs typeface="Times New Roman" pitchFamily="18" charset="0"/>
              </a:rPr>
              <a:t>A sequence of symptoms observed on a patient at a hospital.</a:t>
            </a:r>
            <a:endParaRPr lang="en-US" sz="2000" b="1" dirty="0">
              <a:latin typeface="Times New Roman" pitchFamily="18" charset="0"/>
              <a:cs typeface="Times New Roman" pitchFamily="18" charset="0"/>
            </a:endParaRPr>
          </a:p>
          <a:p>
            <a:pPr marL="36576" indent="0" fontAlgn="base">
              <a:buNone/>
            </a:pPr>
            <a:r>
              <a:rPr lang="en-US" sz="1800" dirty="0">
                <a:latin typeface="Times New Roman" pitchFamily="18" charset="0"/>
                <a:cs typeface="Times New Roman" pitchFamily="18" charset="0"/>
              </a:rPr>
              <a:t>The task of</a:t>
            </a:r>
            <a:r>
              <a:rPr lang="en-US" sz="1800" b="1" dirty="0">
                <a:latin typeface="Times New Roman" pitchFamily="18" charset="0"/>
                <a:cs typeface="Times New Roman" pitchFamily="18" charset="0"/>
              </a:rPr>
              <a:t> sequence prediction</a:t>
            </a:r>
            <a:r>
              <a:rPr lang="en-US" sz="1800" dirty="0">
                <a:latin typeface="Times New Roman" pitchFamily="18" charset="0"/>
                <a:cs typeface="Times New Roman" pitchFamily="18" charset="0"/>
              </a:rPr>
              <a:t> consists of predicting the next symbol of a sequence based on the previously observed symbols. For example, if a user has visited some webpages A, B, C, in that order, one may want to predict what is the next webpage that will be visited by that user to prefetch the webpage.</a:t>
            </a:r>
          </a:p>
          <a:p>
            <a:endParaRPr lang="fr-FR" sz="2800" dirty="0"/>
          </a:p>
          <a:p>
            <a:endParaRPr lang="en-IN" dirty="0"/>
          </a:p>
        </p:txBody>
      </p:sp>
      <p:pic>
        <p:nvPicPr>
          <p:cNvPr id="4" name="Picture 3">
            <a:extLst>
              <a:ext uri="{FF2B5EF4-FFF2-40B4-BE49-F238E27FC236}">
                <a16:creationId xmlns:a16="http://schemas.microsoft.com/office/drawing/2014/main" id="{AB90EEF6-899E-45C7-8151-EE0A58C80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877" y="5148314"/>
            <a:ext cx="5204246"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09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3B8F-E48D-4BD4-947C-6D9CBD8AD680}"/>
              </a:ext>
            </a:extLst>
          </p:cNvPr>
          <p:cNvSpPr>
            <a:spLocks noGrp="1"/>
          </p:cNvSpPr>
          <p:nvPr>
            <p:ph type="title"/>
          </p:nvPr>
        </p:nvSpPr>
        <p:spPr/>
        <p:txBody>
          <a:bodyPr/>
          <a:lstStyle/>
          <a:p>
            <a:r>
              <a:rPr lang="en-US" dirty="0"/>
              <a:t>What is RNN?</a:t>
            </a:r>
            <a:endParaRPr lang="en-IN" dirty="0"/>
          </a:p>
        </p:txBody>
      </p:sp>
      <p:sp>
        <p:nvSpPr>
          <p:cNvPr id="3" name="Content Placeholder 2">
            <a:extLst>
              <a:ext uri="{FF2B5EF4-FFF2-40B4-BE49-F238E27FC236}">
                <a16:creationId xmlns:a16="http://schemas.microsoft.com/office/drawing/2014/main" id="{947FBDD6-CE0D-4B1A-8616-A9D8ADD03C97}"/>
              </a:ext>
            </a:extLst>
          </p:cNvPr>
          <p:cNvSpPr>
            <a:spLocks noGrp="1"/>
          </p:cNvSpPr>
          <p:nvPr>
            <p:ph idx="1"/>
          </p:nvPr>
        </p:nvSpPr>
        <p:spPr/>
        <p:txBody>
          <a:bodyPr>
            <a:noAutofit/>
          </a:bodyPr>
          <a:lstStyle/>
          <a:p>
            <a:r>
              <a:rPr lang="en-US" sz="1400" b="1" dirty="0"/>
              <a:t>Recurrent Neural Networks, or RNNs</a:t>
            </a:r>
            <a:r>
              <a:rPr lang="en-US" sz="1400" dirty="0"/>
              <a:t>, were designed to work with sequence prediction problems.</a:t>
            </a:r>
            <a:r>
              <a:rPr lang="en-US" sz="1400" i="1" dirty="0"/>
              <a:t> </a:t>
            </a:r>
            <a:endParaRPr lang="en-US" sz="1400" dirty="0"/>
          </a:p>
          <a:p>
            <a:r>
              <a:rPr lang="en-US" sz="1400" i="1" dirty="0"/>
              <a:t>Recurrent</a:t>
            </a:r>
            <a:r>
              <a:rPr lang="en-US" sz="1400" dirty="0"/>
              <a:t> means the output at the current time step becomes the input to the next time step. At each element of the sequence, the model considers not just the current input, but what it remembers about the preceding elements.</a:t>
            </a:r>
          </a:p>
          <a:p>
            <a:pPr marL="36576" indent="0">
              <a:buNone/>
            </a:pPr>
            <a:endParaRPr lang="fr-FR" sz="1400" dirty="0"/>
          </a:p>
          <a:p>
            <a:pPr marL="36576" indent="0">
              <a:buNone/>
            </a:pPr>
            <a:endParaRPr lang="fr-FR" sz="1400" dirty="0"/>
          </a:p>
          <a:p>
            <a:pPr marL="36576" indent="0">
              <a:buNone/>
            </a:pPr>
            <a:endParaRPr lang="fr-FR" sz="1400" dirty="0"/>
          </a:p>
          <a:p>
            <a:pPr marL="36576" indent="0">
              <a:buNone/>
            </a:pPr>
            <a:endParaRPr lang="fr-FR" sz="1400" dirty="0"/>
          </a:p>
          <a:p>
            <a:pPr marL="36576" indent="0">
              <a:buNone/>
            </a:pPr>
            <a:endParaRPr lang="fr-FR" sz="1400" dirty="0"/>
          </a:p>
          <a:p>
            <a:pPr marL="36576" indent="0">
              <a:buNone/>
            </a:pPr>
            <a:r>
              <a:rPr lang="fr-FR" sz="1400" b="1" dirty="0"/>
              <a:t>Why RNN?</a:t>
            </a:r>
          </a:p>
          <a:p>
            <a:pPr>
              <a:buFont typeface="Arial" pitchFamily="34" charset="0"/>
              <a:buChar char="•"/>
            </a:pPr>
            <a:r>
              <a:rPr lang="fr-FR" sz="1400" dirty="0"/>
              <a:t>To maintain word order</a:t>
            </a:r>
          </a:p>
          <a:p>
            <a:pPr>
              <a:buFont typeface="Arial" pitchFamily="34" charset="0"/>
              <a:buChar char="•"/>
            </a:pPr>
            <a:r>
              <a:rPr lang="fr-FR" sz="1400" dirty="0"/>
              <a:t>To share parameters across the sequence</a:t>
            </a:r>
            <a:endParaRPr lang="en-IN" sz="1400" dirty="0"/>
          </a:p>
        </p:txBody>
      </p:sp>
      <p:pic>
        <p:nvPicPr>
          <p:cNvPr id="4" name="Picture 2">
            <a:extLst>
              <a:ext uri="{FF2B5EF4-FFF2-40B4-BE49-F238E27FC236}">
                <a16:creationId xmlns:a16="http://schemas.microsoft.com/office/drawing/2014/main" id="{51E2FB76-D5F9-453E-972C-07D7D9A4E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012" y="2872665"/>
            <a:ext cx="3609975" cy="18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97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F720-B31B-4AEB-A211-23B5D2E4C281}"/>
              </a:ext>
            </a:extLst>
          </p:cNvPr>
          <p:cNvSpPr>
            <a:spLocks noGrp="1"/>
          </p:cNvSpPr>
          <p:nvPr>
            <p:ph type="title"/>
          </p:nvPr>
        </p:nvSpPr>
        <p:spPr/>
        <p:txBody>
          <a:bodyPr/>
          <a:lstStyle/>
          <a:p>
            <a:r>
              <a:rPr lang="en-US" dirty="0"/>
              <a:t>What is LSTM?</a:t>
            </a:r>
            <a:endParaRPr lang="en-IN" dirty="0"/>
          </a:p>
        </p:txBody>
      </p:sp>
      <p:sp>
        <p:nvSpPr>
          <p:cNvPr id="3" name="Content Placeholder 2">
            <a:extLst>
              <a:ext uri="{FF2B5EF4-FFF2-40B4-BE49-F238E27FC236}">
                <a16:creationId xmlns:a16="http://schemas.microsoft.com/office/drawing/2014/main" id="{83A1C122-A790-4B81-BA17-3B7D66AA7929}"/>
              </a:ext>
            </a:extLst>
          </p:cNvPr>
          <p:cNvSpPr>
            <a:spLocks noGrp="1"/>
          </p:cNvSpPr>
          <p:nvPr>
            <p:ph idx="1"/>
          </p:nvPr>
        </p:nvSpPr>
        <p:spPr/>
        <p:txBody>
          <a:bodyPr/>
          <a:lstStyle/>
          <a:p>
            <a:pPr fontAlgn="base">
              <a:buFont typeface="Wingdings" pitchFamily="2" charset="2"/>
              <a:buChar char="v"/>
            </a:pPr>
            <a:r>
              <a:rPr lang="en-US" sz="2800" dirty="0">
                <a:latin typeface="Arial Narrow" pitchFamily="34" charset="0"/>
                <a:cs typeface="Times New Roman" pitchFamily="18" charset="0"/>
              </a:rPr>
              <a:t>Long Short-Term Memory (LSTM) networks are a type of recurrent neural network capable of learning order dependence(long-term dependencies) in sequence prediction problems.</a:t>
            </a:r>
          </a:p>
          <a:p>
            <a:pPr fontAlgn="base">
              <a:buFont typeface="Wingdings" pitchFamily="2" charset="2"/>
              <a:buChar char="v"/>
            </a:pPr>
            <a:r>
              <a:rPr lang="en-US" sz="2800" dirty="0">
                <a:latin typeface="Arial Narrow" pitchFamily="34" charset="0"/>
                <a:cs typeface="Times New Roman" pitchFamily="18" charset="0"/>
              </a:rPr>
              <a:t>This is a behavior required in complex problem domains like machine translation, speech recognition, and more.</a:t>
            </a:r>
          </a:p>
          <a:p>
            <a:pPr marL="0" indent="0" fontAlgn="base">
              <a:buNone/>
            </a:pPr>
            <a:endParaRPr lang="en-US" sz="2800" dirty="0">
              <a:latin typeface="Arial Narrow" pitchFamily="34" charset="0"/>
              <a:cs typeface="Times New Roman" pitchFamily="18" charset="0"/>
            </a:endParaRPr>
          </a:p>
          <a:p>
            <a:endParaRPr lang="en-IN" dirty="0"/>
          </a:p>
        </p:txBody>
      </p:sp>
    </p:spTree>
    <p:extLst>
      <p:ext uri="{BB962C8B-B14F-4D97-AF65-F5344CB8AC3E}">
        <p14:creationId xmlns:p14="http://schemas.microsoft.com/office/powerpoint/2010/main" val="96393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60A3-4D0C-409F-BB19-F6225E9C97BA}"/>
              </a:ext>
            </a:extLst>
          </p:cNvPr>
          <p:cNvSpPr>
            <a:spLocks noGrp="1"/>
          </p:cNvSpPr>
          <p:nvPr>
            <p:ph type="title"/>
          </p:nvPr>
        </p:nvSpPr>
        <p:spPr/>
        <p:txBody>
          <a:bodyPr/>
          <a:lstStyle/>
          <a:p>
            <a:r>
              <a:rPr lang="en-US" dirty="0"/>
              <a:t>Word</a:t>
            </a:r>
            <a:r>
              <a:rPr lang="fr-FR" dirty="0"/>
              <a:t> Representation: One-hot </a:t>
            </a:r>
            <a:endParaRPr lang="en-IN" dirty="0"/>
          </a:p>
        </p:txBody>
      </p:sp>
      <p:sp>
        <p:nvSpPr>
          <p:cNvPr id="3" name="Content Placeholder 2">
            <a:extLst>
              <a:ext uri="{FF2B5EF4-FFF2-40B4-BE49-F238E27FC236}">
                <a16:creationId xmlns:a16="http://schemas.microsoft.com/office/drawing/2014/main" id="{C80557D4-1B9D-450D-B531-A3DE7E7D74F1}"/>
              </a:ext>
            </a:extLst>
          </p:cNvPr>
          <p:cNvSpPr>
            <a:spLocks noGrp="1"/>
          </p:cNvSpPr>
          <p:nvPr>
            <p:ph idx="1"/>
          </p:nvPr>
        </p:nvSpPr>
        <p:spPr/>
        <p:txBody>
          <a:bodyPr/>
          <a:lstStyle/>
          <a:p>
            <a:r>
              <a:rPr lang="fr-FR" dirty="0"/>
              <a:t>No semantic meaning</a:t>
            </a:r>
          </a:p>
          <a:p>
            <a:endParaRPr lang="en-IN" dirty="0"/>
          </a:p>
        </p:txBody>
      </p:sp>
      <p:pic>
        <p:nvPicPr>
          <p:cNvPr id="4" name="Picture 4">
            <a:extLst>
              <a:ext uri="{FF2B5EF4-FFF2-40B4-BE49-F238E27FC236}">
                <a16:creationId xmlns:a16="http://schemas.microsoft.com/office/drawing/2014/main" id="{F35C5AB1-66E8-4469-B79C-2509C2FDF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293" y="2490374"/>
            <a:ext cx="7831137" cy="363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800097"/>
      </p:ext>
    </p:extLst>
  </p:cSld>
  <p:clrMapOvr>
    <a:masterClrMapping/>
  </p:clrMapOvr>
</p:sld>
</file>

<file path=ppt/theme/theme1.xml><?xml version="1.0" encoding="utf-8"?>
<a:theme xmlns:a="http://schemas.openxmlformats.org/drawingml/2006/main" name="ExploreVTI">
  <a:themeElements>
    <a:clrScheme name="AnalogousFromRegularSeedRightStep">
      <a:dk1>
        <a:srgbClr val="000000"/>
      </a:dk1>
      <a:lt1>
        <a:srgbClr val="FFFFFF"/>
      </a:lt1>
      <a:dk2>
        <a:srgbClr val="412435"/>
      </a:dk2>
      <a:lt2>
        <a:srgbClr val="E2E8E3"/>
      </a:lt2>
      <a:accent1>
        <a:srgbClr val="DA36B3"/>
      </a:accent1>
      <a:accent2>
        <a:srgbClr val="C8245D"/>
      </a:accent2>
      <a:accent3>
        <a:srgbClr val="DA4136"/>
      </a:accent3>
      <a:accent4>
        <a:srgbClr val="C87424"/>
      </a:accent4>
      <a:accent5>
        <a:srgbClr val="B3A62C"/>
      </a:accent5>
      <a:accent6>
        <a:srgbClr val="83B220"/>
      </a:accent6>
      <a:hlink>
        <a:srgbClr val="319449"/>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176</TotalTime>
  <Words>2067</Words>
  <Application>Microsoft Office PowerPoint</Application>
  <PresentationFormat>Widescreen</PresentationFormat>
  <Paragraphs>190</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Arial Narrow</vt:lpstr>
      <vt:lpstr>Avenir Next LT Pro</vt:lpstr>
      <vt:lpstr>Avenir Next LT Pro (Body)</vt:lpstr>
      <vt:lpstr>AvenirNext LT Pro Medium</vt:lpstr>
      <vt:lpstr>Calibri</vt:lpstr>
      <vt:lpstr>Consolas</vt:lpstr>
      <vt:lpstr>Courier New</vt:lpstr>
      <vt:lpstr>Posterama</vt:lpstr>
      <vt:lpstr>Times New Roman</vt:lpstr>
      <vt:lpstr>Wingdings</vt:lpstr>
      <vt:lpstr>ExploreVTI</vt:lpstr>
      <vt:lpstr>  IT 7611  CONVERSATIONAL AI CHATBOT </vt:lpstr>
      <vt:lpstr>     AIM OF THE PROJECT</vt:lpstr>
      <vt:lpstr>Introduction</vt:lpstr>
      <vt:lpstr>Existing Models</vt:lpstr>
      <vt:lpstr>Proposed Model</vt:lpstr>
      <vt:lpstr>What is Sequence-Sequence?</vt:lpstr>
      <vt:lpstr>What is RNN?</vt:lpstr>
      <vt:lpstr>What is LSTM?</vt:lpstr>
      <vt:lpstr>Word Representation: One-hot </vt:lpstr>
      <vt:lpstr>Word Embeddings</vt:lpstr>
      <vt:lpstr>From one-hot to Embeddings</vt:lpstr>
      <vt:lpstr>What is BidirectionalRNN?</vt:lpstr>
      <vt:lpstr>Seq2Seq model or RNN Encoder-Decoder</vt:lpstr>
      <vt:lpstr>Seq2Seq model / RNN Encoder-Decoder                          Architecture</vt:lpstr>
      <vt:lpstr>Attention Mechanism(Bahdanau Attention):</vt:lpstr>
      <vt:lpstr>     Architecture of Seq2Seq model with            Attention Mechanism</vt:lpstr>
      <vt:lpstr>Dataset : Cornell Movie Dialogs Corpus</vt:lpstr>
      <vt:lpstr>TECHNICAL STACK</vt:lpstr>
      <vt:lpstr>IMPLEMENTATION &amp; ALGORITHM</vt:lpstr>
      <vt:lpstr>Preprocessing-I</vt:lpstr>
      <vt:lpstr>Preprocessing-II</vt:lpstr>
      <vt:lpstr>Preprocessing-III</vt:lpstr>
      <vt:lpstr>Preprocessing-IV</vt:lpstr>
      <vt:lpstr>Initial Configurations</vt:lpstr>
      <vt:lpstr>Epochs</vt:lpstr>
      <vt:lpstr>Accuracy and Loss</vt:lpstr>
      <vt:lpstr>Test</vt:lpstr>
      <vt:lpstr>Future Works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IT 7611  CONVERSATIONAL AI CHATBOT </dc:title>
  <dc:creator>karthi keyan</dc:creator>
  <cp:lastModifiedBy>karthi keyan</cp:lastModifiedBy>
  <cp:revision>23</cp:revision>
  <dcterms:created xsi:type="dcterms:W3CDTF">2021-04-03T16:38:21Z</dcterms:created>
  <dcterms:modified xsi:type="dcterms:W3CDTF">2021-04-08T04:57:59Z</dcterms:modified>
</cp:coreProperties>
</file>