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sldIdLst>
    <p:sldId id="256" r:id="rId2"/>
    <p:sldId id="298" r:id="rId3"/>
    <p:sldId id="257" r:id="rId4"/>
    <p:sldId id="258" r:id="rId5"/>
    <p:sldId id="299" r:id="rId6"/>
    <p:sldId id="300" r:id="rId7"/>
    <p:sldId id="268" r:id="rId8"/>
    <p:sldId id="269" r:id="rId9"/>
    <p:sldId id="270" r:id="rId10"/>
    <p:sldId id="271" r:id="rId11"/>
    <p:sldId id="272" r:id="rId12"/>
    <p:sldId id="273" r:id="rId13"/>
    <p:sldId id="274" r:id="rId14"/>
    <p:sldId id="275" r:id="rId15"/>
    <p:sldId id="276" r:id="rId16"/>
    <p:sldId id="301" r:id="rId17"/>
    <p:sldId id="261" r:id="rId18"/>
    <p:sldId id="259" r:id="rId19"/>
    <p:sldId id="260" r:id="rId20"/>
    <p:sldId id="262" r:id="rId21"/>
    <p:sldId id="263" r:id="rId22"/>
    <p:sldId id="264" r:id="rId23"/>
    <p:sldId id="265" r:id="rId24"/>
    <p:sldId id="266" r:id="rId25"/>
    <p:sldId id="295" r:id="rId26"/>
    <p:sldId id="267" r:id="rId27"/>
    <p:sldId id="296" r:id="rId28"/>
    <p:sldId id="302" r:id="rId29"/>
    <p:sldId id="277" r:id="rId30"/>
    <p:sldId id="278" r:id="rId31"/>
    <p:sldId id="289" r:id="rId32"/>
    <p:sldId id="303" r:id="rId33"/>
    <p:sldId id="279" r:id="rId34"/>
    <p:sldId id="280" r:id="rId35"/>
    <p:sldId id="281" r:id="rId36"/>
    <p:sldId id="282" r:id="rId37"/>
    <p:sldId id="283" r:id="rId38"/>
    <p:sldId id="284" r:id="rId39"/>
    <p:sldId id="285" r:id="rId40"/>
    <p:sldId id="286" r:id="rId41"/>
    <p:sldId id="287" r:id="rId42"/>
    <p:sldId id="288" r:id="rId43"/>
    <p:sldId id="290" r:id="rId44"/>
    <p:sldId id="291" r:id="rId45"/>
    <p:sldId id="304" r:id="rId46"/>
    <p:sldId id="292" r:id="rId47"/>
    <p:sldId id="297" r:id="rId48"/>
    <p:sldId id="29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9" autoAdjust="0"/>
    <p:restoredTop sz="94660"/>
  </p:normalViewPr>
  <p:slideViewPr>
    <p:cSldViewPr snapToGrid="0">
      <p:cViewPr varScale="1">
        <p:scale>
          <a:sx n="86" d="100"/>
          <a:sy n="86" d="100"/>
        </p:scale>
        <p:origin x="57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6/13/2021</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99522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6/13/2021</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18061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6/13/2021</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00131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6/13/2021</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6530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6/13/2021</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26949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6/13/2021</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25145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6/13/2021</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72647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6/13/2021</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29050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6/13/2021</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83069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6/13/2021</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4632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6/13/2021</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66413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6/13/2021</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70131375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76" r:id="rId6"/>
    <p:sldLayoutId id="2147483672" r:id="rId7"/>
    <p:sldLayoutId id="2147483673" r:id="rId8"/>
    <p:sldLayoutId id="2147483674" r:id="rId9"/>
    <p:sldLayoutId id="2147483675" r:id="rId10"/>
    <p:sldLayoutId id="21474836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7DB34E82-FED5-43F3-9DB8-50258C2272AC}"/>
              </a:ext>
            </a:extLst>
          </p:cNvPr>
          <p:cNvSpPr>
            <a:spLocks noGrp="1"/>
          </p:cNvSpPr>
          <p:nvPr>
            <p:ph type="ctrTitle"/>
          </p:nvPr>
        </p:nvSpPr>
        <p:spPr>
          <a:xfrm>
            <a:off x="6096000" y="1524000"/>
            <a:ext cx="5334000" cy="2286000"/>
          </a:xfrm>
        </p:spPr>
        <p:txBody>
          <a:bodyPr>
            <a:normAutofit/>
          </a:bodyPr>
          <a:lstStyle/>
          <a:p>
            <a:pPr algn="l"/>
            <a:r>
              <a:rPr lang="en-IN" sz="4400" dirty="0"/>
              <a:t>CONVERSATIONAL AI CHATBOT</a:t>
            </a:r>
          </a:p>
        </p:txBody>
      </p:sp>
      <p:sp>
        <p:nvSpPr>
          <p:cNvPr id="3" name="Subtitle 2">
            <a:extLst>
              <a:ext uri="{FF2B5EF4-FFF2-40B4-BE49-F238E27FC236}">
                <a16:creationId xmlns:a16="http://schemas.microsoft.com/office/drawing/2014/main" id="{249CC12F-2A32-40A2-A8ED-FBF3581A2FB6}"/>
              </a:ext>
            </a:extLst>
          </p:cNvPr>
          <p:cNvSpPr>
            <a:spLocks noGrp="1"/>
          </p:cNvSpPr>
          <p:nvPr>
            <p:ph type="subTitle" idx="1"/>
          </p:nvPr>
        </p:nvSpPr>
        <p:spPr>
          <a:xfrm>
            <a:off x="6096000" y="4571998"/>
            <a:ext cx="5334000" cy="1743165"/>
          </a:xfrm>
        </p:spPr>
        <p:txBody>
          <a:bodyPr>
            <a:normAutofit fontScale="77500" lnSpcReduction="20000"/>
          </a:bodyPr>
          <a:lstStyle/>
          <a:p>
            <a:pPr algn="l"/>
            <a:r>
              <a:rPr lang="en-IN" dirty="0"/>
              <a:t>SUBMITTED BY</a:t>
            </a:r>
          </a:p>
          <a:p>
            <a:pPr algn="l"/>
            <a:r>
              <a:rPr lang="en-IN" dirty="0"/>
              <a:t>Karthikeyan J M (2018506049)</a:t>
            </a:r>
          </a:p>
          <a:p>
            <a:pPr algn="l"/>
            <a:r>
              <a:rPr lang="en-IN" dirty="0"/>
              <a:t>Dinesh V (2018506028)</a:t>
            </a:r>
          </a:p>
          <a:p>
            <a:pPr algn="l"/>
            <a:r>
              <a:rPr lang="en-IN" dirty="0"/>
              <a:t>Abinaya A (2018506003)                  BATCH: 20</a:t>
            </a:r>
          </a:p>
        </p:txBody>
      </p:sp>
      <p:pic>
        <p:nvPicPr>
          <p:cNvPr id="4" name="Picture 3" descr="Sky full of stars">
            <a:extLst>
              <a:ext uri="{FF2B5EF4-FFF2-40B4-BE49-F238E27FC236}">
                <a16:creationId xmlns:a16="http://schemas.microsoft.com/office/drawing/2014/main" id="{75F0A035-004B-4CB2-B114-C94344F1D3F6}"/>
              </a:ext>
            </a:extLst>
          </p:cNvPr>
          <p:cNvPicPr>
            <a:picLocks noChangeAspect="1"/>
          </p:cNvPicPr>
          <p:nvPr/>
        </p:nvPicPr>
        <p:blipFill rotWithShape="1">
          <a:blip r:embed="rId2"/>
          <a:srcRect r="36214" b="-1"/>
          <a:stretch/>
        </p:blipFill>
        <p:spPr>
          <a:xfrm>
            <a:off x="2" y="732510"/>
            <a:ext cx="5333999" cy="6125491"/>
          </a:xfrm>
          <a:custGeom>
            <a:avLst/>
            <a:gdLst/>
            <a:ahLst/>
            <a:cxnLst/>
            <a:rect l="l" t="t" r="r" b="b"/>
            <a:pathLst>
              <a:path w="5333999" h="6125491">
                <a:moveTo>
                  <a:pt x="0" y="0"/>
                </a:moveTo>
                <a:lnTo>
                  <a:pt x="201347" y="12133"/>
                </a:lnTo>
                <a:cubicBezTo>
                  <a:pt x="834520" y="59989"/>
                  <a:pt x="1489622" y="165274"/>
                  <a:pt x="2149412" y="288819"/>
                </a:cubicBezTo>
                <a:cubicBezTo>
                  <a:pt x="4194087" y="671477"/>
                  <a:pt x="4738431" y="1884930"/>
                  <a:pt x="5125148" y="3309606"/>
                </a:cubicBezTo>
                <a:cubicBezTo>
                  <a:pt x="5383961" y="4263563"/>
                  <a:pt x="5599841" y="5130569"/>
                  <a:pt x="4496734" y="5829050"/>
                </a:cubicBezTo>
                <a:cubicBezTo>
                  <a:pt x="4342061" y="5927011"/>
                  <a:pt x="4177261" y="6012425"/>
                  <a:pt x="4005032" y="6088102"/>
                </a:cubicBezTo>
                <a:lnTo>
                  <a:pt x="3915032" y="6125491"/>
                </a:lnTo>
                <a:lnTo>
                  <a:pt x="0" y="6125491"/>
                </a:lnTo>
                <a:close/>
              </a:path>
            </a:pathLst>
          </a:custGeom>
        </p:spPr>
      </p:pic>
      <p:sp>
        <p:nvSpPr>
          <p:cNvPr id="22" name="Freeform: Shape 10">
            <a:extLst>
              <a:ext uri="{FF2B5EF4-FFF2-40B4-BE49-F238E27FC236}">
                <a16:creationId xmlns:a16="http://schemas.microsoft.com/office/drawing/2014/main" id="{4EB7CBBE-178B-4DB3-AD92-DED458BAE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52425"/>
            <a:ext cx="5185830" cy="65055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5" name="TextBox 4">
            <a:extLst>
              <a:ext uri="{FF2B5EF4-FFF2-40B4-BE49-F238E27FC236}">
                <a16:creationId xmlns:a16="http://schemas.microsoft.com/office/drawing/2014/main" id="{07E18138-5E87-4946-AEA8-61694925ECFB}"/>
              </a:ext>
            </a:extLst>
          </p:cNvPr>
          <p:cNvSpPr txBox="1"/>
          <p:nvPr/>
        </p:nvSpPr>
        <p:spPr>
          <a:xfrm>
            <a:off x="3760238" y="542836"/>
            <a:ext cx="8357115" cy="1200329"/>
          </a:xfrm>
          <a:prstGeom prst="rect">
            <a:avLst/>
          </a:prstGeom>
          <a:noFill/>
        </p:spPr>
        <p:txBody>
          <a:bodyPr wrap="square" rtlCol="0">
            <a:spAutoFit/>
          </a:bodyPr>
          <a:lstStyle/>
          <a:p>
            <a:r>
              <a:rPr lang="en-IN" sz="3600" dirty="0"/>
              <a:t>CREATIVE AND INNOVATIVE PROJECT</a:t>
            </a:r>
          </a:p>
          <a:p>
            <a:pPr algn="ctr"/>
            <a:r>
              <a:rPr lang="en-IN" sz="3600" dirty="0"/>
              <a:t> IT7611</a:t>
            </a:r>
          </a:p>
        </p:txBody>
      </p:sp>
    </p:spTree>
    <p:extLst>
      <p:ext uri="{BB962C8B-B14F-4D97-AF65-F5344CB8AC3E}">
        <p14:creationId xmlns:p14="http://schemas.microsoft.com/office/powerpoint/2010/main" val="834750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BF6D2-6AFD-40DF-BD02-166191044441}"/>
              </a:ext>
            </a:extLst>
          </p:cNvPr>
          <p:cNvSpPr>
            <a:spLocks noGrp="1"/>
          </p:cNvSpPr>
          <p:nvPr>
            <p:ph type="title"/>
          </p:nvPr>
        </p:nvSpPr>
        <p:spPr>
          <a:xfrm>
            <a:off x="762000" y="762000"/>
            <a:ext cx="10668000" cy="1356049"/>
          </a:xfrm>
        </p:spPr>
        <p:txBody>
          <a:bodyPr/>
          <a:lstStyle/>
          <a:p>
            <a:r>
              <a:rPr lang="en-IN" dirty="0"/>
              <a:t>Word Representation: One-hot</a:t>
            </a:r>
          </a:p>
        </p:txBody>
      </p:sp>
      <p:sp>
        <p:nvSpPr>
          <p:cNvPr id="3" name="Content Placeholder 2">
            <a:extLst>
              <a:ext uri="{FF2B5EF4-FFF2-40B4-BE49-F238E27FC236}">
                <a16:creationId xmlns:a16="http://schemas.microsoft.com/office/drawing/2014/main" id="{6AAEBE80-82E7-4D40-A0FA-61C170E79995}"/>
              </a:ext>
            </a:extLst>
          </p:cNvPr>
          <p:cNvSpPr>
            <a:spLocks noGrp="1"/>
          </p:cNvSpPr>
          <p:nvPr>
            <p:ph idx="1"/>
          </p:nvPr>
        </p:nvSpPr>
        <p:spPr>
          <a:xfrm>
            <a:off x="696686" y="2286000"/>
            <a:ext cx="10668000" cy="4226767"/>
          </a:xfrm>
        </p:spPr>
        <p:txBody>
          <a:bodyPr/>
          <a:lstStyle/>
          <a:p>
            <a:r>
              <a:rPr lang="en-IN" dirty="0"/>
              <a:t>No Semantic Meaning</a:t>
            </a:r>
          </a:p>
          <a:p>
            <a:endParaRPr lang="en-IN" dirty="0"/>
          </a:p>
        </p:txBody>
      </p:sp>
      <p:pic>
        <p:nvPicPr>
          <p:cNvPr id="4" name="Picture 4">
            <a:extLst>
              <a:ext uri="{FF2B5EF4-FFF2-40B4-BE49-F238E27FC236}">
                <a16:creationId xmlns:a16="http://schemas.microsoft.com/office/drawing/2014/main" id="{250F5698-28F3-4B3E-A0B1-DE7EC4C3A0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349" y="3060439"/>
            <a:ext cx="7010585" cy="3218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5272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F203-69F4-47DE-A9A4-7F1718EAD06F}"/>
              </a:ext>
            </a:extLst>
          </p:cNvPr>
          <p:cNvSpPr>
            <a:spLocks noGrp="1"/>
          </p:cNvSpPr>
          <p:nvPr>
            <p:ph type="title"/>
          </p:nvPr>
        </p:nvSpPr>
        <p:spPr>
          <a:xfrm>
            <a:off x="762000" y="762000"/>
            <a:ext cx="10668000" cy="1429462"/>
          </a:xfrm>
        </p:spPr>
        <p:txBody>
          <a:bodyPr/>
          <a:lstStyle/>
          <a:p>
            <a:r>
              <a:rPr lang="en-IN" dirty="0"/>
              <a:t>Word Embeddings</a:t>
            </a:r>
          </a:p>
        </p:txBody>
      </p:sp>
      <p:sp>
        <p:nvSpPr>
          <p:cNvPr id="3" name="Content Placeholder 2">
            <a:extLst>
              <a:ext uri="{FF2B5EF4-FFF2-40B4-BE49-F238E27FC236}">
                <a16:creationId xmlns:a16="http://schemas.microsoft.com/office/drawing/2014/main" id="{55D3B916-85C2-46DD-B3CF-4E4BD3AE45D8}"/>
              </a:ext>
            </a:extLst>
          </p:cNvPr>
          <p:cNvSpPr>
            <a:spLocks noGrp="1"/>
          </p:cNvSpPr>
          <p:nvPr>
            <p:ph idx="1"/>
          </p:nvPr>
        </p:nvSpPr>
        <p:spPr>
          <a:xfrm>
            <a:off x="762000" y="1947633"/>
            <a:ext cx="10668000" cy="4705093"/>
          </a:xfrm>
        </p:spPr>
        <p:txBody>
          <a:bodyPr/>
          <a:lstStyle/>
          <a:p>
            <a:r>
              <a:rPr lang="fr-FR" dirty="0"/>
              <a:t>Enable semantics.</a:t>
            </a:r>
          </a:p>
          <a:p>
            <a:r>
              <a:rPr lang="fr-FR" dirty="0"/>
              <a:t>Measures distance between words in semantic space </a:t>
            </a:r>
          </a:p>
          <a:p>
            <a:endParaRPr lang="en-IN" dirty="0"/>
          </a:p>
        </p:txBody>
      </p:sp>
      <p:pic>
        <p:nvPicPr>
          <p:cNvPr id="4" name="Picture 2">
            <a:extLst>
              <a:ext uri="{FF2B5EF4-FFF2-40B4-BE49-F238E27FC236}">
                <a16:creationId xmlns:a16="http://schemas.microsoft.com/office/drawing/2014/main" id="{137034DA-5E3D-4C80-8E7D-E72AAC00E4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6229" y="3704252"/>
            <a:ext cx="642978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7026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0276-B955-4485-96FD-6F087D596BFD}"/>
              </a:ext>
            </a:extLst>
          </p:cNvPr>
          <p:cNvSpPr>
            <a:spLocks noGrp="1"/>
          </p:cNvSpPr>
          <p:nvPr>
            <p:ph type="title"/>
          </p:nvPr>
        </p:nvSpPr>
        <p:spPr>
          <a:xfrm>
            <a:off x="762000" y="558282"/>
            <a:ext cx="10668000" cy="964163"/>
          </a:xfrm>
        </p:spPr>
        <p:txBody>
          <a:bodyPr>
            <a:normAutofit/>
          </a:bodyPr>
          <a:lstStyle/>
          <a:p>
            <a:r>
              <a:rPr lang="fr-FR" dirty="0"/>
              <a:t>From one-hot to Embeddings</a:t>
            </a:r>
            <a:endParaRPr lang="en-IN" dirty="0"/>
          </a:p>
        </p:txBody>
      </p:sp>
      <p:sp>
        <p:nvSpPr>
          <p:cNvPr id="3" name="Content Placeholder 2">
            <a:extLst>
              <a:ext uri="{FF2B5EF4-FFF2-40B4-BE49-F238E27FC236}">
                <a16:creationId xmlns:a16="http://schemas.microsoft.com/office/drawing/2014/main" id="{30190A02-CC41-453D-99EC-DACCA0D4EB90}"/>
              </a:ext>
            </a:extLst>
          </p:cNvPr>
          <p:cNvSpPr>
            <a:spLocks noGrp="1"/>
          </p:cNvSpPr>
          <p:nvPr>
            <p:ph idx="1"/>
          </p:nvPr>
        </p:nvSpPr>
        <p:spPr>
          <a:xfrm>
            <a:off x="838200" y="1726163"/>
            <a:ext cx="10515600" cy="4674636"/>
          </a:xfrm>
        </p:spPr>
        <p:txBody>
          <a:bodyPr/>
          <a:lstStyle/>
          <a:p>
            <a:r>
              <a:rPr lang="fr-FR" sz="2800" dirty="0"/>
              <a:t>Embedding matrix is a learned parameters of the model.</a:t>
            </a:r>
          </a:p>
          <a:p>
            <a:r>
              <a:rPr lang="fr-FR" sz="2800" dirty="0"/>
              <a:t>Embedding vector for the particular word.</a:t>
            </a:r>
          </a:p>
          <a:p>
            <a:endParaRPr lang="en-IN" dirty="0"/>
          </a:p>
        </p:txBody>
      </p:sp>
      <p:pic>
        <p:nvPicPr>
          <p:cNvPr id="4" name="Picture 3">
            <a:extLst>
              <a:ext uri="{FF2B5EF4-FFF2-40B4-BE49-F238E27FC236}">
                <a16:creationId xmlns:a16="http://schemas.microsoft.com/office/drawing/2014/main" id="{E94AB7B3-3FDD-4C6F-9F52-808B9C0E5D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562" y="3321697"/>
            <a:ext cx="6642158" cy="2768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2237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7CE6C-1D7B-4FCC-9C1C-55F86ED5C11A}"/>
              </a:ext>
            </a:extLst>
          </p:cNvPr>
          <p:cNvSpPr>
            <a:spLocks noGrp="1"/>
          </p:cNvSpPr>
          <p:nvPr>
            <p:ph type="title"/>
          </p:nvPr>
        </p:nvSpPr>
        <p:spPr>
          <a:xfrm>
            <a:off x="838200" y="365126"/>
            <a:ext cx="10347664" cy="993158"/>
          </a:xfrm>
        </p:spPr>
        <p:txBody>
          <a:bodyPr>
            <a:normAutofit/>
          </a:bodyPr>
          <a:lstStyle/>
          <a:p>
            <a:r>
              <a:rPr lang="fr-FR" dirty="0"/>
              <a:t>Bidirectional RNN</a:t>
            </a:r>
            <a:endParaRPr lang="en-IN" dirty="0"/>
          </a:p>
        </p:txBody>
      </p:sp>
      <p:sp>
        <p:nvSpPr>
          <p:cNvPr id="3" name="Content Placeholder 2">
            <a:extLst>
              <a:ext uri="{FF2B5EF4-FFF2-40B4-BE49-F238E27FC236}">
                <a16:creationId xmlns:a16="http://schemas.microsoft.com/office/drawing/2014/main" id="{D626E594-B083-4B2A-BE42-6A420C50D70F}"/>
              </a:ext>
            </a:extLst>
          </p:cNvPr>
          <p:cNvSpPr>
            <a:spLocks noGrp="1"/>
          </p:cNvSpPr>
          <p:nvPr>
            <p:ph idx="1"/>
          </p:nvPr>
        </p:nvSpPr>
        <p:spPr>
          <a:xfrm>
            <a:off x="670264" y="1439942"/>
            <a:ext cx="10515600" cy="4951527"/>
          </a:xfrm>
        </p:spPr>
        <p:txBody>
          <a:bodyPr/>
          <a:lstStyle/>
          <a:p>
            <a:pPr algn="just"/>
            <a:r>
              <a:rPr lang="en-US" sz="2000" dirty="0"/>
              <a:t>Bidirectional Recurrent Neural Networks (BRNN) connect two hidden layers of opposite directions to the same output. With this form of generative deep learning, the output layer can get information from past (backwards) and future (forward) states simultaneously.</a:t>
            </a:r>
            <a:endParaRPr lang="fr-FR" sz="2000" dirty="0"/>
          </a:p>
          <a:p>
            <a:endParaRPr lang="en-IN" dirty="0"/>
          </a:p>
        </p:txBody>
      </p:sp>
      <p:pic>
        <p:nvPicPr>
          <p:cNvPr id="4" name="Picture 2" descr="capital_abcd: Modelling Context in Word Embeddings | Chaitanya Joshi">
            <a:extLst>
              <a:ext uri="{FF2B5EF4-FFF2-40B4-BE49-F238E27FC236}">
                <a16:creationId xmlns:a16="http://schemas.microsoft.com/office/drawing/2014/main" id="{A213854E-3B3E-4C81-A8AE-3C2F57E11E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021" y="3340358"/>
            <a:ext cx="8294085" cy="2649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645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E0926-C5B0-4304-839C-3E1065E0D56D}"/>
              </a:ext>
            </a:extLst>
          </p:cNvPr>
          <p:cNvSpPr>
            <a:spLocks noGrp="1"/>
          </p:cNvSpPr>
          <p:nvPr>
            <p:ph type="title"/>
          </p:nvPr>
        </p:nvSpPr>
        <p:spPr>
          <a:xfrm>
            <a:off x="762000" y="762000"/>
            <a:ext cx="10668000" cy="1290735"/>
          </a:xfrm>
        </p:spPr>
        <p:txBody>
          <a:bodyPr/>
          <a:lstStyle/>
          <a:p>
            <a:r>
              <a:rPr lang="en-US" dirty="0"/>
              <a:t>Seq2Seq model or RNN Encoder-Decoder</a:t>
            </a:r>
            <a:endParaRPr lang="en-IN" dirty="0"/>
          </a:p>
        </p:txBody>
      </p:sp>
      <p:sp>
        <p:nvSpPr>
          <p:cNvPr id="3" name="Content Placeholder 2">
            <a:extLst>
              <a:ext uri="{FF2B5EF4-FFF2-40B4-BE49-F238E27FC236}">
                <a16:creationId xmlns:a16="http://schemas.microsoft.com/office/drawing/2014/main" id="{DDE3A6CC-CB50-428F-95FB-6A68B4B9273F}"/>
              </a:ext>
            </a:extLst>
          </p:cNvPr>
          <p:cNvSpPr>
            <a:spLocks noGrp="1"/>
          </p:cNvSpPr>
          <p:nvPr>
            <p:ph idx="1"/>
          </p:nvPr>
        </p:nvSpPr>
        <p:spPr>
          <a:xfrm>
            <a:off x="762000" y="2351314"/>
            <a:ext cx="10668000" cy="4133462"/>
          </a:xfrm>
        </p:spPr>
        <p:txBody>
          <a:bodyPr/>
          <a:lstStyle/>
          <a:p>
            <a:pPr algn="just"/>
            <a:r>
              <a:rPr lang="en-US" sz="2000" i="1" dirty="0"/>
              <a:t>RNN Encoder–Decoder, consists of two recurrent neural networks (RNN) that act as an encoder and a decoder pair. An “encoder” RNN reads the source sentence and transforms it into a rich fixed-length vector representation, which in turn in used as the initial hidden state of a “decoder” RNN (context vector) that generates the target sentence. The encoder maps a variable-length source sequence to a fixed-length vector, and the decoder maps the vector representation back to a variable-length target sequence.</a:t>
            </a:r>
          </a:p>
          <a:p>
            <a:endParaRPr lang="en-IN" dirty="0"/>
          </a:p>
        </p:txBody>
      </p:sp>
      <p:pic>
        <p:nvPicPr>
          <p:cNvPr id="4" name="Content Placeholder 4">
            <a:extLst>
              <a:ext uri="{FF2B5EF4-FFF2-40B4-BE49-F238E27FC236}">
                <a16:creationId xmlns:a16="http://schemas.microsoft.com/office/drawing/2014/main" id="{EC83FE2A-420D-4932-BA4B-0A5BD62EA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3448" y="4764803"/>
            <a:ext cx="6165104" cy="1592251"/>
          </a:xfrm>
          <a:prstGeom prst="rect">
            <a:avLst/>
          </a:prstGeom>
        </p:spPr>
      </p:pic>
    </p:spTree>
    <p:extLst>
      <p:ext uri="{BB962C8B-B14F-4D97-AF65-F5344CB8AC3E}">
        <p14:creationId xmlns:p14="http://schemas.microsoft.com/office/powerpoint/2010/main" val="2932529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F232-EF64-4FCA-BFFB-409C65EF710A}"/>
              </a:ext>
            </a:extLst>
          </p:cNvPr>
          <p:cNvSpPr>
            <a:spLocks noGrp="1"/>
          </p:cNvSpPr>
          <p:nvPr>
            <p:ph type="title"/>
          </p:nvPr>
        </p:nvSpPr>
        <p:spPr>
          <a:xfrm>
            <a:off x="762000" y="408993"/>
            <a:ext cx="10668000" cy="1262743"/>
          </a:xfrm>
        </p:spPr>
        <p:txBody>
          <a:bodyPr>
            <a:normAutofit fontScale="90000"/>
          </a:bodyPr>
          <a:lstStyle/>
          <a:p>
            <a:r>
              <a:rPr lang="fr-FR" sz="4400" dirty="0"/>
              <a:t>Attention Mechanism(Bahdanau Attention)</a:t>
            </a:r>
            <a:endParaRPr lang="en-IN" dirty="0"/>
          </a:p>
        </p:txBody>
      </p:sp>
      <p:sp>
        <p:nvSpPr>
          <p:cNvPr id="3" name="Content Placeholder 2">
            <a:extLst>
              <a:ext uri="{FF2B5EF4-FFF2-40B4-BE49-F238E27FC236}">
                <a16:creationId xmlns:a16="http://schemas.microsoft.com/office/drawing/2014/main" id="{A41D70E1-0AA3-4A10-BCD7-4E1F65D28AB1}"/>
              </a:ext>
            </a:extLst>
          </p:cNvPr>
          <p:cNvSpPr>
            <a:spLocks noGrp="1"/>
          </p:cNvSpPr>
          <p:nvPr>
            <p:ph idx="1"/>
          </p:nvPr>
        </p:nvSpPr>
        <p:spPr>
          <a:xfrm>
            <a:off x="762000" y="1903444"/>
            <a:ext cx="10668000" cy="4478694"/>
          </a:xfrm>
        </p:spPr>
        <p:txBody>
          <a:bodyPr/>
          <a:lstStyle/>
          <a:p>
            <a:pPr algn="just"/>
            <a:r>
              <a:rPr lang="en-US" sz="1800" dirty="0">
                <a:effectLst/>
                <a:ea typeface="Times New Roman" panose="02020603050405020304" pitchFamily="18" charset="0"/>
                <a:cs typeface="Times New Roman" panose="02020603050405020304" pitchFamily="18" charset="0"/>
              </a:rPr>
              <a:t>The attention mechanism, allows the decoder to selectively look at the input</a:t>
            </a:r>
            <a:r>
              <a:rPr lang="en-US" sz="1800" spc="5" dirty="0">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sentence while decoding. This takes the pressure off the encoder to encode every</a:t>
            </a:r>
            <a:r>
              <a:rPr lang="en-US" sz="1800" spc="-305" dirty="0">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useful</a:t>
            </a:r>
            <a:r>
              <a:rPr lang="en-US" sz="1800" spc="-10" dirty="0">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information from the</a:t>
            </a:r>
            <a:r>
              <a:rPr lang="en-US" sz="1800" spc="-10" dirty="0">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input.</a:t>
            </a:r>
            <a:endParaRPr lang="en-IN" sz="1800" dirty="0">
              <a:effectLst/>
              <a:ea typeface="Times New Roman" panose="02020603050405020304" pitchFamily="18" charset="0"/>
            </a:endParaRPr>
          </a:p>
          <a:p>
            <a:pPr algn="just"/>
            <a:r>
              <a:rPr lang="en-US" sz="1800" dirty="0">
                <a:effectLst/>
                <a:ea typeface="Times New Roman" panose="02020603050405020304" pitchFamily="18" charset="0"/>
                <a:cs typeface="Times New Roman" panose="02020603050405020304" pitchFamily="18" charset="0"/>
              </a:rPr>
              <a:t>The idea of the attention mechanism is to form direct short-cut</a:t>
            </a:r>
            <a:r>
              <a:rPr lang="en-US" sz="1800" spc="5" dirty="0">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connections between the target and the source by paying “attention” to relevant</a:t>
            </a:r>
            <a:r>
              <a:rPr lang="en-US" sz="1800" spc="5" dirty="0">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source</a:t>
            </a:r>
            <a:r>
              <a:rPr lang="en-US" sz="1800" spc="-15" dirty="0">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content.</a:t>
            </a:r>
          </a:p>
          <a:p>
            <a:endParaRPr lang="en-IN" dirty="0"/>
          </a:p>
        </p:txBody>
      </p:sp>
      <p:pic>
        <p:nvPicPr>
          <p:cNvPr id="4" name="image9.jpeg">
            <a:extLst>
              <a:ext uri="{FF2B5EF4-FFF2-40B4-BE49-F238E27FC236}">
                <a16:creationId xmlns:a16="http://schemas.microsoft.com/office/drawing/2014/main" id="{35CDFC24-AFE3-48E8-954F-B04276369C55}"/>
              </a:ext>
            </a:extLst>
          </p:cNvPr>
          <p:cNvPicPr/>
          <p:nvPr/>
        </p:nvPicPr>
        <p:blipFill>
          <a:blip r:embed="rId2" cstate="print"/>
          <a:stretch>
            <a:fillRect/>
          </a:stretch>
        </p:blipFill>
        <p:spPr>
          <a:xfrm>
            <a:off x="4792086" y="3954422"/>
            <a:ext cx="2274539" cy="2560881"/>
          </a:xfrm>
          <a:prstGeom prst="rect">
            <a:avLst/>
          </a:prstGeom>
        </p:spPr>
      </p:pic>
    </p:spTree>
    <p:extLst>
      <p:ext uri="{BB962C8B-B14F-4D97-AF65-F5344CB8AC3E}">
        <p14:creationId xmlns:p14="http://schemas.microsoft.com/office/powerpoint/2010/main" val="3105486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4413B-E56C-453E-90DF-F1946A9C27CC}"/>
              </a:ext>
            </a:extLst>
          </p:cNvPr>
          <p:cNvSpPr>
            <a:spLocks noGrp="1"/>
          </p:cNvSpPr>
          <p:nvPr>
            <p:ph type="title"/>
          </p:nvPr>
        </p:nvSpPr>
        <p:spPr/>
        <p:txBody>
          <a:bodyPr/>
          <a:lstStyle/>
          <a:p>
            <a:pPr algn="ctr"/>
            <a:r>
              <a:rPr lang="en-US" dirty="0"/>
              <a:t>Architecture of Seq2Seq model with       Attention Mechanism</a:t>
            </a:r>
            <a:endParaRPr lang="en-IN" dirty="0"/>
          </a:p>
        </p:txBody>
      </p:sp>
      <p:pic>
        <p:nvPicPr>
          <p:cNvPr id="4" name="Content Placeholder 4">
            <a:extLst>
              <a:ext uri="{FF2B5EF4-FFF2-40B4-BE49-F238E27FC236}">
                <a16:creationId xmlns:a16="http://schemas.microsoft.com/office/drawing/2014/main" id="{179308FD-193D-418E-B0BE-90DA074587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8737" y="2961481"/>
            <a:ext cx="9534525" cy="2466975"/>
          </a:xfrm>
        </p:spPr>
      </p:pic>
    </p:spTree>
    <p:extLst>
      <p:ext uri="{BB962C8B-B14F-4D97-AF65-F5344CB8AC3E}">
        <p14:creationId xmlns:p14="http://schemas.microsoft.com/office/powerpoint/2010/main" val="1124078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28D48-DF72-4BF6-942F-FC77F0100C23}"/>
              </a:ext>
            </a:extLst>
          </p:cNvPr>
          <p:cNvSpPr>
            <a:spLocks noGrp="1"/>
          </p:cNvSpPr>
          <p:nvPr>
            <p:ph type="title"/>
          </p:nvPr>
        </p:nvSpPr>
        <p:spPr>
          <a:xfrm>
            <a:off x="762000" y="360783"/>
            <a:ext cx="10668000" cy="1300066"/>
          </a:xfrm>
        </p:spPr>
        <p:txBody>
          <a:bodyPr/>
          <a:lstStyle/>
          <a:p>
            <a:r>
              <a:rPr lang="fr-FR" sz="4400" dirty="0"/>
              <a:t>Dataset : Cornell Movie Dialogs Corpus </a:t>
            </a:r>
            <a:endParaRPr lang="en-IN" dirty="0"/>
          </a:p>
        </p:txBody>
      </p:sp>
      <p:sp>
        <p:nvSpPr>
          <p:cNvPr id="3" name="Content Placeholder 2">
            <a:extLst>
              <a:ext uri="{FF2B5EF4-FFF2-40B4-BE49-F238E27FC236}">
                <a16:creationId xmlns:a16="http://schemas.microsoft.com/office/drawing/2014/main" id="{82AEE074-5193-4346-80F3-8D0E967E2910}"/>
              </a:ext>
            </a:extLst>
          </p:cNvPr>
          <p:cNvSpPr>
            <a:spLocks noGrp="1"/>
          </p:cNvSpPr>
          <p:nvPr>
            <p:ph idx="1"/>
          </p:nvPr>
        </p:nvSpPr>
        <p:spPr>
          <a:xfrm>
            <a:off x="762000" y="1828799"/>
            <a:ext cx="10668000" cy="4668418"/>
          </a:xfrm>
        </p:spPr>
        <p:txBody>
          <a:bodyPr>
            <a:normAutofit fontScale="25000" lnSpcReduction="20000"/>
          </a:bodyPr>
          <a:lstStyle/>
          <a:p>
            <a:pPr marL="36576" indent="0">
              <a:buNone/>
            </a:pPr>
            <a:r>
              <a:rPr lang="en-US" sz="6400" dirty="0"/>
              <a:t>This corpus contains a large metadata-rich collection of fictional conversations extracted from raw movie scripts.</a:t>
            </a:r>
          </a:p>
          <a:p>
            <a:pPr fontAlgn="b">
              <a:buFont typeface="Wingdings" pitchFamily="2" charset="2"/>
              <a:buChar char="v"/>
            </a:pPr>
            <a:r>
              <a:rPr lang="en-US" sz="6400" dirty="0"/>
              <a:t>220,579 conversational exchanges between 10,292 pairs of movie characters</a:t>
            </a:r>
            <a:br>
              <a:rPr lang="en-US" sz="6400" dirty="0"/>
            </a:br>
            <a:endParaRPr lang="en-US" sz="6400" dirty="0"/>
          </a:p>
          <a:p>
            <a:pPr fontAlgn="b">
              <a:buFont typeface="Wingdings" pitchFamily="2" charset="2"/>
              <a:buChar char="v"/>
            </a:pPr>
            <a:r>
              <a:rPr lang="en-US" sz="6400" dirty="0"/>
              <a:t>Involves 9,035 characters from 617 movies</a:t>
            </a:r>
            <a:br>
              <a:rPr lang="en-US" sz="6400" dirty="0"/>
            </a:br>
            <a:endParaRPr lang="en-US" sz="6400" dirty="0"/>
          </a:p>
          <a:p>
            <a:pPr fontAlgn="b">
              <a:buFont typeface="Wingdings" pitchFamily="2" charset="2"/>
              <a:buChar char="v"/>
            </a:pPr>
            <a:r>
              <a:rPr lang="en-US" sz="6400" dirty="0"/>
              <a:t>In total 304,713 utterances</a:t>
            </a:r>
            <a:br>
              <a:rPr lang="en-US" sz="6400" dirty="0"/>
            </a:br>
            <a:endParaRPr lang="en-US" sz="6400" dirty="0"/>
          </a:p>
          <a:p>
            <a:pPr fontAlgn="b">
              <a:buFont typeface="Wingdings" pitchFamily="2" charset="2"/>
              <a:buChar char="v"/>
            </a:pPr>
            <a:r>
              <a:rPr lang="en-US" sz="6400" dirty="0"/>
              <a:t>Movie metadata included: Genres, Release year,  IMDB rating, Number of IMDB votes</a:t>
            </a:r>
            <a:br>
              <a:rPr lang="en-US" sz="6400" dirty="0"/>
            </a:br>
            <a:endParaRPr lang="en-US" sz="6400" dirty="0"/>
          </a:p>
          <a:p>
            <a:pPr fontAlgn="b">
              <a:buFont typeface="Wingdings" pitchFamily="2" charset="2"/>
              <a:buChar char="v"/>
            </a:pPr>
            <a:r>
              <a:rPr lang="en-US" sz="6400" dirty="0"/>
              <a:t>Character metadata included:</a:t>
            </a:r>
            <a:br>
              <a:rPr lang="en-US" sz="6400" dirty="0"/>
            </a:br>
            <a:endParaRPr lang="en-US" sz="6400" dirty="0"/>
          </a:p>
          <a:p>
            <a:pPr lvl="1" fontAlgn="b"/>
            <a:r>
              <a:rPr lang="en-US" sz="6400" dirty="0"/>
              <a:t>    Gender (for 3,774 characters)</a:t>
            </a:r>
            <a:br>
              <a:rPr lang="en-US" sz="6400" dirty="0"/>
            </a:br>
            <a:endParaRPr lang="en-US" sz="6400" dirty="0"/>
          </a:p>
          <a:p>
            <a:pPr lvl="1" fontAlgn="b"/>
            <a:r>
              <a:rPr lang="en-US" sz="6400" dirty="0"/>
              <a:t>    Position on movie credits (3,321 characters)</a:t>
            </a:r>
            <a:endParaRPr lang="en-IN" sz="2800" dirty="0"/>
          </a:p>
        </p:txBody>
      </p:sp>
    </p:spTree>
    <p:extLst>
      <p:ext uri="{BB962C8B-B14F-4D97-AF65-F5344CB8AC3E}">
        <p14:creationId xmlns:p14="http://schemas.microsoft.com/office/powerpoint/2010/main" val="449146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E7E67-D73F-4553-91D7-2C0B066BF044}"/>
              </a:ext>
            </a:extLst>
          </p:cNvPr>
          <p:cNvSpPr>
            <a:spLocks noGrp="1"/>
          </p:cNvSpPr>
          <p:nvPr>
            <p:ph type="title"/>
          </p:nvPr>
        </p:nvSpPr>
        <p:spPr/>
        <p:txBody>
          <a:bodyPr/>
          <a:lstStyle/>
          <a:p>
            <a:r>
              <a:rPr lang="en-IN" dirty="0"/>
              <a:t>TECHNICAL STACK</a:t>
            </a:r>
          </a:p>
        </p:txBody>
      </p:sp>
      <p:sp>
        <p:nvSpPr>
          <p:cNvPr id="3" name="Content Placeholder 2">
            <a:extLst>
              <a:ext uri="{FF2B5EF4-FFF2-40B4-BE49-F238E27FC236}">
                <a16:creationId xmlns:a16="http://schemas.microsoft.com/office/drawing/2014/main" id="{A5070228-6578-401F-AF10-A10138D57BC6}"/>
              </a:ext>
            </a:extLst>
          </p:cNvPr>
          <p:cNvSpPr>
            <a:spLocks noGrp="1"/>
          </p:cNvSpPr>
          <p:nvPr>
            <p:ph idx="1"/>
          </p:nvPr>
        </p:nvSpPr>
        <p:spPr>
          <a:xfrm>
            <a:off x="762000" y="2425959"/>
            <a:ext cx="10668000" cy="3818083"/>
          </a:xfrm>
        </p:spPr>
        <p:txBody>
          <a:bodyPr/>
          <a:lstStyle/>
          <a:p>
            <a:r>
              <a:rPr lang="en-US" dirty="0">
                <a:latin typeface="Avenir Next LT Pro (Body)"/>
              </a:rPr>
              <a:t>Google Colab</a:t>
            </a:r>
          </a:p>
          <a:p>
            <a:r>
              <a:rPr lang="en-IN" sz="2800" dirty="0">
                <a:effectLst/>
                <a:latin typeface="Avenir Next LT Pro (Body)"/>
                <a:ea typeface="Calibri" panose="020F0502020204030204" pitchFamily="34" charset="0"/>
                <a:cs typeface="Arial"/>
              </a:rPr>
              <a:t>NumPy Stack(NumPy, Pandas, SciPy, Matplotlib)</a:t>
            </a:r>
          </a:p>
          <a:p>
            <a:r>
              <a:rPr lang="en-IN" sz="2800" dirty="0">
                <a:effectLst/>
                <a:latin typeface="Avenir Next LT Pro (Body)"/>
                <a:ea typeface="Calibri" panose="020F0502020204030204" pitchFamily="34" charset="0"/>
                <a:cs typeface="Arial"/>
              </a:rPr>
              <a:t>TensorFlow 1.4</a:t>
            </a:r>
          </a:p>
          <a:p>
            <a:r>
              <a:rPr lang="en-IN" dirty="0">
                <a:latin typeface="Avenir Next LT Pro (Body)"/>
                <a:ea typeface="Calibri" panose="020F0502020204030204" pitchFamily="34" charset="0"/>
                <a:cs typeface="Arial"/>
              </a:rPr>
              <a:t>Flask</a:t>
            </a:r>
            <a:endParaRPr lang="en-IN" sz="2800" dirty="0">
              <a:effectLst/>
              <a:latin typeface="Avenir Next LT Pro (Body)"/>
              <a:ea typeface="Calibri" panose="020F0502020204030204" pitchFamily="34" charset="0"/>
              <a:cs typeface="Arial"/>
            </a:endParaRPr>
          </a:p>
          <a:p>
            <a:endParaRPr lang="en-IN" dirty="0"/>
          </a:p>
        </p:txBody>
      </p:sp>
    </p:spTree>
    <p:extLst>
      <p:ext uri="{BB962C8B-B14F-4D97-AF65-F5344CB8AC3E}">
        <p14:creationId xmlns:p14="http://schemas.microsoft.com/office/powerpoint/2010/main" val="198572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F9436-B8BD-48A6-AAA4-878075BEFE30}"/>
              </a:ext>
            </a:extLst>
          </p:cNvPr>
          <p:cNvSpPr>
            <a:spLocks noGrp="1"/>
          </p:cNvSpPr>
          <p:nvPr>
            <p:ph type="title"/>
          </p:nvPr>
        </p:nvSpPr>
        <p:spPr>
          <a:xfrm>
            <a:off x="762000" y="762000"/>
            <a:ext cx="10668000" cy="1458686"/>
          </a:xfrm>
        </p:spPr>
        <p:txBody>
          <a:bodyPr/>
          <a:lstStyle/>
          <a:p>
            <a:r>
              <a:rPr lang="en-IN" dirty="0"/>
              <a:t>IMPLEMENTATION &amp; ALGORITHM</a:t>
            </a:r>
          </a:p>
        </p:txBody>
      </p:sp>
      <p:sp>
        <p:nvSpPr>
          <p:cNvPr id="3" name="Content Placeholder 2">
            <a:extLst>
              <a:ext uri="{FF2B5EF4-FFF2-40B4-BE49-F238E27FC236}">
                <a16:creationId xmlns:a16="http://schemas.microsoft.com/office/drawing/2014/main" id="{0EB11816-518D-4751-9141-1E0A47B4AA0F}"/>
              </a:ext>
            </a:extLst>
          </p:cNvPr>
          <p:cNvSpPr>
            <a:spLocks noGrp="1"/>
          </p:cNvSpPr>
          <p:nvPr>
            <p:ph idx="1"/>
          </p:nvPr>
        </p:nvSpPr>
        <p:spPr>
          <a:xfrm>
            <a:off x="762000" y="2286000"/>
            <a:ext cx="10668000" cy="4002833"/>
          </a:xfrm>
        </p:spPr>
        <p:txBody>
          <a:bodyPr>
            <a:normAutofit/>
          </a:bodyPr>
          <a:lstStyle/>
          <a:p>
            <a:r>
              <a:rPr lang="en-IN" dirty="0"/>
              <a:t>Load dataset into colab notebook</a:t>
            </a:r>
          </a:p>
          <a:p>
            <a:r>
              <a:rPr lang="en-IN" dirty="0"/>
              <a:t>Pre-process the data</a:t>
            </a:r>
          </a:p>
          <a:p>
            <a:r>
              <a:rPr lang="en-IN" dirty="0"/>
              <a:t>Build the Seq2Seq model with attention</a:t>
            </a:r>
          </a:p>
          <a:p>
            <a:r>
              <a:rPr lang="en-IN" dirty="0"/>
              <a:t>Split the data to encoder and decoder inputs </a:t>
            </a:r>
          </a:p>
          <a:p>
            <a:r>
              <a:rPr lang="en-IN" dirty="0"/>
              <a:t>Train the model</a:t>
            </a:r>
          </a:p>
          <a:p>
            <a:r>
              <a:rPr lang="en-IN" dirty="0"/>
              <a:t>Evaluate the model with predictions</a:t>
            </a:r>
          </a:p>
          <a:p>
            <a:endParaRPr lang="en-IN" dirty="0"/>
          </a:p>
        </p:txBody>
      </p:sp>
    </p:spTree>
    <p:extLst>
      <p:ext uri="{BB962C8B-B14F-4D97-AF65-F5344CB8AC3E}">
        <p14:creationId xmlns:p14="http://schemas.microsoft.com/office/powerpoint/2010/main" val="1457114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564E2-A1FF-4E62-9A2F-E5DE47E11B8E}"/>
              </a:ext>
            </a:extLst>
          </p:cNvPr>
          <p:cNvSpPr>
            <a:spLocks noGrp="1"/>
          </p:cNvSpPr>
          <p:nvPr>
            <p:ph type="title"/>
          </p:nvPr>
        </p:nvSpPr>
        <p:spPr>
          <a:xfrm>
            <a:off x="762000" y="211494"/>
            <a:ext cx="10668000" cy="1524000"/>
          </a:xfrm>
        </p:spPr>
        <p:txBody>
          <a:bodyPr/>
          <a:lstStyle/>
          <a:p>
            <a:r>
              <a:rPr lang="en-IN" dirty="0"/>
              <a:t>ABSTRACT</a:t>
            </a:r>
          </a:p>
        </p:txBody>
      </p:sp>
      <p:sp>
        <p:nvSpPr>
          <p:cNvPr id="3" name="Content Placeholder 2">
            <a:extLst>
              <a:ext uri="{FF2B5EF4-FFF2-40B4-BE49-F238E27FC236}">
                <a16:creationId xmlns:a16="http://schemas.microsoft.com/office/drawing/2014/main" id="{0F55661A-EAC2-4544-94BB-BECADC0825AF}"/>
              </a:ext>
            </a:extLst>
          </p:cNvPr>
          <p:cNvSpPr>
            <a:spLocks noGrp="1"/>
          </p:cNvSpPr>
          <p:nvPr>
            <p:ph idx="1"/>
          </p:nvPr>
        </p:nvSpPr>
        <p:spPr>
          <a:xfrm>
            <a:off x="762000" y="1940768"/>
            <a:ext cx="10668000" cy="3818083"/>
          </a:xfrm>
        </p:spPr>
        <p:txBody>
          <a:bodyPr>
            <a:normAutofit lnSpcReduction="10000"/>
          </a:bodyPr>
          <a:lstStyle/>
          <a:p>
            <a:pPr algn="just"/>
            <a:r>
              <a:rPr lang="en-US" sz="1800" dirty="0">
                <a:effectLst/>
                <a:ea typeface="Calibri" panose="020F0502020204030204" pitchFamily="34" charset="0"/>
              </a:rPr>
              <a:t>Conversational AI chatbot using deep learning is an interesting problem in the natural language processing. </a:t>
            </a:r>
          </a:p>
          <a:p>
            <a:pPr algn="just"/>
            <a:r>
              <a:rPr lang="en-US" sz="1800" dirty="0">
                <a:effectLst/>
                <a:ea typeface="Calibri" panose="020F0502020204030204" pitchFamily="34" charset="0"/>
              </a:rPr>
              <a:t>A chatbot is a software program designed to simulate conversation with human users, especially over the Internet. </a:t>
            </a:r>
          </a:p>
          <a:p>
            <a:pPr algn="just"/>
            <a:r>
              <a:rPr lang="en-US" sz="1800" dirty="0">
                <a:effectLst/>
                <a:ea typeface="Calibri" panose="020F0502020204030204" pitchFamily="34" charset="0"/>
              </a:rPr>
              <a:t>Chatbots provide the assistance to the required information quickly and efficiently. </a:t>
            </a:r>
          </a:p>
          <a:p>
            <a:pPr algn="just"/>
            <a:r>
              <a:rPr lang="en-US" sz="1800" dirty="0">
                <a:ea typeface="Calibri" panose="020F0502020204030204" pitchFamily="34" charset="0"/>
              </a:rPr>
              <a:t>T</a:t>
            </a:r>
            <a:r>
              <a:rPr lang="en-US" sz="1800" dirty="0">
                <a:effectLst/>
                <a:ea typeface="Calibri" panose="020F0502020204030204" pitchFamily="34" charset="0"/>
              </a:rPr>
              <a:t>he first chat bot was made by Joseph Weizenbaum. </a:t>
            </a:r>
          </a:p>
          <a:p>
            <a:pPr algn="just"/>
            <a:r>
              <a:rPr lang="en-US" sz="1800" dirty="0">
                <a:effectLst/>
                <a:ea typeface="Calibri" panose="020F0502020204030204" pitchFamily="34" charset="0"/>
              </a:rPr>
              <a:t>Each of these commands should be written by the developer separately using string analysis. </a:t>
            </a:r>
          </a:p>
          <a:p>
            <a:pPr algn="just"/>
            <a:r>
              <a:rPr lang="en-US" sz="1800" dirty="0">
                <a:effectLst/>
                <a:ea typeface="Calibri" panose="020F0502020204030204" pitchFamily="34" charset="0"/>
              </a:rPr>
              <a:t>Smart chatbots rely on AI when they are communicating with users. </a:t>
            </a:r>
          </a:p>
          <a:p>
            <a:pPr algn="just"/>
            <a:r>
              <a:rPr lang="en-US" sz="1800" dirty="0">
                <a:effectLst/>
                <a:ea typeface="Calibri" panose="020F0502020204030204" pitchFamily="34" charset="0"/>
              </a:rPr>
              <a:t>Instead of pre-prepared answers, the bot responds with best possible suggestions on the topic</a:t>
            </a:r>
            <a:r>
              <a:rPr lang="en-US" sz="1800" dirty="0">
                <a:effectLst/>
                <a:latin typeface="Times New Roman" panose="02020603050405020304" pitchFamily="18" charset="0"/>
                <a:ea typeface="Calibri" panose="020F0502020204030204" pitchFamily="34" charset="0"/>
              </a:rPr>
              <a:t>.</a:t>
            </a:r>
            <a:endParaRPr lang="en-IN" dirty="0"/>
          </a:p>
        </p:txBody>
      </p:sp>
    </p:spTree>
    <p:extLst>
      <p:ext uri="{BB962C8B-B14F-4D97-AF65-F5344CB8AC3E}">
        <p14:creationId xmlns:p14="http://schemas.microsoft.com/office/powerpoint/2010/main" val="4249513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A2396-947D-4774-AD42-96A36A7C3454}"/>
              </a:ext>
            </a:extLst>
          </p:cNvPr>
          <p:cNvSpPr>
            <a:spLocks noGrp="1"/>
          </p:cNvSpPr>
          <p:nvPr>
            <p:ph type="title"/>
          </p:nvPr>
        </p:nvSpPr>
        <p:spPr>
          <a:xfrm>
            <a:off x="762000" y="267478"/>
            <a:ext cx="10668000" cy="1300066"/>
          </a:xfrm>
        </p:spPr>
        <p:txBody>
          <a:bodyPr/>
          <a:lstStyle/>
          <a:p>
            <a:r>
              <a:rPr lang="en-IN" dirty="0"/>
              <a:t>PREPROCESSING - I</a:t>
            </a:r>
          </a:p>
        </p:txBody>
      </p:sp>
      <p:sp>
        <p:nvSpPr>
          <p:cNvPr id="3" name="Content Placeholder 2">
            <a:extLst>
              <a:ext uri="{FF2B5EF4-FFF2-40B4-BE49-F238E27FC236}">
                <a16:creationId xmlns:a16="http://schemas.microsoft.com/office/drawing/2014/main" id="{CD00D4E7-98B4-463B-BEDE-FA32B70287CA}"/>
              </a:ext>
            </a:extLst>
          </p:cNvPr>
          <p:cNvSpPr>
            <a:spLocks noGrp="1"/>
          </p:cNvSpPr>
          <p:nvPr>
            <p:ph idx="1"/>
          </p:nvPr>
        </p:nvSpPr>
        <p:spPr>
          <a:xfrm>
            <a:off x="762000" y="1660848"/>
            <a:ext cx="10668000" cy="4761723"/>
          </a:xfrm>
        </p:spPr>
        <p:txBody>
          <a:bodyPr>
            <a:normAutofit fontScale="25000" lnSpcReduction="20000"/>
          </a:bodyPr>
          <a:lstStyle/>
          <a:p>
            <a:pPr marL="36576" indent="0">
              <a:buNone/>
            </a:pPr>
            <a:r>
              <a:rPr lang="en-US" sz="4800" b="1" dirty="0">
                <a:cs typeface="Times New Roman" pitchFamily="18" charset="0"/>
              </a:rPr>
              <a:t>Step 1:</a:t>
            </a:r>
          </a:p>
          <a:p>
            <a:r>
              <a:rPr lang="en-US" sz="4800" dirty="0">
                <a:cs typeface="Times New Roman" pitchFamily="18" charset="0"/>
              </a:rPr>
              <a:t>Read from 'movie_conversations.txt'</a:t>
            </a:r>
          </a:p>
          <a:p>
            <a:r>
              <a:rPr lang="en-US" sz="4800" dirty="0">
                <a:cs typeface="Times New Roman" pitchFamily="18" charset="0"/>
              </a:rPr>
              <a:t>Create a list of [list of line_id's]</a:t>
            </a:r>
          </a:p>
          <a:p>
            <a:pPr marL="36576" indent="0">
              <a:buNone/>
            </a:pPr>
            <a:r>
              <a:rPr lang="en-US" sz="4800" dirty="0">
                <a:solidFill>
                  <a:schemeClr val="accent3"/>
                </a:solidFill>
                <a:latin typeface="Consolas"/>
              </a:rPr>
              <a:t>Output Ex: </a:t>
            </a:r>
            <a:r>
              <a:rPr lang="en-US" sz="4800" dirty="0">
                <a:solidFill>
                  <a:schemeClr val="accent2">
                    <a:lumMod val="60000"/>
                    <a:lumOff val="40000"/>
                  </a:schemeClr>
                </a:solidFill>
                <a:latin typeface="Consolas"/>
              </a:rPr>
              <a:t>['L194', 'L195', 'L196', 'L197']</a:t>
            </a:r>
          </a:p>
          <a:p>
            <a:pPr marL="36576" indent="0">
              <a:buNone/>
            </a:pPr>
            <a:r>
              <a:rPr lang="en-US" sz="4800" b="1" dirty="0"/>
              <a:t>Step 2:</a:t>
            </a:r>
          </a:p>
          <a:p>
            <a:r>
              <a:rPr lang="en-US" sz="4800" dirty="0"/>
              <a:t>Read from 'movie-lines.txt'</a:t>
            </a:r>
          </a:p>
          <a:p>
            <a:r>
              <a:rPr lang="en-US" sz="4800" dirty="0"/>
              <a:t>Create a dictionary with ( key = line_id, value = text )</a:t>
            </a:r>
          </a:p>
          <a:p>
            <a:pPr marL="36576" indent="0">
              <a:buNone/>
            </a:pPr>
            <a:r>
              <a:rPr lang="en-US" sz="4800" dirty="0">
                <a:solidFill>
                  <a:schemeClr val="accent2"/>
                </a:solidFill>
                <a:latin typeface="Consolas"/>
              </a:rPr>
              <a:t>       They do not!</a:t>
            </a:r>
          </a:p>
          <a:p>
            <a:pPr marL="621792" lvl="2" indent="0">
              <a:buNone/>
            </a:pPr>
            <a:r>
              <a:rPr lang="en-US" sz="4800" dirty="0">
                <a:solidFill>
                  <a:schemeClr val="accent2"/>
                </a:solidFill>
                <a:latin typeface="Consolas"/>
              </a:rPr>
              <a:t>They do to!</a:t>
            </a:r>
          </a:p>
          <a:p>
            <a:pPr marL="621792" lvl="2" indent="0">
              <a:buNone/>
            </a:pPr>
            <a:r>
              <a:rPr lang="en-US" sz="4800" dirty="0">
                <a:solidFill>
                  <a:schemeClr val="accent2"/>
                </a:solidFill>
                <a:latin typeface="Consolas"/>
              </a:rPr>
              <a:t>I hope so.</a:t>
            </a:r>
          </a:p>
          <a:p>
            <a:pPr marL="621792" lvl="2" indent="0">
              <a:buNone/>
            </a:pPr>
            <a:r>
              <a:rPr lang="en-US" sz="4800" dirty="0">
                <a:solidFill>
                  <a:schemeClr val="accent2"/>
                </a:solidFill>
                <a:latin typeface="Consolas"/>
              </a:rPr>
              <a:t>She okay?</a:t>
            </a:r>
          </a:p>
          <a:p>
            <a:pPr marL="621792" lvl="2" indent="0">
              <a:buNone/>
            </a:pPr>
            <a:r>
              <a:rPr lang="en-US" sz="4800" dirty="0">
                <a:solidFill>
                  <a:schemeClr val="accent2"/>
                </a:solidFill>
                <a:latin typeface="Consolas"/>
              </a:rPr>
              <a:t>Let's go.</a:t>
            </a:r>
          </a:p>
          <a:p>
            <a:pPr marL="621792" lvl="2" indent="0">
              <a:buNone/>
            </a:pPr>
            <a:r>
              <a:rPr lang="en-US" sz="4800" dirty="0">
                <a:solidFill>
                  <a:schemeClr val="accent2"/>
                </a:solidFill>
                <a:latin typeface="Consolas"/>
              </a:rPr>
              <a:t>Wow</a:t>
            </a:r>
          </a:p>
          <a:p>
            <a:pPr marL="621792" lvl="2" indent="0">
              <a:buNone/>
            </a:pPr>
            <a:r>
              <a:rPr lang="en-US" sz="4800" dirty="0">
                <a:solidFill>
                  <a:schemeClr val="accent2"/>
                </a:solidFill>
                <a:latin typeface="Consolas"/>
              </a:rPr>
              <a:t>Okay -- you're gonna need to learn how to lie.</a:t>
            </a:r>
          </a:p>
          <a:p>
            <a:pPr marL="621792" lvl="2" indent="0">
              <a:buNone/>
            </a:pPr>
            <a:r>
              <a:rPr lang="en-US" sz="4800" dirty="0">
                <a:solidFill>
                  <a:schemeClr val="accent2"/>
                </a:solidFill>
                <a:latin typeface="Consolas"/>
              </a:rPr>
              <a:t>No</a:t>
            </a:r>
          </a:p>
          <a:p>
            <a:pPr marL="621792" lvl="2" indent="0">
              <a:buNone/>
            </a:pPr>
            <a:r>
              <a:rPr lang="en-US" sz="4800" dirty="0">
                <a:solidFill>
                  <a:schemeClr val="accent2"/>
                </a:solidFill>
                <a:latin typeface="Consolas"/>
              </a:rPr>
              <a:t>I'm kidding.  You know how sometimes you just become this "persona"?  And you don't know how to quit?</a:t>
            </a:r>
          </a:p>
          <a:p>
            <a:endParaRPr lang="en-IN" dirty="0"/>
          </a:p>
        </p:txBody>
      </p:sp>
    </p:spTree>
    <p:extLst>
      <p:ext uri="{BB962C8B-B14F-4D97-AF65-F5344CB8AC3E}">
        <p14:creationId xmlns:p14="http://schemas.microsoft.com/office/powerpoint/2010/main" val="3207544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CAF24-BA5C-4CBA-96C2-11A144F6C14A}"/>
              </a:ext>
            </a:extLst>
          </p:cNvPr>
          <p:cNvSpPr>
            <a:spLocks noGrp="1"/>
          </p:cNvSpPr>
          <p:nvPr>
            <p:ph type="title"/>
          </p:nvPr>
        </p:nvSpPr>
        <p:spPr>
          <a:xfrm>
            <a:off x="762000" y="258147"/>
            <a:ext cx="10668000" cy="1309396"/>
          </a:xfrm>
        </p:spPr>
        <p:txBody>
          <a:bodyPr/>
          <a:lstStyle/>
          <a:p>
            <a:r>
              <a:rPr lang="en-IN" dirty="0"/>
              <a:t>PREPROCESSING - II</a:t>
            </a:r>
          </a:p>
        </p:txBody>
      </p:sp>
      <p:sp>
        <p:nvSpPr>
          <p:cNvPr id="3" name="Content Placeholder 2">
            <a:extLst>
              <a:ext uri="{FF2B5EF4-FFF2-40B4-BE49-F238E27FC236}">
                <a16:creationId xmlns:a16="http://schemas.microsoft.com/office/drawing/2014/main" id="{C09A21EE-C43E-4423-AAEE-3F0BED658001}"/>
              </a:ext>
            </a:extLst>
          </p:cNvPr>
          <p:cNvSpPr>
            <a:spLocks noGrp="1"/>
          </p:cNvSpPr>
          <p:nvPr>
            <p:ph idx="1"/>
          </p:nvPr>
        </p:nvSpPr>
        <p:spPr>
          <a:xfrm>
            <a:off x="762000" y="1651519"/>
            <a:ext cx="10668000" cy="5057191"/>
          </a:xfrm>
        </p:spPr>
        <p:txBody>
          <a:bodyPr>
            <a:normAutofit fontScale="25000" lnSpcReduction="20000"/>
          </a:bodyPr>
          <a:lstStyle/>
          <a:p>
            <a:pPr marL="36576" indent="0">
              <a:buNone/>
            </a:pPr>
            <a:r>
              <a:rPr lang="en-US" sz="4800" b="1" dirty="0"/>
              <a:t>Step 3:</a:t>
            </a:r>
          </a:p>
          <a:p>
            <a:r>
              <a:rPr lang="en-US" sz="4800" dirty="0"/>
              <a:t>Get lists of all conversations as Questions and Answers</a:t>
            </a:r>
          </a:p>
          <a:p>
            <a:pPr lvl="1">
              <a:buFont typeface="Arial" pitchFamily="34" charset="0"/>
              <a:buChar char="•"/>
            </a:pPr>
            <a:r>
              <a:rPr lang="en-US" sz="4800" dirty="0"/>
              <a:t> [questions]</a:t>
            </a:r>
          </a:p>
          <a:p>
            <a:pPr lvl="1">
              <a:buFont typeface="Arial" pitchFamily="34" charset="0"/>
              <a:buChar char="•"/>
            </a:pPr>
            <a:r>
              <a:rPr lang="en-US" sz="4800" dirty="0"/>
              <a:t> [answers]   </a:t>
            </a:r>
          </a:p>
          <a:p>
            <a:pPr marL="36576" indent="0">
              <a:buNone/>
            </a:pPr>
            <a:r>
              <a:rPr lang="en-US" sz="4800" dirty="0">
                <a:solidFill>
                  <a:schemeClr val="accent3"/>
                </a:solidFill>
              </a:rPr>
              <a:t>Question and answers are come from same conversation. As because there will be a question with the response.</a:t>
            </a:r>
          </a:p>
          <a:p>
            <a:pPr marL="36576" indent="0">
              <a:buNone/>
            </a:pPr>
            <a:r>
              <a:rPr lang="en-US" sz="4800" i="1" dirty="0">
                <a:solidFill>
                  <a:schemeClr val="accent3"/>
                </a:solidFill>
                <a:latin typeface="Consolas"/>
              </a:rPr>
              <a:t>Ex: For our first conversation</a:t>
            </a:r>
          </a:p>
          <a:p>
            <a:pPr marL="36576" indent="0">
              <a:buNone/>
            </a:pPr>
            <a:r>
              <a:rPr lang="en-US" sz="4800" i="1" dirty="0">
                <a:solidFill>
                  <a:srgbClr val="FF0000"/>
                </a:solidFill>
                <a:latin typeface="Consolas"/>
              </a:rPr>
              <a:t>Q</a:t>
            </a:r>
            <a:r>
              <a:rPr lang="en-US" sz="4800" i="1" dirty="0">
                <a:solidFill>
                  <a:schemeClr val="accent2">
                    <a:lumMod val="40000"/>
                    <a:lumOff val="60000"/>
                  </a:schemeClr>
                </a:solidFill>
                <a:latin typeface="Consolas"/>
              </a:rPr>
              <a:t> </a:t>
            </a:r>
            <a:r>
              <a:rPr lang="en-US" sz="4800" i="1" dirty="0">
                <a:solidFill>
                  <a:schemeClr val="accent2"/>
                </a:solidFill>
                <a:latin typeface="Consolas"/>
              </a:rPr>
              <a:t>Can we make this quick?  Roxanne Korrine and Andrew Barrett are having an incredibly horrendous public break- up on the quad.  Again.</a:t>
            </a:r>
          </a:p>
          <a:p>
            <a:pPr marL="36576" indent="0">
              <a:buNone/>
            </a:pPr>
            <a:r>
              <a:rPr lang="en-US" sz="4800" i="1" dirty="0">
                <a:solidFill>
                  <a:srgbClr val="92D050"/>
                </a:solidFill>
                <a:latin typeface="Consolas"/>
              </a:rPr>
              <a:t>A</a:t>
            </a:r>
            <a:r>
              <a:rPr lang="en-US" sz="4800" i="1" dirty="0">
                <a:solidFill>
                  <a:schemeClr val="accent2">
                    <a:lumMod val="40000"/>
                    <a:lumOff val="60000"/>
                  </a:schemeClr>
                </a:solidFill>
                <a:latin typeface="Consolas"/>
              </a:rPr>
              <a:t> </a:t>
            </a:r>
            <a:r>
              <a:rPr lang="en-US" sz="4800" i="1" dirty="0">
                <a:solidFill>
                  <a:schemeClr val="accent2"/>
                </a:solidFill>
                <a:latin typeface="Consolas"/>
              </a:rPr>
              <a:t>Well, I thought we'd start with pronunciation, if that's okay with you.</a:t>
            </a:r>
          </a:p>
          <a:p>
            <a:pPr marL="36576" indent="0">
              <a:buNone/>
            </a:pPr>
            <a:r>
              <a:rPr lang="en-US" sz="4800" b="1" dirty="0"/>
              <a:t>Step 4:</a:t>
            </a:r>
          </a:p>
          <a:p>
            <a:r>
              <a:rPr lang="en-US" sz="4800" dirty="0"/>
              <a:t>Clean Text:</a:t>
            </a:r>
          </a:p>
          <a:p>
            <a:pPr lvl="1">
              <a:buFont typeface="Arial" pitchFamily="34" charset="0"/>
              <a:buChar char="•"/>
            </a:pPr>
            <a:r>
              <a:rPr lang="en-US" sz="4800" dirty="0"/>
              <a:t>Text to lowercase </a:t>
            </a:r>
          </a:p>
          <a:p>
            <a:pPr lvl="1">
              <a:buFont typeface="Arial" pitchFamily="34" charset="0"/>
              <a:buChar char="•"/>
            </a:pPr>
            <a:r>
              <a:rPr lang="en-US" sz="4800" dirty="0"/>
              <a:t>Replacing certain words as follow:</a:t>
            </a:r>
          </a:p>
          <a:p>
            <a:pPr marL="36576" indent="0">
              <a:buNone/>
            </a:pPr>
            <a:r>
              <a:rPr lang="en-US" sz="4800" dirty="0">
                <a:latin typeface="Consolas" pitchFamily="49" charset="0"/>
              </a:rPr>
              <a:t>Ex:   </a:t>
            </a:r>
          </a:p>
          <a:p>
            <a:pPr marL="36576" indent="0">
              <a:buNone/>
            </a:pPr>
            <a:r>
              <a:rPr lang="en-US" sz="4800" dirty="0">
                <a:solidFill>
                  <a:schemeClr val="accent2">
                    <a:lumMod val="40000"/>
                    <a:lumOff val="60000"/>
                  </a:schemeClr>
                </a:solidFill>
                <a:latin typeface="Consolas" pitchFamily="49" charset="0"/>
              </a:rPr>
              <a:t>    </a:t>
            </a:r>
            <a:r>
              <a:rPr lang="en-US" sz="4800" dirty="0">
                <a:solidFill>
                  <a:schemeClr val="accent2"/>
                </a:solidFill>
                <a:latin typeface="Consolas" pitchFamily="49" charset="0"/>
              </a:rPr>
              <a:t>text = re.sub(r"i'm", "i am", text)</a:t>
            </a:r>
          </a:p>
          <a:p>
            <a:pPr marL="36576" indent="0">
              <a:buNone/>
            </a:pPr>
            <a:r>
              <a:rPr lang="en-US" sz="4800" dirty="0">
                <a:solidFill>
                  <a:schemeClr val="accent2"/>
                </a:solidFill>
                <a:latin typeface="Consolas" pitchFamily="49" charset="0"/>
              </a:rPr>
              <a:t>    text = re.sub(r"he's", "he is", text)</a:t>
            </a:r>
          </a:p>
          <a:p>
            <a:pPr marL="36576" indent="0">
              <a:buNone/>
            </a:pPr>
            <a:r>
              <a:rPr lang="en-US" sz="4800" dirty="0">
                <a:solidFill>
                  <a:schemeClr val="accent2"/>
                </a:solidFill>
                <a:latin typeface="Consolas" pitchFamily="49" charset="0"/>
              </a:rPr>
              <a:t>    text = re.sub(r"she's", "she is", text)</a:t>
            </a:r>
          </a:p>
          <a:p>
            <a:endParaRPr lang="en-IN" dirty="0"/>
          </a:p>
        </p:txBody>
      </p:sp>
    </p:spTree>
    <p:extLst>
      <p:ext uri="{BB962C8B-B14F-4D97-AF65-F5344CB8AC3E}">
        <p14:creationId xmlns:p14="http://schemas.microsoft.com/office/powerpoint/2010/main" val="629087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F11E6-675F-429B-8DE8-F767E49C8506}"/>
              </a:ext>
            </a:extLst>
          </p:cNvPr>
          <p:cNvSpPr>
            <a:spLocks noGrp="1"/>
          </p:cNvSpPr>
          <p:nvPr>
            <p:ph type="title"/>
          </p:nvPr>
        </p:nvSpPr>
        <p:spPr>
          <a:xfrm>
            <a:off x="762000" y="239485"/>
            <a:ext cx="10668000" cy="1524000"/>
          </a:xfrm>
        </p:spPr>
        <p:txBody>
          <a:bodyPr/>
          <a:lstStyle/>
          <a:p>
            <a:r>
              <a:rPr lang="en-IN" dirty="0"/>
              <a:t>PREPROCESSING - III</a:t>
            </a:r>
          </a:p>
        </p:txBody>
      </p:sp>
      <p:sp>
        <p:nvSpPr>
          <p:cNvPr id="3" name="Content Placeholder 2">
            <a:extLst>
              <a:ext uri="{FF2B5EF4-FFF2-40B4-BE49-F238E27FC236}">
                <a16:creationId xmlns:a16="http://schemas.microsoft.com/office/drawing/2014/main" id="{46BFEBCC-41C3-48C2-AF40-53A2685FCCCB}"/>
              </a:ext>
            </a:extLst>
          </p:cNvPr>
          <p:cNvSpPr>
            <a:spLocks noGrp="1"/>
          </p:cNvSpPr>
          <p:nvPr>
            <p:ph idx="1"/>
          </p:nvPr>
        </p:nvSpPr>
        <p:spPr>
          <a:xfrm>
            <a:off x="762000" y="1968759"/>
            <a:ext cx="10668000" cy="4730621"/>
          </a:xfrm>
        </p:spPr>
        <p:txBody>
          <a:bodyPr>
            <a:normAutofit fontScale="47500" lnSpcReduction="20000"/>
          </a:bodyPr>
          <a:lstStyle/>
          <a:p>
            <a:pPr marL="36576" indent="0">
              <a:buNone/>
            </a:pPr>
            <a:r>
              <a:rPr lang="en-US" sz="2900" b="1" dirty="0"/>
              <a:t>Step 5:</a:t>
            </a:r>
          </a:p>
          <a:p>
            <a:r>
              <a:rPr lang="en-US" sz="2900" dirty="0"/>
              <a:t>Filter out the Questions  and Answers that are too short/long</a:t>
            </a:r>
          </a:p>
          <a:p>
            <a:r>
              <a:rPr lang="en-US" sz="2900" dirty="0"/>
              <a:t>Minimum &amp;  Maximum  length are 2 &amp;  5</a:t>
            </a:r>
            <a:endParaRPr lang="en-US" sz="2900" dirty="0">
              <a:latin typeface="Consolas"/>
            </a:endParaRPr>
          </a:p>
          <a:p>
            <a:pPr marL="36576" indent="0">
              <a:buNone/>
            </a:pPr>
            <a:r>
              <a:rPr lang="en-US" sz="2900" b="1" dirty="0"/>
              <a:t>Step 6:</a:t>
            </a:r>
          </a:p>
          <a:p>
            <a:r>
              <a:rPr lang="en-US" sz="2900" dirty="0"/>
              <a:t>Get each word and its count  from filtered questions and answers in vocab dictionary</a:t>
            </a:r>
            <a:endParaRPr lang="en-US" sz="2900" dirty="0">
              <a:latin typeface="Consolas" pitchFamily="49" charset="0"/>
            </a:endParaRPr>
          </a:p>
          <a:p>
            <a:r>
              <a:rPr lang="en-US" sz="2900" dirty="0"/>
              <a:t>Get each word and its count  from filtered questions and answers in Question and Answer vocab dictionary </a:t>
            </a:r>
            <a:endParaRPr lang="en-US" sz="2900" dirty="0">
              <a:latin typeface="Consolas" pitchFamily="49" charset="0"/>
            </a:endParaRPr>
          </a:p>
          <a:p>
            <a:pPr marL="36576" indent="0">
              <a:buNone/>
            </a:pPr>
            <a:r>
              <a:rPr lang="en-US" sz="2900" b="1" dirty="0"/>
              <a:t>Step 7:</a:t>
            </a:r>
          </a:p>
          <a:p>
            <a:r>
              <a:rPr lang="en-US" sz="2900" dirty="0"/>
              <a:t>Create vocabulary index with total number of words appear more than 2 times in vocab dictionary</a:t>
            </a:r>
          </a:p>
          <a:p>
            <a:pPr marL="36576" lvl="0" indent="0">
              <a:buClr>
                <a:srgbClr val="6EA0B0"/>
              </a:buClr>
              <a:buNone/>
            </a:pPr>
            <a:r>
              <a:rPr lang="en-US" sz="2900" dirty="0">
                <a:solidFill>
                  <a:prstClr val="white"/>
                </a:solidFill>
                <a:latin typeface="Consolas" pitchFamily="49" charset="0"/>
              </a:rPr>
              <a:t>	</a:t>
            </a:r>
            <a:r>
              <a:rPr lang="en-US" sz="2900" dirty="0">
                <a:solidFill>
                  <a:schemeClr val="accent2"/>
                </a:solidFill>
                <a:latin typeface="Consolas" pitchFamily="49" charset="0"/>
              </a:rPr>
              <a:t>6281 words which appear more appear more than 2 times </a:t>
            </a:r>
          </a:p>
          <a:p>
            <a:pPr marL="36576" lvl="0" indent="0">
              <a:buClr>
                <a:srgbClr val="6EA0B0"/>
              </a:buClr>
              <a:buNone/>
            </a:pPr>
            <a:r>
              <a:rPr lang="en-US" sz="2900" b="1" dirty="0"/>
              <a:t>Step 8:</a:t>
            </a:r>
          </a:p>
          <a:p>
            <a:r>
              <a:rPr lang="en-US" sz="2900" dirty="0"/>
              <a:t>For each codes(&lt;EOS&gt;,&lt;PAD&gt;,&lt;UNK&gt;&lt;GO&gt;) ,increment vocabulary index to 1 for each existing code </a:t>
            </a:r>
          </a:p>
          <a:p>
            <a:r>
              <a:rPr lang="en-US" sz="2900" dirty="0"/>
              <a:t>Same for question and answer vocab.</a:t>
            </a:r>
          </a:p>
          <a:p>
            <a:pPr marL="36576" indent="0">
              <a:buNone/>
            </a:pPr>
            <a:r>
              <a:rPr lang="en-US" sz="2900" dirty="0">
                <a:solidFill>
                  <a:schemeClr val="accent2">
                    <a:lumMod val="40000"/>
                    <a:lumOff val="60000"/>
                  </a:schemeClr>
                </a:solidFill>
                <a:latin typeface="Consolas" pitchFamily="49" charset="0"/>
              </a:rPr>
              <a:t>	</a:t>
            </a:r>
            <a:r>
              <a:rPr lang="en-US" sz="2900" dirty="0">
                <a:solidFill>
                  <a:schemeClr val="accent2"/>
                </a:solidFill>
                <a:latin typeface="Consolas" pitchFamily="49" charset="0"/>
              </a:rPr>
              <a:t>Now vocab index will be 6285</a:t>
            </a:r>
          </a:p>
          <a:p>
            <a:endParaRPr lang="en-IN" dirty="0"/>
          </a:p>
        </p:txBody>
      </p:sp>
    </p:spTree>
    <p:extLst>
      <p:ext uri="{BB962C8B-B14F-4D97-AF65-F5344CB8AC3E}">
        <p14:creationId xmlns:p14="http://schemas.microsoft.com/office/powerpoint/2010/main" val="1936709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C843F-728D-4287-8577-03E814A5F2BE}"/>
              </a:ext>
            </a:extLst>
          </p:cNvPr>
          <p:cNvSpPr>
            <a:spLocks noGrp="1"/>
          </p:cNvSpPr>
          <p:nvPr>
            <p:ph type="title"/>
          </p:nvPr>
        </p:nvSpPr>
        <p:spPr>
          <a:xfrm>
            <a:off x="762000" y="584718"/>
            <a:ext cx="10668000" cy="1169437"/>
          </a:xfrm>
        </p:spPr>
        <p:txBody>
          <a:bodyPr/>
          <a:lstStyle/>
          <a:p>
            <a:r>
              <a:rPr lang="en-IN" dirty="0"/>
              <a:t>PREPROCESSING - IV</a:t>
            </a:r>
          </a:p>
        </p:txBody>
      </p:sp>
      <p:sp>
        <p:nvSpPr>
          <p:cNvPr id="3" name="Content Placeholder 2">
            <a:extLst>
              <a:ext uri="{FF2B5EF4-FFF2-40B4-BE49-F238E27FC236}">
                <a16:creationId xmlns:a16="http://schemas.microsoft.com/office/drawing/2014/main" id="{F0F2D389-1037-4A2D-BCE5-E98A186CA583}"/>
              </a:ext>
            </a:extLst>
          </p:cNvPr>
          <p:cNvSpPr>
            <a:spLocks noGrp="1"/>
          </p:cNvSpPr>
          <p:nvPr>
            <p:ph idx="1"/>
          </p:nvPr>
        </p:nvSpPr>
        <p:spPr>
          <a:xfrm>
            <a:off x="762000" y="1978090"/>
            <a:ext cx="10668000" cy="4295192"/>
          </a:xfrm>
        </p:spPr>
        <p:txBody>
          <a:bodyPr>
            <a:normAutofit fontScale="47500" lnSpcReduction="20000"/>
          </a:bodyPr>
          <a:lstStyle/>
          <a:p>
            <a:pPr marL="36576" indent="0">
              <a:buNone/>
            </a:pPr>
            <a:r>
              <a:rPr lang="en-US" sz="2800" b="1" dirty="0"/>
              <a:t>Step 9:</a:t>
            </a:r>
          </a:p>
          <a:p>
            <a:r>
              <a:rPr lang="en-US" sz="2800" dirty="0"/>
              <a:t>Create index vocabulary from vocabulary index dictionary </a:t>
            </a:r>
          </a:p>
          <a:p>
            <a:pPr marL="36576" indent="0">
              <a:buNone/>
            </a:pPr>
            <a:r>
              <a:rPr lang="en-US" sz="2800" dirty="0">
                <a:solidFill>
                  <a:schemeClr val="accent2">
                    <a:lumMod val="40000"/>
                    <a:lumOff val="60000"/>
                  </a:schemeClr>
                </a:solidFill>
                <a:latin typeface="Consolas" pitchFamily="49" charset="0"/>
              </a:rPr>
              <a:t>	</a:t>
            </a:r>
            <a:r>
              <a:rPr lang="en-US" sz="2800" dirty="0">
                <a:solidFill>
                  <a:schemeClr val="accent2"/>
                </a:solidFill>
                <a:latin typeface="Consolas" pitchFamily="49" charset="0"/>
              </a:rPr>
              <a:t>index vocabulary </a:t>
            </a:r>
            <a:r>
              <a:rPr lang="en-US" sz="2800" i="1" dirty="0">
                <a:solidFill>
                  <a:schemeClr val="accent2"/>
                </a:solidFill>
                <a:latin typeface="Consolas" pitchFamily="49" charset="0"/>
              </a:rPr>
              <a:t>dict_items([(0, 'what'), (1, 'good'), (2, 'stuff'), (3, 'she'), (4, 'okay'), (5, 'they'),......</a:t>
            </a:r>
          </a:p>
          <a:p>
            <a:pPr marL="36576" indent="0">
              <a:buNone/>
            </a:pPr>
            <a:r>
              <a:rPr lang="en-US" sz="2800" i="1" dirty="0">
                <a:solidFill>
                  <a:schemeClr val="accent2"/>
                </a:solidFill>
                <a:latin typeface="Consolas" pitchFamily="49" charset="0"/>
              </a:rPr>
              <a:t>	......., (6283, '&lt;PAD&gt;'), (6284, '&lt;EOS&gt;'), (6285, '&lt;UNK&gt;'), (6286, '&lt;GO&gt;')])</a:t>
            </a:r>
          </a:p>
          <a:p>
            <a:pPr marL="36576" indent="0">
              <a:buNone/>
            </a:pPr>
            <a:r>
              <a:rPr lang="en-US" sz="2800" b="1" i="1" dirty="0"/>
              <a:t>Step </a:t>
            </a:r>
            <a:r>
              <a:rPr lang="en-US" sz="2800" b="1" dirty="0"/>
              <a:t>10:</a:t>
            </a:r>
          </a:p>
          <a:p>
            <a:r>
              <a:rPr lang="en-US" sz="2800" dirty="0"/>
              <a:t>Add EOS tag at the end of each answer </a:t>
            </a:r>
            <a:r>
              <a:rPr lang="en-US" sz="2800" dirty="0">
                <a:solidFill>
                  <a:schemeClr val="accent2">
                    <a:lumMod val="40000"/>
                    <a:lumOff val="60000"/>
                  </a:schemeClr>
                </a:solidFill>
                <a:latin typeface="Consolas" pitchFamily="49" charset="0"/>
              </a:rPr>
              <a:t>	</a:t>
            </a:r>
          </a:p>
          <a:p>
            <a:pPr marL="36576" indent="0">
              <a:buNone/>
            </a:pPr>
            <a:r>
              <a:rPr lang="en-US" sz="2800" dirty="0">
                <a:solidFill>
                  <a:schemeClr val="accent2">
                    <a:lumMod val="40000"/>
                    <a:lumOff val="60000"/>
                  </a:schemeClr>
                </a:solidFill>
                <a:latin typeface="Consolas" pitchFamily="49" charset="0"/>
              </a:rPr>
              <a:t>	</a:t>
            </a:r>
            <a:r>
              <a:rPr lang="en-US" sz="2800" dirty="0">
                <a:solidFill>
                  <a:schemeClr val="accent5"/>
                </a:solidFill>
                <a:latin typeface="Consolas" pitchFamily="49" charset="0"/>
              </a:rPr>
              <a:t>Ex:</a:t>
            </a:r>
            <a:r>
              <a:rPr lang="en-US" sz="2800" dirty="0">
                <a:solidFill>
                  <a:schemeClr val="bg2">
                    <a:lumMod val="20000"/>
                    <a:lumOff val="80000"/>
                  </a:schemeClr>
                </a:solidFill>
                <a:latin typeface="Consolas" pitchFamily="49" charset="0"/>
              </a:rPr>
              <a:t> </a:t>
            </a:r>
            <a:r>
              <a:rPr lang="en-US" sz="2800" dirty="0">
                <a:solidFill>
                  <a:schemeClr val="accent2"/>
                </a:solidFill>
                <a:latin typeface="Consolas" pitchFamily="49" charset="0"/>
              </a:rPr>
              <a:t>the real you   </a:t>
            </a:r>
            <a:r>
              <a:rPr lang="en-US" sz="2800" dirty="0">
                <a:solidFill>
                  <a:schemeClr val="accent2"/>
                </a:solidFill>
                <a:latin typeface="Consolas" pitchFamily="49" charset="0"/>
                <a:sym typeface="Wingdings" pitchFamily="2" charset="2"/>
              </a:rPr>
              <a:t>  </a:t>
            </a:r>
            <a:r>
              <a:rPr lang="en-US" sz="2800" dirty="0">
                <a:solidFill>
                  <a:schemeClr val="accent2"/>
                </a:solidFill>
                <a:latin typeface="Consolas" pitchFamily="49" charset="0"/>
              </a:rPr>
              <a:t>the real you &lt;EOS&gt;</a:t>
            </a:r>
          </a:p>
          <a:p>
            <a:pPr marL="36576" indent="0">
              <a:buNone/>
            </a:pPr>
            <a:endParaRPr lang="en-US" sz="2800" dirty="0">
              <a:solidFill>
                <a:schemeClr val="accent2">
                  <a:lumMod val="40000"/>
                  <a:lumOff val="60000"/>
                </a:schemeClr>
              </a:solidFill>
              <a:latin typeface="Consolas" pitchFamily="49" charset="0"/>
            </a:endParaRPr>
          </a:p>
          <a:p>
            <a:pPr marL="36576" indent="0">
              <a:buNone/>
            </a:pPr>
            <a:r>
              <a:rPr lang="en-US" sz="2800" b="1" i="1" dirty="0"/>
              <a:t>Step </a:t>
            </a:r>
            <a:r>
              <a:rPr lang="en-US" sz="2800" b="1" dirty="0"/>
              <a:t>11:</a:t>
            </a:r>
          </a:p>
          <a:p>
            <a:r>
              <a:rPr lang="en-US" sz="2800" dirty="0"/>
              <a:t>Again filter out words in by comparing words in filtered question  and words in vocabulary index and replace the words that are not presen</a:t>
            </a:r>
            <a:r>
              <a:rPr lang="en-US" dirty="0"/>
              <a:t>t in the vocabulary index dictionary with the &lt;UNK&gt; tag.</a:t>
            </a:r>
            <a:endParaRPr lang="en-US" sz="2800" dirty="0"/>
          </a:p>
          <a:p>
            <a:r>
              <a:rPr lang="en-US" sz="2800" dirty="0"/>
              <a:t>Do the same for filtered answer </a:t>
            </a:r>
          </a:p>
        </p:txBody>
      </p:sp>
    </p:spTree>
    <p:extLst>
      <p:ext uri="{BB962C8B-B14F-4D97-AF65-F5344CB8AC3E}">
        <p14:creationId xmlns:p14="http://schemas.microsoft.com/office/powerpoint/2010/main" val="460693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0EEAA-3125-49FA-87AB-0C507F08E78D}"/>
              </a:ext>
            </a:extLst>
          </p:cNvPr>
          <p:cNvSpPr>
            <a:spLocks noGrp="1"/>
          </p:cNvSpPr>
          <p:nvPr>
            <p:ph type="title"/>
          </p:nvPr>
        </p:nvSpPr>
        <p:spPr>
          <a:xfrm>
            <a:off x="762000" y="127518"/>
            <a:ext cx="10668000" cy="1169437"/>
          </a:xfrm>
        </p:spPr>
        <p:txBody>
          <a:bodyPr/>
          <a:lstStyle/>
          <a:p>
            <a:r>
              <a:rPr lang="en-IN" dirty="0"/>
              <a:t>Building Seq2Seq Model with Attention</a:t>
            </a:r>
          </a:p>
        </p:txBody>
      </p:sp>
      <p:sp>
        <p:nvSpPr>
          <p:cNvPr id="3" name="Content Placeholder 2">
            <a:extLst>
              <a:ext uri="{FF2B5EF4-FFF2-40B4-BE49-F238E27FC236}">
                <a16:creationId xmlns:a16="http://schemas.microsoft.com/office/drawing/2014/main" id="{19E1CD2B-54D1-4529-8C5C-58A739D91E88}"/>
              </a:ext>
            </a:extLst>
          </p:cNvPr>
          <p:cNvSpPr>
            <a:spLocks noGrp="1"/>
          </p:cNvSpPr>
          <p:nvPr>
            <p:ph idx="1"/>
          </p:nvPr>
        </p:nvSpPr>
        <p:spPr>
          <a:xfrm>
            <a:off x="762000" y="1362269"/>
            <a:ext cx="10668000" cy="5368213"/>
          </a:xfrm>
        </p:spPr>
        <p:txBody>
          <a:bodyPr>
            <a:normAutofit fontScale="92500" lnSpcReduction="20000"/>
          </a:bodyPr>
          <a:lstStyle/>
          <a:p>
            <a:pPr marR="1164590" lvl="0" algn="just">
              <a:lnSpc>
                <a:spcPct val="107000"/>
              </a:lnSpc>
              <a:spcBef>
                <a:spcPts val="800"/>
              </a:spcBef>
              <a:spcAft>
                <a:spcPts val="0"/>
              </a:spcAft>
              <a:buSzPts val="1400"/>
              <a:tabLst>
                <a:tab pos="777240" algn="l"/>
              </a:tabLst>
            </a:pPr>
            <a:r>
              <a:rPr lang="en-US" sz="1600" dirty="0">
                <a:effectLst/>
                <a:latin typeface="Avenir Next LT Pro" panose="020B0504020202020204" pitchFamily="34" charset="0"/>
                <a:ea typeface="Times New Roman" panose="02020603050405020304" pitchFamily="18" charset="0"/>
              </a:rPr>
              <a:t>Building</a:t>
            </a:r>
            <a:r>
              <a:rPr lang="en-US" sz="1600" spc="-1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the</a:t>
            </a:r>
            <a:r>
              <a:rPr lang="en-US" sz="1600" spc="-1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encoder</a:t>
            </a:r>
            <a:r>
              <a:rPr lang="en-US" sz="1600" spc="-1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model</a:t>
            </a:r>
            <a:r>
              <a:rPr lang="en-US" sz="1600" spc="-3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with</a:t>
            </a:r>
            <a:r>
              <a:rPr lang="en-US" sz="1600" spc="-1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Bi-directional</a:t>
            </a:r>
            <a:r>
              <a:rPr lang="en-US" sz="1600" spc="-3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LSTM</a:t>
            </a:r>
            <a:r>
              <a:rPr lang="en-US" sz="1600" spc="-3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with</a:t>
            </a:r>
            <a:r>
              <a:rPr lang="en-US" sz="1600" spc="-3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their</a:t>
            </a:r>
            <a:r>
              <a:rPr lang="en-US" sz="1600" spc="-1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hidden</a:t>
            </a:r>
            <a:r>
              <a:rPr lang="en-US" sz="1600" spc="-1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states</a:t>
            </a:r>
            <a:r>
              <a:rPr lang="en-US" sz="1600" spc="-33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collectively fed into the attention model which is a feedforward neural network</a:t>
            </a:r>
            <a:r>
              <a:rPr lang="en-US" sz="1600" spc="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with a</a:t>
            </a:r>
            <a:r>
              <a:rPr lang="en-US" sz="1600" spc="-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fixed window</a:t>
            </a:r>
            <a:r>
              <a:rPr lang="en-US" sz="1600" spc="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size with some weights.</a:t>
            </a:r>
            <a:endParaRPr lang="en-IN" sz="1600" dirty="0">
              <a:effectLst/>
              <a:latin typeface="Avenir Next LT Pro" panose="020B0504020202020204" pitchFamily="34" charset="0"/>
              <a:ea typeface="Times New Roman" panose="02020603050405020304" pitchFamily="18" charset="0"/>
            </a:endParaRPr>
          </a:p>
          <a:p>
            <a:pPr marR="1077595" lvl="0" algn="just">
              <a:lnSpc>
                <a:spcPct val="107000"/>
              </a:lnSpc>
              <a:spcBef>
                <a:spcPts val="795"/>
              </a:spcBef>
              <a:spcAft>
                <a:spcPts val="0"/>
              </a:spcAft>
              <a:buSzPts val="1400"/>
              <a:tabLst>
                <a:tab pos="777240" algn="l"/>
              </a:tabLst>
            </a:pPr>
            <a:r>
              <a:rPr lang="en-US" sz="1600" dirty="0">
                <a:effectLst/>
                <a:latin typeface="Avenir Next LT Pro" panose="020B0504020202020204" pitchFamily="34" charset="0"/>
                <a:ea typeface="Times New Roman" panose="02020603050405020304" pitchFamily="18" charset="0"/>
              </a:rPr>
              <a:t>Building the decoder model with Uni-LSTM with context vectors from the</a:t>
            </a:r>
            <a:r>
              <a:rPr lang="en-US" sz="1600" spc="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attention</a:t>
            </a:r>
            <a:r>
              <a:rPr lang="en-US" sz="1600" spc="-1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mechanism</a:t>
            </a:r>
            <a:r>
              <a:rPr lang="en-US" sz="1600" spc="-3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is</a:t>
            </a:r>
            <a:r>
              <a:rPr lang="en-US" sz="1600" spc="-1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fed</a:t>
            </a:r>
            <a:r>
              <a:rPr lang="en-US" sz="1600" spc="-1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into</a:t>
            </a:r>
            <a:r>
              <a:rPr lang="en-US" sz="1600" spc="-3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the</a:t>
            </a:r>
            <a:r>
              <a:rPr lang="en-US" sz="1600" spc="-1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decoder</a:t>
            </a:r>
            <a:r>
              <a:rPr lang="en-US" sz="1600" spc="-1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model</a:t>
            </a:r>
            <a:r>
              <a:rPr lang="en-US" sz="1600" spc="-1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and</a:t>
            </a:r>
            <a:r>
              <a:rPr lang="en-US" sz="1600" spc="-1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corresponding</a:t>
            </a:r>
            <a:r>
              <a:rPr lang="en-US" sz="1600" spc="-2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outputs</a:t>
            </a:r>
            <a:r>
              <a:rPr lang="en-US" sz="1600" spc="-3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are</a:t>
            </a:r>
            <a:r>
              <a:rPr lang="en-US" sz="1600" spc="-33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generated with the</a:t>
            </a:r>
            <a:r>
              <a:rPr lang="en-US" sz="1600" spc="-2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use of</a:t>
            </a:r>
            <a:r>
              <a:rPr lang="en-US" sz="1600" spc="-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decoder</a:t>
            </a:r>
            <a:r>
              <a:rPr lang="en-US" sz="1600" spc="-2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initial</a:t>
            </a:r>
            <a:r>
              <a:rPr lang="en-US" sz="1600" spc="-2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state and context vectors.</a:t>
            </a:r>
            <a:endParaRPr lang="en-IN" sz="1600" dirty="0">
              <a:effectLst/>
              <a:latin typeface="Avenir Next LT Pro" panose="020B0504020202020204" pitchFamily="34" charset="0"/>
              <a:ea typeface="Times New Roman" panose="02020603050405020304" pitchFamily="18" charset="0"/>
            </a:endParaRPr>
          </a:p>
          <a:p>
            <a:pPr marR="1437005" lvl="0" algn="just">
              <a:lnSpc>
                <a:spcPct val="107000"/>
              </a:lnSpc>
              <a:spcBef>
                <a:spcPts val="795"/>
              </a:spcBef>
              <a:spcAft>
                <a:spcPts val="0"/>
              </a:spcAft>
              <a:buSzPts val="1400"/>
              <a:tabLst>
                <a:tab pos="777240" algn="l"/>
              </a:tabLst>
            </a:pPr>
            <a:r>
              <a:rPr lang="en-US" sz="1600" dirty="0">
                <a:effectLst/>
                <a:latin typeface="Avenir Next LT Pro" panose="020B0504020202020204" pitchFamily="34" charset="0"/>
                <a:ea typeface="Times New Roman" panose="02020603050405020304" pitchFamily="18" charset="0"/>
              </a:rPr>
              <a:t>Building the Bahdanau Attention model with their inputs from the encoder</a:t>
            </a:r>
            <a:r>
              <a:rPr lang="en-US" sz="1600" spc="-33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hidden</a:t>
            </a:r>
            <a:r>
              <a:rPr lang="en-US" sz="1600" spc="-2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states</a:t>
            </a:r>
            <a:r>
              <a:rPr lang="en-US" sz="1600" spc="-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and</a:t>
            </a:r>
            <a:r>
              <a:rPr lang="en-US" sz="1600" spc="-2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generating</a:t>
            </a:r>
            <a:r>
              <a:rPr lang="en-US" sz="1600" spc="-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the</a:t>
            </a:r>
            <a:r>
              <a:rPr lang="en-US" sz="1600" spc="-1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context</a:t>
            </a:r>
            <a:r>
              <a:rPr lang="en-US" sz="1600" spc="-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vectors</a:t>
            </a:r>
            <a:r>
              <a:rPr lang="en-US" sz="1600" spc="-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from</a:t>
            </a:r>
            <a:r>
              <a:rPr lang="en-US" sz="1600" spc="-1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a</a:t>
            </a:r>
            <a:r>
              <a:rPr lang="en-US" sz="1600" spc="-1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fixed</a:t>
            </a:r>
            <a:r>
              <a:rPr lang="en-US" sz="1600" spc="-2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window</a:t>
            </a:r>
            <a:r>
              <a:rPr lang="en-US" sz="1600" spc="-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size.</a:t>
            </a:r>
            <a:endParaRPr lang="en-IN" sz="1600" dirty="0">
              <a:effectLst/>
              <a:latin typeface="Avenir Next LT Pro" panose="020B0504020202020204" pitchFamily="34" charset="0"/>
              <a:ea typeface="Times New Roman" panose="02020603050405020304" pitchFamily="18" charset="0"/>
            </a:endParaRPr>
          </a:p>
          <a:p>
            <a:pPr marR="1150620" lvl="0" algn="just">
              <a:lnSpc>
                <a:spcPct val="107000"/>
              </a:lnSpc>
              <a:spcBef>
                <a:spcPts val="795"/>
              </a:spcBef>
              <a:spcAft>
                <a:spcPts val="0"/>
              </a:spcAft>
              <a:buSzPts val="1400"/>
              <a:tabLst>
                <a:tab pos="777240" algn="l"/>
              </a:tabLst>
            </a:pPr>
            <a:r>
              <a:rPr lang="en-US" sz="1600" dirty="0">
                <a:effectLst/>
                <a:latin typeface="Avenir Next LT Pro" panose="020B0504020202020204" pitchFamily="34" charset="0"/>
                <a:ea typeface="Times New Roman" panose="02020603050405020304" pitchFamily="18" charset="0"/>
              </a:rPr>
              <a:t>Configuring the model with Adam optimizer and Sequence loss function and</a:t>
            </a:r>
            <a:r>
              <a:rPr lang="en-US" sz="1600" spc="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configuring the parameters such as rnn size, embedding size, batch size, epochs,</a:t>
            </a:r>
            <a:r>
              <a:rPr lang="en-US" sz="1600" spc="-33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learning rate, etc.</a:t>
            </a:r>
            <a:endParaRPr lang="en-IN" sz="1600" dirty="0">
              <a:effectLst/>
              <a:latin typeface="Avenir Next LT Pro" panose="020B0504020202020204" pitchFamily="34" charset="0"/>
              <a:ea typeface="Times New Roman" panose="02020603050405020304" pitchFamily="18" charset="0"/>
            </a:endParaRPr>
          </a:p>
          <a:p>
            <a:pPr marR="953135" lvl="0" algn="just">
              <a:lnSpc>
                <a:spcPct val="107000"/>
              </a:lnSpc>
              <a:spcBef>
                <a:spcPts val="795"/>
              </a:spcBef>
              <a:spcAft>
                <a:spcPts val="0"/>
              </a:spcAft>
              <a:buSzPts val="1400"/>
              <a:tabLst>
                <a:tab pos="777240" algn="l"/>
              </a:tabLst>
            </a:pPr>
            <a:r>
              <a:rPr lang="en-US" sz="1600" dirty="0">
                <a:effectLst/>
                <a:latin typeface="Avenir Next LT Pro" panose="020B0504020202020204" pitchFamily="34" charset="0"/>
                <a:ea typeface="Times New Roman" panose="02020603050405020304" pitchFamily="18" charset="0"/>
              </a:rPr>
              <a:t>Splitting the dataset into train and test dataset with question dictionary fed into</a:t>
            </a:r>
            <a:r>
              <a:rPr lang="en-US" sz="1600" spc="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encoder</a:t>
            </a:r>
            <a:r>
              <a:rPr lang="en-US" sz="1600" spc="-1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model</a:t>
            </a:r>
            <a:r>
              <a:rPr lang="en-US" sz="1600" spc="-1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and</a:t>
            </a:r>
            <a:r>
              <a:rPr lang="en-US" sz="1600" spc="-1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answer</a:t>
            </a:r>
            <a:r>
              <a:rPr lang="en-US" sz="1600" spc="-2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dictionary</a:t>
            </a:r>
            <a:r>
              <a:rPr lang="en-US" sz="1600" spc="-1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fed</a:t>
            </a:r>
            <a:r>
              <a:rPr lang="en-US" sz="1600" spc="-1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into</a:t>
            </a:r>
            <a:r>
              <a:rPr lang="en-US" sz="1600" spc="-1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the</a:t>
            </a:r>
            <a:r>
              <a:rPr lang="en-US" sz="1600" spc="-2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decoder</a:t>
            </a:r>
            <a:r>
              <a:rPr lang="en-US" sz="1600" spc="-1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model</a:t>
            </a:r>
            <a:r>
              <a:rPr lang="en-US" sz="1600" spc="-1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and</a:t>
            </a:r>
            <a:r>
              <a:rPr lang="en-US" sz="1600" spc="-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preparing</a:t>
            </a:r>
            <a:r>
              <a:rPr lang="en-US" sz="1600" spc="-1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the</a:t>
            </a:r>
            <a:r>
              <a:rPr lang="en-US" sz="1600" spc="-33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validation</a:t>
            </a:r>
            <a:r>
              <a:rPr lang="en-US" sz="1600" spc="-2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dataset</a:t>
            </a:r>
            <a:r>
              <a:rPr lang="en-US" sz="1600" spc="-1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based</a:t>
            </a:r>
            <a:r>
              <a:rPr lang="en-US" sz="1600" spc="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on the</a:t>
            </a:r>
            <a:r>
              <a:rPr lang="en-US" sz="1600" spc="-1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batch</a:t>
            </a:r>
            <a:r>
              <a:rPr lang="en-US" sz="1600" spc="-1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size</a:t>
            </a:r>
            <a:r>
              <a:rPr lang="en-US" sz="1600" spc="1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mentioned.</a:t>
            </a:r>
            <a:endParaRPr lang="en-IN" sz="1600" dirty="0">
              <a:effectLst/>
              <a:latin typeface="Avenir Next LT Pro" panose="020B0504020202020204" pitchFamily="34" charset="0"/>
              <a:ea typeface="Times New Roman" panose="02020603050405020304" pitchFamily="18" charset="0"/>
            </a:endParaRPr>
          </a:p>
          <a:p>
            <a:pPr marR="1242695" lvl="0" algn="just">
              <a:lnSpc>
                <a:spcPct val="107000"/>
              </a:lnSpc>
              <a:spcBef>
                <a:spcPts val="800"/>
              </a:spcBef>
              <a:spcAft>
                <a:spcPts val="0"/>
              </a:spcAft>
              <a:buSzPts val="1400"/>
              <a:tabLst>
                <a:tab pos="777240" algn="l"/>
              </a:tabLst>
            </a:pPr>
            <a:r>
              <a:rPr lang="en-US" sz="1600" dirty="0">
                <a:effectLst/>
                <a:latin typeface="Avenir Next LT Pro" panose="020B0504020202020204" pitchFamily="34" charset="0"/>
                <a:ea typeface="Times New Roman" panose="02020603050405020304" pitchFamily="18" charset="0"/>
              </a:rPr>
              <a:t>Training the seq2seq model with feeding the data with the help of embedding</a:t>
            </a:r>
            <a:r>
              <a:rPr lang="en-US" sz="1600" spc="-34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vectors to</a:t>
            </a:r>
            <a:r>
              <a:rPr lang="en-US" sz="1600" spc="-1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predict</a:t>
            </a:r>
            <a:r>
              <a:rPr lang="en-US" sz="1600" spc="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the</a:t>
            </a:r>
            <a:r>
              <a:rPr lang="en-US" sz="1600" spc="-1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correct</a:t>
            </a:r>
            <a:r>
              <a:rPr lang="en-US" sz="1600" spc="-1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output.</a:t>
            </a:r>
            <a:endParaRPr lang="en-IN" sz="1600" dirty="0">
              <a:effectLst/>
              <a:latin typeface="Avenir Next LT Pro" panose="020B0504020202020204" pitchFamily="34" charset="0"/>
              <a:ea typeface="Times New Roman" panose="02020603050405020304" pitchFamily="18" charset="0"/>
            </a:endParaRPr>
          </a:p>
          <a:p>
            <a:pPr marR="1072515" lvl="0" algn="just">
              <a:lnSpc>
                <a:spcPct val="107000"/>
              </a:lnSpc>
              <a:spcBef>
                <a:spcPts val="795"/>
              </a:spcBef>
              <a:spcAft>
                <a:spcPts val="0"/>
              </a:spcAft>
              <a:buSzPts val="1400"/>
              <a:tabLst>
                <a:tab pos="777240" algn="l"/>
              </a:tabLst>
            </a:pPr>
            <a:r>
              <a:rPr lang="en-US" sz="1600" dirty="0">
                <a:effectLst/>
                <a:latin typeface="Avenir Next LT Pro" panose="020B0504020202020204" pitchFamily="34" charset="0"/>
                <a:ea typeface="Times New Roman" panose="02020603050405020304" pitchFamily="18" charset="0"/>
              </a:rPr>
              <a:t>Compute the accuracy and loss by comparing the output generated with the true</a:t>
            </a:r>
            <a:r>
              <a:rPr lang="en-US" sz="1600" spc="-33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words.</a:t>
            </a:r>
            <a:endParaRPr lang="en-IN" sz="1600" dirty="0">
              <a:effectLst/>
              <a:latin typeface="Avenir Next LT Pro" panose="020B0504020202020204" pitchFamily="34" charset="0"/>
              <a:ea typeface="Times New Roman" panose="02020603050405020304" pitchFamily="18" charset="0"/>
            </a:endParaRPr>
          </a:p>
          <a:p>
            <a:pPr lvl="0" algn="just">
              <a:spcBef>
                <a:spcPts val="810"/>
              </a:spcBef>
              <a:spcAft>
                <a:spcPts val="0"/>
              </a:spcAft>
              <a:buSzPts val="1400"/>
              <a:tabLst>
                <a:tab pos="777240" algn="l"/>
              </a:tabLst>
            </a:pPr>
            <a:r>
              <a:rPr lang="en-US" sz="1600" dirty="0">
                <a:effectLst/>
                <a:latin typeface="Avenir Next LT Pro" panose="020B0504020202020204" pitchFamily="34" charset="0"/>
                <a:ea typeface="Times New Roman" panose="02020603050405020304" pitchFamily="18" charset="0"/>
              </a:rPr>
              <a:t>Update</a:t>
            </a:r>
            <a:r>
              <a:rPr lang="en-US" sz="1600" spc="-1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the</a:t>
            </a:r>
            <a:r>
              <a:rPr lang="en-US" sz="1600" spc="-2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parameters</a:t>
            </a:r>
            <a:r>
              <a:rPr lang="en-US" sz="1600" spc="-1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of</a:t>
            </a:r>
            <a:r>
              <a:rPr lang="en-US" sz="1600" spc="-1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the</a:t>
            </a:r>
            <a:r>
              <a:rPr lang="en-US" sz="1600" spc="-1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model</a:t>
            </a:r>
            <a:r>
              <a:rPr lang="en-US" sz="1600" spc="-2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until</a:t>
            </a:r>
            <a:r>
              <a:rPr lang="en-US" sz="1600" spc="-1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minimal</a:t>
            </a:r>
            <a:r>
              <a:rPr lang="en-US" sz="1600" spc="-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loss</a:t>
            </a:r>
            <a:r>
              <a:rPr lang="en-US" sz="1600" spc="-2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is</a:t>
            </a:r>
            <a:r>
              <a:rPr lang="en-US" sz="1600" spc="-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achieved.</a:t>
            </a:r>
            <a:endParaRPr lang="en-IN" sz="1600" dirty="0">
              <a:effectLst/>
              <a:latin typeface="Avenir Next LT Pro" panose="020B0504020202020204" pitchFamily="34" charset="0"/>
              <a:ea typeface="Times New Roman" panose="02020603050405020304" pitchFamily="18" charset="0"/>
            </a:endParaRPr>
          </a:p>
          <a:p>
            <a:pPr marR="991870" lvl="0" algn="just">
              <a:lnSpc>
                <a:spcPct val="107000"/>
              </a:lnSpc>
              <a:spcBef>
                <a:spcPts val="920"/>
              </a:spcBef>
              <a:spcAft>
                <a:spcPts val="0"/>
              </a:spcAft>
              <a:buSzPts val="1400"/>
              <a:tabLst>
                <a:tab pos="777240" algn="l"/>
              </a:tabLst>
            </a:pPr>
            <a:r>
              <a:rPr lang="en-US" sz="1600" dirty="0">
                <a:effectLst/>
                <a:latin typeface="Avenir Next LT Pro" panose="020B0504020202020204" pitchFamily="34" charset="0"/>
                <a:ea typeface="Times New Roman" panose="02020603050405020304" pitchFamily="18" charset="0"/>
              </a:rPr>
              <a:t>Testing</a:t>
            </a:r>
            <a:r>
              <a:rPr lang="en-US" sz="1600" spc="-1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the</a:t>
            </a:r>
            <a:r>
              <a:rPr lang="en-US" sz="1600" spc="-2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model</a:t>
            </a:r>
            <a:r>
              <a:rPr lang="en-US" sz="1600" spc="-3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with</a:t>
            </a:r>
            <a:r>
              <a:rPr lang="en-US" sz="1600" spc="-1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validation</a:t>
            </a:r>
            <a:r>
              <a:rPr lang="en-US" sz="1600" spc="-1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data</a:t>
            </a:r>
            <a:r>
              <a:rPr lang="en-US" sz="1600" spc="-3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with</a:t>
            </a:r>
            <a:r>
              <a:rPr lang="en-US" sz="1600" spc="-1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feeding</a:t>
            </a:r>
            <a:r>
              <a:rPr lang="en-US" sz="1600" spc="-1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the</a:t>
            </a:r>
            <a:r>
              <a:rPr lang="en-US" sz="1600" spc="-2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validation</a:t>
            </a:r>
            <a:r>
              <a:rPr lang="en-US" sz="1600" spc="-1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data</a:t>
            </a:r>
            <a:r>
              <a:rPr lang="en-US" sz="1600" spc="-3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sentences</a:t>
            </a:r>
            <a:r>
              <a:rPr lang="en-US" sz="1600" spc="-33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and</a:t>
            </a:r>
            <a:r>
              <a:rPr lang="en-US" sz="1600" spc="-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predicting</a:t>
            </a:r>
            <a:r>
              <a:rPr lang="en-US" sz="1600" spc="-2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the</a:t>
            </a:r>
            <a:r>
              <a:rPr lang="en-US" sz="1600" spc="-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output with</a:t>
            </a:r>
            <a:r>
              <a:rPr lang="en-US" sz="1600" spc="-2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the</a:t>
            </a:r>
            <a:r>
              <a:rPr lang="en-US" sz="1600" spc="-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true</a:t>
            </a:r>
            <a:r>
              <a:rPr lang="en-US" sz="1600" spc="-2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words and</a:t>
            </a:r>
            <a:r>
              <a:rPr lang="en-US" sz="1600" spc="-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measuring</a:t>
            </a:r>
            <a:r>
              <a:rPr lang="en-US" sz="1600" spc="-2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the</a:t>
            </a:r>
            <a:r>
              <a:rPr lang="en-US" sz="1600" spc="-2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bleu</a:t>
            </a:r>
            <a:r>
              <a:rPr lang="en-US" sz="1600" spc="-2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score.</a:t>
            </a:r>
            <a:endParaRPr lang="en-IN" sz="1600" dirty="0">
              <a:effectLst/>
              <a:latin typeface="Avenir Next LT Pro" panose="020B0504020202020204" pitchFamily="34" charset="0"/>
              <a:ea typeface="Times New Roman" panose="02020603050405020304" pitchFamily="18" charset="0"/>
            </a:endParaRPr>
          </a:p>
          <a:p>
            <a:pPr lvl="0" algn="just">
              <a:spcBef>
                <a:spcPts val="795"/>
              </a:spcBef>
              <a:spcAft>
                <a:spcPts val="0"/>
              </a:spcAft>
              <a:buSzPts val="1400"/>
              <a:tabLst>
                <a:tab pos="777240" algn="l"/>
              </a:tabLst>
            </a:pPr>
            <a:r>
              <a:rPr lang="en-US" sz="1600" dirty="0">
                <a:effectLst/>
                <a:latin typeface="Avenir Next LT Pro" panose="020B0504020202020204" pitchFamily="34" charset="0"/>
                <a:ea typeface="Times New Roman" panose="02020603050405020304" pitchFamily="18" charset="0"/>
              </a:rPr>
              <a:t>High</a:t>
            </a:r>
            <a:r>
              <a:rPr lang="en-US" sz="1600" spc="-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bleu</a:t>
            </a:r>
            <a:r>
              <a:rPr lang="en-US" sz="1600" spc="-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score</a:t>
            </a:r>
            <a:r>
              <a:rPr lang="en-US" sz="1600" spc="-1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measures</a:t>
            </a:r>
            <a:r>
              <a:rPr lang="en-US" sz="1600" spc="-1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the</a:t>
            </a:r>
            <a:r>
              <a:rPr lang="en-US" sz="1600" spc="-10"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accuracy</a:t>
            </a:r>
            <a:r>
              <a:rPr lang="en-US" sz="1600" spc="-2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of</a:t>
            </a:r>
            <a:r>
              <a:rPr lang="en-US" sz="1600" spc="-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the</a:t>
            </a:r>
            <a:r>
              <a:rPr lang="en-US" sz="1600" spc="-25" dirty="0">
                <a:effectLst/>
                <a:latin typeface="Avenir Next LT Pro" panose="020B0504020202020204" pitchFamily="34" charset="0"/>
                <a:ea typeface="Times New Roman" panose="02020603050405020304" pitchFamily="18" charset="0"/>
              </a:rPr>
              <a:t> </a:t>
            </a:r>
            <a:r>
              <a:rPr lang="en-US" sz="1600" dirty="0">
                <a:effectLst/>
                <a:latin typeface="Avenir Next LT Pro" panose="020B0504020202020204" pitchFamily="34" charset="0"/>
                <a:ea typeface="Times New Roman" panose="02020603050405020304" pitchFamily="18" charset="0"/>
              </a:rPr>
              <a:t>model.</a:t>
            </a:r>
          </a:p>
          <a:p>
            <a:pPr lvl="0" algn="just">
              <a:spcBef>
                <a:spcPts val="795"/>
              </a:spcBef>
              <a:spcAft>
                <a:spcPts val="0"/>
              </a:spcAft>
              <a:buSzPts val="1400"/>
              <a:tabLst>
                <a:tab pos="777240" algn="l"/>
              </a:tabLst>
            </a:pPr>
            <a:r>
              <a:rPr lang="en-US" sz="1600" dirty="0">
                <a:effectLst/>
                <a:latin typeface="Avenir Next LT Pro" panose="020B0504020202020204" pitchFamily="34" charset="0"/>
                <a:ea typeface="Times New Roman" panose="02020603050405020304" pitchFamily="18" charset="0"/>
              </a:rPr>
              <a:t>End</a:t>
            </a:r>
            <a:endParaRPr lang="en-IN" sz="1600" dirty="0">
              <a:effectLst/>
              <a:latin typeface="Avenir Next LT Pro" panose="020B0504020202020204" pitchFamily="34" charset="0"/>
              <a:ea typeface="Times New Roman" panose="02020603050405020304" pitchFamily="18" charset="0"/>
            </a:endParaRPr>
          </a:p>
          <a:p>
            <a:endParaRPr lang="en-IN" sz="1200" dirty="0"/>
          </a:p>
        </p:txBody>
      </p:sp>
    </p:spTree>
    <p:extLst>
      <p:ext uri="{BB962C8B-B14F-4D97-AF65-F5344CB8AC3E}">
        <p14:creationId xmlns:p14="http://schemas.microsoft.com/office/powerpoint/2010/main" val="2249920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DBCC9-8D50-4551-902B-63D4BC500AFC}"/>
              </a:ext>
            </a:extLst>
          </p:cNvPr>
          <p:cNvSpPr>
            <a:spLocks noGrp="1"/>
          </p:cNvSpPr>
          <p:nvPr>
            <p:ph type="title"/>
          </p:nvPr>
        </p:nvSpPr>
        <p:spPr>
          <a:xfrm>
            <a:off x="696686" y="407436"/>
            <a:ext cx="10668000" cy="1122784"/>
          </a:xfrm>
        </p:spPr>
        <p:txBody>
          <a:bodyPr/>
          <a:lstStyle/>
          <a:p>
            <a:r>
              <a:rPr lang="en-US" dirty="0"/>
              <a:t>Frontend TechStack</a:t>
            </a:r>
            <a:endParaRPr lang="en-IN" dirty="0"/>
          </a:p>
        </p:txBody>
      </p:sp>
      <p:sp>
        <p:nvSpPr>
          <p:cNvPr id="3" name="Content Placeholder 2">
            <a:extLst>
              <a:ext uri="{FF2B5EF4-FFF2-40B4-BE49-F238E27FC236}">
                <a16:creationId xmlns:a16="http://schemas.microsoft.com/office/drawing/2014/main" id="{9D0ACA03-926F-4B64-99C6-917CB9CCC605}"/>
              </a:ext>
            </a:extLst>
          </p:cNvPr>
          <p:cNvSpPr>
            <a:spLocks noGrp="1"/>
          </p:cNvSpPr>
          <p:nvPr>
            <p:ph idx="1"/>
          </p:nvPr>
        </p:nvSpPr>
        <p:spPr>
          <a:xfrm>
            <a:off x="696686" y="1530220"/>
            <a:ext cx="10668000" cy="4189445"/>
          </a:xfrm>
        </p:spPr>
        <p:txBody>
          <a:bodyPr/>
          <a:lstStyle/>
          <a:p>
            <a:r>
              <a:rPr lang="en-US" dirty="0"/>
              <a:t>HTML</a:t>
            </a:r>
          </a:p>
          <a:p>
            <a:r>
              <a:rPr lang="en-US" dirty="0"/>
              <a:t>CSS</a:t>
            </a:r>
          </a:p>
          <a:p>
            <a:r>
              <a:rPr lang="en-US" dirty="0"/>
              <a:t>AJAX</a:t>
            </a:r>
          </a:p>
          <a:p>
            <a:r>
              <a:rPr lang="en-US" dirty="0"/>
              <a:t>Bootstrap</a:t>
            </a:r>
          </a:p>
          <a:p>
            <a:r>
              <a:rPr lang="en-US" dirty="0"/>
              <a:t>JavaScript</a:t>
            </a:r>
          </a:p>
          <a:p>
            <a:r>
              <a:rPr lang="en-US" dirty="0"/>
              <a:t>FLASK</a:t>
            </a:r>
          </a:p>
        </p:txBody>
      </p:sp>
    </p:spTree>
    <p:extLst>
      <p:ext uri="{BB962C8B-B14F-4D97-AF65-F5344CB8AC3E}">
        <p14:creationId xmlns:p14="http://schemas.microsoft.com/office/powerpoint/2010/main" val="40767600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18790-1AB7-4A35-B61D-13B977281A28}"/>
              </a:ext>
            </a:extLst>
          </p:cNvPr>
          <p:cNvSpPr>
            <a:spLocks noGrp="1"/>
          </p:cNvSpPr>
          <p:nvPr>
            <p:ph type="title"/>
          </p:nvPr>
        </p:nvSpPr>
        <p:spPr/>
        <p:txBody>
          <a:bodyPr/>
          <a:lstStyle/>
          <a:p>
            <a:r>
              <a:rPr lang="en-IN" dirty="0"/>
              <a:t>Frontend Implementation</a:t>
            </a:r>
          </a:p>
        </p:txBody>
      </p:sp>
      <p:sp>
        <p:nvSpPr>
          <p:cNvPr id="3" name="Content Placeholder 2">
            <a:extLst>
              <a:ext uri="{FF2B5EF4-FFF2-40B4-BE49-F238E27FC236}">
                <a16:creationId xmlns:a16="http://schemas.microsoft.com/office/drawing/2014/main" id="{D2A66F37-84C5-4EB9-96A5-769915C1D8EB}"/>
              </a:ext>
            </a:extLst>
          </p:cNvPr>
          <p:cNvSpPr>
            <a:spLocks noGrp="1"/>
          </p:cNvSpPr>
          <p:nvPr>
            <p:ph idx="1"/>
          </p:nvPr>
        </p:nvSpPr>
        <p:spPr>
          <a:xfrm>
            <a:off x="762000" y="2425959"/>
            <a:ext cx="10668000" cy="3818083"/>
          </a:xfrm>
        </p:spPr>
        <p:txBody>
          <a:bodyPr>
            <a:normAutofit/>
          </a:bodyPr>
          <a:lstStyle/>
          <a:p>
            <a:r>
              <a:rPr lang="en-US" sz="2000" dirty="0">
                <a:effectLst/>
                <a:latin typeface="Avenir Next LT Pro" panose="020B0504020202020204" pitchFamily="34" charset="0"/>
                <a:ea typeface="Times New Roman" panose="02020603050405020304" pitchFamily="18" charset="0"/>
              </a:rPr>
              <a:t>GUI (graphical user interface) was developed using flask app. </a:t>
            </a:r>
          </a:p>
          <a:p>
            <a:r>
              <a:rPr lang="en-US" sz="2000" dirty="0">
                <a:effectLst/>
                <a:latin typeface="Avenir Next LT Pro" panose="020B0504020202020204" pitchFamily="34" charset="0"/>
                <a:ea typeface="Times New Roman" panose="02020603050405020304" pitchFamily="18" charset="0"/>
              </a:rPr>
              <a:t>Flask app that</a:t>
            </a:r>
            <a:r>
              <a:rPr lang="en-US" sz="2000" spc="5" dirty="0">
                <a:effectLst/>
                <a:latin typeface="Avenir Next LT Pro" panose="020B0504020202020204" pitchFamily="34" charset="0"/>
                <a:ea typeface="Times New Roman" panose="02020603050405020304" pitchFamily="18" charset="0"/>
              </a:rPr>
              <a:t> </a:t>
            </a:r>
            <a:r>
              <a:rPr lang="en-US" sz="2000" dirty="0">
                <a:effectLst/>
                <a:latin typeface="Avenir Next LT Pro" panose="020B0504020202020204" pitchFamily="34" charset="0"/>
                <a:ea typeface="Times New Roman" panose="02020603050405020304" pitchFamily="18" charset="0"/>
              </a:rPr>
              <a:t>provides</a:t>
            </a:r>
            <a:r>
              <a:rPr lang="en-US" sz="2000" spc="-10" dirty="0">
                <a:effectLst/>
                <a:latin typeface="Avenir Next LT Pro" panose="020B0504020202020204" pitchFamily="34" charset="0"/>
                <a:ea typeface="Times New Roman" panose="02020603050405020304" pitchFamily="18" charset="0"/>
              </a:rPr>
              <a:t> </a:t>
            </a:r>
            <a:r>
              <a:rPr lang="en-US" sz="2000" dirty="0">
                <a:effectLst/>
                <a:latin typeface="Avenir Next LT Pro" panose="020B0504020202020204" pitchFamily="34" charset="0"/>
                <a:ea typeface="Times New Roman" panose="02020603050405020304" pitchFamily="18" charset="0"/>
              </a:rPr>
              <a:t>a</a:t>
            </a:r>
            <a:r>
              <a:rPr lang="en-US" sz="2000" spc="-15" dirty="0">
                <a:effectLst/>
                <a:latin typeface="Avenir Next LT Pro" panose="020B0504020202020204" pitchFamily="34" charset="0"/>
                <a:ea typeface="Times New Roman" panose="02020603050405020304" pitchFamily="18" charset="0"/>
              </a:rPr>
              <a:t> </a:t>
            </a:r>
            <a:r>
              <a:rPr lang="en-US" sz="2000" dirty="0">
                <a:effectLst/>
                <a:latin typeface="Avenir Next LT Pro" panose="020B0504020202020204" pitchFamily="34" charset="0"/>
                <a:ea typeface="Times New Roman" panose="02020603050405020304" pitchFamily="18" charset="0"/>
              </a:rPr>
              <a:t>chat</a:t>
            </a:r>
            <a:r>
              <a:rPr lang="en-US" sz="2000" spc="-5" dirty="0">
                <a:effectLst/>
                <a:latin typeface="Avenir Next LT Pro" panose="020B0504020202020204" pitchFamily="34" charset="0"/>
                <a:ea typeface="Times New Roman" panose="02020603050405020304" pitchFamily="18" charset="0"/>
              </a:rPr>
              <a:t> </a:t>
            </a:r>
            <a:r>
              <a:rPr lang="en-US" sz="2000" dirty="0">
                <a:effectLst/>
                <a:latin typeface="Avenir Next LT Pro" panose="020B0504020202020204" pitchFamily="34" charset="0"/>
                <a:ea typeface="Times New Roman" panose="02020603050405020304" pitchFamily="18" charset="0"/>
              </a:rPr>
              <a:t>interface</a:t>
            </a:r>
            <a:r>
              <a:rPr lang="en-US" sz="2000" spc="-10" dirty="0">
                <a:effectLst/>
                <a:latin typeface="Avenir Next LT Pro" panose="020B0504020202020204" pitchFamily="34" charset="0"/>
                <a:ea typeface="Times New Roman" panose="02020603050405020304" pitchFamily="18" charset="0"/>
              </a:rPr>
              <a:t> </a:t>
            </a:r>
            <a:r>
              <a:rPr lang="en-US" sz="2000" dirty="0">
                <a:effectLst/>
                <a:latin typeface="Avenir Next LT Pro" panose="020B0504020202020204" pitchFamily="34" charset="0"/>
                <a:ea typeface="Times New Roman" panose="02020603050405020304" pitchFamily="18" charset="0"/>
              </a:rPr>
              <a:t>to</a:t>
            </a:r>
            <a:r>
              <a:rPr lang="en-US" sz="2000" spc="-5" dirty="0">
                <a:effectLst/>
                <a:latin typeface="Avenir Next LT Pro" panose="020B0504020202020204" pitchFamily="34" charset="0"/>
                <a:ea typeface="Times New Roman" panose="02020603050405020304" pitchFamily="18" charset="0"/>
              </a:rPr>
              <a:t> </a:t>
            </a:r>
            <a:r>
              <a:rPr lang="en-US" sz="2000" dirty="0">
                <a:effectLst/>
                <a:latin typeface="Avenir Next LT Pro" panose="020B0504020202020204" pitchFamily="34" charset="0"/>
                <a:ea typeface="Times New Roman" panose="02020603050405020304" pitchFamily="18" charset="0"/>
              </a:rPr>
              <a:t>the</a:t>
            </a:r>
            <a:r>
              <a:rPr lang="en-US" sz="2000" spc="-25" dirty="0">
                <a:effectLst/>
                <a:latin typeface="Avenir Next LT Pro" panose="020B0504020202020204" pitchFamily="34" charset="0"/>
                <a:ea typeface="Times New Roman" panose="02020603050405020304" pitchFamily="18" charset="0"/>
              </a:rPr>
              <a:t> </a:t>
            </a:r>
            <a:r>
              <a:rPr lang="en-US" sz="2000" dirty="0">
                <a:effectLst/>
                <a:latin typeface="Avenir Next LT Pro" panose="020B0504020202020204" pitchFamily="34" charset="0"/>
                <a:ea typeface="Times New Roman" panose="02020603050405020304" pitchFamily="18" charset="0"/>
              </a:rPr>
              <a:t>user,</a:t>
            </a:r>
            <a:r>
              <a:rPr lang="en-US" sz="2000" spc="-30" dirty="0">
                <a:effectLst/>
                <a:latin typeface="Avenir Next LT Pro" panose="020B0504020202020204" pitchFamily="34" charset="0"/>
                <a:ea typeface="Times New Roman" panose="02020603050405020304" pitchFamily="18" charset="0"/>
              </a:rPr>
              <a:t> </a:t>
            </a:r>
            <a:r>
              <a:rPr lang="en-US" sz="2000" dirty="0">
                <a:effectLst/>
                <a:latin typeface="Avenir Next LT Pro" panose="020B0504020202020204" pitchFamily="34" charset="0"/>
                <a:ea typeface="Times New Roman" panose="02020603050405020304" pitchFamily="18" charset="0"/>
              </a:rPr>
              <a:t>to</a:t>
            </a:r>
            <a:r>
              <a:rPr lang="en-US" sz="2000" spc="-25" dirty="0">
                <a:effectLst/>
                <a:latin typeface="Avenir Next LT Pro" panose="020B0504020202020204" pitchFamily="34" charset="0"/>
                <a:ea typeface="Times New Roman" panose="02020603050405020304" pitchFamily="18" charset="0"/>
              </a:rPr>
              <a:t> </a:t>
            </a:r>
            <a:r>
              <a:rPr lang="en-US" sz="2000" dirty="0">
                <a:effectLst/>
                <a:latin typeface="Avenir Next LT Pro" panose="020B0504020202020204" pitchFamily="34" charset="0"/>
                <a:ea typeface="Times New Roman" panose="02020603050405020304" pitchFamily="18" charset="0"/>
              </a:rPr>
              <a:t>interact</a:t>
            </a:r>
            <a:r>
              <a:rPr lang="en-US" sz="2000" spc="-20" dirty="0">
                <a:effectLst/>
                <a:latin typeface="Avenir Next LT Pro" panose="020B0504020202020204" pitchFamily="34" charset="0"/>
                <a:ea typeface="Times New Roman" panose="02020603050405020304" pitchFamily="18" charset="0"/>
              </a:rPr>
              <a:t> </a:t>
            </a:r>
            <a:r>
              <a:rPr lang="en-US" sz="2000" dirty="0">
                <a:effectLst/>
                <a:latin typeface="Avenir Next LT Pro" panose="020B0504020202020204" pitchFamily="34" charset="0"/>
                <a:ea typeface="Times New Roman" panose="02020603050405020304" pitchFamily="18" charset="0"/>
              </a:rPr>
              <a:t>with</a:t>
            </a:r>
            <a:r>
              <a:rPr lang="en-US" sz="2000" spc="-5" dirty="0">
                <a:effectLst/>
                <a:latin typeface="Avenir Next LT Pro" panose="020B0504020202020204" pitchFamily="34" charset="0"/>
                <a:ea typeface="Times New Roman" panose="02020603050405020304" pitchFamily="18" charset="0"/>
              </a:rPr>
              <a:t> </a:t>
            </a:r>
            <a:r>
              <a:rPr lang="en-US" sz="2000" dirty="0">
                <a:effectLst/>
                <a:latin typeface="Avenir Next LT Pro" panose="020B0504020202020204" pitchFamily="34" charset="0"/>
                <a:ea typeface="Times New Roman" panose="02020603050405020304" pitchFamily="18" charset="0"/>
              </a:rPr>
              <a:t>our</a:t>
            </a:r>
            <a:r>
              <a:rPr lang="en-US" sz="2000" spc="-10" dirty="0">
                <a:effectLst/>
                <a:latin typeface="Avenir Next LT Pro" panose="020B0504020202020204" pitchFamily="34" charset="0"/>
                <a:ea typeface="Times New Roman" panose="02020603050405020304" pitchFamily="18" charset="0"/>
              </a:rPr>
              <a:t> </a:t>
            </a:r>
            <a:r>
              <a:rPr lang="en-US" sz="2000" dirty="0">
                <a:effectLst/>
                <a:latin typeface="Avenir Next LT Pro" panose="020B0504020202020204" pitchFamily="34" charset="0"/>
                <a:ea typeface="Times New Roman" panose="02020603050405020304" pitchFamily="18" charset="0"/>
              </a:rPr>
              <a:t>seq2seq</a:t>
            </a:r>
            <a:r>
              <a:rPr lang="en-US" sz="2000" spc="-5" dirty="0">
                <a:effectLst/>
                <a:latin typeface="Avenir Next LT Pro" panose="020B0504020202020204" pitchFamily="34" charset="0"/>
                <a:ea typeface="Times New Roman" panose="02020603050405020304" pitchFamily="18" charset="0"/>
              </a:rPr>
              <a:t> </a:t>
            </a:r>
            <a:r>
              <a:rPr lang="en-US" sz="2000" dirty="0">
                <a:effectLst/>
                <a:latin typeface="Avenir Next LT Pro" panose="020B0504020202020204" pitchFamily="34" charset="0"/>
                <a:ea typeface="Times New Roman" panose="02020603050405020304" pitchFamily="18" charset="0"/>
              </a:rPr>
              <a:t>model.</a:t>
            </a:r>
            <a:r>
              <a:rPr lang="en-US" sz="2000" spc="-15" dirty="0">
                <a:effectLst/>
                <a:latin typeface="Avenir Next LT Pro" panose="020B0504020202020204" pitchFamily="34" charset="0"/>
                <a:ea typeface="Times New Roman" panose="02020603050405020304" pitchFamily="18" charset="0"/>
              </a:rPr>
              <a:t> </a:t>
            </a:r>
            <a:endParaRPr lang="en-US" sz="2000" spc="-15" dirty="0">
              <a:latin typeface="Avenir Next LT Pro" panose="020B0504020202020204" pitchFamily="34" charset="0"/>
              <a:ea typeface="Times New Roman" panose="02020603050405020304" pitchFamily="18" charset="0"/>
            </a:endParaRPr>
          </a:p>
          <a:p>
            <a:r>
              <a:rPr lang="en-US" sz="2000" dirty="0">
                <a:effectLst/>
                <a:latin typeface="Avenir Next LT Pro" panose="020B0504020202020204" pitchFamily="34" charset="0"/>
                <a:ea typeface="Times New Roman" panose="02020603050405020304" pitchFamily="18" charset="0"/>
              </a:rPr>
              <a:t>The</a:t>
            </a:r>
            <a:r>
              <a:rPr lang="en-US" sz="2000" spc="-10" dirty="0">
                <a:effectLst/>
                <a:latin typeface="Avenir Next LT Pro" panose="020B0504020202020204" pitchFamily="34" charset="0"/>
                <a:ea typeface="Times New Roman" panose="02020603050405020304" pitchFamily="18" charset="0"/>
              </a:rPr>
              <a:t> </a:t>
            </a:r>
            <a:r>
              <a:rPr lang="en-US" sz="2000" dirty="0">
                <a:effectLst/>
                <a:latin typeface="Avenir Next LT Pro" panose="020B0504020202020204" pitchFamily="34" charset="0"/>
                <a:ea typeface="Times New Roman" panose="02020603050405020304" pitchFamily="18" charset="0"/>
              </a:rPr>
              <a:t>reply</a:t>
            </a:r>
            <a:r>
              <a:rPr lang="en-US" sz="2000" spc="-335" dirty="0">
                <a:effectLst/>
                <a:latin typeface="Avenir Next LT Pro" panose="020B0504020202020204" pitchFamily="34" charset="0"/>
                <a:ea typeface="Times New Roman" panose="02020603050405020304" pitchFamily="18" charset="0"/>
              </a:rPr>
              <a:t> </a:t>
            </a:r>
            <a:r>
              <a:rPr lang="en-US" sz="2000" dirty="0">
                <a:effectLst/>
                <a:latin typeface="Avenir Next LT Pro" panose="020B0504020202020204" pitchFamily="34" charset="0"/>
                <a:ea typeface="Times New Roman" panose="02020603050405020304" pitchFamily="18" charset="0"/>
              </a:rPr>
              <a:t>method in the code is called via an AJAX request from index.js.</a:t>
            </a:r>
            <a:endParaRPr lang="en-US" sz="2000" spc="-15" dirty="0">
              <a:effectLst/>
              <a:latin typeface="Avenir Next LT Pro" panose="020B0504020202020204" pitchFamily="34" charset="0"/>
              <a:ea typeface="Times New Roman" panose="02020603050405020304" pitchFamily="18" charset="0"/>
            </a:endParaRPr>
          </a:p>
          <a:p>
            <a:r>
              <a:rPr lang="en-US" sz="2000" dirty="0">
                <a:effectLst/>
                <a:latin typeface="Avenir Next LT Pro" panose="020B0504020202020204" pitchFamily="34" charset="0"/>
                <a:ea typeface="Times New Roman" panose="02020603050405020304" pitchFamily="18" charset="0"/>
              </a:rPr>
              <a:t>It sends the text</a:t>
            </a:r>
            <a:r>
              <a:rPr lang="en-US" sz="2000" spc="5" dirty="0">
                <a:effectLst/>
                <a:latin typeface="Avenir Next LT Pro" panose="020B0504020202020204" pitchFamily="34" charset="0"/>
                <a:ea typeface="Times New Roman" panose="02020603050405020304" pitchFamily="18" charset="0"/>
              </a:rPr>
              <a:t> </a:t>
            </a:r>
            <a:r>
              <a:rPr lang="en-US" sz="2000" dirty="0">
                <a:effectLst/>
                <a:latin typeface="Avenir Next LT Pro" panose="020B0504020202020204" pitchFamily="34" charset="0"/>
                <a:ea typeface="Times New Roman" panose="02020603050405020304" pitchFamily="18" charset="0"/>
              </a:rPr>
              <a:t>from user to our seq2seq model, which returns a reply.</a:t>
            </a:r>
            <a:endParaRPr lang="en-US" sz="2000" spc="-15" dirty="0">
              <a:latin typeface="Avenir Next LT Pro" panose="020B0504020202020204" pitchFamily="34" charset="0"/>
              <a:ea typeface="Times New Roman" panose="02020603050405020304" pitchFamily="18" charset="0"/>
            </a:endParaRPr>
          </a:p>
          <a:p>
            <a:r>
              <a:rPr lang="en-US" sz="2000" dirty="0">
                <a:effectLst/>
                <a:latin typeface="Avenir Next LT Pro" panose="020B0504020202020204" pitchFamily="34" charset="0"/>
                <a:ea typeface="Times New Roman" panose="02020603050405020304" pitchFamily="18" charset="0"/>
              </a:rPr>
              <a:t>The reply is passed to</a:t>
            </a:r>
            <a:r>
              <a:rPr lang="en-US" sz="2000" spc="5" dirty="0">
                <a:effectLst/>
                <a:latin typeface="Avenir Next LT Pro" panose="020B0504020202020204" pitchFamily="34" charset="0"/>
                <a:ea typeface="Times New Roman" panose="02020603050405020304" pitchFamily="18" charset="0"/>
              </a:rPr>
              <a:t> </a:t>
            </a:r>
            <a:r>
              <a:rPr lang="en-US" sz="2000" dirty="0">
                <a:effectLst/>
                <a:latin typeface="Avenir Next LT Pro" panose="020B0504020202020204" pitchFamily="34" charset="0"/>
                <a:ea typeface="Times New Roman" panose="02020603050405020304" pitchFamily="18" charset="0"/>
              </a:rPr>
              <a:t>index.js and</a:t>
            </a:r>
            <a:r>
              <a:rPr lang="en-US" sz="2000" spc="5" dirty="0">
                <a:effectLst/>
                <a:latin typeface="Avenir Next LT Pro" panose="020B0504020202020204" pitchFamily="34" charset="0"/>
                <a:ea typeface="Times New Roman" panose="02020603050405020304" pitchFamily="18" charset="0"/>
              </a:rPr>
              <a:t> </a:t>
            </a:r>
            <a:r>
              <a:rPr lang="en-US" sz="2000" dirty="0">
                <a:effectLst/>
                <a:latin typeface="Avenir Next LT Pro" panose="020B0504020202020204" pitchFamily="34" charset="0"/>
                <a:ea typeface="Times New Roman" panose="02020603050405020304" pitchFamily="18" charset="0"/>
              </a:rPr>
              <a:t>rendered</a:t>
            </a:r>
            <a:r>
              <a:rPr lang="en-US" sz="2000" spc="-5" dirty="0">
                <a:effectLst/>
                <a:latin typeface="Avenir Next LT Pro" panose="020B0504020202020204" pitchFamily="34" charset="0"/>
                <a:ea typeface="Times New Roman" panose="02020603050405020304" pitchFamily="18" charset="0"/>
              </a:rPr>
              <a:t> </a:t>
            </a:r>
            <a:r>
              <a:rPr lang="en-US" sz="2000" dirty="0">
                <a:effectLst/>
                <a:latin typeface="Avenir Next LT Pro" panose="020B0504020202020204" pitchFamily="34" charset="0"/>
                <a:ea typeface="Times New Roman" panose="02020603050405020304" pitchFamily="18" charset="0"/>
              </a:rPr>
              <a:t>as</a:t>
            </a:r>
            <a:r>
              <a:rPr lang="en-US" sz="2000" spc="-5" dirty="0">
                <a:effectLst/>
                <a:latin typeface="Avenir Next LT Pro" panose="020B0504020202020204" pitchFamily="34" charset="0"/>
                <a:ea typeface="Times New Roman" panose="02020603050405020304" pitchFamily="18" charset="0"/>
              </a:rPr>
              <a:t> </a:t>
            </a:r>
            <a:r>
              <a:rPr lang="en-US" sz="2000" dirty="0">
                <a:effectLst/>
                <a:latin typeface="Avenir Next LT Pro" panose="020B0504020202020204" pitchFamily="34" charset="0"/>
                <a:ea typeface="Times New Roman" panose="02020603050405020304" pitchFamily="18" charset="0"/>
              </a:rPr>
              <a:t>text</a:t>
            </a:r>
            <a:r>
              <a:rPr lang="en-US" sz="2000" spc="5" dirty="0">
                <a:effectLst/>
                <a:latin typeface="Avenir Next LT Pro" panose="020B0504020202020204" pitchFamily="34" charset="0"/>
                <a:ea typeface="Times New Roman" panose="02020603050405020304" pitchFamily="18" charset="0"/>
              </a:rPr>
              <a:t> </a:t>
            </a:r>
            <a:r>
              <a:rPr lang="en-US" sz="2000" dirty="0">
                <a:effectLst/>
                <a:latin typeface="Avenir Next LT Pro" panose="020B0504020202020204" pitchFamily="34" charset="0"/>
                <a:ea typeface="Times New Roman" panose="02020603050405020304" pitchFamily="18" charset="0"/>
              </a:rPr>
              <a:t>in</a:t>
            </a:r>
            <a:r>
              <a:rPr lang="en-US" sz="2000" spc="5" dirty="0">
                <a:effectLst/>
                <a:latin typeface="Avenir Next LT Pro" panose="020B0504020202020204" pitchFamily="34" charset="0"/>
                <a:ea typeface="Times New Roman" panose="02020603050405020304" pitchFamily="18" charset="0"/>
              </a:rPr>
              <a:t> </a:t>
            </a:r>
            <a:r>
              <a:rPr lang="en-US" sz="2000" dirty="0">
                <a:effectLst/>
                <a:latin typeface="Avenir Next LT Pro" panose="020B0504020202020204" pitchFamily="34" charset="0"/>
                <a:ea typeface="Times New Roman" panose="02020603050405020304" pitchFamily="18" charset="0"/>
              </a:rPr>
              <a:t>the chat</a:t>
            </a:r>
            <a:r>
              <a:rPr lang="en-US" sz="2000" spc="-20" dirty="0">
                <a:effectLst/>
                <a:latin typeface="Avenir Next LT Pro" panose="020B0504020202020204" pitchFamily="34" charset="0"/>
                <a:ea typeface="Times New Roman" panose="02020603050405020304" pitchFamily="18" charset="0"/>
              </a:rPr>
              <a:t> </a:t>
            </a:r>
            <a:r>
              <a:rPr lang="en-US" sz="2000" dirty="0">
                <a:effectLst/>
                <a:latin typeface="Avenir Next LT Pro" panose="020B0504020202020204" pitchFamily="34" charset="0"/>
                <a:ea typeface="Times New Roman" panose="02020603050405020304" pitchFamily="18" charset="0"/>
              </a:rPr>
              <a:t>box.</a:t>
            </a:r>
            <a:endParaRPr lang="en-US" sz="2000" spc="-15" dirty="0">
              <a:effectLst/>
              <a:latin typeface="Avenir Next LT Pro" panose="020B0504020202020204" pitchFamily="34" charset="0"/>
              <a:ea typeface="Times New Roman" panose="02020603050405020304" pitchFamily="18" charset="0"/>
            </a:endParaRPr>
          </a:p>
        </p:txBody>
      </p:sp>
    </p:spTree>
    <p:extLst>
      <p:ext uri="{BB962C8B-B14F-4D97-AF65-F5344CB8AC3E}">
        <p14:creationId xmlns:p14="http://schemas.microsoft.com/office/powerpoint/2010/main" val="2622486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2C4CA-4A79-4378-88D6-CBAB48B6FCE4}"/>
              </a:ext>
            </a:extLst>
          </p:cNvPr>
          <p:cNvSpPr>
            <a:spLocks noGrp="1"/>
          </p:cNvSpPr>
          <p:nvPr>
            <p:ph type="title"/>
          </p:nvPr>
        </p:nvSpPr>
        <p:spPr>
          <a:xfrm>
            <a:off x="762000" y="370115"/>
            <a:ext cx="10668000" cy="1281404"/>
          </a:xfrm>
        </p:spPr>
        <p:txBody>
          <a:bodyPr/>
          <a:lstStyle/>
          <a:p>
            <a:r>
              <a:rPr lang="en-US" dirty="0"/>
              <a:t>Evaluation Metrics</a:t>
            </a:r>
            <a:endParaRPr lang="en-IN" dirty="0"/>
          </a:p>
        </p:txBody>
      </p:sp>
      <p:sp>
        <p:nvSpPr>
          <p:cNvPr id="3" name="Content Placeholder 2">
            <a:extLst>
              <a:ext uri="{FF2B5EF4-FFF2-40B4-BE49-F238E27FC236}">
                <a16:creationId xmlns:a16="http://schemas.microsoft.com/office/drawing/2014/main" id="{557955E4-D521-49E8-BC86-88ADE0CCC740}"/>
              </a:ext>
            </a:extLst>
          </p:cNvPr>
          <p:cNvSpPr>
            <a:spLocks noGrp="1"/>
          </p:cNvSpPr>
          <p:nvPr>
            <p:ph idx="1"/>
          </p:nvPr>
        </p:nvSpPr>
        <p:spPr>
          <a:xfrm>
            <a:off x="762000" y="1548881"/>
            <a:ext cx="10668000" cy="4767943"/>
          </a:xfrm>
        </p:spPr>
        <p:txBody>
          <a:bodyPr>
            <a:normAutofit fontScale="92500" lnSpcReduction="20000"/>
          </a:bodyPr>
          <a:lstStyle/>
          <a:p>
            <a:pPr algn="just"/>
            <a:r>
              <a:rPr lang="en-US" dirty="0"/>
              <a:t>BLEU Score: </a:t>
            </a:r>
            <a:r>
              <a:rPr lang="en-US" sz="1800" dirty="0">
                <a:effectLst/>
                <a:ea typeface="Calibri" panose="020F0502020204030204" pitchFamily="34" charset="0"/>
              </a:rPr>
              <a:t>The closer a machine translation is to a professional human translation, the better it is BLEU, a method for automatic evaluation of machine translation.</a:t>
            </a:r>
          </a:p>
          <a:p>
            <a:pPr algn="just"/>
            <a:r>
              <a:rPr lang="en-US" dirty="0"/>
              <a:t>N-gram: </a:t>
            </a:r>
            <a:r>
              <a:rPr lang="en-US" sz="2200" dirty="0">
                <a:cs typeface="Times New Roman" panose="02020603050405020304" pitchFamily="18" charset="0"/>
              </a:rPr>
              <a:t>It is a </a:t>
            </a:r>
            <a:r>
              <a:rPr lang="en-US" sz="1800" dirty="0">
                <a:effectLst/>
                <a:ea typeface="Calibri" panose="020F0502020204030204" pitchFamily="34" charset="0"/>
              </a:rPr>
              <a:t>sequence of words occurring within a given window where n represents the window size.</a:t>
            </a:r>
            <a:endParaRPr lang="en-US" dirty="0"/>
          </a:p>
          <a:p>
            <a:pPr algn="just"/>
            <a:r>
              <a:rPr lang="en-US" dirty="0"/>
              <a:t>Precision: </a:t>
            </a:r>
            <a:r>
              <a:rPr lang="en-US" sz="1800" dirty="0">
                <a:effectLst/>
                <a:ea typeface="Calibri" panose="020F0502020204030204" pitchFamily="34" charset="0"/>
              </a:rPr>
              <a:t>Sum of the clipped n-gram counts for all the candidate sentences in the corpus divide by the number of candidate n-grams. </a:t>
            </a:r>
            <a:endParaRPr lang="en-US" dirty="0"/>
          </a:p>
          <a:p>
            <a:pPr algn="just"/>
            <a:r>
              <a:rPr lang="en-US" dirty="0"/>
              <a:t>Adam Optimizer: </a:t>
            </a:r>
            <a:r>
              <a:rPr lang="en-US" sz="1800" dirty="0">
                <a:effectLst/>
                <a:ea typeface="Calibri" panose="020F0502020204030204" pitchFamily="34" charset="0"/>
              </a:rPr>
              <a:t>It combines the best properties of the AdaGrad and RMSProp algorithms to provide an optimization algorithm that can handle sparse gradients on noisy problems</a:t>
            </a:r>
            <a:r>
              <a:rPr lang="en-US" sz="1800" dirty="0">
                <a:effectLst/>
                <a:latin typeface="Times New Roman" panose="02020603050405020304" pitchFamily="18" charset="0"/>
                <a:ea typeface="Calibri" panose="020F0502020204030204" pitchFamily="34" charset="0"/>
              </a:rPr>
              <a:t>. </a:t>
            </a:r>
            <a:endParaRPr lang="en-US" dirty="0"/>
          </a:p>
          <a:p>
            <a:pPr algn="just"/>
            <a:r>
              <a:rPr lang="en-US" dirty="0"/>
              <a:t>Accuracy: </a:t>
            </a:r>
            <a:r>
              <a:rPr lang="en-US" sz="1800" dirty="0">
                <a:effectLst/>
                <a:latin typeface="Times New Roman" panose="02020603050405020304" pitchFamily="18" charset="0"/>
                <a:ea typeface="Calibri" panose="020F0502020204030204" pitchFamily="34" charset="0"/>
              </a:rPr>
              <a:t> </a:t>
            </a:r>
            <a:r>
              <a:rPr lang="en-US" sz="1800" dirty="0">
                <a:effectLst/>
                <a:ea typeface="Calibri" panose="020F0502020204030204" pitchFamily="34" charset="0"/>
              </a:rPr>
              <a:t>It is defined as the percentage of correct predictions for the test data. </a:t>
            </a:r>
            <a:endParaRPr lang="en-US" dirty="0"/>
          </a:p>
          <a:p>
            <a:pPr algn="just"/>
            <a:r>
              <a:rPr lang="en-US" dirty="0"/>
              <a:t>Loss: </a:t>
            </a:r>
            <a:r>
              <a:rPr lang="en-US" sz="1800" dirty="0">
                <a:effectLst/>
                <a:cs typeface="Times New Roman" panose="02020603050405020304" pitchFamily="18" charset="0"/>
              </a:rPr>
              <a:t>A loss function, also known as a cost function, takes into account the probabilities or uncertainty of a prediction based on how much the prediction varies from the true value.</a:t>
            </a:r>
            <a:endParaRPr lang="en-IN" sz="1800" dirty="0">
              <a:cs typeface="Times New Roman" panose="02020603050405020304" pitchFamily="18" charset="0"/>
            </a:endParaRPr>
          </a:p>
        </p:txBody>
      </p:sp>
    </p:spTree>
    <p:extLst>
      <p:ext uri="{BB962C8B-B14F-4D97-AF65-F5344CB8AC3E}">
        <p14:creationId xmlns:p14="http://schemas.microsoft.com/office/powerpoint/2010/main" val="4052884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0C557-58AC-4183-83C6-1FBE2916D23F}"/>
              </a:ext>
            </a:extLst>
          </p:cNvPr>
          <p:cNvSpPr>
            <a:spLocks noGrp="1"/>
          </p:cNvSpPr>
          <p:nvPr>
            <p:ph type="title"/>
          </p:nvPr>
        </p:nvSpPr>
        <p:spPr>
          <a:xfrm>
            <a:off x="895165" y="2667000"/>
            <a:ext cx="10668000" cy="1524000"/>
          </a:xfrm>
        </p:spPr>
        <p:txBody>
          <a:bodyPr/>
          <a:lstStyle/>
          <a:p>
            <a:pPr algn="ctr"/>
            <a:r>
              <a:rPr lang="en-US" dirty="0"/>
              <a:t>PERFORMANCE ANALYSIS</a:t>
            </a:r>
            <a:endParaRPr lang="en-IN" dirty="0"/>
          </a:p>
        </p:txBody>
      </p:sp>
    </p:spTree>
    <p:extLst>
      <p:ext uri="{BB962C8B-B14F-4D97-AF65-F5344CB8AC3E}">
        <p14:creationId xmlns:p14="http://schemas.microsoft.com/office/powerpoint/2010/main" val="42395328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F71DB-6E54-4EDC-872F-12BB3646A15B}"/>
              </a:ext>
            </a:extLst>
          </p:cNvPr>
          <p:cNvSpPr>
            <a:spLocks noGrp="1"/>
          </p:cNvSpPr>
          <p:nvPr>
            <p:ph type="title"/>
          </p:nvPr>
        </p:nvSpPr>
        <p:spPr>
          <a:xfrm>
            <a:off x="762000" y="388775"/>
            <a:ext cx="10668000" cy="768220"/>
          </a:xfrm>
        </p:spPr>
        <p:txBody>
          <a:bodyPr/>
          <a:lstStyle/>
          <a:p>
            <a:pPr algn="ctr"/>
            <a:r>
              <a:rPr lang="en-IN" dirty="0"/>
              <a:t>Cofigurations</a:t>
            </a:r>
          </a:p>
        </p:txBody>
      </p:sp>
      <p:graphicFrame>
        <p:nvGraphicFramePr>
          <p:cNvPr id="4" name="Content Placeholder 3">
            <a:extLst>
              <a:ext uri="{FF2B5EF4-FFF2-40B4-BE49-F238E27FC236}">
                <a16:creationId xmlns:a16="http://schemas.microsoft.com/office/drawing/2014/main" id="{F3F291F3-0ED8-46D2-94C1-579163FC1E6D}"/>
              </a:ext>
            </a:extLst>
          </p:cNvPr>
          <p:cNvGraphicFramePr>
            <a:graphicFrameLocks noGrp="1"/>
          </p:cNvGraphicFramePr>
          <p:nvPr>
            <p:ph idx="1"/>
            <p:extLst>
              <p:ext uri="{D42A27DB-BD31-4B8C-83A1-F6EECF244321}">
                <p14:modId xmlns:p14="http://schemas.microsoft.com/office/powerpoint/2010/main" val="2773458519"/>
              </p:ext>
            </p:extLst>
          </p:nvPr>
        </p:nvGraphicFramePr>
        <p:xfrm>
          <a:off x="1849795" y="1436915"/>
          <a:ext cx="8492410" cy="5115737"/>
        </p:xfrm>
        <a:graphic>
          <a:graphicData uri="http://schemas.openxmlformats.org/drawingml/2006/table">
            <a:tbl>
              <a:tblPr firstRow="1" firstCol="1" bandRow="1">
                <a:tableStyleId>{5C22544A-7EE6-4342-B048-85BDC9FD1C3A}</a:tableStyleId>
              </a:tblPr>
              <a:tblGrid>
                <a:gridCol w="1114204">
                  <a:extLst>
                    <a:ext uri="{9D8B030D-6E8A-4147-A177-3AD203B41FA5}">
                      <a16:colId xmlns:a16="http://schemas.microsoft.com/office/drawing/2014/main" val="66738672"/>
                    </a:ext>
                  </a:extLst>
                </a:gridCol>
                <a:gridCol w="736002">
                  <a:extLst>
                    <a:ext uri="{9D8B030D-6E8A-4147-A177-3AD203B41FA5}">
                      <a16:colId xmlns:a16="http://schemas.microsoft.com/office/drawing/2014/main" val="626827109"/>
                    </a:ext>
                  </a:extLst>
                </a:gridCol>
                <a:gridCol w="736002">
                  <a:extLst>
                    <a:ext uri="{9D8B030D-6E8A-4147-A177-3AD203B41FA5}">
                      <a16:colId xmlns:a16="http://schemas.microsoft.com/office/drawing/2014/main" val="3246446830"/>
                    </a:ext>
                  </a:extLst>
                </a:gridCol>
                <a:gridCol w="736002">
                  <a:extLst>
                    <a:ext uri="{9D8B030D-6E8A-4147-A177-3AD203B41FA5}">
                      <a16:colId xmlns:a16="http://schemas.microsoft.com/office/drawing/2014/main" val="496402904"/>
                    </a:ext>
                  </a:extLst>
                </a:gridCol>
                <a:gridCol w="736002">
                  <a:extLst>
                    <a:ext uri="{9D8B030D-6E8A-4147-A177-3AD203B41FA5}">
                      <a16:colId xmlns:a16="http://schemas.microsoft.com/office/drawing/2014/main" val="4028443479"/>
                    </a:ext>
                  </a:extLst>
                </a:gridCol>
                <a:gridCol w="736002">
                  <a:extLst>
                    <a:ext uri="{9D8B030D-6E8A-4147-A177-3AD203B41FA5}">
                      <a16:colId xmlns:a16="http://schemas.microsoft.com/office/drawing/2014/main" val="569374833"/>
                    </a:ext>
                  </a:extLst>
                </a:gridCol>
                <a:gridCol w="736002">
                  <a:extLst>
                    <a:ext uri="{9D8B030D-6E8A-4147-A177-3AD203B41FA5}">
                      <a16:colId xmlns:a16="http://schemas.microsoft.com/office/drawing/2014/main" val="1730787535"/>
                    </a:ext>
                  </a:extLst>
                </a:gridCol>
                <a:gridCol w="736002">
                  <a:extLst>
                    <a:ext uri="{9D8B030D-6E8A-4147-A177-3AD203B41FA5}">
                      <a16:colId xmlns:a16="http://schemas.microsoft.com/office/drawing/2014/main" val="874540094"/>
                    </a:ext>
                  </a:extLst>
                </a:gridCol>
                <a:gridCol w="708537">
                  <a:extLst>
                    <a:ext uri="{9D8B030D-6E8A-4147-A177-3AD203B41FA5}">
                      <a16:colId xmlns:a16="http://schemas.microsoft.com/office/drawing/2014/main" val="672411952"/>
                    </a:ext>
                  </a:extLst>
                </a:gridCol>
                <a:gridCol w="736002">
                  <a:extLst>
                    <a:ext uri="{9D8B030D-6E8A-4147-A177-3AD203B41FA5}">
                      <a16:colId xmlns:a16="http://schemas.microsoft.com/office/drawing/2014/main" val="598317369"/>
                    </a:ext>
                  </a:extLst>
                </a:gridCol>
                <a:gridCol w="781653">
                  <a:extLst>
                    <a:ext uri="{9D8B030D-6E8A-4147-A177-3AD203B41FA5}">
                      <a16:colId xmlns:a16="http://schemas.microsoft.com/office/drawing/2014/main" val="210049032"/>
                    </a:ext>
                  </a:extLst>
                </a:gridCol>
              </a:tblGrid>
              <a:tr h="531845">
                <a:tc>
                  <a:txBody>
                    <a:bodyPr/>
                    <a:lstStyle/>
                    <a:p>
                      <a:pPr algn="ctr">
                        <a:lnSpc>
                          <a:spcPct val="107000"/>
                        </a:lnSpc>
                        <a:spcAft>
                          <a:spcPts val="800"/>
                        </a:spcAft>
                      </a:pPr>
                      <a:r>
                        <a:rPr lang="en-IN" sz="1000" dirty="0">
                          <a:effectLst/>
                        </a:rPr>
                        <a:t> </a:t>
                      </a:r>
                      <a:endParaRPr lang="en-IN" sz="1050" dirty="0">
                        <a:effectLst/>
                      </a:endParaRPr>
                    </a:p>
                    <a:p>
                      <a:pPr algn="ctr">
                        <a:lnSpc>
                          <a:spcPct val="107000"/>
                        </a:lnSpc>
                        <a:spcAft>
                          <a:spcPts val="800"/>
                        </a:spcAft>
                      </a:pPr>
                      <a:r>
                        <a:rPr lang="en-IN" sz="1000" dirty="0">
                          <a:effectLst/>
                        </a:rPr>
                        <a:t>Parameters</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dirty="0">
                          <a:effectLst/>
                        </a:rPr>
                        <a:t> </a:t>
                      </a:r>
                      <a:endParaRPr lang="en-IN" sz="1050" dirty="0">
                        <a:effectLst/>
                      </a:endParaRPr>
                    </a:p>
                    <a:p>
                      <a:pPr algn="ctr">
                        <a:lnSpc>
                          <a:spcPct val="107000"/>
                        </a:lnSpc>
                        <a:spcAft>
                          <a:spcPts val="800"/>
                        </a:spcAft>
                      </a:pPr>
                      <a:r>
                        <a:rPr lang="en-IN" sz="1000" dirty="0">
                          <a:effectLst/>
                        </a:rPr>
                        <a:t>Config1</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dirty="0">
                          <a:effectLst/>
                        </a:rPr>
                        <a:t> </a:t>
                      </a:r>
                      <a:endParaRPr lang="en-IN" sz="1050" dirty="0">
                        <a:effectLst/>
                      </a:endParaRPr>
                    </a:p>
                    <a:p>
                      <a:pPr algn="ctr">
                        <a:lnSpc>
                          <a:spcPct val="107000"/>
                        </a:lnSpc>
                        <a:spcAft>
                          <a:spcPts val="800"/>
                        </a:spcAft>
                      </a:pPr>
                      <a:r>
                        <a:rPr lang="en-IN" sz="1000" dirty="0">
                          <a:effectLst/>
                        </a:rPr>
                        <a:t>Config2</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dirty="0">
                          <a:effectLst/>
                        </a:rPr>
                        <a:t> </a:t>
                      </a:r>
                      <a:endParaRPr lang="en-IN" sz="1050" dirty="0">
                        <a:effectLst/>
                      </a:endParaRPr>
                    </a:p>
                    <a:p>
                      <a:pPr algn="ctr">
                        <a:lnSpc>
                          <a:spcPct val="107000"/>
                        </a:lnSpc>
                        <a:spcAft>
                          <a:spcPts val="800"/>
                        </a:spcAft>
                      </a:pPr>
                      <a:r>
                        <a:rPr lang="en-IN" sz="1000" dirty="0">
                          <a:effectLst/>
                        </a:rPr>
                        <a:t>Config3</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dirty="0">
                          <a:effectLst/>
                        </a:rPr>
                        <a:t> </a:t>
                      </a:r>
                      <a:endParaRPr lang="en-IN" sz="1050" dirty="0">
                        <a:effectLst/>
                      </a:endParaRPr>
                    </a:p>
                    <a:p>
                      <a:pPr algn="ctr">
                        <a:lnSpc>
                          <a:spcPct val="107000"/>
                        </a:lnSpc>
                        <a:spcAft>
                          <a:spcPts val="800"/>
                        </a:spcAft>
                      </a:pPr>
                      <a:r>
                        <a:rPr lang="en-IN" sz="1000" dirty="0">
                          <a:effectLst/>
                        </a:rPr>
                        <a:t>Config4</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dirty="0">
                          <a:effectLst/>
                        </a:rPr>
                        <a:t> </a:t>
                      </a:r>
                      <a:endParaRPr lang="en-IN" sz="1050" dirty="0">
                        <a:effectLst/>
                      </a:endParaRPr>
                    </a:p>
                    <a:p>
                      <a:pPr algn="ctr">
                        <a:lnSpc>
                          <a:spcPct val="107000"/>
                        </a:lnSpc>
                        <a:spcAft>
                          <a:spcPts val="800"/>
                        </a:spcAft>
                      </a:pPr>
                      <a:r>
                        <a:rPr lang="en-IN" sz="1000" dirty="0">
                          <a:effectLst/>
                        </a:rPr>
                        <a:t>Config5</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Config6</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dirty="0">
                          <a:effectLst/>
                        </a:rPr>
                        <a:t> </a:t>
                      </a:r>
                      <a:endParaRPr lang="en-IN" sz="1050" dirty="0">
                        <a:effectLst/>
                      </a:endParaRPr>
                    </a:p>
                    <a:p>
                      <a:pPr algn="ctr">
                        <a:lnSpc>
                          <a:spcPct val="107000"/>
                        </a:lnSpc>
                        <a:spcAft>
                          <a:spcPts val="800"/>
                        </a:spcAft>
                      </a:pPr>
                      <a:r>
                        <a:rPr lang="en-IN" sz="1000" dirty="0">
                          <a:effectLst/>
                        </a:rPr>
                        <a:t>Config7</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dirty="0">
                          <a:effectLst/>
                        </a:rPr>
                        <a:t> </a:t>
                      </a:r>
                      <a:endParaRPr lang="en-IN" sz="1050" dirty="0">
                        <a:effectLst/>
                      </a:endParaRPr>
                    </a:p>
                    <a:p>
                      <a:pPr algn="ctr">
                        <a:lnSpc>
                          <a:spcPct val="107000"/>
                        </a:lnSpc>
                        <a:spcAft>
                          <a:spcPts val="800"/>
                        </a:spcAft>
                      </a:pPr>
                      <a:r>
                        <a:rPr lang="en-IN" sz="1000" dirty="0">
                          <a:effectLst/>
                        </a:rPr>
                        <a:t>Config8</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dirty="0">
                          <a:effectLst/>
                        </a:rPr>
                        <a:t> </a:t>
                      </a:r>
                      <a:endParaRPr lang="en-IN" sz="1050" dirty="0">
                        <a:effectLst/>
                      </a:endParaRPr>
                    </a:p>
                    <a:p>
                      <a:pPr algn="ctr">
                        <a:lnSpc>
                          <a:spcPct val="107000"/>
                        </a:lnSpc>
                        <a:spcAft>
                          <a:spcPts val="800"/>
                        </a:spcAft>
                      </a:pPr>
                      <a:r>
                        <a:rPr lang="en-IN" sz="1000" dirty="0">
                          <a:effectLst/>
                        </a:rPr>
                        <a:t>Config9</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br>
                        <a:rPr lang="en-IN" sz="1000" dirty="0">
                          <a:effectLst/>
                        </a:rPr>
                      </a:br>
                      <a:r>
                        <a:rPr lang="en-IN" sz="1000" dirty="0">
                          <a:effectLst/>
                        </a:rPr>
                        <a:t>Config10</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extLst>
                  <a:ext uri="{0D108BD9-81ED-4DB2-BD59-A6C34878D82A}">
                    <a16:rowId xmlns:a16="http://schemas.microsoft.com/office/drawing/2014/main" val="4002432462"/>
                  </a:ext>
                </a:extLst>
              </a:tr>
              <a:tr h="567037">
                <a:tc>
                  <a:txBody>
                    <a:bodyPr/>
                    <a:lstStyle/>
                    <a:p>
                      <a:pPr algn="ctr">
                        <a:lnSpc>
                          <a:spcPct val="107000"/>
                        </a:lnSpc>
                        <a:spcAft>
                          <a:spcPts val="800"/>
                        </a:spcAft>
                      </a:pPr>
                      <a:r>
                        <a:rPr lang="en-IN" sz="1000" dirty="0">
                          <a:effectLst/>
                        </a:rPr>
                        <a:t> </a:t>
                      </a:r>
                      <a:endParaRPr lang="en-IN" sz="1050" dirty="0">
                        <a:effectLst/>
                      </a:endParaRPr>
                    </a:p>
                    <a:p>
                      <a:pPr algn="ctr">
                        <a:lnSpc>
                          <a:spcPct val="107000"/>
                        </a:lnSpc>
                        <a:spcAft>
                          <a:spcPts val="800"/>
                        </a:spcAft>
                      </a:pPr>
                      <a:r>
                        <a:rPr lang="en-IN" sz="1000" dirty="0">
                          <a:effectLst/>
                        </a:rPr>
                        <a:t>Batch Size</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dirty="0">
                          <a:effectLst/>
                        </a:rPr>
                        <a:t> </a:t>
                      </a:r>
                      <a:endParaRPr lang="en-IN" sz="1050" dirty="0">
                        <a:effectLst/>
                      </a:endParaRPr>
                    </a:p>
                    <a:p>
                      <a:pPr algn="ctr">
                        <a:lnSpc>
                          <a:spcPct val="107000"/>
                        </a:lnSpc>
                        <a:spcAft>
                          <a:spcPts val="800"/>
                        </a:spcAft>
                      </a:pPr>
                      <a:r>
                        <a:rPr lang="en-IN" sz="1000" dirty="0">
                          <a:effectLst/>
                        </a:rPr>
                        <a:t>128</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128</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512</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dirty="0">
                          <a:effectLst/>
                        </a:rPr>
                        <a:t> </a:t>
                      </a:r>
                      <a:endParaRPr lang="en-IN" sz="1050" dirty="0">
                        <a:effectLst/>
                      </a:endParaRPr>
                    </a:p>
                    <a:p>
                      <a:pPr algn="ctr">
                        <a:lnSpc>
                          <a:spcPct val="107000"/>
                        </a:lnSpc>
                        <a:spcAft>
                          <a:spcPts val="800"/>
                        </a:spcAft>
                      </a:pPr>
                      <a:r>
                        <a:rPr lang="en-IN" sz="1000" dirty="0">
                          <a:effectLst/>
                        </a:rPr>
                        <a:t>512</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128</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512</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512</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1024</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1024</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1024</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extLst>
                  <a:ext uri="{0D108BD9-81ED-4DB2-BD59-A6C34878D82A}">
                    <a16:rowId xmlns:a16="http://schemas.microsoft.com/office/drawing/2014/main" val="581183512"/>
                  </a:ext>
                </a:extLst>
              </a:tr>
              <a:tr h="491286">
                <a:tc>
                  <a:txBody>
                    <a:bodyPr/>
                    <a:lstStyle/>
                    <a:p>
                      <a:pPr algn="ctr">
                        <a:lnSpc>
                          <a:spcPct val="107000"/>
                        </a:lnSpc>
                        <a:spcAft>
                          <a:spcPts val="800"/>
                        </a:spcAft>
                      </a:pPr>
                      <a:r>
                        <a:rPr lang="en-IN" sz="1000" dirty="0">
                          <a:effectLst/>
                        </a:rPr>
                        <a:t> </a:t>
                      </a:r>
                      <a:endParaRPr lang="en-IN" sz="1050" dirty="0">
                        <a:effectLst/>
                      </a:endParaRPr>
                    </a:p>
                    <a:p>
                      <a:pPr algn="ctr">
                        <a:lnSpc>
                          <a:spcPct val="107000"/>
                        </a:lnSpc>
                        <a:spcAft>
                          <a:spcPts val="800"/>
                        </a:spcAft>
                      </a:pPr>
                      <a:r>
                        <a:rPr lang="en-IN" sz="1000" dirty="0">
                          <a:effectLst/>
                        </a:rPr>
                        <a:t>Embedding Size</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dirty="0">
                          <a:effectLst/>
                        </a:rPr>
                        <a:t> </a:t>
                      </a:r>
                      <a:endParaRPr lang="en-IN" sz="1050" dirty="0">
                        <a:effectLst/>
                      </a:endParaRPr>
                    </a:p>
                    <a:p>
                      <a:pPr algn="ctr">
                        <a:lnSpc>
                          <a:spcPct val="107000"/>
                        </a:lnSpc>
                        <a:spcAft>
                          <a:spcPts val="800"/>
                        </a:spcAft>
                      </a:pPr>
                      <a:r>
                        <a:rPr lang="en-IN" sz="1000" dirty="0">
                          <a:effectLst/>
                        </a:rPr>
                        <a:t>2048</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2048</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1024</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2048</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128</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512</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512</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512</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1024</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dirty="0">
                          <a:effectLst/>
                        </a:rPr>
                        <a:t> </a:t>
                      </a:r>
                      <a:endParaRPr lang="en-IN" sz="1050" dirty="0">
                        <a:effectLst/>
                      </a:endParaRPr>
                    </a:p>
                    <a:p>
                      <a:pPr algn="ctr">
                        <a:lnSpc>
                          <a:spcPct val="107000"/>
                        </a:lnSpc>
                        <a:spcAft>
                          <a:spcPts val="800"/>
                        </a:spcAft>
                      </a:pPr>
                      <a:r>
                        <a:rPr lang="en-IN" sz="1000" dirty="0">
                          <a:effectLst/>
                        </a:rPr>
                        <a:t>2048</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extLst>
                  <a:ext uri="{0D108BD9-81ED-4DB2-BD59-A6C34878D82A}">
                    <a16:rowId xmlns:a16="http://schemas.microsoft.com/office/drawing/2014/main" val="2971494223"/>
                  </a:ext>
                </a:extLst>
              </a:tr>
              <a:tr h="553743">
                <a:tc>
                  <a:txBody>
                    <a:bodyPr/>
                    <a:lstStyle/>
                    <a:p>
                      <a:pPr algn="ctr">
                        <a:lnSpc>
                          <a:spcPct val="107000"/>
                        </a:lnSpc>
                        <a:spcAft>
                          <a:spcPts val="800"/>
                        </a:spcAft>
                      </a:pPr>
                      <a:r>
                        <a:rPr lang="en-IN" sz="1000" dirty="0">
                          <a:effectLst/>
                        </a:rPr>
                        <a:t> </a:t>
                      </a:r>
                      <a:endParaRPr lang="en-IN" sz="1050" dirty="0">
                        <a:effectLst/>
                      </a:endParaRPr>
                    </a:p>
                    <a:p>
                      <a:pPr algn="ctr">
                        <a:lnSpc>
                          <a:spcPct val="107000"/>
                        </a:lnSpc>
                        <a:spcAft>
                          <a:spcPts val="800"/>
                        </a:spcAft>
                      </a:pPr>
                      <a:r>
                        <a:rPr lang="en-IN" sz="1000" dirty="0">
                          <a:effectLst/>
                        </a:rPr>
                        <a:t>RNN Size</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1024</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dirty="0">
                          <a:effectLst/>
                        </a:rPr>
                        <a:t> </a:t>
                      </a:r>
                      <a:endParaRPr lang="en-IN" sz="1050" dirty="0">
                        <a:effectLst/>
                      </a:endParaRPr>
                    </a:p>
                    <a:p>
                      <a:pPr algn="ctr">
                        <a:lnSpc>
                          <a:spcPct val="107000"/>
                        </a:lnSpc>
                        <a:spcAft>
                          <a:spcPts val="800"/>
                        </a:spcAft>
                      </a:pPr>
                      <a:r>
                        <a:rPr lang="en-IN" sz="1000" dirty="0">
                          <a:effectLst/>
                        </a:rPr>
                        <a:t>2048</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dirty="0">
                          <a:effectLst/>
                        </a:rPr>
                        <a:t> </a:t>
                      </a:r>
                      <a:endParaRPr lang="en-IN" sz="1050" dirty="0">
                        <a:effectLst/>
                      </a:endParaRPr>
                    </a:p>
                    <a:p>
                      <a:pPr algn="ctr">
                        <a:lnSpc>
                          <a:spcPct val="107000"/>
                        </a:lnSpc>
                        <a:spcAft>
                          <a:spcPts val="800"/>
                        </a:spcAft>
                      </a:pPr>
                      <a:r>
                        <a:rPr lang="en-IN" sz="1000" dirty="0">
                          <a:effectLst/>
                        </a:rPr>
                        <a:t>1024</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1024</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dirty="0">
                          <a:effectLst/>
                        </a:rPr>
                        <a:t> </a:t>
                      </a:r>
                      <a:endParaRPr lang="en-IN" sz="1050" dirty="0">
                        <a:effectLst/>
                      </a:endParaRPr>
                    </a:p>
                    <a:p>
                      <a:pPr algn="ctr">
                        <a:lnSpc>
                          <a:spcPct val="107000"/>
                        </a:lnSpc>
                        <a:spcAft>
                          <a:spcPts val="800"/>
                        </a:spcAft>
                      </a:pPr>
                      <a:r>
                        <a:rPr lang="en-IN" sz="1000" dirty="0">
                          <a:effectLst/>
                        </a:rPr>
                        <a:t>128</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512</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512</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512</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512</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1024</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extLst>
                  <a:ext uri="{0D108BD9-81ED-4DB2-BD59-A6C34878D82A}">
                    <a16:rowId xmlns:a16="http://schemas.microsoft.com/office/drawing/2014/main" val="445603050"/>
                  </a:ext>
                </a:extLst>
              </a:tr>
              <a:tr h="491286">
                <a:tc>
                  <a:txBody>
                    <a:bodyPr/>
                    <a:lstStyle/>
                    <a:p>
                      <a:pPr algn="ctr">
                        <a:lnSpc>
                          <a:spcPct val="107000"/>
                        </a:lnSpc>
                        <a:spcAft>
                          <a:spcPts val="800"/>
                        </a:spcAft>
                      </a:pPr>
                      <a:r>
                        <a:rPr lang="en-IN" sz="1000" dirty="0">
                          <a:effectLst/>
                        </a:rPr>
                        <a:t> </a:t>
                      </a:r>
                      <a:endParaRPr lang="en-IN" sz="1050" dirty="0">
                        <a:effectLst/>
                      </a:endParaRPr>
                    </a:p>
                    <a:p>
                      <a:pPr algn="ctr">
                        <a:lnSpc>
                          <a:spcPct val="107000"/>
                        </a:lnSpc>
                        <a:spcAft>
                          <a:spcPts val="800"/>
                        </a:spcAft>
                      </a:pPr>
                      <a:r>
                        <a:rPr lang="en-IN" sz="1000" dirty="0">
                          <a:effectLst/>
                        </a:rPr>
                        <a:t>Learning Rate</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0.001</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0.001</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dirty="0">
                          <a:effectLst/>
                        </a:rPr>
                        <a:t> </a:t>
                      </a:r>
                      <a:endParaRPr lang="en-IN" sz="1050" dirty="0">
                        <a:effectLst/>
                      </a:endParaRPr>
                    </a:p>
                    <a:p>
                      <a:pPr algn="ctr">
                        <a:lnSpc>
                          <a:spcPct val="107000"/>
                        </a:lnSpc>
                        <a:spcAft>
                          <a:spcPts val="800"/>
                        </a:spcAft>
                      </a:pPr>
                      <a:r>
                        <a:rPr lang="en-IN" sz="1000" dirty="0">
                          <a:effectLst/>
                        </a:rPr>
                        <a:t>0.001</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dirty="0">
                          <a:effectLst/>
                        </a:rPr>
                        <a:t> </a:t>
                      </a:r>
                      <a:endParaRPr lang="en-IN" sz="1050" dirty="0">
                        <a:effectLst/>
                      </a:endParaRPr>
                    </a:p>
                    <a:p>
                      <a:pPr algn="ctr">
                        <a:lnSpc>
                          <a:spcPct val="107000"/>
                        </a:lnSpc>
                        <a:spcAft>
                          <a:spcPts val="800"/>
                        </a:spcAft>
                      </a:pPr>
                      <a:r>
                        <a:rPr lang="en-IN" sz="1000" dirty="0">
                          <a:effectLst/>
                        </a:rPr>
                        <a:t>0.001</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0.001</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0.001</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0.001</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0.001</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0.001</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0.001</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extLst>
                  <a:ext uri="{0D108BD9-81ED-4DB2-BD59-A6C34878D82A}">
                    <a16:rowId xmlns:a16="http://schemas.microsoft.com/office/drawing/2014/main" val="740177505"/>
                  </a:ext>
                </a:extLst>
              </a:tr>
              <a:tr h="554239">
                <a:tc>
                  <a:txBody>
                    <a:bodyPr/>
                    <a:lstStyle/>
                    <a:p>
                      <a:pPr algn="ctr">
                        <a:lnSpc>
                          <a:spcPct val="107000"/>
                        </a:lnSpc>
                        <a:spcAft>
                          <a:spcPts val="800"/>
                        </a:spcAft>
                      </a:pPr>
                      <a:r>
                        <a:rPr lang="en-IN" sz="1000" dirty="0">
                          <a:effectLst/>
                        </a:rPr>
                        <a:t> </a:t>
                      </a:r>
                      <a:endParaRPr lang="en-IN" sz="1050" dirty="0">
                        <a:effectLst/>
                      </a:endParaRPr>
                    </a:p>
                    <a:p>
                      <a:pPr algn="ctr">
                        <a:lnSpc>
                          <a:spcPct val="107000"/>
                        </a:lnSpc>
                        <a:spcAft>
                          <a:spcPts val="800"/>
                        </a:spcAft>
                      </a:pPr>
                      <a:r>
                        <a:rPr lang="en-IN" sz="1000" dirty="0">
                          <a:effectLst/>
                        </a:rPr>
                        <a:t>Epochs</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50</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50</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80</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80</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50</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80</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80</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50</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50</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50</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extLst>
                  <a:ext uri="{0D108BD9-81ED-4DB2-BD59-A6C34878D82A}">
                    <a16:rowId xmlns:a16="http://schemas.microsoft.com/office/drawing/2014/main" val="2615101182"/>
                  </a:ext>
                </a:extLst>
              </a:tr>
              <a:tr h="516675">
                <a:tc>
                  <a:txBody>
                    <a:bodyPr/>
                    <a:lstStyle/>
                    <a:p>
                      <a:pPr algn="ctr">
                        <a:lnSpc>
                          <a:spcPct val="107000"/>
                        </a:lnSpc>
                        <a:spcAft>
                          <a:spcPts val="800"/>
                        </a:spcAft>
                      </a:pPr>
                      <a:r>
                        <a:rPr lang="en-IN" sz="1000" dirty="0">
                          <a:effectLst/>
                        </a:rPr>
                        <a:t> </a:t>
                      </a:r>
                      <a:endParaRPr lang="en-IN" sz="1050" dirty="0">
                        <a:effectLst/>
                      </a:endParaRPr>
                    </a:p>
                    <a:p>
                      <a:pPr algn="ctr">
                        <a:lnSpc>
                          <a:spcPct val="107000"/>
                        </a:lnSpc>
                        <a:spcAft>
                          <a:spcPts val="800"/>
                        </a:spcAft>
                      </a:pPr>
                      <a:r>
                        <a:rPr lang="en-IN" sz="1000" dirty="0">
                          <a:effectLst/>
                        </a:rPr>
                        <a:t>Keep Probability</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0.75</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0.8</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0.85</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0.90</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0.8</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0.75</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dirty="0">
                          <a:effectLst/>
                        </a:rPr>
                        <a:t> </a:t>
                      </a:r>
                      <a:endParaRPr lang="en-IN" sz="1050" dirty="0">
                        <a:effectLst/>
                      </a:endParaRPr>
                    </a:p>
                    <a:p>
                      <a:pPr algn="ctr">
                        <a:lnSpc>
                          <a:spcPct val="107000"/>
                        </a:lnSpc>
                        <a:spcAft>
                          <a:spcPts val="800"/>
                        </a:spcAft>
                      </a:pPr>
                      <a:r>
                        <a:rPr lang="en-IN" sz="1000" dirty="0">
                          <a:effectLst/>
                        </a:rPr>
                        <a:t>0.85</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dirty="0">
                          <a:effectLst/>
                        </a:rPr>
                        <a:t> </a:t>
                      </a:r>
                      <a:endParaRPr lang="en-IN" sz="1050" dirty="0">
                        <a:effectLst/>
                      </a:endParaRPr>
                    </a:p>
                    <a:p>
                      <a:pPr algn="ctr">
                        <a:lnSpc>
                          <a:spcPct val="107000"/>
                        </a:lnSpc>
                        <a:spcAft>
                          <a:spcPts val="800"/>
                        </a:spcAft>
                      </a:pPr>
                      <a:r>
                        <a:rPr lang="en-IN" sz="1000" dirty="0">
                          <a:effectLst/>
                        </a:rPr>
                        <a:t>0.85</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0.90</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0.90</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extLst>
                  <a:ext uri="{0D108BD9-81ED-4DB2-BD59-A6C34878D82A}">
                    <a16:rowId xmlns:a16="http://schemas.microsoft.com/office/drawing/2014/main" val="3766692723"/>
                  </a:ext>
                </a:extLst>
              </a:tr>
              <a:tr h="714417">
                <a:tc>
                  <a:txBody>
                    <a:bodyPr/>
                    <a:lstStyle/>
                    <a:p>
                      <a:pPr algn="ctr">
                        <a:lnSpc>
                          <a:spcPct val="107000"/>
                        </a:lnSpc>
                        <a:spcAft>
                          <a:spcPts val="800"/>
                        </a:spcAft>
                      </a:pPr>
                      <a:r>
                        <a:rPr lang="en-IN" sz="1000" dirty="0">
                          <a:effectLst/>
                        </a:rPr>
                        <a:t> </a:t>
                      </a:r>
                      <a:endParaRPr lang="en-IN" sz="1050" dirty="0">
                        <a:effectLst/>
                      </a:endParaRPr>
                    </a:p>
                    <a:p>
                      <a:pPr algn="ctr">
                        <a:lnSpc>
                          <a:spcPct val="107000"/>
                        </a:lnSpc>
                        <a:spcAft>
                          <a:spcPts val="800"/>
                        </a:spcAft>
                      </a:pPr>
                      <a:r>
                        <a:rPr lang="en-IN" sz="1000" dirty="0">
                          <a:effectLst/>
                        </a:rPr>
                        <a:t>Minimum Learning Rate</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0.0001</a:t>
                      </a:r>
                      <a:endParaRPr lang="en-IN" sz="1050">
                        <a:effectLst/>
                      </a:endParaRPr>
                    </a:p>
                    <a:p>
                      <a:pPr algn="ctr">
                        <a:lnSpc>
                          <a:spcPct val="107000"/>
                        </a:lnSpc>
                        <a:spcAft>
                          <a:spcPts val="800"/>
                        </a:spcAft>
                      </a:pPr>
                      <a:r>
                        <a:rPr lang="en-IN" sz="1000">
                          <a:effectLst/>
                        </a:rPr>
                        <a:t> </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0.0001</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0.0001</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0.0001</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dirty="0">
                          <a:effectLst/>
                        </a:rPr>
                        <a:t> </a:t>
                      </a:r>
                      <a:endParaRPr lang="en-IN" sz="1050" dirty="0">
                        <a:effectLst/>
                      </a:endParaRPr>
                    </a:p>
                    <a:p>
                      <a:pPr algn="ctr">
                        <a:lnSpc>
                          <a:spcPct val="107000"/>
                        </a:lnSpc>
                        <a:spcAft>
                          <a:spcPts val="800"/>
                        </a:spcAft>
                      </a:pPr>
                      <a:r>
                        <a:rPr lang="en-IN" sz="1000" dirty="0">
                          <a:effectLst/>
                        </a:rPr>
                        <a:t>0.0001</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dirty="0">
                          <a:effectLst/>
                        </a:rPr>
                        <a:t> </a:t>
                      </a:r>
                      <a:endParaRPr lang="en-IN" sz="1050" dirty="0">
                        <a:effectLst/>
                      </a:endParaRPr>
                    </a:p>
                    <a:p>
                      <a:pPr algn="ctr">
                        <a:lnSpc>
                          <a:spcPct val="107000"/>
                        </a:lnSpc>
                        <a:spcAft>
                          <a:spcPts val="800"/>
                        </a:spcAft>
                      </a:pPr>
                      <a:r>
                        <a:rPr lang="en-IN" sz="1000" dirty="0">
                          <a:effectLst/>
                        </a:rPr>
                        <a:t>0.0001</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dirty="0">
                          <a:effectLst/>
                        </a:rPr>
                        <a:t> </a:t>
                      </a:r>
                      <a:endParaRPr lang="en-IN" sz="1050" dirty="0">
                        <a:effectLst/>
                      </a:endParaRPr>
                    </a:p>
                    <a:p>
                      <a:pPr algn="ctr">
                        <a:lnSpc>
                          <a:spcPct val="107000"/>
                        </a:lnSpc>
                        <a:spcAft>
                          <a:spcPts val="800"/>
                        </a:spcAft>
                      </a:pPr>
                      <a:r>
                        <a:rPr lang="en-IN" sz="1000" dirty="0">
                          <a:effectLst/>
                        </a:rPr>
                        <a:t>0.0001</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0.001</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dirty="0">
                          <a:effectLst/>
                        </a:rPr>
                        <a:t> </a:t>
                      </a:r>
                      <a:endParaRPr lang="en-IN" sz="1050" dirty="0">
                        <a:effectLst/>
                      </a:endParaRPr>
                    </a:p>
                    <a:p>
                      <a:pPr algn="ctr">
                        <a:lnSpc>
                          <a:spcPct val="107000"/>
                        </a:lnSpc>
                        <a:spcAft>
                          <a:spcPts val="800"/>
                        </a:spcAft>
                      </a:pPr>
                      <a:r>
                        <a:rPr lang="en-IN" sz="1000" dirty="0">
                          <a:effectLst/>
                        </a:rPr>
                        <a:t>0.0001</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dirty="0">
                          <a:effectLst/>
                        </a:rPr>
                        <a:t> </a:t>
                      </a:r>
                      <a:endParaRPr lang="en-IN" sz="1050" dirty="0">
                        <a:effectLst/>
                      </a:endParaRPr>
                    </a:p>
                    <a:p>
                      <a:pPr algn="ctr">
                        <a:lnSpc>
                          <a:spcPct val="107000"/>
                        </a:lnSpc>
                        <a:spcAft>
                          <a:spcPts val="800"/>
                        </a:spcAft>
                      </a:pPr>
                      <a:r>
                        <a:rPr lang="en-IN" sz="1000" dirty="0">
                          <a:effectLst/>
                        </a:rPr>
                        <a:t>0.0001</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extLst>
                  <a:ext uri="{0D108BD9-81ED-4DB2-BD59-A6C34878D82A}">
                    <a16:rowId xmlns:a16="http://schemas.microsoft.com/office/drawing/2014/main" val="1596407614"/>
                  </a:ext>
                </a:extLst>
              </a:tr>
              <a:tr h="628763">
                <a:tc>
                  <a:txBody>
                    <a:bodyPr/>
                    <a:lstStyle/>
                    <a:p>
                      <a:pPr algn="ctr">
                        <a:lnSpc>
                          <a:spcPct val="107000"/>
                        </a:lnSpc>
                        <a:spcAft>
                          <a:spcPts val="800"/>
                        </a:spcAft>
                      </a:pPr>
                      <a:r>
                        <a:rPr lang="en-IN" sz="1000" dirty="0">
                          <a:effectLst/>
                        </a:rPr>
                        <a:t> </a:t>
                      </a:r>
                      <a:endParaRPr lang="en-IN" sz="1050" dirty="0">
                        <a:effectLst/>
                      </a:endParaRPr>
                    </a:p>
                    <a:p>
                      <a:pPr algn="ctr">
                        <a:lnSpc>
                          <a:spcPct val="107000"/>
                        </a:lnSpc>
                        <a:spcAft>
                          <a:spcPts val="800"/>
                        </a:spcAft>
                      </a:pPr>
                      <a:r>
                        <a:rPr lang="en-IN" sz="1000" dirty="0">
                          <a:effectLst/>
                        </a:rPr>
                        <a:t>Learning Rate Decay</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0.99</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dirty="0">
                          <a:effectLst/>
                        </a:rPr>
                        <a:t> </a:t>
                      </a:r>
                      <a:endParaRPr lang="en-IN" sz="1050" dirty="0">
                        <a:effectLst/>
                      </a:endParaRPr>
                    </a:p>
                    <a:p>
                      <a:pPr algn="ctr">
                        <a:lnSpc>
                          <a:spcPct val="107000"/>
                        </a:lnSpc>
                        <a:spcAft>
                          <a:spcPts val="800"/>
                        </a:spcAft>
                      </a:pPr>
                      <a:r>
                        <a:rPr lang="en-IN" sz="1000" dirty="0">
                          <a:effectLst/>
                        </a:rPr>
                        <a:t>0.99</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0.99</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0.99</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dirty="0">
                          <a:effectLst/>
                        </a:rPr>
                        <a:t> </a:t>
                      </a:r>
                      <a:endParaRPr lang="en-IN" sz="1050" dirty="0">
                        <a:effectLst/>
                      </a:endParaRPr>
                    </a:p>
                    <a:p>
                      <a:pPr algn="ctr">
                        <a:lnSpc>
                          <a:spcPct val="107000"/>
                        </a:lnSpc>
                        <a:spcAft>
                          <a:spcPts val="800"/>
                        </a:spcAft>
                      </a:pPr>
                      <a:r>
                        <a:rPr lang="en-IN" sz="1000" dirty="0">
                          <a:effectLst/>
                        </a:rPr>
                        <a:t>0.9</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a:effectLst/>
                        </a:rPr>
                        <a:t> </a:t>
                      </a:r>
                      <a:endParaRPr lang="en-IN" sz="1050">
                        <a:effectLst/>
                      </a:endParaRPr>
                    </a:p>
                    <a:p>
                      <a:pPr algn="ctr">
                        <a:lnSpc>
                          <a:spcPct val="107000"/>
                        </a:lnSpc>
                        <a:spcAft>
                          <a:spcPts val="800"/>
                        </a:spcAft>
                      </a:pPr>
                      <a:r>
                        <a:rPr lang="en-IN" sz="1000">
                          <a:effectLst/>
                        </a:rPr>
                        <a:t>0.99</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dirty="0">
                          <a:effectLst/>
                        </a:rPr>
                        <a:t> </a:t>
                      </a:r>
                      <a:endParaRPr lang="en-IN" sz="1050" dirty="0">
                        <a:effectLst/>
                      </a:endParaRPr>
                    </a:p>
                    <a:p>
                      <a:pPr algn="ctr">
                        <a:lnSpc>
                          <a:spcPct val="107000"/>
                        </a:lnSpc>
                        <a:spcAft>
                          <a:spcPts val="800"/>
                        </a:spcAft>
                      </a:pPr>
                      <a:r>
                        <a:rPr lang="en-IN" sz="1000" dirty="0">
                          <a:effectLst/>
                        </a:rPr>
                        <a:t>0.99</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dirty="0">
                          <a:effectLst/>
                        </a:rPr>
                        <a:t> </a:t>
                      </a:r>
                      <a:endParaRPr lang="en-IN" sz="1050" dirty="0">
                        <a:effectLst/>
                      </a:endParaRPr>
                    </a:p>
                    <a:p>
                      <a:pPr algn="ctr">
                        <a:lnSpc>
                          <a:spcPct val="107000"/>
                        </a:lnSpc>
                        <a:spcAft>
                          <a:spcPts val="800"/>
                        </a:spcAft>
                      </a:pPr>
                      <a:r>
                        <a:rPr lang="en-IN" sz="1000" dirty="0">
                          <a:effectLst/>
                        </a:rPr>
                        <a:t>0.99</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dirty="0">
                          <a:effectLst/>
                        </a:rPr>
                        <a:t> </a:t>
                      </a:r>
                      <a:endParaRPr lang="en-IN" sz="1050" dirty="0">
                        <a:effectLst/>
                      </a:endParaRPr>
                    </a:p>
                    <a:p>
                      <a:pPr algn="ctr">
                        <a:lnSpc>
                          <a:spcPct val="107000"/>
                        </a:lnSpc>
                        <a:spcAft>
                          <a:spcPts val="800"/>
                        </a:spcAft>
                      </a:pPr>
                      <a:r>
                        <a:rPr lang="en-IN" sz="1000" dirty="0">
                          <a:effectLst/>
                        </a:rPr>
                        <a:t>0.99</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tc>
                  <a:txBody>
                    <a:bodyPr/>
                    <a:lstStyle/>
                    <a:p>
                      <a:pPr algn="ctr">
                        <a:lnSpc>
                          <a:spcPct val="107000"/>
                        </a:lnSpc>
                        <a:spcAft>
                          <a:spcPts val="800"/>
                        </a:spcAft>
                      </a:pPr>
                      <a:r>
                        <a:rPr lang="en-IN" sz="1000" dirty="0">
                          <a:effectLst/>
                        </a:rPr>
                        <a:t> </a:t>
                      </a:r>
                      <a:endParaRPr lang="en-IN" sz="1050" dirty="0">
                        <a:effectLst/>
                      </a:endParaRPr>
                    </a:p>
                    <a:p>
                      <a:pPr algn="ctr">
                        <a:lnSpc>
                          <a:spcPct val="107000"/>
                        </a:lnSpc>
                        <a:spcAft>
                          <a:spcPts val="800"/>
                        </a:spcAft>
                      </a:pPr>
                      <a:r>
                        <a:rPr lang="en-IN" sz="1000" dirty="0">
                          <a:effectLst/>
                        </a:rPr>
                        <a:t>0.99</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49101" marR="49101" marT="0" marB="0"/>
                </a:tc>
                <a:extLst>
                  <a:ext uri="{0D108BD9-81ED-4DB2-BD59-A6C34878D82A}">
                    <a16:rowId xmlns:a16="http://schemas.microsoft.com/office/drawing/2014/main" val="625525383"/>
                  </a:ext>
                </a:extLst>
              </a:tr>
            </a:tbl>
          </a:graphicData>
        </a:graphic>
      </p:graphicFrame>
    </p:spTree>
    <p:extLst>
      <p:ext uri="{BB962C8B-B14F-4D97-AF65-F5344CB8AC3E}">
        <p14:creationId xmlns:p14="http://schemas.microsoft.com/office/powerpoint/2010/main" val="318865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52571-9BBE-4D0A-8DD7-A27911852A32}"/>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0397E1B9-3C76-4CA7-9A17-9BFE69225399}"/>
              </a:ext>
            </a:extLst>
          </p:cNvPr>
          <p:cNvSpPr>
            <a:spLocks noGrp="1"/>
          </p:cNvSpPr>
          <p:nvPr>
            <p:ph idx="1"/>
          </p:nvPr>
        </p:nvSpPr>
        <p:spPr>
          <a:xfrm>
            <a:off x="762000" y="2929813"/>
            <a:ext cx="10668000" cy="2500604"/>
          </a:xfrm>
        </p:spPr>
        <p:txBody>
          <a:bodyPr/>
          <a:lstStyle/>
          <a:p>
            <a:pPr algn="just"/>
            <a:r>
              <a:rPr lang="en-US" dirty="0"/>
              <a:t>To develop a generative based conversational chatbot using Seq2Seq with  Attention mechanism for society and enterprise applications.</a:t>
            </a:r>
            <a:endParaRPr lang="en-IN" dirty="0"/>
          </a:p>
          <a:p>
            <a:endParaRPr lang="en-IN" dirty="0"/>
          </a:p>
        </p:txBody>
      </p:sp>
    </p:spTree>
    <p:extLst>
      <p:ext uri="{BB962C8B-B14F-4D97-AF65-F5344CB8AC3E}">
        <p14:creationId xmlns:p14="http://schemas.microsoft.com/office/powerpoint/2010/main" val="40783043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599D0-AA6C-4CC9-870B-BAAD778C0E7A}"/>
              </a:ext>
            </a:extLst>
          </p:cNvPr>
          <p:cNvSpPr>
            <a:spLocks noGrp="1"/>
          </p:cNvSpPr>
          <p:nvPr>
            <p:ph type="title"/>
          </p:nvPr>
        </p:nvSpPr>
        <p:spPr>
          <a:xfrm>
            <a:off x="762000" y="762000"/>
            <a:ext cx="10668000" cy="1262743"/>
          </a:xfrm>
        </p:spPr>
        <p:txBody>
          <a:bodyPr/>
          <a:lstStyle/>
          <a:p>
            <a:pPr algn="ctr"/>
            <a:r>
              <a:rPr lang="en-IN" dirty="0"/>
              <a:t>RESULTS</a:t>
            </a:r>
          </a:p>
        </p:txBody>
      </p:sp>
      <p:graphicFrame>
        <p:nvGraphicFramePr>
          <p:cNvPr id="4" name="Content Placeholder 3">
            <a:extLst>
              <a:ext uri="{FF2B5EF4-FFF2-40B4-BE49-F238E27FC236}">
                <a16:creationId xmlns:a16="http://schemas.microsoft.com/office/drawing/2014/main" id="{BC9E2728-1F8D-44AE-AE32-C3BFEF2BF3A7}"/>
              </a:ext>
            </a:extLst>
          </p:cNvPr>
          <p:cNvGraphicFramePr>
            <a:graphicFrameLocks noGrp="1"/>
          </p:cNvGraphicFramePr>
          <p:nvPr>
            <p:ph idx="1"/>
            <p:extLst>
              <p:ext uri="{D42A27DB-BD31-4B8C-83A1-F6EECF244321}">
                <p14:modId xmlns:p14="http://schemas.microsoft.com/office/powerpoint/2010/main" val="3044750304"/>
              </p:ext>
            </p:extLst>
          </p:nvPr>
        </p:nvGraphicFramePr>
        <p:xfrm>
          <a:off x="1668624" y="2452527"/>
          <a:ext cx="8854752" cy="3478632"/>
        </p:xfrm>
        <a:graphic>
          <a:graphicData uri="http://schemas.openxmlformats.org/drawingml/2006/table">
            <a:tbl>
              <a:tblPr firstRow="1" firstCol="1" bandRow="1">
                <a:tableStyleId>{5C22544A-7EE6-4342-B048-85BDC9FD1C3A}</a:tableStyleId>
              </a:tblPr>
              <a:tblGrid>
                <a:gridCol w="891730">
                  <a:extLst>
                    <a:ext uri="{9D8B030D-6E8A-4147-A177-3AD203B41FA5}">
                      <a16:colId xmlns:a16="http://schemas.microsoft.com/office/drawing/2014/main" val="372458072"/>
                    </a:ext>
                  </a:extLst>
                </a:gridCol>
                <a:gridCol w="786920">
                  <a:extLst>
                    <a:ext uri="{9D8B030D-6E8A-4147-A177-3AD203B41FA5}">
                      <a16:colId xmlns:a16="http://schemas.microsoft.com/office/drawing/2014/main" val="1544145718"/>
                    </a:ext>
                  </a:extLst>
                </a:gridCol>
                <a:gridCol w="786920">
                  <a:extLst>
                    <a:ext uri="{9D8B030D-6E8A-4147-A177-3AD203B41FA5}">
                      <a16:colId xmlns:a16="http://schemas.microsoft.com/office/drawing/2014/main" val="1290001085"/>
                    </a:ext>
                  </a:extLst>
                </a:gridCol>
                <a:gridCol w="786920">
                  <a:extLst>
                    <a:ext uri="{9D8B030D-6E8A-4147-A177-3AD203B41FA5}">
                      <a16:colId xmlns:a16="http://schemas.microsoft.com/office/drawing/2014/main" val="1734554400"/>
                    </a:ext>
                  </a:extLst>
                </a:gridCol>
                <a:gridCol w="786920">
                  <a:extLst>
                    <a:ext uri="{9D8B030D-6E8A-4147-A177-3AD203B41FA5}">
                      <a16:colId xmlns:a16="http://schemas.microsoft.com/office/drawing/2014/main" val="1121441183"/>
                    </a:ext>
                  </a:extLst>
                </a:gridCol>
                <a:gridCol w="786920">
                  <a:extLst>
                    <a:ext uri="{9D8B030D-6E8A-4147-A177-3AD203B41FA5}">
                      <a16:colId xmlns:a16="http://schemas.microsoft.com/office/drawing/2014/main" val="3236210163"/>
                    </a:ext>
                  </a:extLst>
                </a:gridCol>
                <a:gridCol w="786920">
                  <a:extLst>
                    <a:ext uri="{9D8B030D-6E8A-4147-A177-3AD203B41FA5}">
                      <a16:colId xmlns:a16="http://schemas.microsoft.com/office/drawing/2014/main" val="2482753753"/>
                    </a:ext>
                  </a:extLst>
                </a:gridCol>
                <a:gridCol w="786920">
                  <a:extLst>
                    <a:ext uri="{9D8B030D-6E8A-4147-A177-3AD203B41FA5}">
                      <a16:colId xmlns:a16="http://schemas.microsoft.com/office/drawing/2014/main" val="4202982868"/>
                    </a:ext>
                  </a:extLst>
                </a:gridCol>
                <a:gridCol w="786920">
                  <a:extLst>
                    <a:ext uri="{9D8B030D-6E8A-4147-A177-3AD203B41FA5}">
                      <a16:colId xmlns:a16="http://schemas.microsoft.com/office/drawing/2014/main" val="2929556235"/>
                    </a:ext>
                  </a:extLst>
                </a:gridCol>
                <a:gridCol w="786920">
                  <a:extLst>
                    <a:ext uri="{9D8B030D-6E8A-4147-A177-3AD203B41FA5}">
                      <a16:colId xmlns:a16="http://schemas.microsoft.com/office/drawing/2014/main" val="1529874026"/>
                    </a:ext>
                  </a:extLst>
                </a:gridCol>
                <a:gridCol w="880742">
                  <a:extLst>
                    <a:ext uri="{9D8B030D-6E8A-4147-A177-3AD203B41FA5}">
                      <a16:colId xmlns:a16="http://schemas.microsoft.com/office/drawing/2014/main" val="3836999608"/>
                    </a:ext>
                  </a:extLst>
                </a:gridCol>
              </a:tblGrid>
              <a:tr h="658195">
                <a:tc>
                  <a:txBody>
                    <a:bodyPr/>
                    <a:lstStyle/>
                    <a:p>
                      <a:pPr algn="ctr">
                        <a:lnSpc>
                          <a:spcPct val="107000"/>
                        </a:lnSpc>
                        <a:spcAft>
                          <a:spcPts val="800"/>
                        </a:spcAft>
                      </a:pPr>
                      <a:r>
                        <a:rPr lang="en-IN" sz="1200" dirty="0">
                          <a:effectLst/>
                        </a:rPr>
                        <a:t> </a:t>
                      </a:r>
                      <a:endParaRPr lang="en-IN" sz="1600" dirty="0">
                        <a:effectLst/>
                      </a:endParaRPr>
                    </a:p>
                    <a:p>
                      <a:pPr algn="ctr">
                        <a:lnSpc>
                          <a:spcPct val="107000"/>
                        </a:lnSpc>
                        <a:spcAft>
                          <a:spcPts val="800"/>
                        </a:spcAft>
                      </a:pPr>
                      <a:r>
                        <a:rPr lang="en-IN" sz="1200" dirty="0">
                          <a:effectLst/>
                        </a:rPr>
                        <a:t>Results</a:t>
                      </a:r>
                      <a:endParaRPr lang="en-IN" sz="16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pPr>
                      <a:r>
                        <a:rPr lang="en-IN" sz="1200">
                          <a:effectLst/>
                        </a:rPr>
                        <a:t> </a:t>
                      </a:r>
                      <a:endParaRPr lang="en-IN" sz="1600">
                        <a:effectLst/>
                      </a:endParaRPr>
                    </a:p>
                    <a:p>
                      <a:pPr algn="ctr">
                        <a:lnSpc>
                          <a:spcPct val="107000"/>
                        </a:lnSpc>
                        <a:spcAft>
                          <a:spcPts val="800"/>
                        </a:spcAft>
                      </a:pPr>
                      <a:r>
                        <a:rPr lang="en-IN" sz="1200">
                          <a:effectLst/>
                        </a:rPr>
                        <a:t>Config1</a:t>
                      </a:r>
                      <a:endParaRPr lang="en-IN" sz="16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pPr>
                      <a:r>
                        <a:rPr lang="en-IN" sz="1200">
                          <a:effectLst/>
                        </a:rPr>
                        <a:t> </a:t>
                      </a:r>
                      <a:endParaRPr lang="en-IN" sz="1600">
                        <a:effectLst/>
                      </a:endParaRPr>
                    </a:p>
                    <a:p>
                      <a:pPr algn="ctr">
                        <a:lnSpc>
                          <a:spcPct val="107000"/>
                        </a:lnSpc>
                        <a:spcAft>
                          <a:spcPts val="800"/>
                        </a:spcAft>
                      </a:pPr>
                      <a:r>
                        <a:rPr lang="en-IN" sz="1200">
                          <a:effectLst/>
                        </a:rPr>
                        <a:t>Config2</a:t>
                      </a:r>
                      <a:endParaRPr lang="en-IN" sz="16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pPr>
                      <a:r>
                        <a:rPr lang="en-IN" sz="1200" dirty="0">
                          <a:effectLst/>
                        </a:rPr>
                        <a:t> </a:t>
                      </a:r>
                      <a:endParaRPr lang="en-IN" sz="1600" dirty="0">
                        <a:effectLst/>
                      </a:endParaRPr>
                    </a:p>
                    <a:p>
                      <a:pPr algn="ctr">
                        <a:lnSpc>
                          <a:spcPct val="107000"/>
                        </a:lnSpc>
                        <a:spcAft>
                          <a:spcPts val="800"/>
                        </a:spcAft>
                      </a:pPr>
                      <a:r>
                        <a:rPr lang="en-IN" sz="1200" dirty="0">
                          <a:effectLst/>
                        </a:rPr>
                        <a:t>Config3</a:t>
                      </a:r>
                      <a:endParaRPr lang="en-IN" sz="16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pPr>
                      <a:r>
                        <a:rPr lang="en-IN" sz="1200">
                          <a:effectLst/>
                        </a:rPr>
                        <a:t> </a:t>
                      </a:r>
                      <a:endParaRPr lang="en-IN" sz="1600">
                        <a:effectLst/>
                      </a:endParaRPr>
                    </a:p>
                    <a:p>
                      <a:pPr algn="ctr">
                        <a:lnSpc>
                          <a:spcPct val="107000"/>
                        </a:lnSpc>
                        <a:spcAft>
                          <a:spcPts val="800"/>
                        </a:spcAft>
                      </a:pPr>
                      <a:r>
                        <a:rPr lang="en-IN" sz="1200">
                          <a:effectLst/>
                        </a:rPr>
                        <a:t>Config4</a:t>
                      </a:r>
                      <a:endParaRPr lang="en-IN" sz="16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pPr>
                      <a:r>
                        <a:rPr lang="en-IN" sz="1200">
                          <a:effectLst/>
                        </a:rPr>
                        <a:t> </a:t>
                      </a:r>
                      <a:endParaRPr lang="en-IN" sz="1600">
                        <a:effectLst/>
                      </a:endParaRPr>
                    </a:p>
                    <a:p>
                      <a:pPr algn="ctr">
                        <a:lnSpc>
                          <a:spcPct val="107000"/>
                        </a:lnSpc>
                        <a:spcAft>
                          <a:spcPts val="800"/>
                        </a:spcAft>
                      </a:pPr>
                      <a:r>
                        <a:rPr lang="en-IN" sz="1200">
                          <a:effectLst/>
                        </a:rPr>
                        <a:t>Config5</a:t>
                      </a:r>
                      <a:endParaRPr lang="en-IN" sz="16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pPr>
                      <a:r>
                        <a:rPr lang="en-IN" sz="1200">
                          <a:effectLst/>
                        </a:rPr>
                        <a:t> </a:t>
                      </a:r>
                      <a:endParaRPr lang="en-IN" sz="1600">
                        <a:effectLst/>
                      </a:endParaRPr>
                    </a:p>
                    <a:p>
                      <a:pPr algn="ctr">
                        <a:lnSpc>
                          <a:spcPct val="107000"/>
                        </a:lnSpc>
                        <a:spcAft>
                          <a:spcPts val="800"/>
                        </a:spcAft>
                      </a:pPr>
                      <a:r>
                        <a:rPr lang="en-IN" sz="1200">
                          <a:effectLst/>
                        </a:rPr>
                        <a:t>Config6</a:t>
                      </a:r>
                      <a:endParaRPr lang="en-IN" sz="16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pPr>
                      <a:r>
                        <a:rPr lang="en-IN" sz="1200">
                          <a:effectLst/>
                        </a:rPr>
                        <a:t> </a:t>
                      </a:r>
                      <a:endParaRPr lang="en-IN" sz="1600">
                        <a:effectLst/>
                      </a:endParaRPr>
                    </a:p>
                    <a:p>
                      <a:pPr algn="ctr">
                        <a:lnSpc>
                          <a:spcPct val="107000"/>
                        </a:lnSpc>
                        <a:spcAft>
                          <a:spcPts val="800"/>
                        </a:spcAft>
                      </a:pPr>
                      <a:r>
                        <a:rPr lang="en-IN" sz="1200">
                          <a:effectLst/>
                        </a:rPr>
                        <a:t>Config7</a:t>
                      </a:r>
                      <a:endParaRPr lang="en-IN" sz="16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pPr>
                      <a:r>
                        <a:rPr lang="en-IN" sz="1200">
                          <a:effectLst/>
                        </a:rPr>
                        <a:t> </a:t>
                      </a:r>
                      <a:endParaRPr lang="en-IN" sz="1600">
                        <a:effectLst/>
                      </a:endParaRPr>
                    </a:p>
                    <a:p>
                      <a:pPr algn="ctr">
                        <a:lnSpc>
                          <a:spcPct val="107000"/>
                        </a:lnSpc>
                        <a:spcAft>
                          <a:spcPts val="800"/>
                        </a:spcAft>
                      </a:pPr>
                      <a:r>
                        <a:rPr lang="en-IN" sz="1200">
                          <a:effectLst/>
                        </a:rPr>
                        <a:t>Config8</a:t>
                      </a:r>
                      <a:endParaRPr lang="en-IN" sz="16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pPr>
                      <a:r>
                        <a:rPr lang="en-IN" sz="1200">
                          <a:effectLst/>
                        </a:rPr>
                        <a:t> </a:t>
                      </a:r>
                      <a:endParaRPr lang="en-IN" sz="1600">
                        <a:effectLst/>
                      </a:endParaRPr>
                    </a:p>
                    <a:p>
                      <a:pPr algn="ctr">
                        <a:lnSpc>
                          <a:spcPct val="107000"/>
                        </a:lnSpc>
                        <a:spcAft>
                          <a:spcPts val="800"/>
                        </a:spcAft>
                      </a:pPr>
                      <a:r>
                        <a:rPr lang="en-IN" sz="1200">
                          <a:effectLst/>
                        </a:rPr>
                        <a:t>Config9</a:t>
                      </a:r>
                      <a:endParaRPr lang="en-IN" sz="16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pPr>
                      <a:br>
                        <a:rPr lang="en-IN" sz="1200">
                          <a:effectLst/>
                        </a:rPr>
                      </a:br>
                      <a:r>
                        <a:rPr lang="en-IN" sz="1200">
                          <a:effectLst/>
                        </a:rPr>
                        <a:t>Config10</a:t>
                      </a:r>
                      <a:endParaRPr lang="en-IN" sz="16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31865276"/>
                  </a:ext>
                </a:extLst>
              </a:tr>
              <a:tr h="909347">
                <a:tc>
                  <a:txBody>
                    <a:bodyPr/>
                    <a:lstStyle/>
                    <a:p>
                      <a:pPr algn="ctr">
                        <a:lnSpc>
                          <a:spcPct val="107000"/>
                        </a:lnSpc>
                        <a:spcAft>
                          <a:spcPts val="800"/>
                        </a:spcAft>
                      </a:pPr>
                      <a:r>
                        <a:rPr lang="en-IN" sz="1200">
                          <a:effectLst/>
                        </a:rPr>
                        <a:t> </a:t>
                      </a:r>
                      <a:endParaRPr lang="en-IN" sz="1600">
                        <a:effectLst/>
                      </a:endParaRPr>
                    </a:p>
                    <a:p>
                      <a:pPr algn="ctr">
                        <a:lnSpc>
                          <a:spcPct val="107000"/>
                        </a:lnSpc>
                        <a:spcAft>
                          <a:spcPts val="800"/>
                        </a:spcAft>
                      </a:pPr>
                      <a:r>
                        <a:rPr lang="en-IN" sz="1200">
                          <a:effectLst/>
                        </a:rPr>
                        <a:t>Average</a:t>
                      </a:r>
                      <a:endParaRPr lang="en-IN" sz="1600">
                        <a:effectLst/>
                      </a:endParaRPr>
                    </a:p>
                    <a:p>
                      <a:pPr algn="ctr">
                        <a:lnSpc>
                          <a:spcPct val="107000"/>
                        </a:lnSpc>
                        <a:spcAft>
                          <a:spcPts val="800"/>
                        </a:spcAft>
                      </a:pPr>
                      <a:r>
                        <a:rPr lang="en-IN" sz="1200">
                          <a:effectLst/>
                        </a:rPr>
                        <a:t>Accuracy</a:t>
                      </a:r>
                      <a:endParaRPr lang="en-IN" sz="16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pPr>
                      <a:r>
                        <a:rPr lang="en-IN" sz="1200" dirty="0">
                          <a:effectLst/>
                        </a:rPr>
                        <a:t> </a:t>
                      </a:r>
                      <a:endParaRPr lang="en-IN" sz="1600" dirty="0">
                        <a:effectLst/>
                      </a:endParaRPr>
                    </a:p>
                    <a:p>
                      <a:pPr algn="ctr">
                        <a:lnSpc>
                          <a:spcPct val="107000"/>
                        </a:lnSpc>
                        <a:spcAft>
                          <a:spcPts val="800"/>
                        </a:spcAft>
                      </a:pPr>
                      <a:r>
                        <a:rPr lang="en-IN" sz="1200" dirty="0">
                          <a:effectLst/>
                        </a:rPr>
                        <a:t>0.575</a:t>
                      </a:r>
                      <a:endParaRPr lang="en-IN" sz="16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pPr>
                      <a:r>
                        <a:rPr lang="en-IN" sz="1200">
                          <a:effectLst/>
                        </a:rPr>
                        <a:t> </a:t>
                      </a:r>
                      <a:endParaRPr lang="en-IN" sz="1600">
                        <a:effectLst/>
                      </a:endParaRPr>
                    </a:p>
                    <a:p>
                      <a:pPr algn="ctr">
                        <a:lnSpc>
                          <a:spcPct val="107000"/>
                        </a:lnSpc>
                        <a:spcAft>
                          <a:spcPts val="800"/>
                        </a:spcAft>
                      </a:pPr>
                      <a:r>
                        <a:rPr lang="en-IN" sz="1200">
                          <a:effectLst/>
                        </a:rPr>
                        <a:t>0.533</a:t>
                      </a:r>
                      <a:endParaRPr lang="en-IN" sz="16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pPr>
                      <a:r>
                        <a:rPr lang="en-IN" sz="1200" dirty="0">
                          <a:effectLst/>
                        </a:rPr>
                        <a:t> </a:t>
                      </a:r>
                      <a:endParaRPr lang="en-IN" sz="1600" dirty="0">
                        <a:effectLst/>
                      </a:endParaRPr>
                    </a:p>
                    <a:p>
                      <a:pPr algn="ctr">
                        <a:lnSpc>
                          <a:spcPct val="107000"/>
                        </a:lnSpc>
                        <a:spcAft>
                          <a:spcPts val="800"/>
                        </a:spcAft>
                      </a:pPr>
                      <a:r>
                        <a:rPr lang="en-IN" sz="1200" dirty="0">
                          <a:effectLst/>
                        </a:rPr>
                        <a:t>0.641</a:t>
                      </a:r>
                      <a:endParaRPr lang="en-IN" sz="16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pPr>
                      <a:r>
                        <a:rPr lang="en-IN" sz="1200" dirty="0">
                          <a:effectLst/>
                        </a:rPr>
                        <a:t> </a:t>
                      </a:r>
                      <a:endParaRPr lang="en-IN" sz="1600" dirty="0">
                        <a:effectLst/>
                      </a:endParaRPr>
                    </a:p>
                    <a:p>
                      <a:pPr algn="ctr">
                        <a:lnSpc>
                          <a:spcPct val="107000"/>
                        </a:lnSpc>
                        <a:spcAft>
                          <a:spcPts val="800"/>
                        </a:spcAft>
                      </a:pPr>
                      <a:r>
                        <a:rPr lang="en-IN" sz="1200" dirty="0">
                          <a:effectLst/>
                        </a:rPr>
                        <a:t>0.639</a:t>
                      </a:r>
                      <a:endParaRPr lang="en-IN" sz="16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pPr>
                      <a:r>
                        <a:rPr lang="en-IN" sz="1200">
                          <a:effectLst/>
                        </a:rPr>
                        <a:t> </a:t>
                      </a:r>
                      <a:endParaRPr lang="en-IN" sz="1600">
                        <a:effectLst/>
                      </a:endParaRPr>
                    </a:p>
                    <a:p>
                      <a:pPr algn="ctr">
                        <a:lnSpc>
                          <a:spcPct val="107000"/>
                        </a:lnSpc>
                        <a:spcAft>
                          <a:spcPts val="800"/>
                        </a:spcAft>
                      </a:pPr>
                      <a:r>
                        <a:rPr lang="en-IN" sz="1200">
                          <a:effectLst/>
                        </a:rPr>
                        <a:t>0.344</a:t>
                      </a:r>
                      <a:endParaRPr lang="en-IN" sz="16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pPr>
                      <a:r>
                        <a:rPr lang="en-IN" sz="1200">
                          <a:effectLst/>
                        </a:rPr>
                        <a:t> </a:t>
                      </a:r>
                      <a:endParaRPr lang="en-IN" sz="1600">
                        <a:effectLst/>
                      </a:endParaRPr>
                    </a:p>
                    <a:p>
                      <a:pPr algn="ctr">
                        <a:lnSpc>
                          <a:spcPct val="107000"/>
                        </a:lnSpc>
                        <a:spcAft>
                          <a:spcPts val="800"/>
                        </a:spcAft>
                      </a:pPr>
                      <a:r>
                        <a:rPr lang="en-IN" sz="1200">
                          <a:effectLst/>
                        </a:rPr>
                        <a:t>0.637</a:t>
                      </a:r>
                      <a:endParaRPr lang="en-IN" sz="16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pPr>
                      <a:r>
                        <a:rPr lang="en-IN" sz="1200">
                          <a:effectLst/>
                        </a:rPr>
                        <a:t> </a:t>
                      </a:r>
                      <a:endParaRPr lang="en-IN" sz="1600">
                        <a:effectLst/>
                      </a:endParaRPr>
                    </a:p>
                    <a:p>
                      <a:pPr algn="ctr">
                        <a:lnSpc>
                          <a:spcPct val="107000"/>
                        </a:lnSpc>
                        <a:spcAft>
                          <a:spcPts val="800"/>
                        </a:spcAft>
                      </a:pPr>
                      <a:r>
                        <a:rPr lang="en-IN" sz="1200">
                          <a:effectLst/>
                        </a:rPr>
                        <a:t>0.639</a:t>
                      </a:r>
                      <a:endParaRPr lang="en-IN" sz="16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pPr>
                      <a:r>
                        <a:rPr lang="en-IN" sz="1200">
                          <a:effectLst/>
                        </a:rPr>
                        <a:t> </a:t>
                      </a:r>
                      <a:endParaRPr lang="en-IN" sz="1600">
                        <a:effectLst/>
                      </a:endParaRPr>
                    </a:p>
                    <a:p>
                      <a:pPr algn="ctr">
                        <a:lnSpc>
                          <a:spcPct val="107000"/>
                        </a:lnSpc>
                        <a:spcAft>
                          <a:spcPts val="800"/>
                        </a:spcAft>
                      </a:pPr>
                      <a:r>
                        <a:rPr lang="en-IN" sz="1200">
                          <a:effectLst/>
                        </a:rPr>
                        <a:t>0.638</a:t>
                      </a:r>
                      <a:endParaRPr lang="en-IN" sz="16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pPr>
                      <a:r>
                        <a:rPr lang="en-IN" sz="1200">
                          <a:effectLst/>
                        </a:rPr>
                        <a:t> </a:t>
                      </a:r>
                      <a:endParaRPr lang="en-IN" sz="1600">
                        <a:effectLst/>
                      </a:endParaRPr>
                    </a:p>
                    <a:p>
                      <a:pPr algn="ctr">
                        <a:lnSpc>
                          <a:spcPct val="107000"/>
                        </a:lnSpc>
                        <a:spcAft>
                          <a:spcPts val="800"/>
                        </a:spcAft>
                      </a:pPr>
                      <a:r>
                        <a:rPr lang="en-IN" sz="1200">
                          <a:effectLst/>
                        </a:rPr>
                        <a:t>0.629</a:t>
                      </a:r>
                      <a:endParaRPr lang="en-IN" sz="16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pPr>
                      <a:r>
                        <a:rPr lang="en-IN" sz="1200">
                          <a:effectLst/>
                        </a:rPr>
                        <a:t> </a:t>
                      </a:r>
                      <a:endParaRPr lang="en-IN" sz="1600">
                        <a:effectLst/>
                      </a:endParaRPr>
                    </a:p>
                    <a:p>
                      <a:pPr algn="ctr">
                        <a:lnSpc>
                          <a:spcPct val="107000"/>
                        </a:lnSpc>
                        <a:spcAft>
                          <a:spcPts val="800"/>
                        </a:spcAft>
                      </a:pPr>
                      <a:r>
                        <a:rPr lang="en-IN" sz="1200">
                          <a:effectLst/>
                        </a:rPr>
                        <a:t>0.634</a:t>
                      </a:r>
                      <a:endParaRPr lang="en-IN" sz="16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883292766"/>
                  </a:ext>
                </a:extLst>
              </a:tr>
              <a:tr h="895738">
                <a:tc>
                  <a:txBody>
                    <a:bodyPr/>
                    <a:lstStyle/>
                    <a:p>
                      <a:pPr algn="ctr">
                        <a:lnSpc>
                          <a:spcPct val="107000"/>
                        </a:lnSpc>
                        <a:spcAft>
                          <a:spcPts val="800"/>
                        </a:spcAft>
                      </a:pPr>
                      <a:r>
                        <a:rPr lang="en-IN" sz="1200">
                          <a:effectLst/>
                        </a:rPr>
                        <a:t> </a:t>
                      </a:r>
                      <a:endParaRPr lang="en-IN" sz="1600">
                        <a:effectLst/>
                      </a:endParaRPr>
                    </a:p>
                    <a:p>
                      <a:pPr algn="ctr">
                        <a:lnSpc>
                          <a:spcPct val="107000"/>
                        </a:lnSpc>
                        <a:spcAft>
                          <a:spcPts val="800"/>
                        </a:spcAft>
                      </a:pPr>
                      <a:r>
                        <a:rPr lang="en-IN" sz="1200">
                          <a:effectLst/>
                        </a:rPr>
                        <a:t>Average</a:t>
                      </a:r>
                      <a:endParaRPr lang="en-IN" sz="1600">
                        <a:effectLst/>
                      </a:endParaRPr>
                    </a:p>
                    <a:p>
                      <a:pPr algn="ctr">
                        <a:lnSpc>
                          <a:spcPct val="107000"/>
                        </a:lnSpc>
                        <a:spcAft>
                          <a:spcPts val="800"/>
                        </a:spcAft>
                      </a:pPr>
                      <a:r>
                        <a:rPr lang="en-IN" sz="1200">
                          <a:effectLst/>
                        </a:rPr>
                        <a:t>Loss</a:t>
                      </a:r>
                      <a:endParaRPr lang="en-IN" sz="16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pPr>
                      <a:r>
                        <a:rPr lang="en-IN" sz="1200">
                          <a:effectLst/>
                        </a:rPr>
                        <a:t> </a:t>
                      </a:r>
                      <a:endParaRPr lang="en-IN" sz="1600">
                        <a:effectLst/>
                      </a:endParaRPr>
                    </a:p>
                    <a:p>
                      <a:pPr algn="ctr">
                        <a:lnSpc>
                          <a:spcPct val="107000"/>
                        </a:lnSpc>
                        <a:spcAft>
                          <a:spcPts val="800"/>
                        </a:spcAft>
                      </a:pPr>
                      <a:r>
                        <a:rPr lang="en-IN" sz="1200">
                          <a:effectLst/>
                        </a:rPr>
                        <a:t>0.334</a:t>
                      </a:r>
                      <a:endParaRPr lang="en-IN" sz="16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pPr>
                      <a:r>
                        <a:rPr lang="en-IN" sz="1200">
                          <a:effectLst/>
                        </a:rPr>
                        <a:t> </a:t>
                      </a:r>
                      <a:endParaRPr lang="en-IN" sz="1600">
                        <a:effectLst/>
                      </a:endParaRPr>
                    </a:p>
                    <a:p>
                      <a:pPr algn="ctr">
                        <a:lnSpc>
                          <a:spcPct val="107000"/>
                        </a:lnSpc>
                        <a:spcAft>
                          <a:spcPts val="800"/>
                        </a:spcAft>
                      </a:pPr>
                      <a:r>
                        <a:rPr lang="en-IN" sz="1200">
                          <a:effectLst/>
                        </a:rPr>
                        <a:t>0.515</a:t>
                      </a:r>
                      <a:endParaRPr lang="en-IN" sz="16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pPr>
                      <a:r>
                        <a:rPr lang="en-IN" sz="1200">
                          <a:effectLst/>
                        </a:rPr>
                        <a:t> </a:t>
                      </a:r>
                      <a:endParaRPr lang="en-IN" sz="1600">
                        <a:effectLst/>
                      </a:endParaRPr>
                    </a:p>
                    <a:p>
                      <a:pPr algn="ctr">
                        <a:lnSpc>
                          <a:spcPct val="107000"/>
                        </a:lnSpc>
                        <a:spcAft>
                          <a:spcPts val="800"/>
                        </a:spcAft>
                      </a:pPr>
                      <a:r>
                        <a:rPr lang="en-IN" sz="1200">
                          <a:effectLst/>
                        </a:rPr>
                        <a:t>0.129</a:t>
                      </a:r>
                      <a:endParaRPr lang="en-IN" sz="16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pPr>
                      <a:r>
                        <a:rPr lang="en-IN" sz="1200">
                          <a:effectLst/>
                        </a:rPr>
                        <a:t> </a:t>
                      </a:r>
                      <a:endParaRPr lang="en-IN" sz="1600">
                        <a:effectLst/>
                      </a:endParaRPr>
                    </a:p>
                    <a:p>
                      <a:pPr algn="ctr">
                        <a:lnSpc>
                          <a:spcPct val="107000"/>
                        </a:lnSpc>
                        <a:spcAft>
                          <a:spcPts val="800"/>
                        </a:spcAft>
                      </a:pPr>
                      <a:r>
                        <a:rPr lang="en-IN" sz="1200">
                          <a:effectLst/>
                        </a:rPr>
                        <a:t>0.129</a:t>
                      </a:r>
                      <a:endParaRPr lang="en-IN" sz="16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pPr>
                      <a:r>
                        <a:rPr lang="en-IN" sz="1200" dirty="0">
                          <a:effectLst/>
                        </a:rPr>
                        <a:t> </a:t>
                      </a:r>
                      <a:endParaRPr lang="en-IN" sz="1600" dirty="0">
                        <a:effectLst/>
                      </a:endParaRPr>
                    </a:p>
                    <a:p>
                      <a:pPr algn="ctr">
                        <a:lnSpc>
                          <a:spcPct val="107000"/>
                        </a:lnSpc>
                        <a:spcAft>
                          <a:spcPts val="800"/>
                        </a:spcAft>
                      </a:pPr>
                      <a:r>
                        <a:rPr lang="en-IN" sz="1200" dirty="0">
                          <a:effectLst/>
                        </a:rPr>
                        <a:t>1.289</a:t>
                      </a:r>
                      <a:endParaRPr lang="en-IN" sz="16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pPr>
                      <a:r>
                        <a:rPr lang="en-IN" sz="1200">
                          <a:effectLst/>
                        </a:rPr>
                        <a:t> </a:t>
                      </a:r>
                      <a:endParaRPr lang="en-IN" sz="1600">
                        <a:effectLst/>
                      </a:endParaRPr>
                    </a:p>
                    <a:p>
                      <a:pPr algn="ctr">
                        <a:lnSpc>
                          <a:spcPct val="107000"/>
                        </a:lnSpc>
                        <a:spcAft>
                          <a:spcPts val="800"/>
                        </a:spcAft>
                      </a:pPr>
                      <a:r>
                        <a:rPr lang="en-IN" sz="1200">
                          <a:effectLst/>
                        </a:rPr>
                        <a:t>0.157</a:t>
                      </a:r>
                      <a:endParaRPr lang="en-IN" sz="16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pPr>
                      <a:r>
                        <a:rPr lang="en-IN" sz="1200">
                          <a:effectLst/>
                        </a:rPr>
                        <a:t> </a:t>
                      </a:r>
                      <a:endParaRPr lang="en-IN" sz="1600">
                        <a:effectLst/>
                      </a:endParaRPr>
                    </a:p>
                    <a:p>
                      <a:pPr algn="ctr">
                        <a:lnSpc>
                          <a:spcPct val="107000"/>
                        </a:lnSpc>
                        <a:spcAft>
                          <a:spcPts val="800"/>
                        </a:spcAft>
                      </a:pPr>
                      <a:r>
                        <a:rPr lang="en-IN" sz="1200">
                          <a:effectLst/>
                        </a:rPr>
                        <a:t>0.148</a:t>
                      </a:r>
                      <a:endParaRPr lang="en-IN" sz="16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pPr>
                      <a:r>
                        <a:rPr lang="en-IN" sz="1200" dirty="0">
                          <a:effectLst/>
                        </a:rPr>
                        <a:t> </a:t>
                      </a:r>
                      <a:endParaRPr lang="en-IN" sz="1600" dirty="0">
                        <a:effectLst/>
                      </a:endParaRPr>
                    </a:p>
                    <a:p>
                      <a:pPr algn="ctr">
                        <a:lnSpc>
                          <a:spcPct val="107000"/>
                        </a:lnSpc>
                        <a:spcAft>
                          <a:spcPts val="800"/>
                        </a:spcAft>
                      </a:pPr>
                      <a:r>
                        <a:rPr lang="en-IN" sz="1200" dirty="0">
                          <a:effectLst/>
                        </a:rPr>
                        <a:t>0.189</a:t>
                      </a:r>
                      <a:endParaRPr lang="en-IN" sz="16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pPr>
                      <a:r>
                        <a:rPr lang="en-IN" sz="1200">
                          <a:effectLst/>
                        </a:rPr>
                        <a:t> </a:t>
                      </a:r>
                      <a:endParaRPr lang="en-IN" sz="1600">
                        <a:effectLst/>
                      </a:endParaRPr>
                    </a:p>
                    <a:p>
                      <a:pPr algn="ctr">
                        <a:lnSpc>
                          <a:spcPct val="107000"/>
                        </a:lnSpc>
                        <a:spcAft>
                          <a:spcPts val="800"/>
                        </a:spcAft>
                      </a:pPr>
                      <a:r>
                        <a:rPr lang="en-IN" sz="1200">
                          <a:effectLst/>
                        </a:rPr>
                        <a:t>0.165</a:t>
                      </a:r>
                      <a:endParaRPr lang="en-IN" sz="16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pPr>
                      <a:r>
                        <a:rPr lang="en-IN" sz="1200">
                          <a:effectLst/>
                        </a:rPr>
                        <a:t> </a:t>
                      </a:r>
                      <a:endParaRPr lang="en-IN" sz="1600">
                        <a:effectLst/>
                      </a:endParaRPr>
                    </a:p>
                    <a:p>
                      <a:pPr algn="ctr">
                        <a:lnSpc>
                          <a:spcPct val="107000"/>
                        </a:lnSpc>
                        <a:spcAft>
                          <a:spcPts val="800"/>
                        </a:spcAft>
                      </a:pPr>
                      <a:r>
                        <a:rPr lang="en-IN" sz="1200">
                          <a:effectLst/>
                        </a:rPr>
                        <a:t>0.130</a:t>
                      </a:r>
                      <a:endParaRPr lang="en-IN" sz="16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213769063"/>
                  </a:ext>
                </a:extLst>
              </a:tr>
              <a:tr h="1015352">
                <a:tc>
                  <a:txBody>
                    <a:bodyPr/>
                    <a:lstStyle/>
                    <a:p>
                      <a:pPr algn="ctr">
                        <a:lnSpc>
                          <a:spcPct val="107000"/>
                        </a:lnSpc>
                        <a:spcAft>
                          <a:spcPts val="800"/>
                        </a:spcAft>
                      </a:pPr>
                      <a:r>
                        <a:rPr lang="en-IN" sz="1200">
                          <a:effectLst/>
                        </a:rPr>
                        <a:t> </a:t>
                      </a:r>
                      <a:endParaRPr lang="en-IN" sz="1600">
                        <a:effectLst/>
                      </a:endParaRPr>
                    </a:p>
                    <a:p>
                      <a:pPr algn="ctr">
                        <a:lnSpc>
                          <a:spcPct val="107000"/>
                        </a:lnSpc>
                        <a:spcAft>
                          <a:spcPts val="800"/>
                        </a:spcAft>
                      </a:pPr>
                      <a:r>
                        <a:rPr lang="en-IN" sz="1200">
                          <a:effectLst/>
                        </a:rPr>
                        <a:t>BLEU</a:t>
                      </a:r>
                      <a:endParaRPr lang="en-IN" sz="1600">
                        <a:effectLst/>
                      </a:endParaRPr>
                    </a:p>
                    <a:p>
                      <a:pPr algn="ctr">
                        <a:lnSpc>
                          <a:spcPct val="107000"/>
                        </a:lnSpc>
                        <a:spcAft>
                          <a:spcPts val="800"/>
                        </a:spcAft>
                      </a:pPr>
                      <a:r>
                        <a:rPr lang="en-IN" sz="1200">
                          <a:effectLst/>
                        </a:rPr>
                        <a:t>Score</a:t>
                      </a:r>
                      <a:endParaRPr lang="en-IN" sz="16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pPr>
                      <a:r>
                        <a:rPr lang="en-IN" sz="1200">
                          <a:effectLst/>
                        </a:rPr>
                        <a:t> </a:t>
                      </a:r>
                      <a:endParaRPr lang="en-IN" sz="1600">
                        <a:effectLst/>
                      </a:endParaRPr>
                    </a:p>
                    <a:p>
                      <a:pPr algn="ctr">
                        <a:lnSpc>
                          <a:spcPct val="107000"/>
                        </a:lnSpc>
                        <a:spcAft>
                          <a:spcPts val="800"/>
                        </a:spcAft>
                      </a:pPr>
                      <a:r>
                        <a:rPr lang="en-IN" sz="1200">
                          <a:effectLst/>
                        </a:rPr>
                        <a:t>30.99</a:t>
                      </a:r>
                      <a:endParaRPr lang="en-IN" sz="16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pPr>
                      <a:r>
                        <a:rPr lang="en-IN" sz="1200">
                          <a:effectLst/>
                        </a:rPr>
                        <a:t> </a:t>
                      </a:r>
                      <a:endParaRPr lang="en-IN" sz="1600">
                        <a:effectLst/>
                      </a:endParaRPr>
                    </a:p>
                    <a:p>
                      <a:pPr algn="ctr">
                        <a:lnSpc>
                          <a:spcPct val="107000"/>
                        </a:lnSpc>
                        <a:spcAft>
                          <a:spcPts val="800"/>
                        </a:spcAft>
                      </a:pPr>
                      <a:r>
                        <a:rPr lang="en-IN" sz="1200">
                          <a:effectLst/>
                        </a:rPr>
                        <a:t>26.39</a:t>
                      </a:r>
                      <a:endParaRPr lang="en-IN" sz="16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pPr>
                      <a:r>
                        <a:rPr lang="en-IN" sz="1200">
                          <a:effectLst/>
                        </a:rPr>
                        <a:t> </a:t>
                      </a:r>
                      <a:endParaRPr lang="en-IN" sz="1600">
                        <a:effectLst/>
                      </a:endParaRPr>
                    </a:p>
                    <a:p>
                      <a:pPr algn="ctr">
                        <a:lnSpc>
                          <a:spcPct val="107000"/>
                        </a:lnSpc>
                        <a:spcAft>
                          <a:spcPts val="800"/>
                        </a:spcAft>
                      </a:pPr>
                      <a:r>
                        <a:rPr lang="en-IN" sz="1200">
                          <a:effectLst/>
                        </a:rPr>
                        <a:t>36.13</a:t>
                      </a:r>
                      <a:endParaRPr lang="en-IN" sz="16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pPr>
                      <a:r>
                        <a:rPr lang="en-IN" sz="1200">
                          <a:effectLst/>
                        </a:rPr>
                        <a:t> </a:t>
                      </a:r>
                      <a:endParaRPr lang="en-IN" sz="1600">
                        <a:effectLst/>
                      </a:endParaRPr>
                    </a:p>
                    <a:p>
                      <a:pPr algn="ctr">
                        <a:lnSpc>
                          <a:spcPct val="107000"/>
                        </a:lnSpc>
                        <a:spcAft>
                          <a:spcPts val="800"/>
                        </a:spcAft>
                      </a:pPr>
                      <a:r>
                        <a:rPr lang="en-IN" sz="1200">
                          <a:effectLst/>
                        </a:rPr>
                        <a:t>36.52</a:t>
                      </a:r>
                      <a:endParaRPr lang="en-IN" sz="16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pPr>
                      <a:r>
                        <a:rPr lang="en-IN" sz="1200">
                          <a:effectLst/>
                        </a:rPr>
                        <a:t> </a:t>
                      </a:r>
                      <a:endParaRPr lang="en-IN" sz="1600">
                        <a:effectLst/>
                      </a:endParaRPr>
                    </a:p>
                    <a:p>
                      <a:pPr algn="ctr">
                        <a:lnSpc>
                          <a:spcPct val="107000"/>
                        </a:lnSpc>
                        <a:spcAft>
                          <a:spcPts val="800"/>
                        </a:spcAft>
                      </a:pPr>
                      <a:r>
                        <a:rPr lang="en-IN" sz="1200">
                          <a:effectLst/>
                        </a:rPr>
                        <a:t>11.98</a:t>
                      </a:r>
                      <a:endParaRPr lang="en-IN" sz="16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pPr>
                      <a:r>
                        <a:rPr lang="en-IN" sz="1200">
                          <a:effectLst/>
                        </a:rPr>
                        <a:t> </a:t>
                      </a:r>
                      <a:endParaRPr lang="en-IN" sz="1600">
                        <a:effectLst/>
                      </a:endParaRPr>
                    </a:p>
                    <a:p>
                      <a:pPr algn="ctr">
                        <a:lnSpc>
                          <a:spcPct val="107000"/>
                        </a:lnSpc>
                        <a:spcAft>
                          <a:spcPts val="800"/>
                        </a:spcAft>
                      </a:pPr>
                      <a:r>
                        <a:rPr lang="en-IN" sz="1200">
                          <a:effectLst/>
                        </a:rPr>
                        <a:t>34.77</a:t>
                      </a:r>
                      <a:endParaRPr lang="en-IN" sz="16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pPr>
                      <a:r>
                        <a:rPr lang="en-IN" sz="1200">
                          <a:effectLst/>
                        </a:rPr>
                        <a:t> </a:t>
                      </a:r>
                      <a:endParaRPr lang="en-IN" sz="1600">
                        <a:effectLst/>
                      </a:endParaRPr>
                    </a:p>
                    <a:p>
                      <a:pPr algn="ctr">
                        <a:lnSpc>
                          <a:spcPct val="107000"/>
                        </a:lnSpc>
                        <a:spcAft>
                          <a:spcPts val="800"/>
                        </a:spcAft>
                      </a:pPr>
                      <a:r>
                        <a:rPr lang="en-IN" sz="1200">
                          <a:effectLst/>
                        </a:rPr>
                        <a:t>35.74</a:t>
                      </a:r>
                      <a:endParaRPr lang="en-IN" sz="16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pPr>
                      <a:r>
                        <a:rPr lang="en-IN" sz="1200">
                          <a:effectLst/>
                        </a:rPr>
                        <a:t> </a:t>
                      </a:r>
                      <a:endParaRPr lang="en-IN" sz="1600">
                        <a:effectLst/>
                      </a:endParaRPr>
                    </a:p>
                    <a:p>
                      <a:pPr algn="ctr">
                        <a:lnSpc>
                          <a:spcPct val="107000"/>
                        </a:lnSpc>
                        <a:spcAft>
                          <a:spcPts val="800"/>
                        </a:spcAft>
                      </a:pPr>
                      <a:r>
                        <a:rPr lang="en-IN" sz="1200">
                          <a:effectLst/>
                        </a:rPr>
                        <a:t>38.67</a:t>
                      </a:r>
                      <a:endParaRPr lang="en-IN" sz="16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pPr>
                      <a:r>
                        <a:rPr lang="en-IN" sz="1200" dirty="0">
                          <a:effectLst/>
                        </a:rPr>
                        <a:t> </a:t>
                      </a:r>
                      <a:endParaRPr lang="en-IN" sz="1600" dirty="0">
                        <a:effectLst/>
                      </a:endParaRPr>
                    </a:p>
                    <a:p>
                      <a:pPr algn="ctr">
                        <a:lnSpc>
                          <a:spcPct val="107000"/>
                        </a:lnSpc>
                        <a:spcAft>
                          <a:spcPts val="800"/>
                        </a:spcAft>
                      </a:pPr>
                      <a:r>
                        <a:rPr lang="en-IN" sz="1200" dirty="0">
                          <a:effectLst/>
                        </a:rPr>
                        <a:t>38.77</a:t>
                      </a:r>
                      <a:endParaRPr lang="en-IN" sz="16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pPr>
                      <a:r>
                        <a:rPr lang="en-IN" sz="1200" dirty="0">
                          <a:effectLst/>
                        </a:rPr>
                        <a:t> </a:t>
                      </a:r>
                      <a:endParaRPr lang="en-IN" sz="1600" dirty="0">
                        <a:effectLst/>
                      </a:endParaRPr>
                    </a:p>
                    <a:p>
                      <a:pPr algn="ctr">
                        <a:lnSpc>
                          <a:spcPct val="107000"/>
                        </a:lnSpc>
                        <a:spcAft>
                          <a:spcPts val="800"/>
                        </a:spcAft>
                      </a:pPr>
                      <a:r>
                        <a:rPr lang="en-IN" sz="1200" dirty="0">
                          <a:effectLst/>
                        </a:rPr>
                        <a:t>39.06</a:t>
                      </a:r>
                      <a:endParaRPr lang="en-IN" sz="16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3489797681"/>
                  </a:ext>
                </a:extLst>
              </a:tr>
            </a:tbl>
          </a:graphicData>
        </a:graphic>
      </p:graphicFrame>
    </p:spTree>
    <p:extLst>
      <p:ext uri="{BB962C8B-B14F-4D97-AF65-F5344CB8AC3E}">
        <p14:creationId xmlns:p14="http://schemas.microsoft.com/office/powerpoint/2010/main" val="3540165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931E2-8C95-4C4B-BCF3-23563AB1FAB0}"/>
              </a:ext>
            </a:extLst>
          </p:cNvPr>
          <p:cNvSpPr>
            <a:spLocks noGrp="1"/>
          </p:cNvSpPr>
          <p:nvPr>
            <p:ph type="title"/>
          </p:nvPr>
        </p:nvSpPr>
        <p:spPr>
          <a:xfrm>
            <a:off x="687355" y="248816"/>
            <a:ext cx="10668000" cy="1141445"/>
          </a:xfrm>
        </p:spPr>
        <p:txBody>
          <a:bodyPr/>
          <a:lstStyle/>
          <a:p>
            <a:pPr algn="ctr"/>
            <a:r>
              <a:rPr lang="en-IN" dirty="0"/>
              <a:t>BLEU Scores Comparison</a:t>
            </a:r>
          </a:p>
        </p:txBody>
      </p:sp>
      <p:graphicFrame>
        <p:nvGraphicFramePr>
          <p:cNvPr id="4" name="Content Placeholder 3">
            <a:extLst>
              <a:ext uri="{FF2B5EF4-FFF2-40B4-BE49-F238E27FC236}">
                <a16:creationId xmlns:a16="http://schemas.microsoft.com/office/drawing/2014/main" id="{22D6EFA9-0FBF-409B-AF8E-866CD55D8DA3}"/>
              </a:ext>
            </a:extLst>
          </p:cNvPr>
          <p:cNvGraphicFramePr>
            <a:graphicFrameLocks noGrp="1"/>
          </p:cNvGraphicFramePr>
          <p:nvPr>
            <p:ph idx="1"/>
            <p:extLst>
              <p:ext uri="{D42A27DB-BD31-4B8C-83A1-F6EECF244321}">
                <p14:modId xmlns:p14="http://schemas.microsoft.com/office/powerpoint/2010/main" val="774944837"/>
              </p:ext>
            </p:extLst>
          </p:nvPr>
        </p:nvGraphicFramePr>
        <p:xfrm>
          <a:off x="3016898" y="1390261"/>
          <a:ext cx="5613919" cy="5075851"/>
        </p:xfrm>
        <a:graphic>
          <a:graphicData uri="http://schemas.openxmlformats.org/drawingml/2006/table">
            <a:tbl>
              <a:tblPr firstRow="1" firstCol="1" bandRow="1">
                <a:tableStyleId>{5C22544A-7EE6-4342-B048-85BDC9FD1C3A}</a:tableStyleId>
              </a:tblPr>
              <a:tblGrid>
                <a:gridCol w="3477209">
                  <a:extLst>
                    <a:ext uri="{9D8B030D-6E8A-4147-A177-3AD203B41FA5}">
                      <a16:colId xmlns:a16="http://schemas.microsoft.com/office/drawing/2014/main" val="1163490250"/>
                    </a:ext>
                  </a:extLst>
                </a:gridCol>
                <a:gridCol w="2136710">
                  <a:extLst>
                    <a:ext uri="{9D8B030D-6E8A-4147-A177-3AD203B41FA5}">
                      <a16:colId xmlns:a16="http://schemas.microsoft.com/office/drawing/2014/main" val="2572714776"/>
                    </a:ext>
                  </a:extLst>
                </a:gridCol>
              </a:tblGrid>
              <a:tr h="662473">
                <a:tc>
                  <a:txBody>
                    <a:bodyPr/>
                    <a:lstStyle/>
                    <a:p>
                      <a:pPr algn="ctr">
                        <a:lnSpc>
                          <a:spcPct val="107000"/>
                        </a:lnSpc>
                        <a:spcAft>
                          <a:spcPts val="800"/>
                        </a:spcAft>
                      </a:pPr>
                      <a:r>
                        <a:rPr lang="en-IN" sz="1600" dirty="0">
                          <a:effectLst/>
                        </a:rPr>
                        <a:t> </a:t>
                      </a:r>
                      <a:endParaRPr lang="en-IN" sz="1050" dirty="0">
                        <a:effectLst/>
                      </a:endParaRPr>
                    </a:p>
                    <a:p>
                      <a:pPr algn="ctr">
                        <a:lnSpc>
                          <a:spcPct val="107000"/>
                        </a:lnSpc>
                        <a:spcAft>
                          <a:spcPts val="800"/>
                        </a:spcAft>
                      </a:pPr>
                      <a:r>
                        <a:rPr lang="en-IN" sz="1600" dirty="0">
                          <a:effectLst/>
                        </a:rPr>
                        <a:t>Research Paper</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58615" marR="58615" marT="0" marB="0"/>
                </a:tc>
                <a:tc>
                  <a:txBody>
                    <a:bodyPr/>
                    <a:lstStyle/>
                    <a:p>
                      <a:pPr algn="ctr">
                        <a:lnSpc>
                          <a:spcPct val="107000"/>
                        </a:lnSpc>
                        <a:spcAft>
                          <a:spcPts val="800"/>
                        </a:spcAft>
                      </a:pPr>
                      <a:r>
                        <a:rPr lang="en-IN" sz="1600">
                          <a:effectLst/>
                        </a:rPr>
                        <a:t> </a:t>
                      </a:r>
                      <a:endParaRPr lang="en-IN" sz="1050">
                        <a:effectLst/>
                      </a:endParaRPr>
                    </a:p>
                    <a:p>
                      <a:pPr algn="ctr">
                        <a:lnSpc>
                          <a:spcPct val="107000"/>
                        </a:lnSpc>
                        <a:spcAft>
                          <a:spcPts val="800"/>
                        </a:spcAft>
                      </a:pPr>
                      <a:r>
                        <a:rPr lang="en-IN" sz="1600">
                          <a:effectLst/>
                        </a:rPr>
                        <a:t>BLEU score</a:t>
                      </a:r>
                      <a:endParaRPr lang="en-IN" sz="1050">
                        <a:effectLst/>
                        <a:latin typeface="Calibri" panose="020F0502020204030204" pitchFamily="34" charset="0"/>
                        <a:ea typeface="Calibri" panose="020F0502020204030204" pitchFamily="34" charset="0"/>
                        <a:cs typeface="Latha" panose="020B0604020202020204" pitchFamily="34" charset="0"/>
                      </a:endParaRPr>
                    </a:p>
                  </a:txBody>
                  <a:tcPr marL="58615" marR="58615" marT="0" marB="0"/>
                </a:tc>
                <a:extLst>
                  <a:ext uri="{0D108BD9-81ED-4DB2-BD59-A6C34878D82A}">
                    <a16:rowId xmlns:a16="http://schemas.microsoft.com/office/drawing/2014/main" val="728151251"/>
                  </a:ext>
                </a:extLst>
              </a:tr>
              <a:tr h="942391">
                <a:tc>
                  <a:txBody>
                    <a:bodyPr/>
                    <a:lstStyle/>
                    <a:p>
                      <a:pPr algn="ctr">
                        <a:lnSpc>
                          <a:spcPct val="107000"/>
                        </a:lnSpc>
                        <a:spcAft>
                          <a:spcPts val="800"/>
                        </a:spcAft>
                      </a:pPr>
                      <a:r>
                        <a:rPr lang="en-IN" sz="1100" dirty="0">
                          <a:effectLst/>
                        </a:rPr>
                        <a:t> </a:t>
                      </a:r>
                      <a:endParaRPr lang="en-IN" sz="1050" dirty="0">
                        <a:effectLst/>
                      </a:endParaRPr>
                    </a:p>
                    <a:p>
                      <a:pPr algn="ctr">
                        <a:lnSpc>
                          <a:spcPct val="107000"/>
                        </a:lnSpc>
                        <a:spcAft>
                          <a:spcPts val="800"/>
                        </a:spcAft>
                      </a:pPr>
                      <a:r>
                        <a:rPr lang="en-IN" sz="1100" dirty="0">
                          <a:effectLst/>
                        </a:rPr>
                        <a:t>K. Cho, B. van Merrienboer, et.al - “Learning Phrase Representation RNN Encoder-Decoder for Statistical Machine Translation”</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58615" marR="58615" marT="0" marB="0"/>
                </a:tc>
                <a:tc>
                  <a:txBody>
                    <a:bodyPr/>
                    <a:lstStyle/>
                    <a:p>
                      <a:pPr algn="ctr">
                        <a:lnSpc>
                          <a:spcPct val="107000"/>
                        </a:lnSpc>
                        <a:spcAft>
                          <a:spcPts val="800"/>
                        </a:spcAft>
                      </a:pPr>
                      <a:r>
                        <a:rPr lang="en-IN" sz="1100" dirty="0">
                          <a:effectLst/>
                        </a:rPr>
                        <a:t> </a:t>
                      </a:r>
                      <a:endParaRPr lang="en-IN" sz="1050" dirty="0">
                        <a:effectLst/>
                      </a:endParaRPr>
                    </a:p>
                    <a:p>
                      <a:pPr algn="ctr">
                        <a:lnSpc>
                          <a:spcPct val="107000"/>
                        </a:lnSpc>
                        <a:spcAft>
                          <a:spcPts val="800"/>
                        </a:spcAft>
                      </a:pPr>
                      <a:r>
                        <a:rPr lang="en-IN" sz="1100" dirty="0">
                          <a:effectLst/>
                        </a:rPr>
                        <a:t> </a:t>
                      </a:r>
                      <a:endParaRPr lang="en-IN" sz="1050" dirty="0">
                        <a:effectLst/>
                      </a:endParaRPr>
                    </a:p>
                    <a:p>
                      <a:pPr algn="ctr">
                        <a:lnSpc>
                          <a:spcPct val="107000"/>
                        </a:lnSpc>
                        <a:spcAft>
                          <a:spcPts val="800"/>
                        </a:spcAft>
                      </a:pPr>
                      <a:r>
                        <a:rPr lang="en-IN" sz="1100" dirty="0">
                          <a:effectLst/>
                        </a:rPr>
                        <a:t>33.3</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58615" marR="58615" marT="0" marB="0"/>
                </a:tc>
                <a:extLst>
                  <a:ext uri="{0D108BD9-81ED-4DB2-BD59-A6C34878D82A}">
                    <a16:rowId xmlns:a16="http://schemas.microsoft.com/office/drawing/2014/main" val="1956198394"/>
                  </a:ext>
                </a:extLst>
              </a:tr>
              <a:tr h="895739">
                <a:tc>
                  <a:txBody>
                    <a:bodyPr/>
                    <a:lstStyle/>
                    <a:p>
                      <a:pPr algn="ctr">
                        <a:lnSpc>
                          <a:spcPct val="107000"/>
                        </a:lnSpc>
                        <a:spcAft>
                          <a:spcPts val="800"/>
                        </a:spcAft>
                      </a:pPr>
                      <a:r>
                        <a:rPr lang="en-IN" sz="1100" dirty="0">
                          <a:effectLst/>
                        </a:rPr>
                        <a:t> </a:t>
                      </a:r>
                      <a:endParaRPr lang="en-IN" sz="1050" dirty="0">
                        <a:effectLst/>
                      </a:endParaRPr>
                    </a:p>
                    <a:p>
                      <a:pPr algn="ctr">
                        <a:lnSpc>
                          <a:spcPct val="107000"/>
                        </a:lnSpc>
                        <a:spcAft>
                          <a:spcPts val="800"/>
                        </a:spcAft>
                      </a:pPr>
                      <a:r>
                        <a:rPr lang="en-IN" sz="1100" dirty="0">
                          <a:effectLst/>
                        </a:rPr>
                        <a:t>D. Bahdanau, K. Cho, Y. Bengio - “Neural Machine Translation By Jointly Learning To Align And Translate ”</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58615" marR="58615" marT="0" marB="0"/>
                </a:tc>
                <a:tc>
                  <a:txBody>
                    <a:bodyPr/>
                    <a:lstStyle/>
                    <a:p>
                      <a:pPr algn="ctr">
                        <a:lnSpc>
                          <a:spcPct val="107000"/>
                        </a:lnSpc>
                        <a:spcAft>
                          <a:spcPts val="800"/>
                        </a:spcAft>
                      </a:pPr>
                      <a:r>
                        <a:rPr lang="en-IN" sz="1100" dirty="0">
                          <a:effectLst/>
                        </a:rPr>
                        <a:t> </a:t>
                      </a:r>
                      <a:endParaRPr lang="en-IN" sz="1050" dirty="0">
                        <a:effectLst/>
                      </a:endParaRPr>
                    </a:p>
                    <a:p>
                      <a:pPr algn="ctr">
                        <a:lnSpc>
                          <a:spcPct val="107000"/>
                        </a:lnSpc>
                        <a:spcAft>
                          <a:spcPts val="800"/>
                        </a:spcAft>
                      </a:pPr>
                      <a:r>
                        <a:rPr lang="en-IN" sz="1100" dirty="0">
                          <a:effectLst/>
                        </a:rPr>
                        <a:t> </a:t>
                      </a:r>
                      <a:endParaRPr lang="en-IN" sz="1050" dirty="0">
                        <a:effectLst/>
                      </a:endParaRPr>
                    </a:p>
                    <a:p>
                      <a:pPr algn="ctr">
                        <a:lnSpc>
                          <a:spcPct val="107000"/>
                        </a:lnSpc>
                        <a:spcAft>
                          <a:spcPts val="800"/>
                        </a:spcAft>
                      </a:pPr>
                      <a:r>
                        <a:rPr lang="en-IN" sz="1100" dirty="0">
                          <a:effectLst/>
                        </a:rPr>
                        <a:t>35.63</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58615" marR="58615" marT="0" marB="0"/>
                </a:tc>
                <a:extLst>
                  <a:ext uri="{0D108BD9-81ED-4DB2-BD59-A6C34878D82A}">
                    <a16:rowId xmlns:a16="http://schemas.microsoft.com/office/drawing/2014/main" val="2936590300"/>
                  </a:ext>
                </a:extLst>
              </a:tr>
              <a:tr h="858416">
                <a:tc>
                  <a:txBody>
                    <a:bodyPr/>
                    <a:lstStyle/>
                    <a:p>
                      <a:pPr algn="ctr">
                        <a:lnSpc>
                          <a:spcPct val="107000"/>
                        </a:lnSpc>
                        <a:spcAft>
                          <a:spcPts val="800"/>
                        </a:spcAft>
                      </a:pPr>
                      <a:r>
                        <a:rPr lang="en-IN" sz="1100" dirty="0">
                          <a:effectLst/>
                        </a:rPr>
                        <a:t> </a:t>
                      </a:r>
                      <a:endParaRPr lang="en-IN" sz="1050" dirty="0">
                        <a:effectLst/>
                      </a:endParaRPr>
                    </a:p>
                    <a:p>
                      <a:pPr algn="ctr">
                        <a:lnSpc>
                          <a:spcPct val="107000"/>
                        </a:lnSpc>
                        <a:spcAft>
                          <a:spcPts val="800"/>
                        </a:spcAft>
                      </a:pPr>
                      <a:r>
                        <a:rPr lang="en-IN" sz="1100" dirty="0" err="1">
                          <a:effectLst/>
                        </a:rPr>
                        <a:t>Sutskever</a:t>
                      </a:r>
                      <a:r>
                        <a:rPr lang="en-IN" sz="1100" dirty="0">
                          <a:effectLst/>
                        </a:rPr>
                        <a:t>, O. </a:t>
                      </a:r>
                      <a:r>
                        <a:rPr lang="en-IN" sz="1100" dirty="0" err="1">
                          <a:effectLst/>
                        </a:rPr>
                        <a:t>Vinyals</a:t>
                      </a:r>
                      <a:r>
                        <a:rPr lang="en-IN" sz="1100" dirty="0">
                          <a:effectLst/>
                        </a:rPr>
                        <a:t>, Q. Le – “Sequence to Sequence Learning with Neural Networks”</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58615" marR="58615" marT="0" marB="0"/>
                </a:tc>
                <a:tc>
                  <a:txBody>
                    <a:bodyPr/>
                    <a:lstStyle/>
                    <a:p>
                      <a:pPr algn="ctr">
                        <a:lnSpc>
                          <a:spcPct val="107000"/>
                        </a:lnSpc>
                        <a:spcAft>
                          <a:spcPts val="800"/>
                        </a:spcAft>
                      </a:pPr>
                      <a:r>
                        <a:rPr lang="en-IN" sz="1100" dirty="0">
                          <a:effectLst/>
                        </a:rPr>
                        <a:t> </a:t>
                      </a:r>
                      <a:endParaRPr lang="en-IN" sz="1050" dirty="0">
                        <a:effectLst/>
                      </a:endParaRPr>
                    </a:p>
                    <a:p>
                      <a:pPr algn="ctr">
                        <a:lnSpc>
                          <a:spcPct val="107000"/>
                        </a:lnSpc>
                        <a:spcAft>
                          <a:spcPts val="800"/>
                        </a:spcAft>
                      </a:pPr>
                      <a:r>
                        <a:rPr lang="en-IN" sz="1100" dirty="0">
                          <a:effectLst/>
                        </a:rPr>
                        <a:t> </a:t>
                      </a:r>
                    </a:p>
                    <a:p>
                      <a:pPr algn="ctr">
                        <a:lnSpc>
                          <a:spcPct val="107000"/>
                        </a:lnSpc>
                        <a:spcAft>
                          <a:spcPts val="800"/>
                        </a:spcAft>
                      </a:pPr>
                      <a:r>
                        <a:rPr lang="en-IN" sz="1100" dirty="0">
                          <a:effectLst/>
                        </a:rPr>
                        <a:t>36.5</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58615" marR="58615" marT="0" marB="0"/>
                </a:tc>
                <a:extLst>
                  <a:ext uri="{0D108BD9-81ED-4DB2-BD59-A6C34878D82A}">
                    <a16:rowId xmlns:a16="http://schemas.microsoft.com/office/drawing/2014/main" val="3631277868"/>
                  </a:ext>
                </a:extLst>
              </a:tr>
              <a:tr h="942392">
                <a:tc>
                  <a:txBody>
                    <a:bodyPr/>
                    <a:lstStyle/>
                    <a:p>
                      <a:pPr algn="ctr">
                        <a:lnSpc>
                          <a:spcPct val="107000"/>
                        </a:lnSpc>
                        <a:spcAft>
                          <a:spcPts val="800"/>
                        </a:spcAft>
                      </a:pPr>
                      <a:r>
                        <a:rPr lang="en-IN" sz="1100" dirty="0">
                          <a:effectLst/>
                        </a:rPr>
                        <a:t> </a:t>
                      </a:r>
                      <a:endParaRPr lang="en-IN" sz="1050" dirty="0">
                        <a:effectLst/>
                      </a:endParaRPr>
                    </a:p>
                    <a:p>
                      <a:pPr algn="ctr">
                        <a:lnSpc>
                          <a:spcPct val="107000"/>
                        </a:lnSpc>
                        <a:spcAft>
                          <a:spcPts val="800"/>
                        </a:spcAft>
                      </a:pPr>
                      <a:r>
                        <a:rPr lang="en-IN" sz="1100" dirty="0">
                          <a:effectLst/>
                        </a:rPr>
                        <a:t>A. </a:t>
                      </a:r>
                      <a:r>
                        <a:rPr lang="en-IN" sz="1100" dirty="0" err="1">
                          <a:effectLst/>
                        </a:rPr>
                        <a:t>Sordoni</a:t>
                      </a:r>
                      <a:r>
                        <a:rPr lang="en-IN" sz="1100" dirty="0">
                          <a:effectLst/>
                        </a:rPr>
                        <a:t>, M. Galley, et.al – “A Neural Network Approach to Context-Sensitive Generation of Conversational Responses”</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58615" marR="58615" marT="0" marB="0"/>
                </a:tc>
                <a:tc>
                  <a:txBody>
                    <a:bodyPr/>
                    <a:lstStyle/>
                    <a:p>
                      <a:pPr algn="ctr">
                        <a:lnSpc>
                          <a:spcPct val="107000"/>
                        </a:lnSpc>
                        <a:spcAft>
                          <a:spcPts val="800"/>
                        </a:spcAft>
                      </a:pPr>
                      <a:r>
                        <a:rPr lang="en-IN" sz="1100" dirty="0">
                          <a:effectLst/>
                        </a:rPr>
                        <a:t> </a:t>
                      </a:r>
                      <a:endParaRPr lang="en-IN" sz="1050" dirty="0">
                        <a:effectLst/>
                      </a:endParaRPr>
                    </a:p>
                    <a:p>
                      <a:pPr algn="ctr">
                        <a:lnSpc>
                          <a:spcPct val="107000"/>
                        </a:lnSpc>
                        <a:spcAft>
                          <a:spcPts val="800"/>
                        </a:spcAft>
                      </a:pPr>
                      <a:r>
                        <a:rPr lang="en-IN" sz="1100" dirty="0">
                          <a:effectLst/>
                        </a:rPr>
                        <a:t> </a:t>
                      </a:r>
                      <a:endParaRPr lang="en-IN" sz="1050" dirty="0">
                        <a:effectLst/>
                      </a:endParaRPr>
                    </a:p>
                    <a:p>
                      <a:pPr algn="ctr">
                        <a:lnSpc>
                          <a:spcPct val="107000"/>
                        </a:lnSpc>
                        <a:spcAft>
                          <a:spcPts val="800"/>
                        </a:spcAft>
                      </a:pPr>
                      <a:r>
                        <a:rPr lang="en-IN" sz="1100" dirty="0">
                          <a:effectLst/>
                        </a:rPr>
                        <a:t>33.0</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58615" marR="58615" marT="0" marB="0"/>
                </a:tc>
                <a:extLst>
                  <a:ext uri="{0D108BD9-81ED-4DB2-BD59-A6C34878D82A}">
                    <a16:rowId xmlns:a16="http://schemas.microsoft.com/office/drawing/2014/main" val="2363954726"/>
                  </a:ext>
                </a:extLst>
              </a:tr>
              <a:tr h="774440">
                <a:tc>
                  <a:txBody>
                    <a:bodyPr/>
                    <a:lstStyle/>
                    <a:p>
                      <a:pPr algn="ctr">
                        <a:lnSpc>
                          <a:spcPct val="107000"/>
                        </a:lnSpc>
                        <a:spcAft>
                          <a:spcPts val="800"/>
                        </a:spcAft>
                      </a:pPr>
                      <a:r>
                        <a:rPr lang="en-IN" sz="1100" dirty="0">
                          <a:effectLst/>
                        </a:rPr>
                        <a:t> </a:t>
                      </a:r>
                      <a:endParaRPr lang="en-IN" sz="1050" dirty="0">
                        <a:effectLst/>
                      </a:endParaRPr>
                    </a:p>
                    <a:p>
                      <a:pPr algn="ctr">
                        <a:lnSpc>
                          <a:spcPct val="107000"/>
                        </a:lnSpc>
                        <a:spcAft>
                          <a:spcPts val="800"/>
                        </a:spcAft>
                      </a:pPr>
                      <a:r>
                        <a:rPr lang="en-IN" sz="1100" dirty="0">
                          <a:effectLst/>
                        </a:rPr>
                        <a:t>Proposed Approach – “Conversational AI Chatbot”</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58615" marR="58615" marT="0" marB="0"/>
                </a:tc>
                <a:tc>
                  <a:txBody>
                    <a:bodyPr/>
                    <a:lstStyle/>
                    <a:p>
                      <a:pPr algn="ctr">
                        <a:lnSpc>
                          <a:spcPct val="107000"/>
                        </a:lnSpc>
                        <a:spcAft>
                          <a:spcPts val="800"/>
                        </a:spcAft>
                      </a:pPr>
                      <a:r>
                        <a:rPr lang="en-IN" sz="1100" dirty="0">
                          <a:effectLst/>
                        </a:rPr>
                        <a:t> </a:t>
                      </a:r>
                      <a:endParaRPr lang="en-IN" sz="1050" dirty="0">
                        <a:effectLst/>
                      </a:endParaRPr>
                    </a:p>
                    <a:p>
                      <a:pPr algn="ctr">
                        <a:lnSpc>
                          <a:spcPct val="107000"/>
                        </a:lnSpc>
                        <a:spcAft>
                          <a:spcPts val="800"/>
                        </a:spcAft>
                      </a:pPr>
                      <a:r>
                        <a:rPr lang="en-IN" sz="1100" dirty="0">
                          <a:effectLst/>
                        </a:rPr>
                        <a:t>39.06</a:t>
                      </a:r>
                      <a:endParaRPr lang="en-IN" sz="1050" dirty="0">
                        <a:effectLst/>
                        <a:latin typeface="Calibri" panose="020F0502020204030204" pitchFamily="34" charset="0"/>
                        <a:ea typeface="Calibri" panose="020F0502020204030204" pitchFamily="34" charset="0"/>
                        <a:cs typeface="Latha" panose="020B0604020202020204" pitchFamily="34" charset="0"/>
                      </a:endParaRPr>
                    </a:p>
                  </a:txBody>
                  <a:tcPr marL="58615" marR="58615" marT="0" marB="0"/>
                </a:tc>
                <a:extLst>
                  <a:ext uri="{0D108BD9-81ED-4DB2-BD59-A6C34878D82A}">
                    <a16:rowId xmlns:a16="http://schemas.microsoft.com/office/drawing/2014/main" val="2359891307"/>
                  </a:ext>
                </a:extLst>
              </a:tr>
            </a:tbl>
          </a:graphicData>
        </a:graphic>
      </p:graphicFrame>
    </p:spTree>
    <p:extLst>
      <p:ext uri="{BB962C8B-B14F-4D97-AF65-F5344CB8AC3E}">
        <p14:creationId xmlns:p14="http://schemas.microsoft.com/office/powerpoint/2010/main" val="1378535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DD68B-A54C-48FF-955F-6B61768905ED}"/>
              </a:ext>
            </a:extLst>
          </p:cNvPr>
          <p:cNvSpPr>
            <a:spLocks noGrp="1"/>
          </p:cNvSpPr>
          <p:nvPr>
            <p:ph type="title"/>
          </p:nvPr>
        </p:nvSpPr>
        <p:spPr>
          <a:xfrm>
            <a:off x="762000" y="2874885"/>
            <a:ext cx="10668000" cy="1524000"/>
          </a:xfrm>
        </p:spPr>
        <p:txBody>
          <a:bodyPr/>
          <a:lstStyle/>
          <a:p>
            <a:pPr algn="ctr"/>
            <a:r>
              <a:rPr lang="en-US" dirty="0"/>
              <a:t>COMPARISON GRAPHS</a:t>
            </a:r>
            <a:endParaRPr lang="en-IN" dirty="0"/>
          </a:p>
        </p:txBody>
      </p:sp>
    </p:spTree>
    <p:extLst>
      <p:ext uri="{BB962C8B-B14F-4D97-AF65-F5344CB8AC3E}">
        <p14:creationId xmlns:p14="http://schemas.microsoft.com/office/powerpoint/2010/main" val="12804637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1ED7FD9E-CF76-4EA9-BBE0-F2B0C644D8ED}"/>
              </a:ext>
            </a:extLst>
          </p:cNvPr>
          <p:cNvSpPr>
            <a:spLocks noGrp="1"/>
          </p:cNvSpPr>
          <p:nvPr>
            <p:ph type="title"/>
          </p:nvPr>
        </p:nvSpPr>
        <p:spPr>
          <a:xfrm>
            <a:off x="762000" y="1035377"/>
            <a:ext cx="10668000" cy="1524000"/>
          </a:xfrm>
        </p:spPr>
        <p:txBody>
          <a:bodyPr/>
          <a:lstStyle/>
          <a:p>
            <a:r>
              <a:rPr lang="en-IN" dirty="0"/>
              <a:t>Configuration 1</a:t>
            </a:r>
          </a:p>
        </p:txBody>
      </p:sp>
      <p:pic>
        <p:nvPicPr>
          <p:cNvPr id="19" name="Content Placeholder 18">
            <a:extLst>
              <a:ext uri="{FF2B5EF4-FFF2-40B4-BE49-F238E27FC236}">
                <a16:creationId xmlns:a16="http://schemas.microsoft.com/office/drawing/2014/main" id="{5A07760D-81CF-4810-92C3-CDFF144BB9C9}"/>
              </a:ext>
            </a:extLst>
          </p:cNvPr>
          <p:cNvPicPr>
            <a:picLocks noGrp="1"/>
          </p:cNvPicPr>
          <p:nvPr>
            <p:ph idx="4294967295"/>
          </p:nvPr>
        </p:nvPicPr>
        <p:blipFill>
          <a:blip r:embed="rId2">
            <a:extLst>
              <a:ext uri="{28A0092B-C50C-407E-A947-70E740481C1C}">
                <a14:useLocalDpi xmlns:a14="http://schemas.microsoft.com/office/drawing/2010/main" val="0"/>
              </a:ext>
            </a:extLst>
          </a:blip>
          <a:stretch>
            <a:fillRect/>
          </a:stretch>
        </p:blipFill>
        <p:spPr>
          <a:xfrm>
            <a:off x="2594193" y="3428682"/>
            <a:ext cx="3036886" cy="2316163"/>
          </a:xfrm>
          <a:prstGeom prst="rect">
            <a:avLst/>
          </a:prstGeom>
        </p:spPr>
      </p:pic>
      <p:pic>
        <p:nvPicPr>
          <p:cNvPr id="16" name="Picture 15">
            <a:extLst>
              <a:ext uri="{FF2B5EF4-FFF2-40B4-BE49-F238E27FC236}">
                <a16:creationId xmlns:a16="http://schemas.microsoft.com/office/drawing/2014/main" id="{DE4B0306-16E7-4C6A-B881-5717624B4E21}"/>
              </a:ext>
            </a:extLst>
          </p:cNvPr>
          <p:cNvPicPr/>
          <p:nvPr/>
        </p:nvPicPr>
        <p:blipFill>
          <a:blip r:embed="rId3">
            <a:extLst>
              <a:ext uri="{28A0092B-C50C-407E-A947-70E740481C1C}">
                <a14:useLocalDpi xmlns:a14="http://schemas.microsoft.com/office/drawing/2010/main" val="0"/>
              </a:ext>
            </a:extLst>
          </a:blip>
          <a:stretch>
            <a:fillRect/>
          </a:stretch>
        </p:blipFill>
        <p:spPr>
          <a:xfrm>
            <a:off x="6560923" y="3429000"/>
            <a:ext cx="3036886" cy="2315845"/>
          </a:xfrm>
          <a:prstGeom prst="rect">
            <a:avLst/>
          </a:prstGeom>
        </p:spPr>
      </p:pic>
      <p:sp>
        <p:nvSpPr>
          <p:cNvPr id="14" name="TextBox 13">
            <a:extLst>
              <a:ext uri="{FF2B5EF4-FFF2-40B4-BE49-F238E27FC236}">
                <a16:creationId xmlns:a16="http://schemas.microsoft.com/office/drawing/2014/main" id="{5F917220-664D-4144-A550-3E474E75BCEA}"/>
              </a:ext>
            </a:extLst>
          </p:cNvPr>
          <p:cNvSpPr txBox="1"/>
          <p:nvPr/>
        </p:nvSpPr>
        <p:spPr>
          <a:xfrm>
            <a:off x="4653756" y="2752725"/>
            <a:ext cx="3036888" cy="461665"/>
          </a:xfrm>
          <a:prstGeom prst="rect">
            <a:avLst/>
          </a:prstGeom>
          <a:noFill/>
        </p:spPr>
        <p:txBody>
          <a:bodyPr wrap="square" rtlCol="0">
            <a:spAutoFit/>
          </a:bodyPr>
          <a:lstStyle/>
          <a:p>
            <a:r>
              <a:rPr lang="en-IN" sz="2400" dirty="0"/>
              <a:t>Accuracy and Loss</a:t>
            </a:r>
          </a:p>
        </p:txBody>
      </p:sp>
    </p:spTree>
    <p:extLst>
      <p:ext uri="{BB962C8B-B14F-4D97-AF65-F5344CB8AC3E}">
        <p14:creationId xmlns:p14="http://schemas.microsoft.com/office/powerpoint/2010/main" val="30329815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1ED7FD9E-CF76-4EA9-BBE0-F2B0C644D8ED}"/>
              </a:ext>
            </a:extLst>
          </p:cNvPr>
          <p:cNvSpPr>
            <a:spLocks noGrp="1"/>
          </p:cNvSpPr>
          <p:nvPr>
            <p:ph type="title"/>
          </p:nvPr>
        </p:nvSpPr>
        <p:spPr>
          <a:xfrm>
            <a:off x="762000" y="1035377"/>
            <a:ext cx="10668000" cy="1524000"/>
          </a:xfrm>
        </p:spPr>
        <p:txBody>
          <a:bodyPr/>
          <a:lstStyle/>
          <a:p>
            <a:r>
              <a:rPr lang="en-IN" dirty="0"/>
              <a:t>Configuration 2</a:t>
            </a:r>
          </a:p>
        </p:txBody>
      </p:sp>
      <p:pic>
        <p:nvPicPr>
          <p:cNvPr id="19" name="Content Placeholder 18">
            <a:extLst>
              <a:ext uri="{FF2B5EF4-FFF2-40B4-BE49-F238E27FC236}">
                <a16:creationId xmlns:a16="http://schemas.microsoft.com/office/drawing/2014/main" id="{5A07760D-81CF-4810-92C3-CDFF144BB9C9}"/>
              </a:ext>
            </a:extLst>
          </p:cNvPr>
          <p:cNvPicPr>
            <a:picLocks noGrp="1"/>
          </p:cNvPicPr>
          <p:nvPr>
            <p:ph idx="4294967295"/>
          </p:nvPr>
        </p:nvPicPr>
        <p:blipFill>
          <a:blip r:embed="rId2">
            <a:extLst>
              <a:ext uri="{28A0092B-C50C-407E-A947-70E740481C1C}">
                <a14:useLocalDpi xmlns:a14="http://schemas.microsoft.com/office/drawing/2010/main" val="0"/>
              </a:ext>
            </a:extLst>
          </a:blip>
          <a:srcRect/>
          <a:stretch/>
        </p:blipFill>
        <p:spPr>
          <a:xfrm>
            <a:off x="2610338" y="3407738"/>
            <a:ext cx="3023258" cy="2315845"/>
          </a:xfrm>
          <a:prstGeom prst="rect">
            <a:avLst/>
          </a:prstGeom>
        </p:spPr>
      </p:pic>
      <p:pic>
        <p:nvPicPr>
          <p:cNvPr id="16" name="Picture 15">
            <a:extLst>
              <a:ext uri="{FF2B5EF4-FFF2-40B4-BE49-F238E27FC236}">
                <a16:creationId xmlns:a16="http://schemas.microsoft.com/office/drawing/2014/main" id="{DE4B0306-16E7-4C6A-B881-5717624B4E21}"/>
              </a:ext>
            </a:extLst>
          </p:cNvPr>
          <p:cNvPicPr/>
          <p:nvPr/>
        </p:nvPicPr>
        <p:blipFill>
          <a:blip r:embed="rId3">
            <a:extLst>
              <a:ext uri="{28A0092B-C50C-407E-A947-70E740481C1C}">
                <a14:useLocalDpi xmlns:a14="http://schemas.microsoft.com/office/drawing/2010/main" val="0"/>
              </a:ext>
            </a:extLst>
          </a:blip>
          <a:srcRect/>
          <a:stretch/>
        </p:blipFill>
        <p:spPr>
          <a:xfrm>
            <a:off x="6689032" y="3429000"/>
            <a:ext cx="3023258" cy="2315845"/>
          </a:xfrm>
          <a:prstGeom prst="rect">
            <a:avLst/>
          </a:prstGeom>
        </p:spPr>
      </p:pic>
      <p:sp>
        <p:nvSpPr>
          <p:cNvPr id="14" name="TextBox 13">
            <a:extLst>
              <a:ext uri="{FF2B5EF4-FFF2-40B4-BE49-F238E27FC236}">
                <a16:creationId xmlns:a16="http://schemas.microsoft.com/office/drawing/2014/main" id="{5F917220-664D-4144-A550-3E474E75BCEA}"/>
              </a:ext>
            </a:extLst>
          </p:cNvPr>
          <p:cNvSpPr txBox="1"/>
          <p:nvPr/>
        </p:nvSpPr>
        <p:spPr>
          <a:xfrm>
            <a:off x="4653756" y="2752725"/>
            <a:ext cx="3036888" cy="461665"/>
          </a:xfrm>
          <a:prstGeom prst="rect">
            <a:avLst/>
          </a:prstGeom>
          <a:noFill/>
        </p:spPr>
        <p:txBody>
          <a:bodyPr wrap="square" rtlCol="0">
            <a:spAutoFit/>
          </a:bodyPr>
          <a:lstStyle/>
          <a:p>
            <a:r>
              <a:rPr lang="en-IN" sz="2400" dirty="0"/>
              <a:t>Accuracy and Loss</a:t>
            </a:r>
          </a:p>
        </p:txBody>
      </p:sp>
    </p:spTree>
    <p:extLst>
      <p:ext uri="{BB962C8B-B14F-4D97-AF65-F5344CB8AC3E}">
        <p14:creationId xmlns:p14="http://schemas.microsoft.com/office/powerpoint/2010/main" val="147328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1ED7FD9E-CF76-4EA9-BBE0-F2B0C644D8ED}"/>
              </a:ext>
            </a:extLst>
          </p:cNvPr>
          <p:cNvSpPr>
            <a:spLocks noGrp="1"/>
          </p:cNvSpPr>
          <p:nvPr>
            <p:ph type="title"/>
          </p:nvPr>
        </p:nvSpPr>
        <p:spPr>
          <a:xfrm>
            <a:off x="762000" y="1035377"/>
            <a:ext cx="10668000" cy="1524000"/>
          </a:xfrm>
        </p:spPr>
        <p:txBody>
          <a:bodyPr/>
          <a:lstStyle/>
          <a:p>
            <a:r>
              <a:rPr lang="en-IN" dirty="0"/>
              <a:t>Configuration 3</a:t>
            </a:r>
          </a:p>
        </p:txBody>
      </p:sp>
      <p:pic>
        <p:nvPicPr>
          <p:cNvPr id="19" name="Content Placeholder 18">
            <a:extLst>
              <a:ext uri="{FF2B5EF4-FFF2-40B4-BE49-F238E27FC236}">
                <a16:creationId xmlns:a16="http://schemas.microsoft.com/office/drawing/2014/main" id="{5A07760D-81CF-4810-92C3-CDFF144BB9C9}"/>
              </a:ext>
            </a:extLst>
          </p:cNvPr>
          <p:cNvPicPr>
            <a:picLocks noGrp="1"/>
          </p:cNvPicPr>
          <p:nvPr>
            <p:ph idx="4294967295"/>
          </p:nvPr>
        </p:nvPicPr>
        <p:blipFill>
          <a:blip r:embed="rId2">
            <a:extLst>
              <a:ext uri="{28A0092B-C50C-407E-A947-70E740481C1C}">
                <a14:useLocalDpi xmlns:a14="http://schemas.microsoft.com/office/drawing/2010/main" val="0"/>
              </a:ext>
            </a:extLst>
          </a:blip>
          <a:srcRect/>
          <a:stretch/>
        </p:blipFill>
        <p:spPr>
          <a:xfrm>
            <a:off x="2659508" y="3511895"/>
            <a:ext cx="3036886" cy="2038849"/>
          </a:xfrm>
          <a:prstGeom prst="rect">
            <a:avLst/>
          </a:prstGeom>
        </p:spPr>
      </p:pic>
      <p:pic>
        <p:nvPicPr>
          <p:cNvPr id="16" name="Picture 15">
            <a:extLst>
              <a:ext uri="{FF2B5EF4-FFF2-40B4-BE49-F238E27FC236}">
                <a16:creationId xmlns:a16="http://schemas.microsoft.com/office/drawing/2014/main" id="{DE4B0306-16E7-4C6A-B881-5717624B4E21}"/>
              </a:ext>
            </a:extLst>
          </p:cNvPr>
          <p:cNvPicPr/>
          <p:nvPr/>
        </p:nvPicPr>
        <p:blipFill>
          <a:blip r:embed="rId3">
            <a:extLst>
              <a:ext uri="{28A0092B-C50C-407E-A947-70E740481C1C}">
                <a14:useLocalDpi xmlns:a14="http://schemas.microsoft.com/office/drawing/2010/main" val="0"/>
              </a:ext>
            </a:extLst>
          </a:blip>
          <a:srcRect/>
          <a:stretch/>
        </p:blipFill>
        <p:spPr>
          <a:xfrm>
            <a:off x="6747532" y="3511895"/>
            <a:ext cx="3036886" cy="2038849"/>
          </a:xfrm>
          <a:prstGeom prst="rect">
            <a:avLst/>
          </a:prstGeom>
        </p:spPr>
      </p:pic>
      <p:sp>
        <p:nvSpPr>
          <p:cNvPr id="14" name="TextBox 13">
            <a:extLst>
              <a:ext uri="{FF2B5EF4-FFF2-40B4-BE49-F238E27FC236}">
                <a16:creationId xmlns:a16="http://schemas.microsoft.com/office/drawing/2014/main" id="{5F917220-664D-4144-A550-3E474E75BCEA}"/>
              </a:ext>
            </a:extLst>
          </p:cNvPr>
          <p:cNvSpPr txBox="1"/>
          <p:nvPr/>
        </p:nvSpPr>
        <p:spPr>
          <a:xfrm>
            <a:off x="4653756" y="2752725"/>
            <a:ext cx="3036888" cy="461665"/>
          </a:xfrm>
          <a:prstGeom prst="rect">
            <a:avLst/>
          </a:prstGeom>
          <a:noFill/>
        </p:spPr>
        <p:txBody>
          <a:bodyPr wrap="square" rtlCol="0">
            <a:spAutoFit/>
          </a:bodyPr>
          <a:lstStyle/>
          <a:p>
            <a:r>
              <a:rPr lang="en-IN" sz="2400" dirty="0"/>
              <a:t>Accuracy and Loss</a:t>
            </a:r>
          </a:p>
        </p:txBody>
      </p:sp>
    </p:spTree>
    <p:extLst>
      <p:ext uri="{BB962C8B-B14F-4D97-AF65-F5344CB8AC3E}">
        <p14:creationId xmlns:p14="http://schemas.microsoft.com/office/powerpoint/2010/main" val="1133776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1ED7FD9E-CF76-4EA9-BBE0-F2B0C644D8ED}"/>
              </a:ext>
            </a:extLst>
          </p:cNvPr>
          <p:cNvSpPr>
            <a:spLocks noGrp="1"/>
          </p:cNvSpPr>
          <p:nvPr>
            <p:ph type="title"/>
          </p:nvPr>
        </p:nvSpPr>
        <p:spPr>
          <a:xfrm>
            <a:off x="762000" y="1035377"/>
            <a:ext cx="10668000" cy="1524000"/>
          </a:xfrm>
        </p:spPr>
        <p:txBody>
          <a:bodyPr/>
          <a:lstStyle/>
          <a:p>
            <a:r>
              <a:rPr lang="en-IN" dirty="0"/>
              <a:t>Configuration 4</a:t>
            </a:r>
          </a:p>
        </p:txBody>
      </p:sp>
      <p:pic>
        <p:nvPicPr>
          <p:cNvPr id="19" name="Content Placeholder 18">
            <a:extLst>
              <a:ext uri="{FF2B5EF4-FFF2-40B4-BE49-F238E27FC236}">
                <a16:creationId xmlns:a16="http://schemas.microsoft.com/office/drawing/2014/main" id="{5A07760D-81CF-4810-92C3-CDFF144BB9C9}"/>
              </a:ext>
            </a:extLst>
          </p:cNvPr>
          <p:cNvPicPr>
            <a:picLocks noGrp="1"/>
          </p:cNvPicPr>
          <p:nvPr>
            <p:ph idx="4294967295"/>
          </p:nvPr>
        </p:nvPicPr>
        <p:blipFill>
          <a:blip r:embed="rId2">
            <a:extLst>
              <a:ext uri="{28A0092B-C50C-407E-A947-70E740481C1C}">
                <a14:useLocalDpi xmlns:a14="http://schemas.microsoft.com/office/drawing/2010/main" val="0"/>
              </a:ext>
            </a:extLst>
          </a:blip>
          <a:srcRect/>
          <a:stretch/>
        </p:blipFill>
        <p:spPr>
          <a:xfrm>
            <a:off x="2790235" y="3442890"/>
            <a:ext cx="3036886" cy="2288065"/>
          </a:xfrm>
          <a:prstGeom prst="rect">
            <a:avLst/>
          </a:prstGeom>
        </p:spPr>
      </p:pic>
      <p:pic>
        <p:nvPicPr>
          <p:cNvPr id="16" name="Picture 15">
            <a:extLst>
              <a:ext uri="{FF2B5EF4-FFF2-40B4-BE49-F238E27FC236}">
                <a16:creationId xmlns:a16="http://schemas.microsoft.com/office/drawing/2014/main" id="{DE4B0306-16E7-4C6A-B881-5717624B4E21}"/>
              </a:ext>
            </a:extLst>
          </p:cNvPr>
          <p:cNvPicPr/>
          <p:nvPr/>
        </p:nvPicPr>
        <p:blipFill>
          <a:blip r:embed="rId3">
            <a:extLst>
              <a:ext uri="{28A0092B-C50C-407E-A947-70E740481C1C}">
                <a14:useLocalDpi xmlns:a14="http://schemas.microsoft.com/office/drawing/2010/main" val="0"/>
              </a:ext>
            </a:extLst>
          </a:blip>
          <a:srcRect/>
          <a:stretch/>
        </p:blipFill>
        <p:spPr>
          <a:xfrm>
            <a:off x="6635566" y="3442891"/>
            <a:ext cx="3036886" cy="2288064"/>
          </a:xfrm>
          <a:prstGeom prst="rect">
            <a:avLst/>
          </a:prstGeom>
        </p:spPr>
      </p:pic>
      <p:sp>
        <p:nvSpPr>
          <p:cNvPr id="14" name="TextBox 13">
            <a:extLst>
              <a:ext uri="{FF2B5EF4-FFF2-40B4-BE49-F238E27FC236}">
                <a16:creationId xmlns:a16="http://schemas.microsoft.com/office/drawing/2014/main" id="{5F917220-664D-4144-A550-3E474E75BCEA}"/>
              </a:ext>
            </a:extLst>
          </p:cNvPr>
          <p:cNvSpPr txBox="1"/>
          <p:nvPr/>
        </p:nvSpPr>
        <p:spPr>
          <a:xfrm>
            <a:off x="4653756" y="2752725"/>
            <a:ext cx="3036888" cy="461665"/>
          </a:xfrm>
          <a:prstGeom prst="rect">
            <a:avLst/>
          </a:prstGeom>
          <a:noFill/>
        </p:spPr>
        <p:txBody>
          <a:bodyPr wrap="square" rtlCol="0">
            <a:spAutoFit/>
          </a:bodyPr>
          <a:lstStyle/>
          <a:p>
            <a:r>
              <a:rPr lang="en-IN" sz="2400" dirty="0"/>
              <a:t>Accuracy and Loss</a:t>
            </a:r>
          </a:p>
        </p:txBody>
      </p:sp>
    </p:spTree>
    <p:extLst>
      <p:ext uri="{BB962C8B-B14F-4D97-AF65-F5344CB8AC3E}">
        <p14:creationId xmlns:p14="http://schemas.microsoft.com/office/powerpoint/2010/main" val="14933511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1ED7FD9E-CF76-4EA9-BBE0-F2B0C644D8ED}"/>
              </a:ext>
            </a:extLst>
          </p:cNvPr>
          <p:cNvSpPr>
            <a:spLocks noGrp="1"/>
          </p:cNvSpPr>
          <p:nvPr>
            <p:ph type="title"/>
          </p:nvPr>
        </p:nvSpPr>
        <p:spPr>
          <a:xfrm>
            <a:off x="762000" y="1035377"/>
            <a:ext cx="10668000" cy="1524000"/>
          </a:xfrm>
        </p:spPr>
        <p:txBody>
          <a:bodyPr/>
          <a:lstStyle/>
          <a:p>
            <a:r>
              <a:rPr lang="en-IN" dirty="0"/>
              <a:t>Configuration 5</a:t>
            </a:r>
          </a:p>
        </p:txBody>
      </p:sp>
      <p:pic>
        <p:nvPicPr>
          <p:cNvPr id="19" name="Content Placeholder 18">
            <a:extLst>
              <a:ext uri="{FF2B5EF4-FFF2-40B4-BE49-F238E27FC236}">
                <a16:creationId xmlns:a16="http://schemas.microsoft.com/office/drawing/2014/main" id="{5A07760D-81CF-4810-92C3-CDFF144BB9C9}"/>
              </a:ext>
            </a:extLst>
          </p:cNvPr>
          <p:cNvPicPr>
            <a:picLocks noGrp="1"/>
          </p:cNvPicPr>
          <p:nvPr>
            <p:ph idx="4294967295"/>
          </p:nvPr>
        </p:nvPicPr>
        <p:blipFill>
          <a:blip r:embed="rId2">
            <a:extLst>
              <a:ext uri="{28A0092B-C50C-407E-A947-70E740481C1C}">
                <a14:useLocalDpi xmlns:a14="http://schemas.microsoft.com/office/drawing/2010/main" val="0"/>
              </a:ext>
            </a:extLst>
          </a:blip>
          <a:srcRect/>
          <a:stretch/>
        </p:blipFill>
        <p:spPr>
          <a:xfrm>
            <a:off x="2717984" y="3428682"/>
            <a:ext cx="3036885" cy="2316163"/>
          </a:xfrm>
          <a:prstGeom prst="rect">
            <a:avLst/>
          </a:prstGeom>
        </p:spPr>
      </p:pic>
      <p:pic>
        <p:nvPicPr>
          <p:cNvPr id="16" name="Picture 15">
            <a:extLst>
              <a:ext uri="{FF2B5EF4-FFF2-40B4-BE49-F238E27FC236}">
                <a16:creationId xmlns:a16="http://schemas.microsoft.com/office/drawing/2014/main" id="{DE4B0306-16E7-4C6A-B881-5717624B4E21}"/>
              </a:ext>
            </a:extLst>
          </p:cNvPr>
          <p:cNvPicPr/>
          <p:nvPr/>
        </p:nvPicPr>
        <p:blipFill>
          <a:blip r:embed="rId3">
            <a:extLst>
              <a:ext uri="{28A0092B-C50C-407E-A947-70E740481C1C}">
                <a14:useLocalDpi xmlns:a14="http://schemas.microsoft.com/office/drawing/2010/main" val="0"/>
              </a:ext>
            </a:extLst>
          </a:blip>
          <a:srcRect/>
          <a:stretch/>
        </p:blipFill>
        <p:spPr>
          <a:xfrm>
            <a:off x="6437130" y="3428683"/>
            <a:ext cx="3036886" cy="2316162"/>
          </a:xfrm>
          <a:prstGeom prst="rect">
            <a:avLst/>
          </a:prstGeom>
        </p:spPr>
      </p:pic>
      <p:sp>
        <p:nvSpPr>
          <p:cNvPr id="14" name="TextBox 13">
            <a:extLst>
              <a:ext uri="{FF2B5EF4-FFF2-40B4-BE49-F238E27FC236}">
                <a16:creationId xmlns:a16="http://schemas.microsoft.com/office/drawing/2014/main" id="{5F917220-664D-4144-A550-3E474E75BCEA}"/>
              </a:ext>
            </a:extLst>
          </p:cNvPr>
          <p:cNvSpPr txBox="1"/>
          <p:nvPr/>
        </p:nvSpPr>
        <p:spPr>
          <a:xfrm>
            <a:off x="4653756" y="2752725"/>
            <a:ext cx="3036888" cy="461665"/>
          </a:xfrm>
          <a:prstGeom prst="rect">
            <a:avLst/>
          </a:prstGeom>
          <a:noFill/>
        </p:spPr>
        <p:txBody>
          <a:bodyPr wrap="square" rtlCol="0">
            <a:spAutoFit/>
          </a:bodyPr>
          <a:lstStyle/>
          <a:p>
            <a:r>
              <a:rPr lang="en-IN" sz="2400" dirty="0"/>
              <a:t>Accuracy and Loss</a:t>
            </a:r>
          </a:p>
        </p:txBody>
      </p:sp>
    </p:spTree>
    <p:extLst>
      <p:ext uri="{BB962C8B-B14F-4D97-AF65-F5344CB8AC3E}">
        <p14:creationId xmlns:p14="http://schemas.microsoft.com/office/powerpoint/2010/main" val="5228945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1ED7FD9E-CF76-4EA9-BBE0-F2B0C644D8ED}"/>
              </a:ext>
            </a:extLst>
          </p:cNvPr>
          <p:cNvSpPr>
            <a:spLocks noGrp="1"/>
          </p:cNvSpPr>
          <p:nvPr>
            <p:ph type="title"/>
          </p:nvPr>
        </p:nvSpPr>
        <p:spPr>
          <a:xfrm>
            <a:off x="762000" y="1035377"/>
            <a:ext cx="10668000" cy="1524000"/>
          </a:xfrm>
        </p:spPr>
        <p:txBody>
          <a:bodyPr/>
          <a:lstStyle/>
          <a:p>
            <a:r>
              <a:rPr lang="en-IN" dirty="0"/>
              <a:t>Configuration 6</a:t>
            </a:r>
          </a:p>
        </p:txBody>
      </p:sp>
      <p:pic>
        <p:nvPicPr>
          <p:cNvPr id="19" name="Content Placeholder 18">
            <a:extLst>
              <a:ext uri="{FF2B5EF4-FFF2-40B4-BE49-F238E27FC236}">
                <a16:creationId xmlns:a16="http://schemas.microsoft.com/office/drawing/2014/main" id="{5A07760D-81CF-4810-92C3-CDFF144BB9C9}"/>
              </a:ext>
            </a:extLst>
          </p:cNvPr>
          <p:cNvPicPr>
            <a:picLocks noGrp="1"/>
          </p:cNvPicPr>
          <p:nvPr>
            <p:ph idx="4294967295"/>
          </p:nvPr>
        </p:nvPicPr>
        <p:blipFill>
          <a:blip r:embed="rId2">
            <a:extLst>
              <a:ext uri="{28A0092B-C50C-407E-A947-70E740481C1C}">
                <a14:useLocalDpi xmlns:a14="http://schemas.microsoft.com/office/drawing/2010/main" val="0"/>
              </a:ext>
            </a:extLst>
          </a:blip>
          <a:srcRect/>
          <a:stretch/>
        </p:blipFill>
        <p:spPr>
          <a:xfrm>
            <a:off x="2930096" y="3602818"/>
            <a:ext cx="3036886" cy="2219805"/>
          </a:xfrm>
          <a:prstGeom prst="rect">
            <a:avLst/>
          </a:prstGeom>
        </p:spPr>
      </p:pic>
      <p:pic>
        <p:nvPicPr>
          <p:cNvPr id="16" name="Picture 15">
            <a:extLst>
              <a:ext uri="{FF2B5EF4-FFF2-40B4-BE49-F238E27FC236}">
                <a16:creationId xmlns:a16="http://schemas.microsoft.com/office/drawing/2014/main" id="{DE4B0306-16E7-4C6A-B881-5717624B4E21}"/>
              </a:ext>
            </a:extLst>
          </p:cNvPr>
          <p:cNvPicPr/>
          <p:nvPr/>
        </p:nvPicPr>
        <p:blipFill>
          <a:blip r:embed="rId3">
            <a:extLst>
              <a:ext uri="{28A0092B-C50C-407E-A947-70E740481C1C}">
                <a14:useLocalDpi xmlns:a14="http://schemas.microsoft.com/office/drawing/2010/main" val="0"/>
              </a:ext>
            </a:extLst>
          </a:blip>
          <a:srcRect/>
          <a:stretch/>
        </p:blipFill>
        <p:spPr>
          <a:xfrm>
            <a:off x="6616904" y="3602818"/>
            <a:ext cx="3036886" cy="2219805"/>
          </a:xfrm>
          <a:prstGeom prst="rect">
            <a:avLst/>
          </a:prstGeom>
        </p:spPr>
      </p:pic>
      <p:sp>
        <p:nvSpPr>
          <p:cNvPr id="14" name="TextBox 13">
            <a:extLst>
              <a:ext uri="{FF2B5EF4-FFF2-40B4-BE49-F238E27FC236}">
                <a16:creationId xmlns:a16="http://schemas.microsoft.com/office/drawing/2014/main" id="{5F917220-664D-4144-A550-3E474E75BCEA}"/>
              </a:ext>
            </a:extLst>
          </p:cNvPr>
          <p:cNvSpPr txBox="1"/>
          <p:nvPr/>
        </p:nvSpPr>
        <p:spPr>
          <a:xfrm>
            <a:off x="4653756" y="2752725"/>
            <a:ext cx="3036888" cy="461665"/>
          </a:xfrm>
          <a:prstGeom prst="rect">
            <a:avLst/>
          </a:prstGeom>
          <a:noFill/>
        </p:spPr>
        <p:txBody>
          <a:bodyPr wrap="square" rtlCol="0">
            <a:spAutoFit/>
          </a:bodyPr>
          <a:lstStyle/>
          <a:p>
            <a:r>
              <a:rPr lang="en-IN" sz="2400" dirty="0"/>
              <a:t>Accuracy and Loss</a:t>
            </a:r>
          </a:p>
        </p:txBody>
      </p:sp>
    </p:spTree>
    <p:extLst>
      <p:ext uri="{BB962C8B-B14F-4D97-AF65-F5344CB8AC3E}">
        <p14:creationId xmlns:p14="http://schemas.microsoft.com/office/powerpoint/2010/main" val="38411372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1ED7FD9E-CF76-4EA9-BBE0-F2B0C644D8ED}"/>
              </a:ext>
            </a:extLst>
          </p:cNvPr>
          <p:cNvSpPr>
            <a:spLocks noGrp="1"/>
          </p:cNvSpPr>
          <p:nvPr>
            <p:ph type="title"/>
          </p:nvPr>
        </p:nvSpPr>
        <p:spPr>
          <a:xfrm>
            <a:off x="762000" y="1035377"/>
            <a:ext cx="10668000" cy="1524000"/>
          </a:xfrm>
        </p:spPr>
        <p:txBody>
          <a:bodyPr/>
          <a:lstStyle/>
          <a:p>
            <a:r>
              <a:rPr lang="en-IN" dirty="0"/>
              <a:t>Configuration 7</a:t>
            </a:r>
          </a:p>
        </p:txBody>
      </p:sp>
      <p:pic>
        <p:nvPicPr>
          <p:cNvPr id="19" name="Content Placeholder 18">
            <a:extLst>
              <a:ext uri="{FF2B5EF4-FFF2-40B4-BE49-F238E27FC236}">
                <a16:creationId xmlns:a16="http://schemas.microsoft.com/office/drawing/2014/main" id="{5A07760D-81CF-4810-92C3-CDFF144BB9C9}"/>
              </a:ext>
            </a:extLst>
          </p:cNvPr>
          <p:cNvPicPr>
            <a:picLocks noGrp="1"/>
          </p:cNvPicPr>
          <p:nvPr>
            <p:ph idx="4294967295"/>
          </p:nvPr>
        </p:nvPicPr>
        <p:blipFill>
          <a:blip r:embed="rId2">
            <a:extLst>
              <a:ext uri="{28A0092B-C50C-407E-A947-70E740481C1C}">
                <a14:useLocalDpi xmlns:a14="http://schemas.microsoft.com/office/drawing/2010/main" val="0"/>
              </a:ext>
            </a:extLst>
          </a:blip>
          <a:srcRect/>
          <a:stretch/>
        </p:blipFill>
        <p:spPr>
          <a:xfrm>
            <a:off x="2538210" y="3508311"/>
            <a:ext cx="3036888" cy="2174032"/>
          </a:xfrm>
          <a:prstGeom prst="rect">
            <a:avLst/>
          </a:prstGeom>
        </p:spPr>
      </p:pic>
      <p:pic>
        <p:nvPicPr>
          <p:cNvPr id="16" name="Picture 15">
            <a:extLst>
              <a:ext uri="{FF2B5EF4-FFF2-40B4-BE49-F238E27FC236}">
                <a16:creationId xmlns:a16="http://schemas.microsoft.com/office/drawing/2014/main" id="{DE4B0306-16E7-4C6A-B881-5717624B4E21}"/>
              </a:ext>
            </a:extLst>
          </p:cNvPr>
          <p:cNvPicPr/>
          <p:nvPr/>
        </p:nvPicPr>
        <p:blipFill>
          <a:blip r:embed="rId3">
            <a:extLst>
              <a:ext uri="{28A0092B-C50C-407E-A947-70E740481C1C}">
                <a14:useLocalDpi xmlns:a14="http://schemas.microsoft.com/office/drawing/2010/main" val="0"/>
              </a:ext>
            </a:extLst>
          </a:blip>
          <a:srcRect/>
          <a:stretch/>
        </p:blipFill>
        <p:spPr>
          <a:xfrm>
            <a:off x="6616904" y="3508311"/>
            <a:ext cx="3036886" cy="2174032"/>
          </a:xfrm>
          <a:prstGeom prst="rect">
            <a:avLst/>
          </a:prstGeom>
        </p:spPr>
      </p:pic>
      <p:sp>
        <p:nvSpPr>
          <p:cNvPr id="14" name="TextBox 13">
            <a:extLst>
              <a:ext uri="{FF2B5EF4-FFF2-40B4-BE49-F238E27FC236}">
                <a16:creationId xmlns:a16="http://schemas.microsoft.com/office/drawing/2014/main" id="{5F917220-664D-4144-A550-3E474E75BCEA}"/>
              </a:ext>
            </a:extLst>
          </p:cNvPr>
          <p:cNvSpPr txBox="1"/>
          <p:nvPr/>
        </p:nvSpPr>
        <p:spPr>
          <a:xfrm>
            <a:off x="4653756" y="2752725"/>
            <a:ext cx="3036888" cy="461665"/>
          </a:xfrm>
          <a:prstGeom prst="rect">
            <a:avLst/>
          </a:prstGeom>
          <a:noFill/>
        </p:spPr>
        <p:txBody>
          <a:bodyPr wrap="square" rtlCol="0">
            <a:spAutoFit/>
          </a:bodyPr>
          <a:lstStyle/>
          <a:p>
            <a:r>
              <a:rPr lang="en-IN" sz="2400" dirty="0"/>
              <a:t>Accuracy and Loss</a:t>
            </a:r>
          </a:p>
        </p:txBody>
      </p:sp>
    </p:spTree>
    <p:extLst>
      <p:ext uri="{BB962C8B-B14F-4D97-AF65-F5344CB8AC3E}">
        <p14:creationId xmlns:p14="http://schemas.microsoft.com/office/powerpoint/2010/main" val="3037692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EB923-1B4F-4F6B-BFAB-6E82B1F16791}"/>
              </a:ext>
            </a:extLst>
          </p:cNvPr>
          <p:cNvSpPr>
            <a:spLocks noGrp="1"/>
          </p:cNvSpPr>
          <p:nvPr>
            <p:ph type="title"/>
          </p:nvPr>
        </p:nvSpPr>
        <p:spPr>
          <a:xfrm>
            <a:off x="762000" y="155510"/>
            <a:ext cx="10668000" cy="1524000"/>
          </a:xfrm>
        </p:spPr>
        <p:txBody>
          <a:bodyPr/>
          <a:lstStyle/>
          <a:p>
            <a:r>
              <a:rPr lang="en-IN" dirty="0"/>
              <a:t>SCOPE</a:t>
            </a:r>
          </a:p>
        </p:txBody>
      </p:sp>
      <p:sp>
        <p:nvSpPr>
          <p:cNvPr id="3" name="Content Placeholder 2">
            <a:extLst>
              <a:ext uri="{FF2B5EF4-FFF2-40B4-BE49-F238E27FC236}">
                <a16:creationId xmlns:a16="http://schemas.microsoft.com/office/drawing/2014/main" id="{72C807E9-DFC3-43BA-AE5A-25E477C49FE2}"/>
              </a:ext>
            </a:extLst>
          </p:cNvPr>
          <p:cNvSpPr>
            <a:spLocks noGrp="1"/>
          </p:cNvSpPr>
          <p:nvPr>
            <p:ph idx="1"/>
          </p:nvPr>
        </p:nvSpPr>
        <p:spPr>
          <a:xfrm>
            <a:off x="452760" y="1553591"/>
            <a:ext cx="11327908" cy="4580879"/>
          </a:xfrm>
        </p:spPr>
        <p:txBody>
          <a:bodyPr>
            <a:normAutofit fontScale="70000" lnSpcReduction="20000"/>
          </a:bodyPr>
          <a:lstStyle/>
          <a:p>
            <a:pPr algn="just"/>
            <a:r>
              <a:rPr lang="en-IN" sz="2800" dirty="0">
                <a:effectLst/>
                <a:ea typeface="Calibri" panose="020F0502020204030204" pitchFamily="34" charset="0"/>
              </a:rPr>
              <a:t>Conversational AI Chatbot using Deep Learning is an interesting problem in the field of Natural Language Processing. </a:t>
            </a:r>
          </a:p>
          <a:p>
            <a:pPr algn="just"/>
            <a:r>
              <a:rPr lang="en-IN" sz="2800" dirty="0">
                <a:effectLst/>
                <a:ea typeface="Calibri" panose="020F0502020204030204" pitchFamily="34" charset="0"/>
              </a:rPr>
              <a:t>Chatbot is a Software program that generates response based on given input to mimic human conversations in text or voice mode. These applications are designed to simulate human-human interactions.</a:t>
            </a:r>
          </a:p>
          <a:p>
            <a:pPr algn="just"/>
            <a:r>
              <a:rPr lang="en-IN" sz="2800" dirty="0">
                <a:effectLst/>
                <a:ea typeface="Calibri" panose="020F0502020204030204" pitchFamily="34" charset="0"/>
              </a:rPr>
              <a:t>In the past, methods for constructing chatbot architectures have relied on hand-written rules and templates or simple statistical methods.</a:t>
            </a:r>
          </a:p>
          <a:p>
            <a:pPr algn="just"/>
            <a:r>
              <a:rPr lang="en-IN" sz="2800" dirty="0">
                <a:effectLst/>
                <a:ea typeface="Calibri" panose="020F0502020204030204" pitchFamily="34" charset="0"/>
              </a:rPr>
              <a:t>With the rise of deep learning, these models were quickly replaced by end-to-end trainable neural networks. </a:t>
            </a:r>
          </a:p>
          <a:p>
            <a:pPr algn="just"/>
            <a:r>
              <a:rPr lang="en-IN" sz="2800" dirty="0">
                <a:ea typeface="Calibri" panose="020F0502020204030204" pitchFamily="34" charset="0"/>
              </a:rPr>
              <a:t>To overcome these limitations, we try to develop a generative based conversational chatbot using Seq2Seq with Attention mechanism for society and enterprise applications.</a:t>
            </a:r>
          </a:p>
          <a:p>
            <a:endParaRPr lang="en-IN" sz="2800" dirty="0">
              <a:effectLst/>
              <a:latin typeface="Avenir Next LT Pro (Body)"/>
              <a:ea typeface="Calibri" panose="020F0502020204030204" pitchFamily="34" charset="0"/>
            </a:endParaRPr>
          </a:p>
          <a:p>
            <a:endParaRPr lang="en-IN" dirty="0"/>
          </a:p>
        </p:txBody>
      </p:sp>
    </p:spTree>
    <p:extLst>
      <p:ext uri="{BB962C8B-B14F-4D97-AF65-F5344CB8AC3E}">
        <p14:creationId xmlns:p14="http://schemas.microsoft.com/office/powerpoint/2010/main" val="19602261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1ED7FD9E-CF76-4EA9-BBE0-F2B0C644D8ED}"/>
              </a:ext>
            </a:extLst>
          </p:cNvPr>
          <p:cNvSpPr>
            <a:spLocks noGrp="1"/>
          </p:cNvSpPr>
          <p:nvPr>
            <p:ph type="title"/>
          </p:nvPr>
        </p:nvSpPr>
        <p:spPr>
          <a:xfrm>
            <a:off x="762000" y="1035377"/>
            <a:ext cx="10668000" cy="1524000"/>
          </a:xfrm>
        </p:spPr>
        <p:txBody>
          <a:bodyPr/>
          <a:lstStyle/>
          <a:p>
            <a:r>
              <a:rPr lang="en-IN" dirty="0"/>
              <a:t>Configuration 8</a:t>
            </a:r>
          </a:p>
        </p:txBody>
      </p:sp>
      <p:pic>
        <p:nvPicPr>
          <p:cNvPr id="19" name="Content Placeholder 18">
            <a:extLst>
              <a:ext uri="{FF2B5EF4-FFF2-40B4-BE49-F238E27FC236}">
                <a16:creationId xmlns:a16="http://schemas.microsoft.com/office/drawing/2014/main" id="{5A07760D-81CF-4810-92C3-CDFF144BB9C9}"/>
              </a:ext>
            </a:extLst>
          </p:cNvPr>
          <p:cNvPicPr>
            <a:picLocks noGrp="1"/>
          </p:cNvPicPr>
          <p:nvPr>
            <p:ph idx="4294967295"/>
          </p:nvPr>
        </p:nvPicPr>
        <p:blipFill>
          <a:blip r:embed="rId2">
            <a:extLst>
              <a:ext uri="{28A0092B-C50C-407E-A947-70E740481C1C}">
                <a14:useLocalDpi xmlns:a14="http://schemas.microsoft.com/office/drawing/2010/main" val="0"/>
              </a:ext>
            </a:extLst>
          </a:blip>
          <a:srcRect/>
          <a:stretch/>
        </p:blipFill>
        <p:spPr>
          <a:xfrm>
            <a:off x="2808796" y="3407738"/>
            <a:ext cx="3134803" cy="2309327"/>
          </a:xfrm>
          <a:prstGeom prst="rect">
            <a:avLst/>
          </a:prstGeom>
        </p:spPr>
      </p:pic>
      <p:pic>
        <p:nvPicPr>
          <p:cNvPr id="16" name="Picture 15">
            <a:extLst>
              <a:ext uri="{FF2B5EF4-FFF2-40B4-BE49-F238E27FC236}">
                <a16:creationId xmlns:a16="http://schemas.microsoft.com/office/drawing/2014/main" id="{DE4B0306-16E7-4C6A-B881-5717624B4E21}"/>
              </a:ext>
            </a:extLst>
          </p:cNvPr>
          <p:cNvPicPr/>
          <p:nvPr/>
        </p:nvPicPr>
        <p:blipFill>
          <a:blip r:embed="rId3">
            <a:extLst>
              <a:ext uri="{28A0092B-C50C-407E-A947-70E740481C1C}">
                <a14:useLocalDpi xmlns:a14="http://schemas.microsoft.com/office/drawing/2010/main" val="0"/>
              </a:ext>
            </a:extLst>
          </a:blip>
          <a:srcRect/>
          <a:stretch/>
        </p:blipFill>
        <p:spPr>
          <a:xfrm>
            <a:off x="6626235" y="3407737"/>
            <a:ext cx="3134802" cy="2309327"/>
          </a:xfrm>
          <a:prstGeom prst="rect">
            <a:avLst/>
          </a:prstGeom>
        </p:spPr>
      </p:pic>
      <p:sp>
        <p:nvSpPr>
          <p:cNvPr id="14" name="TextBox 13">
            <a:extLst>
              <a:ext uri="{FF2B5EF4-FFF2-40B4-BE49-F238E27FC236}">
                <a16:creationId xmlns:a16="http://schemas.microsoft.com/office/drawing/2014/main" id="{5F917220-664D-4144-A550-3E474E75BCEA}"/>
              </a:ext>
            </a:extLst>
          </p:cNvPr>
          <p:cNvSpPr txBox="1"/>
          <p:nvPr/>
        </p:nvSpPr>
        <p:spPr>
          <a:xfrm>
            <a:off x="4653756" y="2752725"/>
            <a:ext cx="3036888" cy="461665"/>
          </a:xfrm>
          <a:prstGeom prst="rect">
            <a:avLst/>
          </a:prstGeom>
          <a:noFill/>
        </p:spPr>
        <p:txBody>
          <a:bodyPr wrap="square" rtlCol="0">
            <a:spAutoFit/>
          </a:bodyPr>
          <a:lstStyle/>
          <a:p>
            <a:r>
              <a:rPr lang="en-IN" sz="2400" dirty="0"/>
              <a:t>Accuracy and Loss</a:t>
            </a:r>
          </a:p>
        </p:txBody>
      </p:sp>
    </p:spTree>
    <p:extLst>
      <p:ext uri="{BB962C8B-B14F-4D97-AF65-F5344CB8AC3E}">
        <p14:creationId xmlns:p14="http://schemas.microsoft.com/office/powerpoint/2010/main" val="38945488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1ED7FD9E-CF76-4EA9-BBE0-F2B0C644D8ED}"/>
              </a:ext>
            </a:extLst>
          </p:cNvPr>
          <p:cNvSpPr>
            <a:spLocks noGrp="1"/>
          </p:cNvSpPr>
          <p:nvPr>
            <p:ph type="title"/>
          </p:nvPr>
        </p:nvSpPr>
        <p:spPr>
          <a:xfrm>
            <a:off x="762000" y="1035377"/>
            <a:ext cx="10668000" cy="1524000"/>
          </a:xfrm>
        </p:spPr>
        <p:txBody>
          <a:bodyPr/>
          <a:lstStyle/>
          <a:p>
            <a:r>
              <a:rPr lang="en-IN" dirty="0"/>
              <a:t>Configuration 9</a:t>
            </a:r>
          </a:p>
        </p:txBody>
      </p:sp>
      <p:pic>
        <p:nvPicPr>
          <p:cNvPr id="19" name="Content Placeholder 18">
            <a:extLst>
              <a:ext uri="{FF2B5EF4-FFF2-40B4-BE49-F238E27FC236}">
                <a16:creationId xmlns:a16="http://schemas.microsoft.com/office/drawing/2014/main" id="{5A07760D-81CF-4810-92C3-CDFF144BB9C9}"/>
              </a:ext>
            </a:extLst>
          </p:cNvPr>
          <p:cNvPicPr>
            <a:picLocks noGrp="1"/>
          </p:cNvPicPr>
          <p:nvPr>
            <p:ph idx="4294967295"/>
          </p:nvPr>
        </p:nvPicPr>
        <p:blipFill>
          <a:blip r:embed="rId2">
            <a:extLst>
              <a:ext uri="{28A0092B-C50C-407E-A947-70E740481C1C}">
                <a14:useLocalDpi xmlns:a14="http://schemas.microsoft.com/office/drawing/2010/main" val="0"/>
              </a:ext>
            </a:extLst>
          </a:blip>
          <a:srcRect/>
          <a:stretch/>
        </p:blipFill>
        <p:spPr>
          <a:xfrm>
            <a:off x="2482227" y="3496805"/>
            <a:ext cx="3246771" cy="2138884"/>
          </a:xfrm>
          <a:prstGeom prst="rect">
            <a:avLst/>
          </a:prstGeom>
        </p:spPr>
      </p:pic>
      <p:pic>
        <p:nvPicPr>
          <p:cNvPr id="16" name="Picture 15">
            <a:extLst>
              <a:ext uri="{FF2B5EF4-FFF2-40B4-BE49-F238E27FC236}">
                <a16:creationId xmlns:a16="http://schemas.microsoft.com/office/drawing/2014/main" id="{DE4B0306-16E7-4C6A-B881-5717624B4E21}"/>
              </a:ext>
            </a:extLst>
          </p:cNvPr>
          <p:cNvPicPr/>
          <p:nvPr/>
        </p:nvPicPr>
        <p:blipFill>
          <a:blip r:embed="rId3">
            <a:extLst>
              <a:ext uri="{28A0092B-C50C-407E-A947-70E740481C1C}">
                <a14:useLocalDpi xmlns:a14="http://schemas.microsoft.com/office/drawing/2010/main" val="0"/>
              </a:ext>
            </a:extLst>
          </a:blip>
          <a:srcRect/>
          <a:stretch/>
        </p:blipFill>
        <p:spPr>
          <a:xfrm>
            <a:off x="6463003" y="3496805"/>
            <a:ext cx="3246771" cy="2138883"/>
          </a:xfrm>
          <a:prstGeom prst="rect">
            <a:avLst/>
          </a:prstGeom>
        </p:spPr>
      </p:pic>
      <p:sp>
        <p:nvSpPr>
          <p:cNvPr id="14" name="TextBox 13">
            <a:extLst>
              <a:ext uri="{FF2B5EF4-FFF2-40B4-BE49-F238E27FC236}">
                <a16:creationId xmlns:a16="http://schemas.microsoft.com/office/drawing/2014/main" id="{5F917220-664D-4144-A550-3E474E75BCEA}"/>
              </a:ext>
            </a:extLst>
          </p:cNvPr>
          <p:cNvSpPr txBox="1"/>
          <p:nvPr/>
        </p:nvSpPr>
        <p:spPr>
          <a:xfrm>
            <a:off x="4653756" y="2752725"/>
            <a:ext cx="3036888" cy="461665"/>
          </a:xfrm>
          <a:prstGeom prst="rect">
            <a:avLst/>
          </a:prstGeom>
          <a:noFill/>
        </p:spPr>
        <p:txBody>
          <a:bodyPr wrap="square" rtlCol="0">
            <a:spAutoFit/>
          </a:bodyPr>
          <a:lstStyle/>
          <a:p>
            <a:r>
              <a:rPr lang="en-IN" sz="2400" dirty="0"/>
              <a:t>Accuracy and Loss</a:t>
            </a:r>
          </a:p>
        </p:txBody>
      </p:sp>
    </p:spTree>
    <p:extLst>
      <p:ext uri="{BB962C8B-B14F-4D97-AF65-F5344CB8AC3E}">
        <p14:creationId xmlns:p14="http://schemas.microsoft.com/office/powerpoint/2010/main" val="425745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1ED7FD9E-CF76-4EA9-BBE0-F2B0C644D8ED}"/>
              </a:ext>
            </a:extLst>
          </p:cNvPr>
          <p:cNvSpPr>
            <a:spLocks noGrp="1"/>
          </p:cNvSpPr>
          <p:nvPr>
            <p:ph type="title"/>
          </p:nvPr>
        </p:nvSpPr>
        <p:spPr>
          <a:xfrm>
            <a:off x="762000" y="1035377"/>
            <a:ext cx="10668000" cy="1524000"/>
          </a:xfrm>
        </p:spPr>
        <p:txBody>
          <a:bodyPr/>
          <a:lstStyle/>
          <a:p>
            <a:r>
              <a:rPr lang="en-IN" dirty="0"/>
              <a:t>Configuration 10</a:t>
            </a:r>
          </a:p>
        </p:txBody>
      </p:sp>
      <p:pic>
        <p:nvPicPr>
          <p:cNvPr id="19" name="Content Placeholder 18">
            <a:extLst>
              <a:ext uri="{FF2B5EF4-FFF2-40B4-BE49-F238E27FC236}">
                <a16:creationId xmlns:a16="http://schemas.microsoft.com/office/drawing/2014/main" id="{5A07760D-81CF-4810-92C3-CDFF144BB9C9}"/>
              </a:ext>
            </a:extLst>
          </p:cNvPr>
          <p:cNvPicPr>
            <a:picLocks noGrp="1"/>
          </p:cNvPicPr>
          <p:nvPr>
            <p:ph idx="4294967295"/>
          </p:nvPr>
        </p:nvPicPr>
        <p:blipFill>
          <a:blip r:embed="rId2">
            <a:extLst>
              <a:ext uri="{28A0092B-C50C-407E-A947-70E740481C1C}">
                <a14:useLocalDpi xmlns:a14="http://schemas.microsoft.com/office/drawing/2010/main" val="0"/>
              </a:ext>
            </a:extLst>
          </a:blip>
          <a:srcRect/>
          <a:stretch/>
        </p:blipFill>
        <p:spPr>
          <a:xfrm>
            <a:off x="2416629" y="3496805"/>
            <a:ext cx="3415006" cy="2325818"/>
          </a:xfrm>
          <a:prstGeom prst="rect">
            <a:avLst/>
          </a:prstGeom>
        </p:spPr>
      </p:pic>
      <p:pic>
        <p:nvPicPr>
          <p:cNvPr id="16" name="Picture 15">
            <a:extLst>
              <a:ext uri="{FF2B5EF4-FFF2-40B4-BE49-F238E27FC236}">
                <a16:creationId xmlns:a16="http://schemas.microsoft.com/office/drawing/2014/main" id="{DE4B0306-16E7-4C6A-B881-5717624B4E21}"/>
              </a:ext>
            </a:extLst>
          </p:cNvPr>
          <p:cNvPicPr/>
          <p:nvPr/>
        </p:nvPicPr>
        <p:blipFill>
          <a:blip r:embed="rId3">
            <a:extLst>
              <a:ext uri="{28A0092B-C50C-407E-A947-70E740481C1C}">
                <a14:useLocalDpi xmlns:a14="http://schemas.microsoft.com/office/drawing/2010/main" val="0"/>
              </a:ext>
            </a:extLst>
          </a:blip>
          <a:srcRect/>
          <a:stretch/>
        </p:blipFill>
        <p:spPr>
          <a:xfrm>
            <a:off x="6463004" y="3496805"/>
            <a:ext cx="3415005" cy="2325818"/>
          </a:xfrm>
          <a:prstGeom prst="rect">
            <a:avLst/>
          </a:prstGeom>
        </p:spPr>
      </p:pic>
      <p:sp>
        <p:nvSpPr>
          <p:cNvPr id="14" name="TextBox 13">
            <a:extLst>
              <a:ext uri="{FF2B5EF4-FFF2-40B4-BE49-F238E27FC236}">
                <a16:creationId xmlns:a16="http://schemas.microsoft.com/office/drawing/2014/main" id="{5F917220-664D-4144-A550-3E474E75BCEA}"/>
              </a:ext>
            </a:extLst>
          </p:cNvPr>
          <p:cNvSpPr txBox="1"/>
          <p:nvPr/>
        </p:nvSpPr>
        <p:spPr>
          <a:xfrm>
            <a:off x="4653756" y="2752725"/>
            <a:ext cx="3036888" cy="461665"/>
          </a:xfrm>
          <a:prstGeom prst="rect">
            <a:avLst/>
          </a:prstGeom>
          <a:noFill/>
        </p:spPr>
        <p:txBody>
          <a:bodyPr wrap="square" rtlCol="0">
            <a:spAutoFit/>
          </a:bodyPr>
          <a:lstStyle/>
          <a:p>
            <a:r>
              <a:rPr lang="en-IN" sz="2400" dirty="0"/>
              <a:t>Accuracy and Loss</a:t>
            </a:r>
          </a:p>
        </p:txBody>
      </p:sp>
    </p:spTree>
    <p:extLst>
      <p:ext uri="{BB962C8B-B14F-4D97-AF65-F5344CB8AC3E}">
        <p14:creationId xmlns:p14="http://schemas.microsoft.com/office/powerpoint/2010/main" val="6475822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FFAC7-3B9E-4819-9867-C79763A076D8}"/>
              </a:ext>
            </a:extLst>
          </p:cNvPr>
          <p:cNvSpPr>
            <a:spLocks noGrp="1"/>
          </p:cNvSpPr>
          <p:nvPr>
            <p:ph type="title"/>
          </p:nvPr>
        </p:nvSpPr>
        <p:spPr>
          <a:xfrm>
            <a:off x="659363" y="370114"/>
            <a:ext cx="10668000" cy="1188098"/>
          </a:xfrm>
        </p:spPr>
        <p:txBody>
          <a:bodyPr/>
          <a:lstStyle/>
          <a:p>
            <a:pPr algn="ctr"/>
            <a:r>
              <a:rPr lang="en-IN" dirty="0"/>
              <a:t>Initial Chatbot</a:t>
            </a:r>
          </a:p>
        </p:txBody>
      </p:sp>
      <p:pic>
        <p:nvPicPr>
          <p:cNvPr id="4" name="Content Placeholder 3">
            <a:extLst>
              <a:ext uri="{FF2B5EF4-FFF2-40B4-BE49-F238E27FC236}">
                <a16:creationId xmlns:a16="http://schemas.microsoft.com/office/drawing/2014/main" id="{9F0E87B2-B966-4231-9327-6ED7806A6D6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5278" y="1903444"/>
            <a:ext cx="8556170" cy="4189446"/>
          </a:xfrm>
          <a:prstGeom prst="rect">
            <a:avLst/>
          </a:prstGeom>
          <a:noFill/>
          <a:ln>
            <a:noFill/>
          </a:ln>
        </p:spPr>
      </p:pic>
    </p:spTree>
    <p:extLst>
      <p:ext uri="{BB962C8B-B14F-4D97-AF65-F5344CB8AC3E}">
        <p14:creationId xmlns:p14="http://schemas.microsoft.com/office/powerpoint/2010/main" val="7407624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CEA2-DB1C-41C3-B1AB-B662CC1C5939}"/>
              </a:ext>
            </a:extLst>
          </p:cNvPr>
          <p:cNvSpPr>
            <a:spLocks noGrp="1"/>
          </p:cNvSpPr>
          <p:nvPr>
            <p:ph type="title"/>
          </p:nvPr>
        </p:nvSpPr>
        <p:spPr>
          <a:xfrm>
            <a:off x="762000" y="332793"/>
            <a:ext cx="10668000" cy="1104122"/>
          </a:xfrm>
        </p:spPr>
        <p:txBody>
          <a:bodyPr/>
          <a:lstStyle/>
          <a:p>
            <a:pPr algn="just"/>
            <a:r>
              <a:rPr lang="en-IN" dirty="0"/>
              <a:t>          ChatBot Window with chats</a:t>
            </a:r>
          </a:p>
        </p:txBody>
      </p:sp>
      <p:pic>
        <p:nvPicPr>
          <p:cNvPr id="4" name="Content Placeholder 3">
            <a:extLst>
              <a:ext uri="{FF2B5EF4-FFF2-40B4-BE49-F238E27FC236}">
                <a16:creationId xmlns:a16="http://schemas.microsoft.com/office/drawing/2014/main" id="{82E5302F-CB43-4DBB-9A2D-AB4B2F88D7B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1971" y="1548882"/>
            <a:ext cx="8948057" cy="4609322"/>
          </a:xfrm>
          <a:prstGeom prst="rect">
            <a:avLst/>
          </a:prstGeom>
          <a:noFill/>
          <a:ln>
            <a:noFill/>
          </a:ln>
        </p:spPr>
      </p:pic>
    </p:spTree>
    <p:extLst>
      <p:ext uri="{BB962C8B-B14F-4D97-AF65-F5344CB8AC3E}">
        <p14:creationId xmlns:p14="http://schemas.microsoft.com/office/powerpoint/2010/main" val="9156351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FD47F-BC1A-41BB-898F-4143DAA40FD9}"/>
              </a:ext>
            </a:extLst>
          </p:cNvPr>
          <p:cNvSpPr>
            <a:spLocks noGrp="1"/>
          </p:cNvSpPr>
          <p:nvPr>
            <p:ph type="title"/>
          </p:nvPr>
        </p:nvSpPr>
        <p:spPr/>
        <p:txBody>
          <a:bodyPr/>
          <a:lstStyle/>
          <a:p>
            <a:r>
              <a:rPr lang="en-US" dirty="0"/>
              <a:t>FUTURE WORKS</a:t>
            </a:r>
            <a:endParaRPr lang="en-IN" dirty="0"/>
          </a:p>
        </p:txBody>
      </p:sp>
      <p:sp>
        <p:nvSpPr>
          <p:cNvPr id="3" name="Content Placeholder 2">
            <a:extLst>
              <a:ext uri="{FF2B5EF4-FFF2-40B4-BE49-F238E27FC236}">
                <a16:creationId xmlns:a16="http://schemas.microsoft.com/office/drawing/2014/main" id="{F39C5DE4-2BCB-4D76-8CA9-FA426E204BE8}"/>
              </a:ext>
            </a:extLst>
          </p:cNvPr>
          <p:cNvSpPr>
            <a:spLocks noGrp="1"/>
          </p:cNvSpPr>
          <p:nvPr>
            <p:ph idx="1"/>
          </p:nvPr>
        </p:nvSpPr>
        <p:spPr/>
        <p:txBody>
          <a:bodyPr/>
          <a:lstStyle/>
          <a:p>
            <a:pPr algn="just"/>
            <a:r>
              <a:rPr lang="en-US" sz="2400" dirty="0">
                <a:effectLst/>
                <a:ea typeface="Calibri" panose="020F0502020204030204" pitchFamily="34" charset="0"/>
                <a:cs typeface="Times New Roman" panose="02020603050405020304" pitchFamily="18" charset="0"/>
              </a:rPr>
              <a:t>To use different attention mechanism like Luong attention mechanism </a:t>
            </a:r>
          </a:p>
          <a:p>
            <a:pPr algn="just"/>
            <a:r>
              <a:rPr lang="en-US" sz="2400" dirty="0">
                <a:ea typeface="Calibri" panose="020F0502020204030204" pitchFamily="34" charset="0"/>
                <a:cs typeface="Times New Roman" panose="02020603050405020304" pitchFamily="18" charset="0"/>
              </a:rPr>
              <a:t>To optimize </a:t>
            </a:r>
            <a:r>
              <a:rPr lang="en-US" sz="2400" dirty="0">
                <a:effectLst/>
                <a:ea typeface="Calibri" panose="020F0502020204030204" pitchFamily="34" charset="0"/>
                <a:cs typeface="Times New Roman" panose="02020603050405020304" pitchFamily="18" charset="0"/>
              </a:rPr>
              <a:t>different parameters to improve the performance of the chatbot </a:t>
            </a:r>
          </a:p>
          <a:p>
            <a:pPr algn="just"/>
            <a:r>
              <a:rPr lang="en-US" sz="2400" dirty="0">
                <a:effectLst/>
                <a:ea typeface="Calibri" panose="020F0502020204030204" pitchFamily="34" charset="0"/>
                <a:cs typeface="Times New Roman" panose="02020603050405020304" pitchFamily="18" charset="0"/>
              </a:rPr>
              <a:t> </a:t>
            </a:r>
            <a:r>
              <a:rPr lang="en-US" sz="2400" dirty="0">
                <a:ea typeface="Calibri" panose="020F0502020204030204" pitchFamily="34" charset="0"/>
                <a:cs typeface="Times New Roman" panose="02020603050405020304" pitchFamily="18" charset="0"/>
              </a:rPr>
              <a:t>T</a:t>
            </a:r>
            <a:r>
              <a:rPr lang="en-US" sz="2400" dirty="0">
                <a:effectLst/>
                <a:ea typeface="Calibri" panose="020F0502020204030204" pitchFamily="34" charset="0"/>
                <a:cs typeface="Times New Roman" panose="02020603050405020304" pitchFamily="18" charset="0"/>
              </a:rPr>
              <a:t>o deploy the model using cloud services so that the organizations could benefit from our application. </a:t>
            </a:r>
            <a:endParaRPr lang="en-IN" sz="24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67519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7CDC2-11CD-493F-8F45-8DB073A8E8B7}"/>
              </a:ext>
            </a:extLst>
          </p:cNvPr>
          <p:cNvSpPr>
            <a:spLocks noGrp="1"/>
          </p:cNvSpPr>
          <p:nvPr>
            <p:ph type="title"/>
          </p:nvPr>
        </p:nvSpPr>
        <p:spPr>
          <a:xfrm>
            <a:off x="762000" y="706017"/>
            <a:ext cx="10668000" cy="945502"/>
          </a:xfrm>
        </p:spPr>
        <p:txBody>
          <a:bodyPr/>
          <a:lstStyle/>
          <a:p>
            <a:r>
              <a:rPr lang="en-IN" dirty="0"/>
              <a:t>Conclusion</a:t>
            </a:r>
          </a:p>
        </p:txBody>
      </p:sp>
      <p:sp>
        <p:nvSpPr>
          <p:cNvPr id="3" name="Content Placeholder 2">
            <a:extLst>
              <a:ext uri="{FF2B5EF4-FFF2-40B4-BE49-F238E27FC236}">
                <a16:creationId xmlns:a16="http://schemas.microsoft.com/office/drawing/2014/main" id="{7A01599D-EC2A-40B3-BEEB-8D65AB595DB5}"/>
              </a:ext>
            </a:extLst>
          </p:cNvPr>
          <p:cNvSpPr>
            <a:spLocks noGrp="1"/>
          </p:cNvSpPr>
          <p:nvPr>
            <p:ph idx="1"/>
          </p:nvPr>
        </p:nvSpPr>
        <p:spPr>
          <a:xfrm>
            <a:off x="762000" y="2146041"/>
            <a:ext cx="10668000" cy="3331027"/>
          </a:xfrm>
        </p:spPr>
        <p:txBody>
          <a:bodyPr/>
          <a:lstStyle/>
          <a:p>
            <a:pPr algn="just"/>
            <a:r>
              <a:rPr lang="en-US" sz="2000" dirty="0">
                <a:effectLst/>
                <a:ea typeface="Calibri" panose="020F0502020204030204" pitchFamily="34" charset="0"/>
                <a:cs typeface="Latha" panose="020B0604020202020204" pitchFamily="34" charset="0"/>
              </a:rPr>
              <a:t>The performance of the training was analyzed with the help of automatic evaluation metrices and by comparing output responses for a set of source utterances. </a:t>
            </a:r>
          </a:p>
          <a:p>
            <a:pPr algn="just"/>
            <a:r>
              <a:rPr lang="en-US" sz="2000" dirty="0">
                <a:effectLst/>
                <a:ea typeface="Calibri" panose="020F0502020204030204" pitchFamily="34" charset="0"/>
                <a:cs typeface="Latha" panose="020B0604020202020204" pitchFamily="34" charset="0"/>
              </a:rPr>
              <a:t>We can also try different combination of hyperparameters. </a:t>
            </a:r>
          </a:p>
          <a:p>
            <a:pPr algn="just"/>
            <a:r>
              <a:rPr lang="en-US" sz="2000" dirty="0">
                <a:effectLst/>
                <a:ea typeface="Calibri" panose="020F0502020204030204" pitchFamily="34" charset="0"/>
                <a:cs typeface="Latha" panose="020B0604020202020204" pitchFamily="34" charset="0"/>
              </a:rPr>
              <a:t>The training of Cornell movie subtitles corpus produced result which needs further improvement and attention on training parameters. </a:t>
            </a:r>
          </a:p>
          <a:p>
            <a:pPr algn="just"/>
            <a:r>
              <a:rPr lang="en-US" sz="2000" dirty="0">
                <a:effectLst/>
                <a:ea typeface="Calibri" panose="020F0502020204030204" pitchFamily="34" charset="0"/>
                <a:cs typeface="Latha" panose="020B0604020202020204" pitchFamily="34" charset="0"/>
              </a:rPr>
              <a:t>We can also judge the quality of dataset by using another similar dataset with the Hyperparameters we tried for cornel data.</a:t>
            </a:r>
            <a:endParaRPr lang="en-IN" sz="2000" dirty="0">
              <a:effectLst/>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10401873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9120-4833-4150-8E04-60E79B95A86F}"/>
              </a:ext>
            </a:extLst>
          </p:cNvPr>
          <p:cNvSpPr>
            <a:spLocks noGrp="1"/>
          </p:cNvSpPr>
          <p:nvPr>
            <p:ph type="title"/>
          </p:nvPr>
        </p:nvSpPr>
        <p:spPr>
          <a:xfrm>
            <a:off x="762000" y="762000"/>
            <a:ext cx="10668000" cy="1160106"/>
          </a:xfrm>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834C2E2B-52D3-491E-B386-0FA75203D443}"/>
              </a:ext>
            </a:extLst>
          </p:cNvPr>
          <p:cNvSpPr>
            <a:spLocks noGrp="1"/>
          </p:cNvSpPr>
          <p:nvPr>
            <p:ph idx="1"/>
          </p:nvPr>
        </p:nvSpPr>
        <p:spPr>
          <a:xfrm>
            <a:off x="762000" y="1922105"/>
            <a:ext cx="10668000" cy="4488026"/>
          </a:xfrm>
        </p:spPr>
        <p:txBody>
          <a:bodyPr>
            <a:normAutofit fontScale="77500" lnSpcReduction="20000"/>
          </a:bodyPr>
          <a:lstStyle/>
          <a:p>
            <a:pPr algn="just">
              <a:lnSpc>
                <a:spcPct val="107000"/>
              </a:lnSpc>
              <a:spcAft>
                <a:spcPts val="800"/>
              </a:spcAft>
            </a:pPr>
            <a:r>
              <a:rPr lang="en-IN" sz="1900" dirty="0">
                <a:effectLst/>
                <a:ea typeface="Calibri" panose="020F0502020204030204" pitchFamily="34" charset="0"/>
                <a:cs typeface="Times New Roman" panose="02020603050405020304" pitchFamily="18" charset="0"/>
              </a:rPr>
              <a:t> </a:t>
            </a:r>
            <a:r>
              <a:rPr lang="en-IN" sz="2300" dirty="0">
                <a:effectLst/>
                <a:ea typeface="Calibri" panose="020F0502020204030204" pitchFamily="34" charset="0"/>
                <a:cs typeface="Times New Roman" panose="02020603050405020304" pitchFamily="18" charset="0"/>
              </a:rPr>
              <a:t>[1] K. Cho, B. van Merrienboer, C. Gulcehre, D. Bahdanau, F. Bougares, H. Schwenk,and Y. Bengio ,(2014), “Learning Phrase Representations using RNN Encoder-Decoder for Statistical Machine Translation</a:t>
            </a:r>
            <a:r>
              <a:rPr lang="en-US" sz="2300" dirty="0">
                <a:effectLst/>
                <a:ea typeface="Calibri" panose="020F0502020204030204" pitchFamily="34" charset="0"/>
                <a:cs typeface="Times New Roman" panose="02020603050405020304" pitchFamily="18" charset="0"/>
              </a:rPr>
              <a:t>”</a:t>
            </a:r>
            <a:r>
              <a:rPr lang="en-IN" sz="2300" dirty="0">
                <a:effectLst/>
                <a:ea typeface="Calibri" panose="020F0502020204030204" pitchFamily="34" charset="0"/>
                <a:cs typeface="Times New Roman" panose="02020603050405020304" pitchFamily="18" charset="0"/>
              </a:rPr>
              <a:t>, vol 1406.1078, pp 1724–1734.</a:t>
            </a:r>
          </a:p>
          <a:p>
            <a:pPr algn="just">
              <a:lnSpc>
                <a:spcPct val="107000"/>
              </a:lnSpc>
              <a:spcAft>
                <a:spcPts val="800"/>
              </a:spcAft>
            </a:pPr>
            <a:r>
              <a:rPr lang="en-US" sz="2300" dirty="0">
                <a:effectLst/>
                <a:ea typeface="Calibri" panose="020F0502020204030204" pitchFamily="34" charset="0"/>
                <a:cs typeface="Times New Roman" panose="02020603050405020304" pitchFamily="18" charset="0"/>
              </a:rPr>
              <a:t>[2] </a:t>
            </a:r>
            <a:r>
              <a:rPr lang="en-IN" sz="2300" dirty="0">
                <a:effectLst/>
                <a:ea typeface="Calibri" panose="020F0502020204030204" pitchFamily="34" charset="0"/>
                <a:cs typeface="Times New Roman" panose="02020603050405020304" pitchFamily="18" charset="0"/>
              </a:rPr>
              <a:t>D. Bahdanau, K. Cho, and Y. Bengio, (2014), “Neural Machine Translation by Jointly Learning to Align and Translate”, vol 1409.0473.</a:t>
            </a:r>
          </a:p>
          <a:p>
            <a:pPr algn="just">
              <a:lnSpc>
                <a:spcPct val="107000"/>
              </a:lnSpc>
              <a:spcAft>
                <a:spcPts val="800"/>
              </a:spcAft>
            </a:pPr>
            <a:r>
              <a:rPr lang="en-US" sz="2300" dirty="0">
                <a:effectLst/>
                <a:ea typeface="Calibri" panose="020F0502020204030204" pitchFamily="34" charset="0"/>
                <a:cs typeface="Times New Roman" panose="02020603050405020304" pitchFamily="18" charset="0"/>
              </a:rPr>
              <a:t>[3] I. Sutskever, O. Vinyals, and Q. Le. CoRR, (2014), “Sequence to Sequence Learning with Neural Networks”, vol 1409.3215.</a:t>
            </a:r>
            <a:endParaRPr lang="en-IN" sz="2300" dirty="0">
              <a:effectLst/>
              <a:ea typeface="Calibri" panose="020F0502020204030204" pitchFamily="34" charset="0"/>
              <a:cs typeface="Times New Roman" panose="02020603050405020304" pitchFamily="18" charset="0"/>
            </a:endParaRPr>
          </a:p>
          <a:p>
            <a:pPr algn="just">
              <a:lnSpc>
                <a:spcPct val="107000"/>
              </a:lnSpc>
              <a:spcAft>
                <a:spcPts val="800"/>
              </a:spcAft>
            </a:pPr>
            <a:r>
              <a:rPr lang="en-US" sz="2300" dirty="0">
                <a:effectLst/>
                <a:ea typeface="Calibri" panose="020F0502020204030204" pitchFamily="34" charset="0"/>
                <a:cs typeface="Times New Roman" panose="02020603050405020304" pitchFamily="18" charset="0"/>
              </a:rPr>
              <a:t>[4] O. Vinyals, and Q. Le, (2015), “A Neural Conversational Model”, vol 1506.05869.</a:t>
            </a:r>
            <a:endParaRPr lang="en-IN" sz="2300" dirty="0">
              <a:effectLst/>
              <a:ea typeface="Calibri" panose="020F0502020204030204" pitchFamily="34" charset="0"/>
              <a:cs typeface="Times New Roman" panose="02020603050405020304" pitchFamily="18" charset="0"/>
            </a:endParaRPr>
          </a:p>
          <a:p>
            <a:pPr algn="just">
              <a:lnSpc>
                <a:spcPct val="107000"/>
              </a:lnSpc>
              <a:spcAft>
                <a:spcPts val="800"/>
              </a:spcAft>
            </a:pPr>
            <a:r>
              <a:rPr lang="en-US" sz="2300" dirty="0">
                <a:effectLst/>
                <a:ea typeface="Calibri" panose="020F0502020204030204" pitchFamily="34" charset="0"/>
                <a:cs typeface="Times New Roman" panose="02020603050405020304" pitchFamily="18" charset="0"/>
              </a:rPr>
              <a:t>[5] A. Sordoni, M. Galley, M. Auli, C. Brockett, Y. Ji, M. Mitchell, J.-Y. Nie, J. Gao, B. Dolan, (2015),  “A Neural Network Approach to Context-Sensitive Generation of Conversational Responses”, vol 1506.06714, pp 196–205.</a:t>
            </a:r>
            <a:endParaRPr lang="en-IN" sz="2300" dirty="0">
              <a:effectLst/>
              <a:ea typeface="Calibri" panose="020F0502020204030204" pitchFamily="34" charset="0"/>
              <a:cs typeface="Times New Roman" panose="02020603050405020304" pitchFamily="18" charset="0"/>
            </a:endParaRPr>
          </a:p>
          <a:p>
            <a:pPr algn="just">
              <a:lnSpc>
                <a:spcPct val="107000"/>
              </a:lnSpc>
              <a:spcAft>
                <a:spcPts val="800"/>
              </a:spcAft>
            </a:pPr>
            <a:r>
              <a:rPr lang="en-US" sz="2300" dirty="0">
                <a:effectLst/>
                <a:ea typeface="Calibri" panose="020F0502020204030204" pitchFamily="34" charset="0"/>
                <a:cs typeface="Times New Roman" panose="02020603050405020304" pitchFamily="18" charset="0"/>
              </a:rPr>
              <a:t>[6] K. Yao, G. Zweig, and B. Peng, (2015), “Attention with Intention for a Neural Network Conversation Model”, vol 1510.08565.</a:t>
            </a:r>
            <a:endParaRPr lang="en-IN" sz="23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745783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7DB34E82-FED5-43F3-9DB8-50258C2272AC}"/>
              </a:ext>
            </a:extLst>
          </p:cNvPr>
          <p:cNvSpPr>
            <a:spLocks noGrp="1"/>
          </p:cNvSpPr>
          <p:nvPr>
            <p:ph type="ctrTitle"/>
          </p:nvPr>
        </p:nvSpPr>
        <p:spPr>
          <a:xfrm>
            <a:off x="6096000" y="3057039"/>
            <a:ext cx="5334000" cy="1096347"/>
          </a:xfrm>
        </p:spPr>
        <p:txBody>
          <a:bodyPr>
            <a:normAutofit/>
          </a:bodyPr>
          <a:lstStyle/>
          <a:p>
            <a:r>
              <a:rPr lang="en-IN" sz="6600" dirty="0"/>
              <a:t>THANK YOU</a:t>
            </a:r>
          </a:p>
        </p:txBody>
      </p:sp>
      <p:pic>
        <p:nvPicPr>
          <p:cNvPr id="4" name="Picture 3" descr="Sky full of stars">
            <a:extLst>
              <a:ext uri="{FF2B5EF4-FFF2-40B4-BE49-F238E27FC236}">
                <a16:creationId xmlns:a16="http://schemas.microsoft.com/office/drawing/2014/main" id="{75F0A035-004B-4CB2-B114-C94344F1D3F6}"/>
              </a:ext>
            </a:extLst>
          </p:cNvPr>
          <p:cNvPicPr>
            <a:picLocks noChangeAspect="1"/>
          </p:cNvPicPr>
          <p:nvPr/>
        </p:nvPicPr>
        <p:blipFill rotWithShape="1">
          <a:blip r:embed="rId2"/>
          <a:srcRect r="36214" b="-1"/>
          <a:stretch/>
        </p:blipFill>
        <p:spPr>
          <a:xfrm>
            <a:off x="2" y="732510"/>
            <a:ext cx="5333999" cy="6125491"/>
          </a:xfrm>
          <a:custGeom>
            <a:avLst/>
            <a:gdLst/>
            <a:ahLst/>
            <a:cxnLst/>
            <a:rect l="l" t="t" r="r" b="b"/>
            <a:pathLst>
              <a:path w="5333999" h="6125491">
                <a:moveTo>
                  <a:pt x="0" y="0"/>
                </a:moveTo>
                <a:lnTo>
                  <a:pt x="201347" y="12133"/>
                </a:lnTo>
                <a:cubicBezTo>
                  <a:pt x="834520" y="59989"/>
                  <a:pt x="1489622" y="165274"/>
                  <a:pt x="2149412" y="288819"/>
                </a:cubicBezTo>
                <a:cubicBezTo>
                  <a:pt x="4194087" y="671477"/>
                  <a:pt x="4738431" y="1884930"/>
                  <a:pt x="5125148" y="3309606"/>
                </a:cubicBezTo>
                <a:cubicBezTo>
                  <a:pt x="5383961" y="4263563"/>
                  <a:pt x="5599841" y="5130569"/>
                  <a:pt x="4496734" y="5829050"/>
                </a:cubicBezTo>
                <a:cubicBezTo>
                  <a:pt x="4342061" y="5927011"/>
                  <a:pt x="4177261" y="6012425"/>
                  <a:pt x="4005032" y="6088102"/>
                </a:cubicBezTo>
                <a:lnTo>
                  <a:pt x="3915032" y="6125491"/>
                </a:lnTo>
                <a:lnTo>
                  <a:pt x="0" y="6125491"/>
                </a:lnTo>
                <a:close/>
              </a:path>
            </a:pathLst>
          </a:custGeom>
        </p:spPr>
      </p:pic>
      <p:sp>
        <p:nvSpPr>
          <p:cNvPr id="22" name="Freeform: Shape 10">
            <a:extLst>
              <a:ext uri="{FF2B5EF4-FFF2-40B4-BE49-F238E27FC236}">
                <a16:creationId xmlns:a16="http://schemas.microsoft.com/office/drawing/2014/main" id="{4EB7CBBE-178B-4DB3-AD92-DED458BAE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52425"/>
            <a:ext cx="5185830" cy="65055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Tree>
    <p:extLst>
      <p:ext uri="{BB962C8B-B14F-4D97-AF65-F5344CB8AC3E}">
        <p14:creationId xmlns:p14="http://schemas.microsoft.com/office/powerpoint/2010/main" val="1427557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03ACD-B934-427D-A92D-A9BB1C137B71}"/>
              </a:ext>
            </a:extLst>
          </p:cNvPr>
          <p:cNvSpPr>
            <a:spLocks noGrp="1"/>
          </p:cNvSpPr>
          <p:nvPr>
            <p:ph type="title"/>
          </p:nvPr>
        </p:nvSpPr>
        <p:spPr>
          <a:xfrm>
            <a:off x="762000" y="258147"/>
            <a:ext cx="10668000" cy="1524000"/>
          </a:xfrm>
        </p:spPr>
        <p:txBody>
          <a:bodyPr/>
          <a:lstStyle/>
          <a:p>
            <a:r>
              <a:rPr lang="en-US" dirty="0"/>
              <a:t>Existing Models</a:t>
            </a:r>
            <a:endParaRPr lang="en-IN" dirty="0"/>
          </a:p>
        </p:txBody>
      </p:sp>
      <p:sp>
        <p:nvSpPr>
          <p:cNvPr id="3" name="Content Placeholder 2">
            <a:extLst>
              <a:ext uri="{FF2B5EF4-FFF2-40B4-BE49-F238E27FC236}">
                <a16:creationId xmlns:a16="http://schemas.microsoft.com/office/drawing/2014/main" id="{4A3C9C0F-C458-4233-A3AC-4687BD48358B}"/>
              </a:ext>
            </a:extLst>
          </p:cNvPr>
          <p:cNvSpPr>
            <a:spLocks noGrp="1"/>
          </p:cNvSpPr>
          <p:nvPr>
            <p:ph idx="1"/>
          </p:nvPr>
        </p:nvSpPr>
        <p:spPr>
          <a:xfrm>
            <a:off x="762000" y="1875453"/>
            <a:ext cx="10668000" cy="3818083"/>
          </a:xfrm>
        </p:spPr>
        <p:txBody>
          <a:bodyPr>
            <a:normAutofit lnSpcReduction="10000"/>
          </a:bodyPr>
          <a:lstStyle/>
          <a:p>
            <a:pPr algn="just"/>
            <a:r>
              <a:rPr lang="en-US" dirty="0"/>
              <a:t>Among current chatbots, many are developed using rule-based techniques, simple machine learning algorithms or retrieval-based techniques which do not generate good results.</a:t>
            </a:r>
          </a:p>
          <a:p>
            <a:pPr algn="just"/>
            <a:r>
              <a:rPr lang="en-US" dirty="0"/>
              <a:t>Especially when dealing with real world data the sentences may be long enough where it may lead to the failure of the existing models.</a:t>
            </a:r>
            <a:endParaRPr lang="en-IN" dirty="0"/>
          </a:p>
        </p:txBody>
      </p:sp>
    </p:spTree>
    <p:extLst>
      <p:ext uri="{BB962C8B-B14F-4D97-AF65-F5344CB8AC3E}">
        <p14:creationId xmlns:p14="http://schemas.microsoft.com/office/powerpoint/2010/main" val="761569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69193-A9E9-42FA-B6FD-692208C8F22E}"/>
              </a:ext>
            </a:extLst>
          </p:cNvPr>
          <p:cNvSpPr>
            <a:spLocks noGrp="1"/>
          </p:cNvSpPr>
          <p:nvPr>
            <p:ph type="title"/>
          </p:nvPr>
        </p:nvSpPr>
        <p:spPr>
          <a:xfrm>
            <a:off x="762000" y="426098"/>
            <a:ext cx="10668000" cy="1524000"/>
          </a:xfrm>
        </p:spPr>
        <p:txBody>
          <a:bodyPr/>
          <a:lstStyle/>
          <a:p>
            <a:r>
              <a:rPr lang="en-US" dirty="0"/>
              <a:t>Proposed Model</a:t>
            </a:r>
            <a:endParaRPr lang="en-IN" dirty="0"/>
          </a:p>
        </p:txBody>
      </p:sp>
      <p:sp>
        <p:nvSpPr>
          <p:cNvPr id="3" name="Content Placeholder 2">
            <a:extLst>
              <a:ext uri="{FF2B5EF4-FFF2-40B4-BE49-F238E27FC236}">
                <a16:creationId xmlns:a16="http://schemas.microsoft.com/office/drawing/2014/main" id="{E8C0D722-12C7-4D5D-95C3-B2C13449BEDB}"/>
              </a:ext>
            </a:extLst>
          </p:cNvPr>
          <p:cNvSpPr>
            <a:spLocks noGrp="1"/>
          </p:cNvSpPr>
          <p:nvPr>
            <p:ph idx="1"/>
          </p:nvPr>
        </p:nvSpPr>
        <p:spPr>
          <a:xfrm>
            <a:off x="762000" y="1950098"/>
            <a:ext cx="10796726" cy="3926919"/>
          </a:xfrm>
        </p:spPr>
        <p:txBody>
          <a:bodyPr>
            <a:normAutofit fontScale="85000" lnSpcReduction="10000"/>
          </a:bodyPr>
          <a:lstStyle/>
          <a:p>
            <a:pPr algn="just"/>
            <a:r>
              <a:rPr lang="en-IN" dirty="0"/>
              <a:t>As a solution to this problem we propose Seq2Seq model with attention mechanism using modern-day techniques.</a:t>
            </a:r>
          </a:p>
          <a:p>
            <a:pPr algn="just"/>
            <a:r>
              <a:rPr lang="en-IN" dirty="0"/>
              <a:t> For developing Seq2Seq AI Chatbot, we propose a encoder-decoder attention mechanism architecture. This encoder-decoder will be using Recurrent Neural Network with LSTM (Long-Short-Term-Memory) cells.</a:t>
            </a:r>
          </a:p>
          <a:p>
            <a:pPr algn="just"/>
            <a:r>
              <a:rPr lang="en-IN" dirty="0"/>
              <a:t>The novelty in our project is that we use attention mechanism to our encoder-decoder Seq2Seq AI Chatbot which helps in giving human like responses based on  selection of inputs.</a:t>
            </a:r>
          </a:p>
        </p:txBody>
      </p:sp>
    </p:spTree>
    <p:extLst>
      <p:ext uri="{BB962C8B-B14F-4D97-AF65-F5344CB8AC3E}">
        <p14:creationId xmlns:p14="http://schemas.microsoft.com/office/powerpoint/2010/main" val="233015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8C983-0694-468D-A1F9-24B86CB59C1D}"/>
              </a:ext>
            </a:extLst>
          </p:cNvPr>
          <p:cNvSpPr>
            <a:spLocks noGrp="1"/>
          </p:cNvSpPr>
          <p:nvPr>
            <p:ph type="title"/>
          </p:nvPr>
        </p:nvSpPr>
        <p:spPr>
          <a:xfrm>
            <a:off x="762000" y="650033"/>
            <a:ext cx="10668000" cy="1104122"/>
          </a:xfrm>
        </p:spPr>
        <p:txBody>
          <a:bodyPr/>
          <a:lstStyle/>
          <a:p>
            <a:r>
              <a:rPr lang="en-IN" dirty="0"/>
              <a:t>Sequence-Sequence</a:t>
            </a:r>
          </a:p>
        </p:txBody>
      </p:sp>
      <p:sp>
        <p:nvSpPr>
          <p:cNvPr id="3" name="Content Placeholder 2">
            <a:extLst>
              <a:ext uri="{FF2B5EF4-FFF2-40B4-BE49-F238E27FC236}">
                <a16:creationId xmlns:a16="http://schemas.microsoft.com/office/drawing/2014/main" id="{18C0752C-DFCE-48B1-831F-E1358BD228DA}"/>
              </a:ext>
            </a:extLst>
          </p:cNvPr>
          <p:cNvSpPr>
            <a:spLocks noGrp="1"/>
          </p:cNvSpPr>
          <p:nvPr>
            <p:ph idx="1"/>
          </p:nvPr>
        </p:nvSpPr>
        <p:spPr>
          <a:xfrm>
            <a:off x="762000" y="2174033"/>
            <a:ext cx="10668000" cy="4338735"/>
          </a:xfrm>
        </p:spPr>
        <p:txBody>
          <a:bodyPr/>
          <a:lstStyle/>
          <a:p>
            <a:pPr marL="36576" indent="0" algn="just" fontAlgn="base">
              <a:buNone/>
            </a:pPr>
            <a:r>
              <a:rPr lang="en-US" sz="1800" dirty="0">
                <a:latin typeface="Avenir Next LT Pro (Body)"/>
                <a:cs typeface="Times New Roman" pitchFamily="18" charset="0"/>
              </a:rPr>
              <a:t>A </a:t>
            </a:r>
            <a:r>
              <a:rPr lang="en-US" sz="1800" b="1" dirty="0">
                <a:latin typeface="Avenir Next LT Pro (Body)"/>
                <a:cs typeface="Times New Roman" pitchFamily="18" charset="0"/>
              </a:rPr>
              <a:t>sequence</a:t>
            </a:r>
            <a:r>
              <a:rPr lang="en-US" sz="1800" dirty="0">
                <a:latin typeface="Avenir Next LT Pro (Body)"/>
                <a:cs typeface="Times New Roman" pitchFamily="18" charset="0"/>
              </a:rPr>
              <a:t> is an ordered list of symbols. For Ex:</a:t>
            </a:r>
          </a:p>
          <a:p>
            <a:pPr lvl="2" algn="just" fontAlgn="base"/>
            <a:r>
              <a:rPr lang="en-US" sz="1600" dirty="0">
                <a:latin typeface="Avenir Next LT Pro (Body)"/>
                <a:cs typeface="Times New Roman" pitchFamily="18" charset="0"/>
              </a:rPr>
              <a:t>A sequence of webpages visited by a user, ordered by the time of access.</a:t>
            </a:r>
          </a:p>
          <a:p>
            <a:pPr lvl="2" algn="just" fontAlgn="base"/>
            <a:r>
              <a:rPr lang="en-US" sz="1600" dirty="0">
                <a:latin typeface="Avenir Next LT Pro (Body)"/>
                <a:cs typeface="Times New Roman" pitchFamily="18" charset="0"/>
              </a:rPr>
              <a:t>A sequence of words or characters typed on a cellphone by a user, or in a text such as a book.</a:t>
            </a:r>
          </a:p>
          <a:p>
            <a:pPr lvl="2" algn="just" fontAlgn="base"/>
            <a:r>
              <a:rPr lang="en-US" sz="1600" dirty="0">
                <a:latin typeface="Avenir Next LT Pro (Body)"/>
                <a:cs typeface="Times New Roman" pitchFamily="18" charset="0"/>
              </a:rPr>
              <a:t>A sequence of products bought by a customer in a retail store.</a:t>
            </a:r>
          </a:p>
          <a:p>
            <a:pPr lvl="2" algn="just" fontAlgn="base"/>
            <a:r>
              <a:rPr lang="en-US" sz="1600" dirty="0">
                <a:latin typeface="Avenir Next LT Pro (Body)"/>
                <a:cs typeface="Times New Roman" pitchFamily="18" charset="0"/>
              </a:rPr>
              <a:t>A sequence of symptoms observed on a patient at a hospital.</a:t>
            </a:r>
            <a:endParaRPr lang="en-US" sz="2000" b="1" dirty="0">
              <a:latin typeface="Avenir Next LT Pro (Body)"/>
              <a:cs typeface="Times New Roman" pitchFamily="18" charset="0"/>
            </a:endParaRPr>
          </a:p>
          <a:p>
            <a:pPr marL="36576" indent="0" algn="just" fontAlgn="base">
              <a:buNone/>
            </a:pPr>
            <a:r>
              <a:rPr lang="en-US" sz="1800" dirty="0">
                <a:latin typeface="Avenir Next LT Pro (Body)"/>
                <a:cs typeface="Times New Roman" pitchFamily="18" charset="0"/>
              </a:rPr>
              <a:t>The task of</a:t>
            </a:r>
            <a:r>
              <a:rPr lang="en-US" sz="1800" b="1" dirty="0">
                <a:latin typeface="Avenir Next LT Pro (Body)"/>
                <a:cs typeface="Times New Roman" pitchFamily="18" charset="0"/>
              </a:rPr>
              <a:t> sequence prediction</a:t>
            </a:r>
            <a:r>
              <a:rPr lang="en-US" sz="1800" dirty="0">
                <a:latin typeface="Avenir Next LT Pro (Body)"/>
                <a:cs typeface="Times New Roman" pitchFamily="18" charset="0"/>
              </a:rPr>
              <a:t> consists of predicting the next symbol of a sequence based on the previously observed symbols. For example, if a user has visited some webpages A, B, C, in that order, one may want to predict what is the next webpage that will be visited by that user to prefetch the webpage.</a:t>
            </a:r>
          </a:p>
          <a:p>
            <a:endParaRPr lang="fr-FR" sz="2800" dirty="0"/>
          </a:p>
          <a:p>
            <a:endParaRPr lang="en-IN" dirty="0"/>
          </a:p>
        </p:txBody>
      </p:sp>
      <p:pic>
        <p:nvPicPr>
          <p:cNvPr id="4" name="Picture 3">
            <a:extLst>
              <a:ext uri="{FF2B5EF4-FFF2-40B4-BE49-F238E27FC236}">
                <a16:creationId xmlns:a16="http://schemas.microsoft.com/office/drawing/2014/main" id="{33BCF84E-C2EB-4C8E-A994-E18BE24D04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3877" y="5570210"/>
            <a:ext cx="5204246" cy="67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1563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C3E19-2DD7-47CD-B7E0-CF67F2FE4568}"/>
              </a:ext>
            </a:extLst>
          </p:cNvPr>
          <p:cNvSpPr>
            <a:spLocks noGrp="1"/>
          </p:cNvSpPr>
          <p:nvPr>
            <p:ph type="title"/>
          </p:nvPr>
        </p:nvSpPr>
        <p:spPr>
          <a:xfrm>
            <a:off x="762000" y="762000"/>
            <a:ext cx="10668000" cy="1253412"/>
          </a:xfrm>
        </p:spPr>
        <p:txBody>
          <a:bodyPr/>
          <a:lstStyle/>
          <a:p>
            <a:r>
              <a:rPr lang="en-IN" dirty="0"/>
              <a:t>Recurrent Neural Networks</a:t>
            </a:r>
          </a:p>
        </p:txBody>
      </p:sp>
      <p:sp>
        <p:nvSpPr>
          <p:cNvPr id="3" name="Content Placeholder 2">
            <a:extLst>
              <a:ext uri="{FF2B5EF4-FFF2-40B4-BE49-F238E27FC236}">
                <a16:creationId xmlns:a16="http://schemas.microsoft.com/office/drawing/2014/main" id="{B1C9B173-ADE5-42D2-9990-E860266A8B68}"/>
              </a:ext>
            </a:extLst>
          </p:cNvPr>
          <p:cNvSpPr>
            <a:spLocks noGrp="1"/>
          </p:cNvSpPr>
          <p:nvPr>
            <p:ph idx="1"/>
          </p:nvPr>
        </p:nvSpPr>
        <p:spPr>
          <a:xfrm>
            <a:off x="762000" y="2286000"/>
            <a:ext cx="10668000" cy="4292082"/>
          </a:xfrm>
        </p:spPr>
        <p:txBody>
          <a:bodyPr>
            <a:normAutofit fontScale="55000" lnSpcReduction="20000"/>
          </a:bodyPr>
          <a:lstStyle/>
          <a:p>
            <a:pPr algn="just"/>
            <a:r>
              <a:rPr lang="en-US" sz="2900" b="1" dirty="0">
                <a:latin typeface="Avenir Next LT Pro (Body)"/>
              </a:rPr>
              <a:t>Recurrent Neural Networks, or RNNs</a:t>
            </a:r>
            <a:r>
              <a:rPr lang="en-US" sz="2900" dirty="0">
                <a:latin typeface="Avenir Next LT Pro (Body)"/>
              </a:rPr>
              <a:t>, were designed to work with sequence prediction problems.</a:t>
            </a:r>
            <a:r>
              <a:rPr lang="en-US" sz="2900" i="1" dirty="0">
                <a:latin typeface="Avenir Next LT Pro (Body)"/>
              </a:rPr>
              <a:t> </a:t>
            </a:r>
            <a:endParaRPr lang="en-US" sz="2900" dirty="0">
              <a:latin typeface="Avenir Next LT Pro (Body)"/>
            </a:endParaRPr>
          </a:p>
          <a:p>
            <a:pPr algn="just"/>
            <a:r>
              <a:rPr lang="en-US" sz="2900" i="1" dirty="0">
                <a:latin typeface="Avenir Next LT Pro (Body)"/>
              </a:rPr>
              <a:t>Recurrent</a:t>
            </a:r>
            <a:r>
              <a:rPr lang="en-US" sz="2900" dirty="0">
                <a:latin typeface="Avenir Next LT Pro (Body)"/>
              </a:rPr>
              <a:t> means the output at the current time step becomes the input to the next time step. At each element of the sequence, the model considers not just the current input, but what it remembers about the preceding elements.</a:t>
            </a:r>
          </a:p>
          <a:p>
            <a:pPr marL="36576" indent="0" algn="just">
              <a:buNone/>
            </a:pPr>
            <a:endParaRPr lang="fr-FR" sz="2900" dirty="0">
              <a:latin typeface="Avenir Next LT Pro (Body)"/>
            </a:endParaRPr>
          </a:p>
          <a:p>
            <a:pPr marL="36576" indent="0" algn="just">
              <a:buNone/>
            </a:pPr>
            <a:endParaRPr lang="fr-FR" sz="2800" dirty="0">
              <a:latin typeface="Avenir Next LT Pro (Body)"/>
            </a:endParaRPr>
          </a:p>
          <a:p>
            <a:pPr marL="36576" indent="0" algn="just">
              <a:buNone/>
            </a:pPr>
            <a:endParaRPr lang="fr-FR" sz="2800" dirty="0">
              <a:latin typeface="Avenir Next LT Pro (Body)"/>
            </a:endParaRPr>
          </a:p>
          <a:p>
            <a:pPr marL="36576" indent="0" algn="just">
              <a:buNone/>
            </a:pPr>
            <a:endParaRPr lang="fr-FR" sz="2800" dirty="0">
              <a:latin typeface="Avenir Next LT Pro (Body)"/>
            </a:endParaRPr>
          </a:p>
          <a:p>
            <a:pPr marL="36576" indent="0" algn="just">
              <a:buNone/>
            </a:pPr>
            <a:endParaRPr lang="fr-FR" sz="2800" dirty="0">
              <a:latin typeface="Avenir Next LT Pro (Body)"/>
            </a:endParaRPr>
          </a:p>
          <a:p>
            <a:pPr marL="36576" indent="0" algn="just">
              <a:buNone/>
            </a:pPr>
            <a:r>
              <a:rPr lang="fr-FR" sz="2900" b="1" dirty="0">
                <a:latin typeface="Avenir Next LT Pro (Body)"/>
              </a:rPr>
              <a:t>Why RNN?</a:t>
            </a:r>
          </a:p>
          <a:p>
            <a:pPr algn="just">
              <a:buFont typeface="Arial" pitchFamily="34" charset="0"/>
              <a:buChar char="•"/>
            </a:pPr>
            <a:r>
              <a:rPr lang="fr-FR" sz="2900" dirty="0">
                <a:latin typeface="Avenir Next LT Pro (Body)"/>
              </a:rPr>
              <a:t>To maintain word order</a:t>
            </a:r>
          </a:p>
          <a:p>
            <a:pPr algn="just">
              <a:buFont typeface="Arial" pitchFamily="34" charset="0"/>
              <a:buChar char="•"/>
            </a:pPr>
            <a:r>
              <a:rPr lang="fr-FR" sz="2900" dirty="0">
                <a:latin typeface="Avenir Next LT Pro (Body)"/>
              </a:rPr>
              <a:t>To share parameters across the sequence</a:t>
            </a:r>
            <a:endParaRPr lang="en-IN" sz="2900" dirty="0">
              <a:latin typeface="Avenir Next LT Pro (Body)"/>
            </a:endParaRPr>
          </a:p>
        </p:txBody>
      </p:sp>
      <p:pic>
        <p:nvPicPr>
          <p:cNvPr id="5" name="Picture 4">
            <a:extLst>
              <a:ext uri="{FF2B5EF4-FFF2-40B4-BE49-F238E27FC236}">
                <a16:creationId xmlns:a16="http://schemas.microsoft.com/office/drawing/2014/main" id="{51E2FB76-D5F9-453E-972C-07D7D9A4E280}"/>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3393233" y="3624943"/>
            <a:ext cx="4267200" cy="1409700"/>
          </a:xfrm>
          <a:prstGeom prst="rect">
            <a:avLst/>
          </a:prstGeom>
          <a:noFill/>
          <a:ln>
            <a:noFill/>
          </a:ln>
          <a:effectLst/>
        </p:spPr>
      </p:pic>
    </p:spTree>
    <p:extLst>
      <p:ext uri="{BB962C8B-B14F-4D97-AF65-F5344CB8AC3E}">
        <p14:creationId xmlns:p14="http://schemas.microsoft.com/office/powerpoint/2010/main" val="3599046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CC200-6781-4187-A316-97866A24AB36}"/>
              </a:ext>
            </a:extLst>
          </p:cNvPr>
          <p:cNvSpPr>
            <a:spLocks noGrp="1"/>
          </p:cNvSpPr>
          <p:nvPr>
            <p:ph type="title"/>
          </p:nvPr>
        </p:nvSpPr>
        <p:spPr/>
        <p:txBody>
          <a:bodyPr/>
          <a:lstStyle/>
          <a:p>
            <a:r>
              <a:rPr lang="en-IN" dirty="0"/>
              <a:t>Long Short-Term Memory</a:t>
            </a:r>
          </a:p>
        </p:txBody>
      </p:sp>
      <p:sp>
        <p:nvSpPr>
          <p:cNvPr id="3" name="Content Placeholder 2">
            <a:extLst>
              <a:ext uri="{FF2B5EF4-FFF2-40B4-BE49-F238E27FC236}">
                <a16:creationId xmlns:a16="http://schemas.microsoft.com/office/drawing/2014/main" id="{CB5A4A21-646A-4E1A-AF64-9D95563BF4E4}"/>
              </a:ext>
            </a:extLst>
          </p:cNvPr>
          <p:cNvSpPr>
            <a:spLocks noGrp="1"/>
          </p:cNvSpPr>
          <p:nvPr>
            <p:ph idx="1"/>
          </p:nvPr>
        </p:nvSpPr>
        <p:spPr>
          <a:xfrm>
            <a:off x="762000" y="2286000"/>
            <a:ext cx="10668000" cy="4450702"/>
          </a:xfrm>
        </p:spPr>
        <p:txBody>
          <a:bodyPr/>
          <a:lstStyle/>
          <a:p>
            <a:pPr algn="just" fontAlgn="base"/>
            <a:r>
              <a:rPr lang="en-US" sz="2000" dirty="0">
                <a:cs typeface="Times New Roman" pitchFamily="18" charset="0"/>
              </a:rPr>
              <a:t>Long Short-Term Memory (LSTM) networks are a type of recurrent neural network capable of learning order dependence(long-term dependencies) in sequence prediction problems.</a:t>
            </a:r>
          </a:p>
          <a:p>
            <a:pPr algn="just" fontAlgn="base"/>
            <a:r>
              <a:rPr lang="en-US" sz="2000" dirty="0">
                <a:cs typeface="Times New Roman" pitchFamily="18" charset="0"/>
              </a:rPr>
              <a:t>This is a behavior required in complex problem domains like machine translation, speech recognition, and more.</a:t>
            </a:r>
          </a:p>
          <a:p>
            <a:endParaRPr lang="en-IN" dirty="0"/>
          </a:p>
        </p:txBody>
      </p:sp>
      <p:pic>
        <p:nvPicPr>
          <p:cNvPr id="5" name="Picture 4">
            <a:extLst>
              <a:ext uri="{FF2B5EF4-FFF2-40B4-BE49-F238E27FC236}">
                <a16:creationId xmlns:a16="http://schemas.microsoft.com/office/drawing/2014/main" id="{32455024-02DA-4813-B62C-35D4D3C1A9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3418" y="4599992"/>
            <a:ext cx="5652019" cy="1978090"/>
          </a:xfrm>
          <a:prstGeom prst="rect">
            <a:avLst/>
          </a:prstGeom>
        </p:spPr>
      </p:pic>
    </p:spTree>
    <p:extLst>
      <p:ext uri="{BB962C8B-B14F-4D97-AF65-F5344CB8AC3E}">
        <p14:creationId xmlns:p14="http://schemas.microsoft.com/office/powerpoint/2010/main" val="4173642879"/>
      </p:ext>
    </p:extLst>
  </p:cSld>
  <p:clrMapOvr>
    <a:masterClrMapping/>
  </p:clrMapOvr>
</p:sld>
</file>

<file path=ppt/theme/theme1.xml><?xml version="1.0" encoding="utf-8"?>
<a:theme xmlns:a="http://schemas.openxmlformats.org/drawingml/2006/main" name="PebbleVTI">
  <a:themeElements>
    <a:clrScheme name="AnalogousFromRegularSeedLeftStep">
      <a:dk1>
        <a:srgbClr val="000000"/>
      </a:dk1>
      <a:lt1>
        <a:srgbClr val="FFFFFF"/>
      </a:lt1>
      <a:dk2>
        <a:srgbClr val="352441"/>
      </a:dk2>
      <a:lt2>
        <a:srgbClr val="E2E8E7"/>
      </a:lt2>
      <a:accent1>
        <a:srgbClr val="C34D61"/>
      </a:accent1>
      <a:accent2>
        <a:srgbClr val="B13B80"/>
      </a:accent2>
      <a:accent3>
        <a:srgbClr val="C34DC3"/>
      </a:accent3>
      <a:accent4>
        <a:srgbClr val="803BB1"/>
      </a:accent4>
      <a:accent5>
        <a:srgbClr val="604DC3"/>
      </a:accent5>
      <a:accent6>
        <a:srgbClr val="3B59B1"/>
      </a:accent6>
      <a:hlink>
        <a:srgbClr val="309282"/>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573</TotalTime>
  <Words>2953</Words>
  <Application>Microsoft Office PowerPoint</Application>
  <PresentationFormat>Widescreen</PresentationFormat>
  <Paragraphs>540</Paragraphs>
  <Slides>48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Arial</vt:lpstr>
      <vt:lpstr>Avenir Next LT Pro</vt:lpstr>
      <vt:lpstr>Avenir Next LT Pro (Body)</vt:lpstr>
      <vt:lpstr>Avenir Next LT Pro Light</vt:lpstr>
      <vt:lpstr>Calibri</vt:lpstr>
      <vt:lpstr>Consolas</vt:lpstr>
      <vt:lpstr>Sitka Subheading</vt:lpstr>
      <vt:lpstr>Times New Roman</vt:lpstr>
      <vt:lpstr>Wingdings</vt:lpstr>
      <vt:lpstr>PebbleVTI</vt:lpstr>
      <vt:lpstr>CONVERSATIONAL AI CHATBOT</vt:lpstr>
      <vt:lpstr>ABSTRACT</vt:lpstr>
      <vt:lpstr>OBJECTIVE</vt:lpstr>
      <vt:lpstr>SCOPE</vt:lpstr>
      <vt:lpstr>Existing Models</vt:lpstr>
      <vt:lpstr>Proposed Model</vt:lpstr>
      <vt:lpstr>Sequence-Sequence</vt:lpstr>
      <vt:lpstr>Recurrent Neural Networks</vt:lpstr>
      <vt:lpstr>Long Short-Term Memory</vt:lpstr>
      <vt:lpstr>Word Representation: One-hot</vt:lpstr>
      <vt:lpstr>Word Embeddings</vt:lpstr>
      <vt:lpstr>From one-hot to Embeddings</vt:lpstr>
      <vt:lpstr>Bidirectional RNN</vt:lpstr>
      <vt:lpstr>Seq2Seq model or RNN Encoder-Decoder</vt:lpstr>
      <vt:lpstr>Attention Mechanism(Bahdanau Attention)</vt:lpstr>
      <vt:lpstr>Architecture of Seq2Seq model with       Attention Mechanism</vt:lpstr>
      <vt:lpstr>Dataset : Cornell Movie Dialogs Corpus </vt:lpstr>
      <vt:lpstr>TECHNICAL STACK</vt:lpstr>
      <vt:lpstr>IMPLEMENTATION &amp; ALGORITHM</vt:lpstr>
      <vt:lpstr>PREPROCESSING - I</vt:lpstr>
      <vt:lpstr>PREPROCESSING - II</vt:lpstr>
      <vt:lpstr>PREPROCESSING - III</vt:lpstr>
      <vt:lpstr>PREPROCESSING - IV</vt:lpstr>
      <vt:lpstr>Building Seq2Seq Model with Attention</vt:lpstr>
      <vt:lpstr>Frontend TechStack</vt:lpstr>
      <vt:lpstr>Frontend Implementation</vt:lpstr>
      <vt:lpstr>Evaluation Metrics</vt:lpstr>
      <vt:lpstr>PERFORMANCE ANALYSIS</vt:lpstr>
      <vt:lpstr>Cofigurations</vt:lpstr>
      <vt:lpstr>RESULTS</vt:lpstr>
      <vt:lpstr>BLEU Scores Comparison</vt:lpstr>
      <vt:lpstr>COMPARISON GRAPHS</vt:lpstr>
      <vt:lpstr>Configuration 1</vt:lpstr>
      <vt:lpstr>Configuration 2</vt:lpstr>
      <vt:lpstr>Configuration 3</vt:lpstr>
      <vt:lpstr>Configuration 4</vt:lpstr>
      <vt:lpstr>Configuration 5</vt:lpstr>
      <vt:lpstr>Configuration 6</vt:lpstr>
      <vt:lpstr>Configuration 7</vt:lpstr>
      <vt:lpstr>Configuration 8</vt:lpstr>
      <vt:lpstr>Configuration 9</vt:lpstr>
      <vt:lpstr>Configuration 10</vt:lpstr>
      <vt:lpstr>Initial Chatbot</vt:lpstr>
      <vt:lpstr>          ChatBot Window with chats</vt:lpstr>
      <vt:lpstr>FUTURE WORKS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Yokesh Dinesh</dc:creator>
  <cp:lastModifiedBy>karthi keyan</cp:lastModifiedBy>
  <cp:revision>48</cp:revision>
  <dcterms:created xsi:type="dcterms:W3CDTF">2021-06-09T13:19:04Z</dcterms:created>
  <dcterms:modified xsi:type="dcterms:W3CDTF">2021-06-13T07:00:59Z</dcterms:modified>
</cp:coreProperties>
</file>