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5" r:id="rId9"/>
    <p:sldId id="272" r:id="rId10"/>
    <p:sldId id="263" r:id="rId11"/>
    <p:sldId id="271" r:id="rId12"/>
    <p:sldId id="274" r:id="rId13"/>
    <p:sldId id="270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7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168" y="1600201"/>
            <a:ext cx="9881664" cy="1736101"/>
          </a:xfrm>
        </p:spPr>
        <p:txBody>
          <a:bodyPr>
            <a:normAutofit/>
          </a:bodyPr>
          <a:lstStyle/>
          <a:p>
            <a:r>
              <a:rPr lang="en-US" sz="4400" b="1" kern="1400" dirty="0">
                <a:solidFill>
                  <a:srgbClr val="2F2F2F"/>
                </a:solidFill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Bstack demo</a:t>
            </a:r>
            <a:r>
              <a:rPr lang="en-US" sz="4400" b="1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 website</a:t>
            </a:r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6426" y="3214602"/>
            <a:ext cx="8689976" cy="1371599"/>
          </a:xfrm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</a:t>
            </a:r>
            <a:r>
              <a:rPr lang="en-US" sz="1800" u="sng" kern="1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</a:t>
            </a: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FF"/>
                </a:highlight>
              </a:rPr>
              <a:t> </a:t>
            </a:r>
            <a:r>
              <a:rPr lang="en-IN" b="1" u="sng" dirty="0" err="1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FF"/>
                </a:highlight>
              </a:rPr>
              <a:t>Sonanis</a:t>
            </a:r>
            <a:r>
              <a:rPr lang="en-IN" b="1" u="sng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00FF"/>
                </a:highlight>
              </a:rPr>
              <a:t> </a:t>
            </a:r>
            <a:r>
              <a:rPr lang="en-US" sz="1800" u="sng" kern="140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Mam. </a:t>
            </a:r>
            <a:endParaRPr lang="en-IN" sz="1800" u="sng" kern="1400" dirty="0">
              <a:solidFill>
                <a:schemeClr val="tx1">
                  <a:lumMod val="95000"/>
                  <a:lumOff val="5000"/>
                </a:schemeClr>
              </a:solidFill>
              <a:effectLst/>
              <a:highlight>
                <a:srgbClr val="FF00FF"/>
              </a:highlight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6CB86-782A-CD72-7098-B5E345CF6AA8}"/>
              </a:ext>
            </a:extLst>
          </p:cNvPr>
          <p:cNvSpPr txBox="1"/>
          <p:nvPr/>
        </p:nvSpPr>
        <p:spPr>
          <a:xfrm>
            <a:off x="7342632" y="4014216"/>
            <a:ext cx="5001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/>
              <a:t>BY KAVALI VENKATA SAI SRI KARTHIK</a:t>
            </a:r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I have created a Defect report on those defects.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760650"/>
            <a:ext cx="10363826" cy="48202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</a:t>
            </a:r>
            <a:r>
              <a:rPr lang="en-IN" sz="15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IN" sz="1500" dirty="0"/>
              <a:t>_01</a:t>
            </a:r>
            <a:endParaRPr lang="en-IN" sz="15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 :-   </a:t>
            </a:r>
            <a:r>
              <a:rPr lang="en-US" sz="13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USER SHOULD BE ABLE TO SIGN IN MULTIPLE TIMES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</a:t>
            </a:r>
            <a:r>
              <a:rPr lang="en-US" sz="15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 </a:t>
            </a:r>
            <a:r>
              <a:rPr lang="en-IN" sz="15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tcl-007</a:t>
            </a:r>
            <a:endParaRPr lang="en-IN" sz="15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 </a:t>
            </a:r>
            <a:r>
              <a:rPr lang="en-US" sz="15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 </a:t>
            </a:r>
            <a:r>
              <a:rPr lang="en-US" sz="1500" dirty="0"/>
              <a:t>TCL_login_multiple_attempts</a:t>
            </a:r>
            <a:endParaRPr lang="en-IN" sz="15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 :- 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login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:-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 :-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kavali Venkata sai sri karthik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Team lead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 :-</a:t>
            </a:r>
            <a:r>
              <a:rPr lang="en-US" sz="13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0109/2025</a:t>
            </a:r>
            <a:endParaRPr lang="en-IN" sz="13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pending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3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1A22F-251A-4F16-997B-99A575634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581A-83B7-4205-1028-B338C27C69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760650"/>
            <a:ext cx="10363826" cy="4820238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</a:t>
            </a:r>
            <a:r>
              <a:rPr lang="en-IN" sz="15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lg-02</a:t>
            </a:r>
            <a:endParaRPr lang="en-IN" sz="15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  :-   </a:t>
            </a:r>
            <a:r>
              <a:rPr lang="en-US" sz="13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 and verify all usernames are working or not.</a:t>
            </a:r>
            <a:endParaRPr lang="en-US" sz="1300" dirty="0">
              <a:effectLst/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3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</a:t>
            </a:r>
            <a:r>
              <a:rPr lang="en-US" sz="15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5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IN" sz="15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TCL-008</a:t>
            </a:r>
            <a:endParaRPr lang="en-IN" sz="15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5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IN" sz="1500" dirty="0"/>
              <a:t>TCL_use_all_usernames</a:t>
            </a:r>
            <a:endParaRPr lang="en-IN" sz="15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3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login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3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kavali Venkata sai sri karthik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 Team lead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 </a:t>
            </a:r>
            <a:r>
              <a:rPr lang="en-US" sz="13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01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/09/2025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:-</a:t>
            </a:r>
            <a:r>
              <a:rPr lang="en-US" sz="13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3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3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:-</a:t>
            </a:r>
            <a:endParaRPr lang="en-IN" sz="13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3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300" dirty="0"/>
          </a:p>
        </p:txBody>
      </p:sp>
    </p:spTree>
    <p:extLst>
      <p:ext uri="{BB962C8B-B14F-4D97-AF65-F5344CB8AC3E}">
        <p14:creationId xmlns:p14="http://schemas.microsoft.com/office/powerpoint/2010/main" val="10992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3)">
            <a:extLst>
              <a:ext uri="{FF2B5EF4-FFF2-40B4-BE49-F238E27FC236}">
                <a16:creationId xmlns:a16="http://schemas.microsoft.com/office/drawing/2014/main" id="{FD548D87-5602-E88A-BCA0-14C641B0C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71" y="1905"/>
            <a:ext cx="12192000" cy="685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While testing website we faced some challenges about:</a:t>
            </a:r>
          </a:p>
          <a:p>
            <a:pPr marL="0" indent="0"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if you run automated scripts too fast, bstack may 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not run and stop the execution because the website and the data is dynamic in nature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IN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order to do automation finding locators of this website become a task. There are many locators are not working as expected. Finding all these locators and doing automation becomes challenging.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B419DE-6F19-CF01-3583-D821D3B3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you run automated scripts too fast, eBay may flag you as a bot and block your account or IP.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lot of communication And discussion with our mentor vaishali madam it helps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write taste case in easy way.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feel exited to work for this project and learn lot of new things during the process and gained hands on experience by doing this project.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automation scripts and using frameworks like testng, cucumber and tools like jenkins make easier for handling projects </a:t>
            </a:r>
            <a:r>
              <a:rPr lang="en-IN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bstack.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Manual testing needs strong observation and in that testers needs to apply all possibilities  in test cases.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500" dirty="0">
                <a:ea typeface="Arial" panose="020B0604020202020204" pitchFamily="34" charset="0"/>
              </a:rPr>
              <a:t>BrowserStack is a website that helps software developers and testers check if websites and apps work correctly on many different devices and browsers</a:t>
            </a:r>
            <a:r>
              <a:rPr lang="en-IN" sz="2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85C7-8070-13C8-42B0-89D73FAF3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1066801"/>
            <a:ext cx="10364451" cy="1695253"/>
          </a:xfrm>
        </p:spPr>
        <p:txBody>
          <a:bodyPr/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Members of Team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40836-C6EE-9E90-9BA3-9CF559A072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56702"/>
            <a:ext cx="10363826" cy="3434498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Bef>
                <a:spcPts val="800"/>
              </a:spcBef>
              <a:buFont typeface="Symbol" panose="05050102010706020507" pitchFamily="18" charset="2"/>
              <a:buChar char=""/>
            </a:pPr>
            <a:r>
              <a:rPr lang="en-IN" sz="2200" b="1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KAVALI VENKATA SAI SRI KARTHIK – TEST LEAD</a:t>
            </a:r>
            <a:endParaRPr lang="en-IN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algn="just">
              <a:lnSpc>
                <a:spcPct val="107000"/>
              </a:lnSpc>
              <a:buNone/>
            </a:pPr>
            <a:endParaRPr lang="en-IN" sz="1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8887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/>
              <a:t>Structured all modules for better organization.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/>
              <a:t>Designed, reviewed and optimized all test cases.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/>
              <a:t>Executed all test cases thoroughly.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/>
              <a:t>Created a detailed defect report and tracked issues until closure.</a:t>
            </a:r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3715"/>
            <a:ext cx="10363826" cy="3424107"/>
          </a:xfrm>
        </p:spPr>
        <p:txBody>
          <a:bodyPr>
            <a:normAutofit/>
          </a:bodyPr>
          <a:lstStyle/>
          <a:p>
            <a:r>
              <a:rPr lang="en-US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Bstack demo?</a:t>
            </a:r>
            <a:endParaRPr lang="en-US" sz="3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3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altLang="en-US" sz="1800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  <a:sym typeface="+mn-ea"/>
              </a:rPr>
              <a:t>bstack demo website is a practice site made by BrowserStack for testers and developers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</a:p>
          <a:p>
            <a:pPr marL="1085850" indent="-400050" algn="just">
              <a:lnSpc>
                <a:spcPct val="107000"/>
              </a:lnSpc>
              <a:spcBef>
                <a:spcPts val="800"/>
              </a:spcBef>
              <a:buFont typeface="+mj-lt"/>
              <a:buAutoNum type="romanUcPeriod"/>
            </a:pPr>
            <a:r>
              <a:rPr lang="en-US" altLang="en-US" sz="1800" dirty="0"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  <a:sym typeface="+mn-ea"/>
              </a:rPr>
              <a:t>It looks like a regular online shop, so users can test things like searching for products, logging in, adding to cart, and placing orders</a:t>
            </a:r>
            <a:endParaRPr lang="en-US" sz="18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4853" y="2026680"/>
            <a:ext cx="10963372" cy="4831320"/>
          </a:xfrm>
        </p:spPr>
        <p:txBody>
          <a:bodyPr>
            <a:normAutofit fontScale="92500"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US" sz="2300" b="1" dirty="0"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login </a:t>
            </a:r>
            <a:r>
              <a:rPr lang="en-US" sz="2300" b="1" dirty="0">
                <a:effectLst/>
                <a:highlight>
                  <a:srgbClr val="FF00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Checked all the functionalities on login page wheather </a:t>
            </a:r>
            <a:r>
              <a:rPr lang="en-US" altLang="zh-CN" sz="2400" dirty="0">
                <a:ea typeface="Gilroy" panose="00000400000000000000" charset="0"/>
              </a:rPr>
              <a:t>user is able to    	 login into the website using valid credintials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23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US" sz="2300" b="1" dirty="0">
                <a:effectLst/>
                <a:highlight>
                  <a:srgbClr val="00FF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 product</a:t>
            </a:r>
            <a:endParaRPr lang="en-IN" sz="2300" dirty="0">
              <a:effectLst/>
              <a:highlight>
                <a:srgbClr val="00FF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r>
              <a:rPr lang="en-US" altLang="zh-CN" sz="2400" dirty="0">
                <a:ea typeface="Gilroy" panose="00000400000000000000" charset="0"/>
              </a:rPr>
              <a:t> To verify search button is working or not for customer requirements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23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</a:t>
            </a:r>
            <a:r>
              <a:rPr lang="en-IN" sz="2300" dirty="0">
                <a:highlight>
                  <a:srgbClr val="00FFFF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 to cart page</a:t>
            </a:r>
            <a:endParaRPr lang="en-IN" sz="2300" dirty="0">
              <a:effectLst/>
              <a:highlight>
                <a:srgbClr val="00FFFF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  Checked all the functionalities on home page which included </a:t>
            </a:r>
            <a:r>
              <a:rPr lang="en-US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   	   Quantity, Add to cart button, product info,grid,list button.</a:t>
            </a: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>
            <a:normAutofit lnSpcReduction="10000"/>
          </a:bodyPr>
          <a:lstStyle/>
          <a:p>
            <a:pPr lvl="2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9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</a:t>
            </a:r>
            <a:r>
              <a:rPr lang="en-US" sz="1900" b="1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offers</a:t>
            </a:r>
            <a:r>
              <a:rPr lang="en-US" sz="19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900" b="1" dirty="0">
              <a:solidFill>
                <a:schemeClr val="bg1"/>
              </a:solidFill>
              <a:effectLst/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altLang="en-US" sz="1600" dirty="0">
                <a:ea typeface="Gilroy" panose="00000400000000000000" charset="0"/>
              </a:rPr>
              <a:t>After applying an offer or coupon code, check if the discount is applied correctly to the total amount</a:t>
            </a: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US" sz="1800" b="1" dirty="0">
                <a:solidFill>
                  <a:schemeClr val="bg1"/>
                </a:solidFill>
                <a:highlight>
                  <a:srgbClr val="8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orders</a:t>
            </a:r>
            <a:endParaRPr lang="en-IN" sz="1800" b="1" dirty="0">
              <a:solidFill>
                <a:schemeClr val="bg1"/>
              </a:solidFill>
              <a:effectLst/>
              <a:highlight>
                <a:srgbClr val="8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altLang="zh-CN" sz="1800" dirty="0">
                <a:ea typeface="Gilroy" panose="00000400000000000000" charset="0"/>
                <a:sym typeface="+mn-ea"/>
              </a:rPr>
              <a:t> </a:t>
            </a:r>
            <a:r>
              <a:rPr lang="en-US" altLang="en-US" sz="1600" dirty="0">
                <a:ea typeface="Gilroy" panose="00000400000000000000" charset="0"/>
              </a:rPr>
              <a:t>After placing an order check if the order is successfully added into the orders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US" sz="1800" b="1" dirty="0">
                <a:solidFill>
                  <a:schemeClr val="bg1"/>
                </a:solidFill>
                <a:highlight>
                  <a:srgbClr val="00008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order by</a:t>
            </a:r>
            <a:endParaRPr lang="en-IN" sz="1800" dirty="0">
              <a:solidFill>
                <a:schemeClr val="bg1"/>
              </a:solidFill>
              <a:effectLst/>
              <a:highlight>
                <a:srgbClr val="00008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r>
              <a:rPr lang="en-US" altLang="zh-CN" sz="1600" dirty="0">
                <a:solidFill>
                  <a:schemeClr val="bg1"/>
                </a:solidFill>
                <a:ea typeface="Gilroy" panose="00000400000000000000" charset="0"/>
                <a:sym typeface="+mn-ea"/>
              </a:rPr>
              <a:t> </a:t>
            </a:r>
            <a:r>
              <a:rPr lang="en-US" altLang="en-US" sz="1800" dirty="0">
                <a:ea typeface="Gilroy" panose="00000400000000000000" charset="0"/>
              </a:rPr>
              <a:t>After applying the sort check if the product list is rearranged according to the     	 selected sorting rule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 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008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favourites</a:t>
            </a:r>
            <a:endParaRPr lang="en-IN" sz="1800" dirty="0">
              <a:solidFill>
                <a:schemeClr val="bg1"/>
              </a:solidFill>
              <a:effectLst/>
              <a:highlight>
                <a:srgbClr val="008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                   </a:t>
            </a:r>
            <a:r>
              <a:rPr lang="en-US" altLang="en-US" dirty="0">
                <a:ea typeface="Gilroy" panose="00000400000000000000" charset="0"/>
              </a:rPr>
              <a:t>After clicking product into favourites verify that the product is added to the 	 favourites list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0F8AA-BEE8-277B-6BA0-AF90F0098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F9CCCB-D035-3B05-C08E-6D3055756BA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12355" y="1371481"/>
            <a:ext cx="10746556" cy="5231876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8 : 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delete from cart</a:t>
            </a:r>
            <a:r>
              <a:rPr lang="en-US" sz="1800" b="1" dirty="0">
                <a:solidFill>
                  <a:schemeClr val="bg1"/>
                </a:solidFill>
                <a:effectLst/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b="1" dirty="0">
              <a:solidFill>
                <a:schemeClr val="bg1"/>
              </a:solidFill>
              <a:effectLst/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	</a:t>
            </a:r>
            <a:r>
              <a:rPr lang="en-US" altLang="en-US" sz="1600" dirty="0">
                <a:solidFill>
                  <a:schemeClr val="bg1"/>
                </a:solidFill>
                <a:ea typeface="Gilroy" panose="00000400000000000000" charset="0"/>
              </a:rPr>
              <a:t> </a:t>
            </a:r>
            <a:r>
              <a:rPr lang="en-US" altLang="en-US" sz="1600" dirty="0">
                <a:ea typeface="Gilroy" panose="00000400000000000000" charset="0"/>
              </a:rPr>
              <a:t>After removing the product from the cart, check if the product is successfully removed 		 or not</a:t>
            </a:r>
            <a:r>
              <a:rPr lang="en-US" altLang="en-US" sz="1600" dirty="0">
                <a:solidFill>
                  <a:schemeClr val="bg1"/>
                </a:solidFill>
                <a:ea typeface="Gilroy" panose="00000400000000000000" charset="0"/>
              </a:rPr>
              <a:t>.</a:t>
            </a:r>
            <a:r>
              <a:rPr lang="en-IN" sz="16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6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9 :  </a:t>
            </a:r>
            <a:r>
              <a:rPr lang="en-US" sz="1800" b="1" dirty="0" err="1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checkoutpage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b="1" dirty="0">
              <a:solidFill>
                <a:schemeClr val="bg1"/>
              </a:solidFill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	</a:t>
            </a:r>
            <a:r>
              <a:rPr lang="en-US" altLang="zh-CN" sz="1400" dirty="0">
                <a:solidFill>
                  <a:schemeClr val="bg1"/>
                </a:solidFill>
                <a:ea typeface="Gilroy" panose="00000400000000000000" charset="0"/>
                <a:sym typeface="+mn-ea"/>
              </a:rPr>
              <a:t> </a:t>
            </a:r>
            <a:r>
              <a:rPr lang="en-US" altLang="en-US" sz="1600" dirty="0">
                <a:ea typeface="Gilroy" panose="00000400000000000000" charset="0"/>
              </a:rPr>
              <a:t>Confirm that delivery address fields accept valid input and provide error messages for 		 invalid data.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US" altLang="en-US" sz="1600" dirty="0">
              <a:ea typeface="Gilroy" panose="00000400000000000000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10 :  </a:t>
            </a:r>
            <a:r>
              <a:rPr lang="en-US" sz="1800" b="1" dirty="0">
                <a:solidFill>
                  <a:schemeClr val="bg1"/>
                </a:solidFill>
                <a:highlight>
                  <a:srgbClr val="FF0000"/>
                </a:highlight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logout </a:t>
            </a:r>
            <a:endParaRPr lang="en-IN" sz="1800" b="1" dirty="0">
              <a:solidFill>
                <a:schemeClr val="bg1"/>
              </a:solidFill>
              <a:highlight>
                <a:srgbClr val="FF0000"/>
              </a:highlight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6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		</a:t>
            </a:r>
            <a:r>
              <a:rPr lang="en-US" altLang="en-US" sz="1600" dirty="0">
                <a:ea typeface="Gilroy" panose="00000400000000000000" charset="0"/>
              </a:rPr>
              <a:t>Verify that the user is successfully logged out and redirected to the  home page.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US" altLang="en-US" sz="1600" dirty="0">
              <a:ea typeface="Gilroy" panose="00000400000000000000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IN" sz="16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.</a:t>
            </a:r>
            <a:endParaRPr lang="en-IN" sz="16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endParaRPr lang="en-IN" sz="16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93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7315F-9540-99FC-DCBE-71784D8E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Words>950</Words>
  <Application>Microsoft Office PowerPoint</Application>
  <PresentationFormat>Widescreen</PresentationFormat>
  <Paragraphs>110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Arial Black</vt:lpstr>
      <vt:lpstr>Arial Rounded MT Bold</vt:lpstr>
      <vt:lpstr>Calibri</vt:lpstr>
      <vt:lpstr>Cooper Black</vt:lpstr>
      <vt:lpstr>Corbel</vt:lpstr>
      <vt:lpstr>Courier New</vt:lpstr>
      <vt:lpstr>Gilroy</vt:lpstr>
      <vt:lpstr>Symbol</vt:lpstr>
      <vt:lpstr>Tw Cen MT</vt:lpstr>
      <vt:lpstr>Wingdings</vt:lpstr>
      <vt:lpstr>Droplet</vt:lpstr>
      <vt:lpstr>Bstack demo website </vt:lpstr>
      <vt:lpstr>Introduction :  </vt:lpstr>
      <vt:lpstr>Members of Team </vt:lpstr>
      <vt:lpstr>Responsibilities</vt:lpstr>
      <vt:lpstr>Overview </vt:lpstr>
      <vt:lpstr>Modules </vt:lpstr>
      <vt:lpstr>PowerPoint Presentation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KARTHIK KING</cp:lastModifiedBy>
  <cp:revision>87</cp:revision>
  <dcterms:created xsi:type="dcterms:W3CDTF">2024-02-15T17:31:50Z</dcterms:created>
  <dcterms:modified xsi:type="dcterms:W3CDTF">2025-09-08T11:48:48Z</dcterms:modified>
</cp:coreProperties>
</file>