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72" r:id="rId6"/>
    <p:sldId id="260" r:id="rId7"/>
    <p:sldId id="261" r:id="rId8"/>
    <p:sldId id="262" r:id="rId9"/>
    <p:sldId id="269" r:id="rId10"/>
    <p:sldId id="263" r:id="rId11"/>
    <p:sldId id="264" r:id="rId12"/>
    <p:sldId id="270" r:id="rId13"/>
    <p:sldId id="265" r:id="rId14"/>
    <p:sldId id="271" r:id="rId15"/>
    <p:sldId id="268" r:id="rId16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510" y="6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runa\AppData\Local\Microsoft\Windows\INetCache\IE\BN47L3NQ\KAVYA_M_EXCEL%5b1%5d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1"/>
            <c:separator> </c:separator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pt@data 0</c:f>
              <c:numCache>
                <c:formatCode>General</c:formatCode>
                <c:ptCount val="13"/>
                <c:pt idx="0">
                  <c:v>4</c:v>
                </c:pt>
                <c:pt idx="1">
                  <c:v>4</c:v>
                </c:pt>
                <c:pt idx="2">
                  <c:v>3</c:v>
                </c:pt>
                <c:pt idx="3">
                  <c:v>4</c:v>
                </c:pt>
                <c:pt idx="4">
                  <c:v>2</c:v>
                </c:pt>
                <c:pt idx="5">
                  <c:v>1</c:v>
                </c:pt>
                <c:pt idx="6">
                  <c:v>1</c:v>
                </c:pt>
                <c:pt idx="7">
                  <c:v>3</c:v>
                </c:pt>
                <c:pt idx="8">
                  <c:v>1</c:v>
                </c:pt>
                <c:pt idx="9">
                  <c:v>1</c:v>
                </c:pt>
                <c:pt idx="10">
                  <c:v>3</c:v>
                </c:pt>
                <c:pt idx="11">
                  <c:v>3</c:v>
                </c:pt>
                <c:pt idx="12">
                  <c:v>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1E75-4E11-9CA9-D29308894E43}"/>
            </c:ext>
            <c:ext xmlns:c15="http://schemas.microsoft.com/office/drawing/2012/chart" uri="{02D57815-91ED-43cb-92C2-25804820EDAC}">
              <c15:filteredSeriesTitle>
                <c15:tx>
                  <c:strRef>
                    <c:extLst xmlns:c16r2="http://schemas.microsoft.com/office/drawing/2015/06/chart">
                      <c:ext uri="{02D57815-91ED-43cb-92C2-25804820EDAC}">
                        <c15:formulaRef>
                          <c15:sqref>pt@label 0</c15:sqref>
                        </c15:formulaRef>
                      </c:ext>
                    </c:extLst>
                    <c:strCache>
                      <c:ptCount val="1"/>
                      <c:pt idx="0">
                        <c:v>Fixed Term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 xmlns:c16r2="http://schemas.microsoft.com/office/drawing/2015/06/chart">
                      <c:ext uri="{02D57815-91ED-43cb-92C2-25804820EDAC}">
                        <c15:formulaRef>
                          <c15:sqref>pt@categories</c15:sqref>
                        </c15:formulaRef>
                      </c:ext>
                    </c:extLst>
                    <c:strCache>
                      <c:ptCount val="13"/>
                      <c:pt idx="0">
                        <c:v>Accounting</c:v>
                      </c:pt>
                      <c:pt idx="1">
                        <c:v>Business Development</c:v>
                      </c:pt>
                      <c:pt idx="2">
                        <c:v>Engineering</c:v>
                      </c:pt>
                      <c:pt idx="3">
                        <c:v>Human Resources</c:v>
                      </c:pt>
                      <c:pt idx="4">
                        <c:v>Legal</c:v>
                      </c:pt>
                      <c:pt idx="5">
                        <c:v>Marketing</c:v>
                      </c:pt>
                      <c:pt idx="6">
                        <c:v>NULL</c:v>
                      </c:pt>
                      <c:pt idx="7">
                        <c:v>Product Management</c:v>
                      </c:pt>
                      <c:pt idx="8">
                        <c:v>Research and Development</c:v>
                      </c:pt>
                      <c:pt idx="9">
                        <c:v>Sales</c:v>
                      </c:pt>
                      <c:pt idx="10">
                        <c:v>Services</c:v>
                      </c:pt>
                      <c:pt idx="11">
                        <c:v>Support</c:v>
                      </c:pt>
                      <c:pt idx="12">
                        <c:v>Training</c:v>
                      </c:pt>
                    </c:strCache>
                  </c:strRef>
                </c15:cat>
              </c15:filteredCategoryTitle>
            </c:ext>
          </c:extLst>
        </c:ser>
        <c:ser>
          <c:idx val="1"/>
          <c:order val="1"/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1"/>
            <c:separator> </c:separator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pt@data 1</c:f>
              <c:numCache>
                <c:formatCode>General</c:formatCode>
                <c:ptCount val="13"/>
                <c:pt idx="0">
                  <c:v>13</c:v>
                </c:pt>
                <c:pt idx="1">
                  <c:v>15</c:v>
                </c:pt>
                <c:pt idx="2">
                  <c:v>6</c:v>
                </c:pt>
                <c:pt idx="3">
                  <c:v>6</c:v>
                </c:pt>
                <c:pt idx="4">
                  <c:v>12</c:v>
                </c:pt>
                <c:pt idx="5">
                  <c:v>8</c:v>
                </c:pt>
                <c:pt idx="6">
                  <c:v>7</c:v>
                </c:pt>
                <c:pt idx="7">
                  <c:v>12</c:v>
                </c:pt>
                <c:pt idx="8">
                  <c:v>11</c:v>
                </c:pt>
                <c:pt idx="9">
                  <c:v>7</c:v>
                </c:pt>
                <c:pt idx="10">
                  <c:v>11</c:v>
                </c:pt>
                <c:pt idx="11">
                  <c:v>11</c:v>
                </c:pt>
                <c:pt idx="12">
                  <c:v>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1E75-4E11-9CA9-D29308894E43}"/>
            </c:ext>
            <c:ext xmlns:c15="http://schemas.microsoft.com/office/drawing/2012/chart" uri="{02D57815-91ED-43cb-92C2-25804820EDAC}">
              <c15:filteredSeriesTitle>
                <c15:tx>
                  <c:strRef>
                    <c:extLst xmlns:c16r2="http://schemas.microsoft.com/office/drawing/2015/06/chart">
                      <c:ext uri="{02D57815-91ED-43cb-92C2-25804820EDAC}">
                        <c15:formulaRef>
                          <c15:sqref>pt@label 1</c15:sqref>
                        </c15:formulaRef>
                      </c:ext>
                    </c:extLst>
                    <c:strCache>
                      <c:ptCount val="1"/>
                      <c:pt idx="0">
                        <c:v>Permanent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 xmlns:c16r2="http://schemas.microsoft.com/office/drawing/2015/06/chart">
                      <c:ext uri="{02D57815-91ED-43cb-92C2-25804820EDAC}">
                        <c15:formulaRef>
                          <c15:sqref>pt@categories</c15:sqref>
                        </c15:formulaRef>
                      </c:ext>
                    </c:extLst>
                    <c:strCache>
                      <c:ptCount val="13"/>
                      <c:pt idx="0">
                        <c:v>Accounting</c:v>
                      </c:pt>
                      <c:pt idx="1">
                        <c:v>Business Development</c:v>
                      </c:pt>
                      <c:pt idx="2">
                        <c:v>Engineering</c:v>
                      </c:pt>
                      <c:pt idx="3">
                        <c:v>Human Resources</c:v>
                      </c:pt>
                      <c:pt idx="4">
                        <c:v>Legal</c:v>
                      </c:pt>
                      <c:pt idx="5">
                        <c:v>Marketing</c:v>
                      </c:pt>
                      <c:pt idx="6">
                        <c:v>NULL</c:v>
                      </c:pt>
                      <c:pt idx="7">
                        <c:v>Product Management</c:v>
                      </c:pt>
                      <c:pt idx="8">
                        <c:v>Research and Development</c:v>
                      </c:pt>
                      <c:pt idx="9">
                        <c:v>Sales</c:v>
                      </c:pt>
                      <c:pt idx="10">
                        <c:v>Services</c:v>
                      </c:pt>
                      <c:pt idx="11">
                        <c:v>Support</c:v>
                      </c:pt>
                      <c:pt idx="12">
                        <c:v>Training</c:v>
                      </c:pt>
                    </c:strCache>
                  </c:strRef>
                </c15:cat>
              </c15:filteredCategoryTitle>
            </c:ext>
          </c:extLst>
        </c:ser>
        <c:ser>
          <c:idx val="2"/>
          <c:order val="2"/>
          <c:spPr>
            <a:gradFill rotWithShape="1">
              <a:gsLst>
                <a:gs pos="0">
                  <a:schemeClr val="accent6"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1"/>
            <c:separator> </c:separator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pt@data 2</c:f>
              <c:numCache>
                <c:formatCode>General</c:formatCode>
                <c:ptCount val="13"/>
                <c:pt idx="0">
                  <c:v>3</c:v>
                </c:pt>
                <c:pt idx="1">
                  <c:v>2</c:v>
                </c:pt>
                <c:pt idx="2">
                  <c:v>4</c:v>
                </c:pt>
                <c:pt idx="3">
                  <c:v>2</c:v>
                </c:pt>
                <c:pt idx="4">
                  <c:v>4</c:v>
                </c:pt>
                <c:pt idx="5">
                  <c:v>1</c:v>
                </c:pt>
                <c:pt idx="7">
                  <c:v>3</c:v>
                </c:pt>
                <c:pt idx="8">
                  <c:v>3</c:v>
                </c:pt>
                <c:pt idx="9">
                  <c:v>1</c:v>
                </c:pt>
                <c:pt idx="10">
                  <c:v>2</c:v>
                </c:pt>
                <c:pt idx="11">
                  <c:v>3</c:v>
                </c:pt>
                <c:pt idx="12">
                  <c:v>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1E75-4E11-9CA9-D29308894E43}"/>
            </c:ext>
            <c:ext xmlns:c15="http://schemas.microsoft.com/office/drawing/2012/chart" uri="{02D57815-91ED-43cb-92C2-25804820EDAC}">
              <c15:filteredSeriesTitle>
                <c15:tx>
                  <c:strRef>
                    <c:extLst xmlns:c16r2="http://schemas.microsoft.com/office/drawing/2015/06/chart">
                      <c:ext uri="{02D57815-91ED-43cb-92C2-25804820EDAC}">
                        <c15:formulaRef>
                          <c15:sqref>pt@label 2</c15:sqref>
                        </c15:formulaRef>
                      </c:ext>
                    </c:extLst>
                    <c:strCache>
                      <c:ptCount val="1"/>
                      <c:pt idx="0">
                        <c:v>Temporary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 xmlns:c16r2="http://schemas.microsoft.com/office/drawing/2015/06/chart">
                      <c:ext uri="{02D57815-91ED-43cb-92C2-25804820EDAC}">
                        <c15:formulaRef>
                          <c15:sqref>pt@categories</c15:sqref>
                        </c15:formulaRef>
                      </c:ext>
                    </c:extLst>
                    <c:strCache>
                      <c:ptCount val="13"/>
                      <c:pt idx="0">
                        <c:v>Accounting</c:v>
                      </c:pt>
                      <c:pt idx="1">
                        <c:v>Business Development</c:v>
                      </c:pt>
                      <c:pt idx="2">
                        <c:v>Engineering</c:v>
                      </c:pt>
                      <c:pt idx="3">
                        <c:v>Human Resources</c:v>
                      </c:pt>
                      <c:pt idx="4">
                        <c:v>Legal</c:v>
                      </c:pt>
                      <c:pt idx="5">
                        <c:v>Marketing</c:v>
                      </c:pt>
                      <c:pt idx="6">
                        <c:v>NULL</c:v>
                      </c:pt>
                      <c:pt idx="7">
                        <c:v>Product Management</c:v>
                      </c:pt>
                      <c:pt idx="8">
                        <c:v>Research and Development</c:v>
                      </c:pt>
                      <c:pt idx="9">
                        <c:v>Sales</c:v>
                      </c:pt>
                      <c:pt idx="10">
                        <c:v>Services</c:v>
                      </c:pt>
                      <c:pt idx="11">
                        <c:v>Support</c:v>
                      </c:pt>
                      <c:pt idx="12">
                        <c:v>Training</c:v>
                      </c:pt>
                    </c:strCache>
                  </c:strRef>
                </c15:cat>
              </c15:filteredCategoryTitle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249375128"/>
        <c:axId val="249375912"/>
      </c:barChart>
      <c:catAx>
        <c:axId val="2493751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9375912"/>
        <c:crosses val="autoZero"/>
        <c:auto val="1"/>
        <c:lblAlgn val="ctr"/>
        <c:lblOffset val="100"/>
        <c:noMultiLvlLbl val="0"/>
      </c:catAx>
      <c:valAx>
        <c:axId val="2493759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93751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1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05-09-2024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</a:t>
            </a:r>
            <a:r>
              <a:rPr lang="en-US" sz="2400" dirty="0" smtClean="0"/>
              <a:t>NAME:KARTHIK RAJAN P  </a:t>
            </a:r>
            <a:endParaRPr lang="en-US" sz="2400" dirty="0"/>
          </a:p>
          <a:p>
            <a:r>
              <a:rPr lang="en-US" sz="2400" dirty="0"/>
              <a:t>REGISTER NO:  </a:t>
            </a:r>
            <a:r>
              <a:rPr lang="en-US" sz="2400" dirty="0" smtClean="0"/>
              <a:t>312213916</a:t>
            </a:r>
            <a:endParaRPr lang="en-US" sz="2400" dirty="0"/>
          </a:p>
          <a:p>
            <a:r>
              <a:rPr lang="en-US" sz="2400" dirty="0"/>
              <a:t>DEPARTMENT: B.COM ( </a:t>
            </a:r>
            <a:r>
              <a:rPr lang="en-US" sz="2400" dirty="0" err="1"/>
              <a:t>A&amp;f</a:t>
            </a:r>
            <a:r>
              <a:rPr lang="en-US" sz="2400" dirty="0"/>
              <a:t>)</a:t>
            </a:r>
          </a:p>
          <a:p>
            <a:r>
              <a:rPr lang="en-US" sz="2400"/>
              <a:t>COLLEGE </a:t>
            </a:r>
            <a:r>
              <a:rPr lang="en-US" sz="2400" smtClean="0"/>
              <a:t>: ST THOMAS CLG OF ARTS ABD SCIENCE 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FAD9CEB2-36E1-0550-426B-2FAF97882044}"/>
              </a:ext>
            </a:extLst>
          </p:cNvPr>
          <p:cNvSpPr txBox="1"/>
          <p:nvPr/>
        </p:nvSpPr>
        <p:spPr>
          <a:xfrm>
            <a:off x="2452619" y="1060192"/>
            <a:ext cx="853401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/>
              <a:t>Potential Situations in the Data</a:t>
            </a:r>
          </a:p>
          <a:p>
            <a:r>
              <a:rPr lang="en-US" sz="2400" b="1" dirty="0"/>
              <a:t>Uneven Resource Distribution:</a:t>
            </a:r>
            <a:r>
              <a:rPr lang="en-US" sz="2400" dirty="0"/>
              <a:t> Departments with high or low "Count - Name" compared to "Count - Department."</a:t>
            </a:r>
          </a:p>
          <a:p>
            <a:r>
              <a:rPr lang="en-US" sz="2400" b="1" dirty="0"/>
              <a:t>Project-Oriented Departments:</a:t>
            </a:r>
            <a:r>
              <a:rPr lang="en-US" sz="2400" dirty="0"/>
              <a:t> High "Count - Name" relative to "Count - Department."</a:t>
            </a:r>
          </a:p>
          <a:p>
            <a:r>
              <a:rPr lang="en-US" sz="2400" b="1" dirty="0"/>
              <a:t>Administrative or Support Functions:</a:t>
            </a:r>
            <a:r>
              <a:rPr lang="en-US" sz="2400" dirty="0"/>
              <a:t> Low "Count - Name" relative to "Count - Department."</a:t>
            </a:r>
          </a:p>
          <a:p>
            <a:r>
              <a:rPr lang="en-US" sz="2400" b="1" dirty="0"/>
              <a:t>Inefficient Resource Utilization:</a:t>
            </a:r>
            <a:r>
              <a:rPr lang="en-US" sz="2400" dirty="0"/>
              <a:t> High "Count - Name" with low productivity.</a:t>
            </a:r>
          </a:p>
          <a:p>
            <a:r>
              <a:rPr lang="en-US" sz="2400" b="1" dirty="0"/>
              <a:t>Overburdened Departments:</a:t>
            </a:r>
            <a:r>
              <a:rPr lang="en-US" sz="2400" dirty="0"/>
              <a:t> Consistently high "Count - Name" over time.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533400" y="1371600"/>
            <a:ext cx="102870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Data Cleaning and Preparation:</a:t>
            </a:r>
            <a:endParaRPr lang="en-US" dirty="0"/>
          </a:p>
          <a:p>
            <a:r>
              <a:rPr lang="en-US" b="1" dirty="0"/>
              <a:t>Handling Missing Values:</a:t>
            </a:r>
            <a:r>
              <a:rPr lang="en-US" dirty="0"/>
              <a:t> Addressing any missing data points for "Count - Department" or "Count - Name."</a:t>
            </a:r>
          </a:p>
          <a:p>
            <a:r>
              <a:rPr lang="en-US" b="1" dirty="0"/>
              <a:t>Data Normalization:</a:t>
            </a:r>
            <a:r>
              <a:rPr lang="en-US" dirty="0"/>
              <a:t> Ensuring consistency in data formats and units of measurement.</a:t>
            </a:r>
          </a:p>
          <a:p>
            <a:r>
              <a:rPr lang="en-US" b="1" dirty="0"/>
              <a:t>Outlier Detection and Correction:</a:t>
            </a:r>
            <a:r>
              <a:rPr lang="en-US" dirty="0"/>
              <a:t> Identifying and addressing any extreme or unusual values that might skew the analysis.</a:t>
            </a:r>
          </a:p>
          <a:p>
            <a:r>
              <a:rPr lang="en-US" b="1" dirty="0"/>
              <a:t>Feature Engineering:</a:t>
            </a:r>
            <a:endParaRPr lang="en-US" dirty="0"/>
          </a:p>
          <a:p>
            <a:r>
              <a:rPr lang="en-US" b="1" dirty="0"/>
              <a:t>Creating Derived Metrics:</a:t>
            </a:r>
            <a:r>
              <a:rPr lang="en-US" dirty="0"/>
              <a:t> Consider creating additional metrics such as "Resource Allocation Ratio" (Count - Name / Count - Department) to provide a more comprehensive understanding of resource utilization.</a:t>
            </a:r>
          </a:p>
          <a:p>
            <a:r>
              <a:rPr lang="en-US" b="1" dirty="0"/>
              <a:t>Categorical Encoding:</a:t>
            </a:r>
            <a:r>
              <a:rPr lang="en-US" dirty="0"/>
              <a:t> If the "Department" field is categorical, converting it into a numerical format suitable for modeling.</a:t>
            </a:r>
          </a:p>
          <a:p>
            <a:r>
              <a:rPr lang="en-US" b="1" dirty="0"/>
              <a:t>Exploratory Data Analysis (EDA):</a:t>
            </a:r>
            <a:endParaRPr lang="en-US" dirty="0"/>
          </a:p>
          <a:p>
            <a:r>
              <a:rPr lang="en-US" b="1" dirty="0"/>
              <a:t>Visualization:</a:t>
            </a:r>
            <a:r>
              <a:rPr lang="en-US" dirty="0"/>
              <a:t> Creating visualizations (e.g., histograms, scatter plots, box plots) to explore the distribution of variables, identify relationships, and detect patterns.</a:t>
            </a:r>
          </a:p>
          <a:p>
            <a:r>
              <a:rPr lang="en-US" b="1" dirty="0"/>
              <a:t>Correlation Analysis:</a:t>
            </a:r>
            <a:r>
              <a:rPr lang="en-US" dirty="0"/>
              <a:t> Assessing the correlation between "Count - Department" and "Count - Name" to understand the relationship between departmental size and resource allocation.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43000" y="914400"/>
            <a:ext cx="82296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Model Selection and Training:</a:t>
            </a:r>
            <a:endParaRPr lang="en-US" dirty="0"/>
          </a:p>
          <a:p>
            <a:r>
              <a:rPr lang="en-US" b="1" dirty="0"/>
              <a:t>Regression Analysis:</a:t>
            </a:r>
            <a:r>
              <a:rPr lang="en-US" dirty="0"/>
              <a:t> Using regression models (e.g., linear regression, multiple regression) to predict the "Count - Name" based on the "Count - Department" and other relevant features.</a:t>
            </a:r>
          </a:p>
          <a:p>
            <a:r>
              <a:rPr lang="en-US" b="1" dirty="0"/>
              <a:t>Classification Models:</a:t>
            </a:r>
            <a:r>
              <a:rPr lang="en-US" dirty="0"/>
              <a:t> If the goal is to classify departments into categories based on their resource allocation patterns, consider using classification models (e.g., decision trees, random forests, logistic regression).</a:t>
            </a:r>
          </a:p>
          <a:p>
            <a:r>
              <a:rPr lang="en-US" b="1" dirty="0"/>
              <a:t>Model Evaluation:</a:t>
            </a:r>
            <a:endParaRPr lang="en-US" dirty="0"/>
          </a:p>
          <a:p>
            <a:r>
              <a:rPr lang="en-US" b="1" dirty="0"/>
              <a:t>Performance Metrics:</a:t>
            </a:r>
            <a:r>
              <a:rPr lang="en-US" dirty="0"/>
              <a:t> Assessing the model's performance using appropriate metrics (e.g., R-squared, mean squared error, accuracy, precision, recall, F1-score).</a:t>
            </a:r>
          </a:p>
          <a:p>
            <a:r>
              <a:rPr lang="en-US" b="1" dirty="0"/>
              <a:t>Cross-Validation:</a:t>
            </a:r>
            <a:r>
              <a:rPr lang="en-US" dirty="0"/>
              <a:t> Evaluating the model's generalization ability using techniques like k-fold cross-validation.</a:t>
            </a:r>
          </a:p>
          <a:p>
            <a:r>
              <a:rPr lang="en-US" b="1" dirty="0"/>
              <a:t>Interpretation and Insights:</a:t>
            </a:r>
            <a:endParaRPr lang="en-US" dirty="0"/>
          </a:p>
          <a:p>
            <a:r>
              <a:rPr lang="en-US" b="1" dirty="0"/>
              <a:t>Understanding Model Coefficients:</a:t>
            </a:r>
            <a:r>
              <a:rPr lang="en-US" dirty="0"/>
              <a:t> Interpreting the coefficients of the regression model to understand the impact of "Count - Department" and other features on "Count - Name."</a:t>
            </a:r>
          </a:p>
          <a:p>
            <a:r>
              <a:rPr lang="en-US" b="1" dirty="0"/>
              <a:t>Identifying Significant Predictors:</a:t>
            </a:r>
            <a:r>
              <a:rPr lang="en-US" dirty="0"/>
              <a:t> Determining which features are most influential in predicting "Count - Name."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5490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13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324218" y="1216666"/>
            <a:ext cx="2406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DEPARTMENT ANALYSIS</a:t>
            </a: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xmlns="" id="{00000000-0008-0000-01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98813409"/>
              </p:ext>
            </p:extLst>
          </p:nvPr>
        </p:nvGraphicFramePr>
        <p:xfrm>
          <a:off x="2514600" y="1585998"/>
          <a:ext cx="6440627" cy="37142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383" y="1143000"/>
            <a:ext cx="7299325" cy="4112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352800" y="609600"/>
            <a:ext cx="2406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DEPARTMENT ANALYSIS</a:t>
            </a:r>
          </a:p>
        </p:txBody>
      </p:sp>
    </p:spTree>
    <p:extLst>
      <p:ext uri="{BB962C8B-B14F-4D97-AF65-F5344CB8AC3E}">
        <p14:creationId xmlns:p14="http://schemas.microsoft.com/office/powerpoint/2010/main" val="13285022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62000" y="1447800"/>
            <a:ext cx="9372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Uneven resource distribution.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Project-oriented focus.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Administrative and support functions.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Inefficient resource utilization.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Overburdened departments.</a:t>
            </a:r>
          </a:p>
          <a:p>
            <a:r>
              <a:rPr lang="en-US" b="1" dirty="0"/>
              <a:t>Recommendations:</a:t>
            </a: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Re-evaluate resource allocation strategies.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Implement balanced resource distribution.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Promote strategic planning.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Enhance efficiency and productivity.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Address overburdened departments.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Rectangle 8"/>
          <p:cNvSpPr/>
          <p:nvPr/>
        </p:nvSpPr>
        <p:spPr>
          <a:xfrm>
            <a:off x="838200" y="1437426"/>
            <a:ext cx="83895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 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765767" y="1537858"/>
            <a:ext cx="85344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Analyzing Employee Type Distribution</a:t>
            </a:r>
          </a:p>
          <a:p>
            <a:r>
              <a:rPr lang="en-US" sz="2000" b="1" dirty="0"/>
              <a:t>Objective:</a:t>
            </a:r>
            <a:endParaRPr lang="en-US" sz="2000" dirty="0"/>
          </a:p>
          <a:p>
            <a:r>
              <a:rPr lang="en-US" sz="2000" dirty="0"/>
              <a:t>To analyze the distribution of employee types (fixed term, permanent, temporary) across different departments and identify potential imbalances or disparities.</a:t>
            </a:r>
          </a:p>
          <a:p>
            <a:r>
              <a:rPr lang="en-US" sz="2000" b="1" dirty="0"/>
              <a:t>Scope:</a:t>
            </a:r>
            <a:endParaRPr lang="en-US" sz="2000" dirty="0"/>
          </a:p>
          <a:p>
            <a:pPr>
              <a:buFont typeface="Arial"/>
              <a:buChar char="•"/>
            </a:pPr>
            <a:r>
              <a:rPr lang="en-US" sz="2000" b="1" dirty="0"/>
              <a:t>Data Analysis:</a:t>
            </a:r>
            <a:r>
              <a:rPr lang="en-US" sz="2000" dirty="0"/>
              <a:t> Examination of the provided dataset, which includes departmental names, employee type counts, and total results.</a:t>
            </a:r>
          </a:p>
          <a:p>
            <a:pPr>
              <a:buFont typeface="Arial"/>
              <a:buChar char="•"/>
            </a:pPr>
            <a:r>
              <a:rPr lang="en-US" sz="2000" b="1" dirty="0"/>
              <a:t>Departmental Comparison:</a:t>
            </a:r>
            <a:r>
              <a:rPr lang="en-US" sz="2000" dirty="0"/>
              <a:t> Comparison of employee type distributions across various departments to identify any patterns or trends.</a:t>
            </a:r>
          </a:p>
          <a:p>
            <a:pPr>
              <a:buFont typeface="Arial"/>
              <a:buChar char="•"/>
            </a:pPr>
            <a:r>
              <a:rPr lang="en-US" sz="2000" b="1" dirty="0"/>
              <a:t>Efficiency Assessment:</a:t>
            </a:r>
            <a:r>
              <a:rPr lang="en-US" sz="2000" dirty="0"/>
              <a:t> Evaluation of the balance between fixed-term, permanent, and temporary employees in each department, considering factors such as workload, project requirements, and organizational goals.</a:t>
            </a:r>
          </a:p>
          <a:p>
            <a:pPr>
              <a:buFont typeface="Arial"/>
              <a:buChar char="•"/>
            </a:pPr>
            <a:r>
              <a:rPr lang="en-US" sz="2000" b="1" dirty="0"/>
              <a:t>Recommendations:</a:t>
            </a:r>
            <a:r>
              <a:rPr lang="en-US" sz="2000" dirty="0"/>
              <a:t> Formulation of recommendations for optimizing employee type distribution and improving departmental efficiency.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838201" y="950025"/>
            <a:ext cx="9829800" cy="4093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Expected Outcomes: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A comprehensive understanding of the employee type distribution within the organization.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Identification of potential imbalances or disparities in employee type allocation.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Recommendations for improving employee type distribution and departmental efficiency.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Project Deliverables: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Data analysis report, including key metrics and findings.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Comparative analysis of employee type distributions across departments.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Assessment of employee type balance and identification of areas for improvement.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Recommendations for optimizing employee type allocation and improving departmental efficiency.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2246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F050B57B-77CA-84FA-9910-3F41C17BBB48}"/>
              </a:ext>
            </a:extLst>
          </p:cNvPr>
          <p:cNvSpPr txBox="1"/>
          <p:nvPr/>
        </p:nvSpPr>
        <p:spPr>
          <a:xfrm>
            <a:off x="457200" y="1524806"/>
            <a:ext cx="9967912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Purpose:</a:t>
            </a:r>
            <a:endParaRPr lang="en-US" sz="2000" dirty="0"/>
          </a:p>
          <a:p>
            <a:r>
              <a:rPr lang="en-US" sz="2000" dirty="0"/>
              <a:t>To analyze the distribution of employee types (fixed term, permanent, temporary) across departments and identify areas for improvement.</a:t>
            </a:r>
          </a:p>
          <a:p>
            <a:r>
              <a:rPr lang="en-US" sz="2000" b="1" dirty="0"/>
              <a:t>Goals:</a:t>
            </a:r>
            <a:endParaRPr lang="en-US" sz="2000" dirty="0"/>
          </a:p>
          <a:p>
            <a:pPr>
              <a:buFont typeface="Arial"/>
              <a:buChar char="•"/>
            </a:pPr>
            <a:r>
              <a:rPr lang="en-US" sz="2000" dirty="0"/>
              <a:t>Identify imbalances in employee type distribution.</a:t>
            </a:r>
          </a:p>
          <a:p>
            <a:pPr>
              <a:buFont typeface="Arial"/>
              <a:buChar char="•"/>
            </a:pPr>
            <a:r>
              <a:rPr lang="en-US" sz="2000" dirty="0"/>
              <a:t>Assess the balance of employee types within departments.</a:t>
            </a:r>
          </a:p>
          <a:p>
            <a:pPr>
              <a:buFont typeface="Arial"/>
              <a:buChar char="•"/>
            </a:pPr>
            <a:r>
              <a:rPr lang="en-US" sz="2000" dirty="0"/>
              <a:t>Develop recommendations for optimizing employee type allocation.</a:t>
            </a:r>
          </a:p>
          <a:p>
            <a:r>
              <a:rPr lang="en-US" sz="2000" b="1" dirty="0"/>
              <a:t>Scope:</a:t>
            </a:r>
            <a:endParaRPr lang="en-US" sz="2000" dirty="0"/>
          </a:p>
          <a:p>
            <a:pPr>
              <a:buFont typeface="Arial"/>
              <a:buChar char="•"/>
            </a:pPr>
            <a:r>
              <a:rPr lang="en-US" sz="2000" dirty="0"/>
              <a:t>Data analysis of departmental information, employee type counts, and total results.</a:t>
            </a:r>
          </a:p>
          <a:p>
            <a:pPr>
              <a:buFont typeface="Arial"/>
              <a:buChar char="•"/>
            </a:pPr>
            <a:r>
              <a:rPr lang="en-US" sz="2000" dirty="0"/>
              <a:t>Comparative analysis across departments.</a:t>
            </a:r>
          </a:p>
          <a:p>
            <a:pPr>
              <a:buFont typeface="Arial"/>
              <a:buChar char="•"/>
            </a:pPr>
            <a:r>
              <a:rPr lang="en-US" sz="2000" dirty="0"/>
              <a:t>Assessment of employee type balance.</a:t>
            </a:r>
          </a:p>
          <a:p>
            <a:pPr>
              <a:buFont typeface="Arial"/>
              <a:buChar char="•"/>
            </a:pPr>
            <a:r>
              <a:rPr lang="en-US" sz="2000" dirty="0"/>
              <a:t>Recommendations for optimization.</a:t>
            </a:r>
          </a:p>
          <a:p>
            <a:r>
              <a:rPr lang="en-US" sz="2000" b="1" dirty="0"/>
              <a:t>Methodology:</a:t>
            </a:r>
            <a:endParaRPr lang="en-US" sz="2000" dirty="0"/>
          </a:p>
          <a:p>
            <a:pPr>
              <a:buFont typeface="Arial"/>
              <a:buChar char="•"/>
            </a:pPr>
            <a:r>
              <a:rPr lang="en-US" sz="2000" dirty="0"/>
              <a:t>Data collection and analysis.</a:t>
            </a:r>
          </a:p>
          <a:p>
            <a:pPr>
              <a:buFont typeface="Arial"/>
              <a:buChar char="•"/>
            </a:pPr>
            <a:r>
              <a:rPr lang="en-US" sz="2000" dirty="0"/>
              <a:t>Departmental comparison.</a:t>
            </a:r>
          </a:p>
          <a:p>
            <a:pPr>
              <a:buFont typeface="Arial"/>
              <a:buChar char="•"/>
            </a:pPr>
            <a:r>
              <a:rPr lang="en-US" sz="2000" dirty="0"/>
              <a:t>Balance assessment.</a:t>
            </a:r>
          </a:p>
          <a:p>
            <a:pPr>
              <a:buFont typeface="Arial"/>
              <a:buChar char="•"/>
            </a:pPr>
            <a:r>
              <a:rPr lang="en-US" sz="2000" dirty="0"/>
              <a:t>Recommendation development.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838200" y="1691116"/>
            <a:ext cx="6624637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Directly affected by resource allocation decisions.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May be impacted by changes resulting from the project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Employees working within the various departments of the organization.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8</a:t>
            </a:fld>
            <a:endParaRPr spc="10" dirty="0"/>
          </a:p>
        </p:txBody>
      </p:sp>
      <p:sp>
        <p:nvSpPr>
          <p:cNvPr id="8" name="Rectangle 7"/>
          <p:cNvSpPr/>
          <p:nvPr/>
        </p:nvSpPr>
        <p:spPr>
          <a:xfrm>
            <a:off x="3053542" y="1712587"/>
            <a:ext cx="676275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Solution and Value Proposition:</a:t>
            </a:r>
          </a:p>
          <a:p>
            <a:endParaRPr lang="en-US" sz="2400" b="1" dirty="0"/>
          </a:p>
          <a:p>
            <a:r>
              <a:rPr lang="en-US" sz="2400" b="1" dirty="0"/>
              <a:t>Solution:</a:t>
            </a:r>
            <a:r>
              <a:rPr lang="en-US" sz="2400" dirty="0"/>
              <a:t> Departmental Resource Allocation Optimization Framework.</a:t>
            </a:r>
          </a:p>
          <a:p>
            <a:r>
              <a:rPr lang="en-US" sz="2400" b="1" dirty="0"/>
              <a:t>Components:</a:t>
            </a:r>
            <a:r>
              <a:rPr lang="en-US" sz="2400" dirty="0"/>
              <a:t> Data collection, analysis, comparison, assessment, and recommendations.</a:t>
            </a:r>
          </a:p>
          <a:p>
            <a:r>
              <a:rPr lang="en-US" sz="2400" b="1" dirty="0"/>
              <a:t>Value Proposition:</a:t>
            </a:r>
            <a:r>
              <a:rPr lang="en-US" sz="2400" dirty="0"/>
              <a:t> Improved efficiency, departmental performance, productivity, reduced costs, employee satisfaction, and informed decision-making.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914400" y="1447800"/>
            <a:ext cx="76962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000" b="1" dirty="0"/>
          </a:p>
          <a:p>
            <a:pPr marL="342900" indent="-342900">
              <a:buFont typeface="Wingdings" pitchFamily="2" charset="2"/>
              <a:buChar char="q"/>
            </a:pPr>
            <a:r>
              <a:rPr lang="en-US" sz="2000" b="1" dirty="0"/>
              <a:t>Dataset:</a:t>
            </a:r>
            <a:r>
              <a:rPr lang="en-US" sz="2000" dirty="0"/>
              <a:t> Contains information about departmental resource allocation.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sz="2000" b="1" dirty="0"/>
              <a:t>Fields:</a:t>
            </a:r>
            <a:r>
              <a:rPr lang="en-US" sz="2000" dirty="0"/>
              <a:t> Department, Count - Department, Count - Name.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sz="2000" b="1" dirty="0"/>
              <a:t>Assumptions:</a:t>
            </a:r>
            <a:r>
              <a:rPr lang="en-US" sz="2000" dirty="0"/>
              <a:t> "Count - Name" likely represents individuals assigned to projects.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sz="2000" b="1" dirty="0"/>
              <a:t>Potential Analysis:</a:t>
            </a:r>
            <a:r>
              <a:rPr lang="en-US" sz="2000" dirty="0"/>
              <a:t> Departmental size comparison, resource allocation analysis, efficiency assessment, bottleneck identification, comparison to departmental goals.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sz="2000" b="1" dirty="0"/>
              <a:t>Considerations:</a:t>
            </a:r>
            <a:r>
              <a:rPr lang="en-US" sz="2000" dirty="0"/>
              <a:t> Data quality, privacy, and visualization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261</TotalTime>
  <Words>1025</Words>
  <Application>Microsoft Office PowerPoint</Application>
  <PresentationFormat>Widescreen</PresentationFormat>
  <Paragraphs>127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Roboto</vt:lpstr>
      <vt:lpstr>Times New Roman</vt:lpstr>
      <vt:lpstr>Trebuchet MS</vt:lpstr>
      <vt:lpstr>Wingdings</vt:lpstr>
      <vt:lpstr>Office Theme</vt:lpstr>
      <vt:lpstr>Employee Data Analysis using Excel  </vt:lpstr>
      <vt:lpstr>PROJECT TITLE</vt:lpstr>
      <vt:lpstr>AGENDA</vt:lpstr>
      <vt:lpstr>PROBLEM STATEMENT</vt:lpstr>
      <vt:lpstr>PowerPoint Presentation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PowerPoint Presentation</vt:lpstr>
      <vt:lpstr>RESULTS</vt:lpstr>
      <vt:lpstr>PowerPoint Presentation</vt:lpstr>
      <vt:lpstr>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ADMIN</cp:lastModifiedBy>
  <cp:revision>28</cp:revision>
  <dcterms:created xsi:type="dcterms:W3CDTF">2024-03-29T15:07:22Z</dcterms:created>
  <dcterms:modified xsi:type="dcterms:W3CDTF">2024-09-05T10:15:40Z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