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8288000" cy="10287000"/>
  <p:notesSz cx="6858000" cy="9144000"/>
  <p:embeddedFontLst>
    <p:embeddedFont>
      <p:font typeface="League Spartan" panose="020B0604020202020204" charset="0"/>
      <p:regular r:id="rId8"/>
    </p:embeddedFont>
    <p:embeddedFont>
      <p:font typeface="Mokoto Glitch 1" panose="020B0604020202020204" charset="0"/>
      <p:regular r:id="rId9"/>
    </p:embeddedFont>
    <p:embeddedFont>
      <p:font typeface="Poppins Bold" panose="020B0604020202020204" charset="0"/>
      <p:regular r:id="rId10"/>
    </p:embeddedFont>
    <p:embeddedFont>
      <p:font typeface="Wasraiders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hyperlink" Target="https://www.canva.com/design/DAGsyr62_3U/7btN6rwpKzEDkNYJ8nzm0w/edit?utm_content=DAGsyr62_3U&amp;utm_campaign=designshare&amp;utm_medium=link2&amp;utm_source=sharebutton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hyperlink" Target="https://www.canva.com/design/DAGsyr62_3U/7btN6rwpKzEDkNYJ8nzm0w/edit?utm_content=DAGsyr62_3U&amp;utm_campaign=designshare&amp;utm_medium=link2&amp;utm_source=sharebutt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5.svg"/><Relationship Id="rId4" Type="http://schemas.openxmlformats.org/officeDocument/2006/relationships/image" Target="../media/image15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svg"/><Relationship Id="rId5" Type="http://schemas.openxmlformats.org/officeDocument/2006/relationships/hyperlink" Target="https://www.canva.com/design/DAGsyr62_3U/7btN6rwpKzEDkNYJ8nzm0w/edit?utm_content=DAGsyr62_3U&amp;utm_campaign=designshare&amp;utm_medium=link2&amp;utm_source=sharebutton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hyperlink" Target="https://www.canva.com/design/DAGsyr62_3U/7btN6rwpKzEDkNYJ8nzm0w/edit?utm_content=DAGsyr62_3U&amp;utm_campaign=designshare&amp;utm_medium=link2&amp;utm_source=sharebutt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5.sv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hyperlink" Target="https://www.canva.com/design/DAGsyr62_3U/7btN6rwpKzEDkNYJ8nzm0w/edit?utm_content=DAGsyr62_3U&amp;utm_campaign=designshare&amp;utm_medium=link2&amp;utm_source=sharebutton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5.sv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hyperlink" Target="https://www.canva.com/design/DAGsyr62_3U/7btN6rwpKzEDkNYJ8nzm0w/edit?utm_content=DAGsyr62_3U&amp;utm_campaign=designshare&amp;utm_medium=link2&amp;utm_source=sharebutt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5.sv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4ECA19B-73DC-0373-D540-FDFB0E336774}"/>
              </a:ext>
            </a:extLst>
          </p:cNvPr>
          <p:cNvGrpSpPr/>
          <p:nvPr/>
        </p:nvGrpSpPr>
        <p:grpSpPr>
          <a:xfrm>
            <a:off x="-4292725" y="-2650600"/>
            <a:ext cx="23681614" cy="14675213"/>
            <a:chOff x="-4292725" y="-2650600"/>
            <a:chExt cx="23681614" cy="14675213"/>
          </a:xfrm>
        </p:grpSpPr>
        <p:sp>
          <p:nvSpPr>
            <p:cNvPr id="2" name="Freeform 2"/>
            <p:cNvSpPr/>
            <p:nvPr/>
          </p:nvSpPr>
          <p:spPr>
            <a:xfrm rot="-54000" flipV="1">
              <a:off x="-4292725" y="3130890"/>
              <a:ext cx="23681614" cy="8788839"/>
            </a:xfrm>
            <a:custGeom>
              <a:avLst/>
              <a:gdLst/>
              <a:ahLst/>
              <a:cxnLst/>
              <a:rect l="l" t="t" r="r" b="b"/>
              <a:pathLst>
                <a:path w="23681614" h="8788839">
                  <a:moveTo>
                    <a:pt x="132254" y="8788839"/>
                  </a:moveTo>
                  <a:lnTo>
                    <a:pt x="23681614" y="8418896"/>
                  </a:lnTo>
                  <a:lnTo>
                    <a:pt x="23549359" y="0"/>
                  </a:lnTo>
                  <a:lnTo>
                    <a:pt x="0" y="369943"/>
                  </a:lnTo>
                  <a:lnTo>
                    <a:pt x="132254" y="8788839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5786" t="-358" r="-8517" b="-9748"/>
              </a:stretch>
            </a:blipFill>
          </p:spPr>
        </p:sp>
        <p:grpSp>
          <p:nvGrpSpPr>
            <p:cNvPr id="3" name="Group 3"/>
            <p:cNvGrpSpPr/>
            <p:nvPr/>
          </p:nvGrpSpPr>
          <p:grpSpPr>
            <a:xfrm>
              <a:off x="-806715" y="10021834"/>
              <a:ext cx="19726113" cy="2002779"/>
              <a:chOff x="0" y="0"/>
              <a:chExt cx="2780504" cy="28230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0505" cy="282303"/>
              </a:xfrm>
              <a:custGeom>
                <a:avLst/>
                <a:gdLst/>
                <a:ahLst/>
                <a:cxnLst/>
                <a:rect l="l" t="t" r="r" b="b"/>
                <a:pathLst>
                  <a:path w="2780505" h="282303">
                    <a:moveTo>
                      <a:pt x="0" y="0"/>
                    </a:moveTo>
                    <a:lnTo>
                      <a:pt x="2780505" y="0"/>
                    </a:lnTo>
                    <a:lnTo>
                      <a:pt x="2780505" y="282303"/>
                    </a:lnTo>
                    <a:lnTo>
                      <a:pt x="0" y="282303"/>
                    </a:lnTo>
                    <a:close/>
                  </a:path>
                </a:pathLst>
              </a:custGeom>
              <a:solidFill>
                <a:srgbClr val="093A47">
                  <a:alpha val="66667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2780504" cy="3394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4033403" y="4874116"/>
              <a:ext cx="7619125" cy="623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38"/>
                </a:lnSpc>
              </a:pPr>
              <a:r>
                <a:rPr lang="en-US" sz="3599">
                  <a:solidFill>
                    <a:srgbClr val="000000"/>
                  </a:solidFill>
                  <a:latin typeface="Wasraiders"/>
                  <a:ea typeface="Wasraiders"/>
                  <a:cs typeface="Wasraiders"/>
                  <a:sym typeface="Wasraiders"/>
                </a:rPr>
                <a:t>Where Innovation </a:t>
              </a:r>
              <a:r>
                <a:rPr lang="en-US" sz="3599">
                  <a:solidFill>
                    <a:srgbClr val="004AAD"/>
                  </a:solidFill>
                  <a:latin typeface="Wasraiders"/>
                  <a:ea typeface="Wasraiders"/>
                  <a:cs typeface="Wasraiders"/>
                  <a:sym typeface="Wasraiders"/>
                </a:rPr>
                <a:t>Meets</a:t>
              </a:r>
              <a:r>
                <a:rPr lang="en-US" sz="3599">
                  <a:solidFill>
                    <a:srgbClr val="1791C8"/>
                  </a:solidFill>
                  <a:latin typeface="Wasraiders"/>
                  <a:ea typeface="Wasraiders"/>
                  <a:cs typeface="Wasraiders"/>
                  <a:sym typeface="Wasraiders"/>
                </a:rPr>
                <a:t> </a:t>
              </a:r>
              <a:r>
                <a:rPr lang="en-US" sz="3599">
                  <a:solidFill>
                    <a:srgbClr val="004AAD"/>
                  </a:solidFill>
                  <a:latin typeface="Wasraiders"/>
                  <a:ea typeface="Wasraiders"/>
                  <a:cs typeface="Wasraiders"/>
                  <a:sym typeface="Wasraiders"/>
                </a:rPr>
                <a:t>Service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570982" y="1676130"/>
              <a:ext cx="4310040" cy="2916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26"/>
                </a:lnSpc>
              </a:pPr>
              <a:r>
                <a:rPr lang="en-US" sz="16875" dirty="0">
                  <a:solidFill>
                    <a:srgbClr val="000000"/>
                  </a:solidFill>
                  <a:latin typeface="Wasraiders"/>
                  <a:ea typeface="Wasraiders"/>
                  <a:cs typeface="Wasraiders"/>
                  <a:sym typeface="Wasraiders"/>
                </a:rPr>
                <a:t>HAC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-468011" y="-2650600"/>
              <a:ext cx="19387410" cy="4688658"/>
            </a:xfrm>
            <a:custGeom>
              <a:avLst/>
              <a:gdLst/>
              <a:ahLst/>
              <a:cxnLst/>
              <a:rect l="l" t="t" r="r" b="b"/>
              <a:pathLst>
                <a:path w="19387410" h="4688658">
                  <a:moveTo>
                    <a:pt x="0" y="0"/>
                  </a:moveTo>
                  <a:lnTo>
                    <a:pt x="19387410" y="0"/>
                  </a:lnTo>
                  <a:lnTo>
                    <a:pt x="19387410" y="4688657"/>
                  </a:lnTo>
                  <a:lnTo>
                    <a:pt x="0" y="4688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6000"/>
              </a:blip>
              <a:stretch>
                <a:fillRect t="-11507" b="-11507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7548082" y="863463"/>
              <a:ext cx="2899986" cy="3939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61"/>
                </a:lnSpc>
              </a:pPr>
              <a:r>
                <a:rPr lang="en-US" sz="22687">
                  <a:solidFill>
                    <a:srgbClr val="004AAD"/>
                  </a:solidFill>
                  <a:latin typeface="Wasraiders"/>
                  <a:ea typeface="Wasraiders"/>
                  <a:cs typeface="Wasraiders"/>
                  <a:sym typeface="Wasraiders"/>
                </a:rPr>
                <a:t>X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737131" y="3353442"/>
              <a:ext cx="1092407" cy="1333652"/>
            </a:xfrm>
            <a:custGeom>
              <a:avLst/>
              <a:gdLst/>
              <a:ahLst/>
              <a:cxnLst/>
              <a:rect l="l" t="t" r="r" b="b"/>
              <a:pathLst>
                <a:path w="1092407" h="1333652">
                  <a:moveTo>
                    <a:pt x="0" y="0"/>
                  </a:moveTo>
                  <a:lnTo>
                    <a:pt x="1092407" y="0"/>
                  </a:lnTo>
                  <a:lnTo>
                    <a:pt x="1092407" y="1333651"/>
                  </a:lnTo>
                  <a:lnTo>
                    <a:pt x="0" y="1333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4570982" y="223784"/>
              <a:ext cx="1009219" cy="1037695"/>
            </a:xfrm>
            <a:custGeom>
              <a:avLst/>
              <a:gdLst/>
              <a:ahLst/>
              <a:cxnLst/>
              <a:rect l="l" t="t" r="r" b="b"/>
              <a:pathLst>
                <a:path w="1009219" h="1037695">
                  <a:moveTo>
                    <a:pt x="0" y="0"/>
                  </a:moveTo>
                  <a:lnTo>
                    <a:pt x="1009219" y="0"/>
                  </a:lnTo>
                  <a:lnTo>
                    <a:pt x="1009219" y="1037695"/>
                  </a:lnTo>
                  <a:lnTo>
                    <a:pt x="0" y="1037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12" name="Freeform 12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5741018" y="261096"/>
              <a:ext cx="979580" cy="979580"/>
            </a:xfrm>
            <a:custGeom>
              <a:avLst/>
              <a:gdLst/>
              <a:ahLst/>
              <a:cxnLst/>
              <a:rect l="l" t="t" r="r" b="b"/>
              <a:pathLst>
                <a:path w="979580" h="979580">
                  <a:moveTo>
                    <a:pt x="0" y="0"/>
                  </a:moveTo>
                  <a:lnTo>
                    <a:pt x="979580" y="0"/>
                  </a:lnTo>
                  <a:lnTo>
                    <a:pt x="979580" y="979580"/>
                  </a:lnTo>
                  <a:lnTo>
                    <a:pt x="0" y="97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sp>
          <p:nvSpPr>
            <p:cNvPr id="13" name="Freeform 13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11414195" y="268571"/>
              <a:ext cx="962526" cy="871329"/>
            </a:xfrm>
            <a:custGeom>
              <a:avLst/>
              <a:gdLst/>
              <a:ahLst/>
              <a:cxnLst/>
              <a:rect l="l" t="t" r="r" b="b"/>
              <a:pathLst>
                <a:path w="962526" h="871329">
                  <a:moveTo>
                    <a:pt x="0" y="0"/>
                  </a:moveTo>
                  <a:lnTo>
                    <a:pt x="962526" y="0"/>
                  </a:lnTo>
                  <a:lnTo>
                    <a:pt x="962526" y="871329"/>
                  </a:lnTo>
                  <a:lnTo>
                    <a:pt x="0" y="871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4554" b="-5911"/>
              </a:stretch>
            </a:blipFill>
          </p:spPr>
        </p:sp>
        <p:sp>
          <p:nvSpPr>
            <p:cNvPr id="14" name="Freeform 14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6945811" y="240220"/>
              <a:ext cx="1021258" cy="1021258"/>
            </a:xfrm>
            <a:custGeom>
              <a:avLst/>
              <a:gdLst/>
              <a:ahLst/>
              <a:cxnLst/>
              <a:rect l="l" t="t" r="r" b="b"/>
              <a:pathLst>
                <a:path w="1021258" h="1021258">
                  <a:moveTo>
                    <a:pt x="0" y="0"/>
                  </a:moveTo>
                  <a:lnTo>
                    <a:pt x="1021259" y="0"/>
                  </a:lnTo>
                  <a:lnTo>
                    <a:pt x="1021259" y="1021259"/>
                  </a:lnTo>
                  <a:lnTo>
                    <a:pt x="0" y="10212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15" name="Freeform 15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9395045" y="312437"/>
              <a:ext cx="1784231" cy="827453"/>
            </a:xfrm>
            <a:custGeom>
              <a:avLst/>
              <a:gdLst/>
              <a:ahLst/>
              <a:cxnLst/>
              <a:rect l="l" t="t" r="r" b="b"/>
              <a:pathLst>
                <a:path w="1784231" h="827453">
                  <a:moveTo>
                    <a:pt x="0" y="0"/>
                  </a:moveTo>
                  <a:lnTo>
                    <a:pt x="1784232" y="0"/>
                  </a:lnTo>
                  <a:lnTo>
                    <a:pt x="1784232" y="827453"/>
                  </a:lnTo>
                  <a:lnTo>
                    <a:pt x="0" y="827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  <p:sp>
          <p:nvSpPr>
            <p:cNvPr id="16" name="Freeform 16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8180201" y="261096"/>
              <a:ext cx="979580" cy="979580"/>
            </a:xfrm>
            <a:custGeom>
              <a:avLst/>
              <a:gdLst/>
              <a:ahLst/>
              <a:cxnLst/>
              <a:rect l="l" t="t" r="r" b="b"/>
              <a:pathLst>
                <a:path w="979580" h="979580">
                  <a:moveTo>
                    <a:pt x="0" y="0"/>
                  </a:moveTo>
                  <a:lnTo>
                    <a:pt x="979581" y="0"/>
                  </a:lnTo>
                  <a:lnTo>
                    <a:pt x="979581" y="979580"/>
                  </a:lnTo>
                  <a:lnTo>
                    <a:pt x="0" y="97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</p:sp>
        <p:sp>
          <p:nvSpPr>
            <p:cNvPr id="17" name="Freeform 17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12536072" y="284358"/>
              <a:ext cx="1566891" cy="883735"/>
            </a:xfrm>
            <a:custGeom>
              <a:avLst/>
              <a:gdLst/>
              <a:ahLst/>
              <a:cxnLst/>
              <a:rect l="l" t="t" r="r" b="b"/>
              <a:pathLst>
                <a:path w="1566891" h="883735">
                  <a:moveTo>
                    <a:pt x="0" y="0"/>
                  </a:moveTo>
                  <a:lnTo>
                    <a:pt x="1566891" y="0"/>
                  </a:lnTo>
                  <a:lnTo>
                    <a:pt x="1566891" y="883736"/>
                  </a:lnTo>
                  <a:lnTo>
                    <a:pt x="0" y="883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5865098" y="8213575"/>
              <a:ext cx="2383247" cy="2073425"/>
            </a:xfrm>
            <a:custGeom>
              <a:avLst/>
              <a:gdLst/>
              <a:ahLst/>
              <a:cxnLst/>
              <a:rect l="l" t="t" r="r" b="b"/>
              <a:pathLst>
                <a:path w="2383247" h="2073425">
                  <a:moveTo>
                    <a:pt x="0" y="0"/>
                  </a:moveTo>
                  <a:lnTo>
                    <a:pt x="2383247" y="0"/>
                  </a:lnTo>
                  <a:lnTo>
                    <a:pt x="2383247" y="2073425"/>
                  </a:lnTo>
                  <a:lnTo>
                    <a:pt x="0" y="2073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9203352" y="1676107"/>
              <a:ext cx="5021542" cy="2916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26"/>
                </a:lnSpc>
              </a:pPr>
              <a:r>
                <a:rPr lang="en-US" sz="16875" dirty="0">
                  <a:solidFill>
                    <a:srgbClr val="000000"/>
                  </a:solidFill>
                  <a:latin typeface="Wasraiders"/>
                  <a:ea typeface="Wasraiders"/>
                  <a:cs typeface="Wasraiders"/>
                  <a:sym typeface="Wasraiders"/>
                </a:rPr>
                <a:t>ERVE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848588" y="3992609"/>
              <a:ext cx="7208134" cy="1505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278"/>
                </a:lnSpc>
                <a:spcBef>
                  <a:spcPct val="0"/>
                </a:spcBef>
              </a:pPr>
              <a:r>
                <a:rPr lang="en-US" sz="8770">
                  <a:solidFill>
                    <a:srgbClr val="004AAD"/>
                  </a:solidFill>
                  <a:latin typeface="Mokoto Glitch 1"/>
                  <a:ea typeface="Mokoto Glitch 1"/>
                  <a:cs typeface="Mokoto Glitch 1"/>
                  <a:sym typeface="Mokoto Glitch 1"/>
                </a:rPr>
                <a:t>2.O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0946405" y="5067300"/>
              <a:ext cx="5012499" cy="591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11"/>
                </a:lnSpc>
              </a:pPr>
              <a:r>
                <a:rPr lang="en-US" sz="3436">
                  <a:solidFill>
                    <a:srgbClr val="E61212"/>
                  </a:solidFill>
                  <a:latin typeface="Wasraiders"/>
                  <a:ea typeface="Wasraiders"/>
                  <a:cs typeface="Wasraiders"/>
                  <a:sym typeface="Wasraiders"/>
                </a:rPr>
                <a:t>HARDWARE EDITION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572347" y="6149003"/>
            <a:ext cx="14617350" cy="3787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42"/>
              </a:lnSpc>
            </a:pPr>
            <a:r>
              <a:rPr lang="en-US" sz="23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Team Name: [ROBOT ASPIRANTS]</a:t>
            </a:r>
          </a:p>
          <a:p>
            <a:pPr algn="l">
              <a:lnSpc>
                <a:spcPts val="3342"/>
              </a:lnSpc>
            </a:pPr>
            <a:endParaRPr lang="en-US" sz="2387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342"/>
              </a:lnSpc>
            </a:pPr>
            <a:r>
              <a:rPr lang="en-US" sz="23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College Name: [SIDDAGANGA INSTITUTE OF TECHNOLOGY , KARNATAKA]</a:t>
            </a:r>
          </a:p>
          <a:p>
            <a:pPr algn="l">
              <a:lnSpc>
                <a:spcPts val="3342"/>
              </a:lnSpc>
            </a:pPr>
            <a:endParaRPr lang="en-US" sz="2387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3342"/>
              </a:lnSpc>
            </a:pPr>
            <a:r>
              <a:rPr lang="en-US" sz="23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Domain:[</a:t>
            </a:r>
            <a:r>
              <a:rPr lang="en-IN" sz="24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ROBOTICS AND AUTOMATION</a:t>
            </a:r>
            <a:r>
              <a:rPr lang="en-US" sz="23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]  </a:t>
            </a:r>
          </a:p>
          <a:p>
            <a:pPr algn="l">
              <a:lnSpc>
                <a:spcPts val="3342"/>
              </a:lnSpc>
            </a:pPr>
            <a:endParaRPr lang="en-US" sz="2387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3342"/>
              </a:lnSpc>
              <a:spcBef>
                <a:spcPct val="0"/>
              </a:spcBef>
            </a:pPr>
            <a:r>
              <a:rPr lang="en-US" sz="23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Statement: [</a:t>
            </a:r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Designing a fully autonomous farm robot capable of monitoring the      			       field, identifying and collecting vegetables, and sorting them into bins  			       without human intervention.</a:t>
            </a:r>
            <a:r>
              <a:rPr lang="en-US" sz="2387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EFD620-DB50-77C4-10B6-BA1E7233FFC8}"/>
              </a:ext>
            </a:extLst>
          </p:cNvPr>
          <p:cNvGrpSpPr/>
          <p:nvPr/>
        </p:nvGrpSpPr>
        <p:grpSpPr>
          <a:xfrm>
            <a:off x="-416866" y="-2676795"/>
            <a:ext cx="29811035" cy="14907435"/>
            <a:chOff x="-416866" y="-2676795"/>
            <a:chExt cx="29811035" cy="14907435"/>
          </a:xfrm>
        </p:grpSpPr>
        <p:sp>
          <p:nvSpPr>
            <p:cNvPr id="2" name="Freeform 2"/>
            <p:cNvSpPr/>
            <p:nvPr/>
          </p:nvSpPr>
          <p:spPr>
            <a:xfrm>
              <a:off x="-416866" y="-2676795"/>
              <a:ext cx="19387410" cy="4688658"/>
            </a:xfrm>
            <a:custGeom>
              <a:avLst/>
              <a:gdLst/>
              <a:ahLst/>
              <a:cxnLst/>
              <a:rect l="l" t="t" r="r" b="b"/>
              <a:pathLst>
                <a:path w="19387410" h="4688658">
                  <a:moveTo>
                    <a:pt x="0" y="0"/>
                  </a:moveTo>
                  <a:lnTo>
                    <a:pt x="19387410" y="0"/>
                  </a:lnTo>
                  <a:lnTo>
                    <a:pt x="19387410" y="4688658"/>
                  </a:lnTo>
                  <a:lnTo>
                    <a:pt x="0" y="4688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1507" b="-11507"/>
              </a:stretch>
            </a:blipFill>
          </p:spPr>
        </p:sp>
        <p:sp>
          <p:nvSpPr>
            <p:cNvPr id="3" name="TextBox 3"/>
            <p:cNvSpPr txBox="1"/>
            <p:nvPr/>
          </p:nvSpPr>
          <p:spPr>
            <a:xfrm>
              <a:off x="2619094" y="480496"/>
              <a:ext cx="14640206" cy="701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50"/>
                </a:lnSpc>
              </a:pPr>
              <a:r>
                <a:rPr lang="en-US" sz="500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OBJECTIVES OF PROBLEM STATEMENT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7957471" y="9726465"/>
              <a:ext cx="11111847" cy="2255259"/>
            </a:xfrm>
            <a:custGeom>
              <a:avLst/>
              <a:gdLst/>
              <a:ahLst/>
              <a:cxnLst/>
              <a:rect l="l" t="t" r="r" b="b"/>
              <a:pathLst>
                <a:path w="11111847" h="2255259">
                  <a:moveTo>
                    <a:pt x="0" y="0"/>
                  </a:moveTo>
                  <a:lnTo>
                    <a:pt x="11111848" y="0"/>
                  </a:lnTo>
                  <a:lnTo>
                    <a:pt x="11111848" y="2255258"/>
                  </a:lnTo>
                  <a:lnTo>
                    <a:pt x="0" y="225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10800000">
              <a:off x="17807003" y="7518526"/>
              <a:ext cx="11587166" cy="4712114"/>
            </a:xfrm>
            <a:custGeom>
              <a:avLst/>
              <a:gdLst/>
              <a:ahLst/>
              <a:cxnLst/>
              <a:rect l="l" t="t" r="r" b="b"/>
              <a:pathLst>
                <a:path w="11587166" h="4712114">
                  <a:moveTo>
                    <a:pt x="0" y="0"/>
                  </a:moveTo>
                  <a:lnTo>
                    <a:pt x="11587166" y="0"/>
                  </a:lnTo>
                  <a:lnTo>
                    <a:pt x="11587166" y="4712114"/>
                  </a:lnTo>
                  <a:lnTo>
                    <a:pt x="0" y="4712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16488254" y="202594"/>
              <a:ext cx="979580" cy="979580"/>
            </a:xfrm>
            <a:custGeom>
              <a:avLst/>
              <a:gdLst/>
              <a:ahLst/>
              <a:cxnLst/>
              <a:rect l="l" t="t" r="r" b="b"/>
              <a:pathLst>
                <a:path w="979580" h="979580">
                  <a:moveTo>
                    <a:pt x="0" y="0"/>
                  </a:moveTo>
                  <a:lnTo>
                    <a:pt x="979581" y="0"/>
                  </a:lnTo>
                  <a:lnTo>
                    <a:pt x="979581" y="979580"/>
                  </a:lnTo>
                  <a:lnTo>
                    <a:pt x="0" y="97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grpSp>
          <p:nvGrpSpPr>
            <p:cNvPr id="7" name="Group 7"/>
            <p:cNvGrpSpPr/>
            <p:nvPr/>
          </p:nvGrpSpPr>
          <p:grpSpPr>
            <a:xfrm>
              <a:off x="3144243" y="1986529"/>
              <a:ext cx="14966485" cy="5401782"/>
              <a:chOff x="0" y="-571500"/>
              <a:chExt cx="19955313" cy="7202375"/>
            </a:xfrm>
          </p:grpSpPr>
          <p:sp>
            <p:nvSpPr>
              <p:cNvPr id="8" name="TextBox 8"/>
              <p:cNvSpPr txBox="1"/>
              <p:nvPr/>
            </p:nvSpPr>
            <p:spPr>
              <a:xfrm>
                <a:off x="0" y="662791"/>
                <a:ext cx="6888515" cy="452091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 dirty="0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HAC</a:t>
                </a:r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4758145" y="-571500"/>
                <a:ext cx="4634897" cy="60906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8072"/>
                  </a:lnSpc>
                </a:pPr>
                <a:r>
                  <a:rPr lang="en-US" sz="27194">
                    <a:solidFill>
                      <a:srgbClr val="004AAD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X</a:t>
                </a: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6372432" y="3440934"/>
                <a:ext cx="2062494" cy="2517971"/>
              </a:xfrm>
              <a:custGeom>
                <a:avLst/>
                <a:gdLst/>
                <a:ahLst/>
                <a:cxnLst/>
                <a:rect l="l" t="t" r="r" b="b"/>
                <a:pathLst>
                  <a:path w="2062494" h="2517971">
                    <a:moveTo>
                      <a:pt x="0" y="0"/>
                    </a:moveTo>
                    <a:lnTo>
                      <a:pt x="2062493" y="0"/>
                    </a:lnTo>
                    <a:lnTo>
                      <a:pt x="2062493" y="2517970"/>
                    </a:lnTo>
                    <a:lnTo>
                      <a:pt x="0" y="251797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>
                  <a:alphaModFix amt="4000"/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403679" y="662755"/>
                <a:ext cx="8025672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ERVE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8434925" y="4304456"/>
                <a:ext cx="11520388" cy="232641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717"/>
                  </a:lnSpc>
                  <a:spcBef>
                    <a:spcPct val="0"/>
                  </a:spcBef>
                </a:pPr>
                <a:r>
                  <a:rPr lang="en-US" sz="10512">
                    <a:solidFill>
                      <a:srgbClr val="004AAD">
                        <a:alpha val="3922"/>
                      </a:srgbClr>
                    </a:solidFill>
                    <a:latin typeface="Mokoto Glitch 1"/>
                    <a:ea typeface="Mokoto Glitch 1"/>
                    <a:cs typeface="Mokoto Glitch 1"/>
                    <a:sym typeface="Mokoto Glitch 1"/>
                  </a:rPr>
                  <a:t>2.O</a:t>
                </a:r>
              </a:p>
            </p:txBody>
          </p:sp>
        </p:grpSp>
        <p:sp>
          <p:nvSpPr>
            <p:cNvPr id="13" name="Freeform 13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316901" y="173537"/>
              <a:ext cx="1009219" cy="1037695"/>
            </a:xfrm>
            <a:custGeom>
              <a:avLst/>
              <a:gdLst/>
              <a:ahLst/>
              <a:cxnLst/>
              <a:rect l="l" t="t" r="r" b="b"/>
              <a:pathLst>
                <a:path w="1009219" h="1037695">
                  <a:moveTo>
                    <a:pt x="0" y="0"/>
                  </a:moveTo>
                  <a:lnTo>
                    <a:pt x="1009219" y="0"/>
                  </a:lnTo>
                  <a:lnTo>
                    <a:pt x="1009219" y="1037694"/>
                  </a:lnTo>
                  <a:lnTo>
                    <a:pt x="0" y="103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25D3A5-2C82-2519-BB41-0A9E3B474DB9}"/>
              </a:ext>
            </a:extLst>
          </p:cNvPr>
          <p:cNvSpPr txBox="1"/>
          <p:nvPr/>
        </p:nvSpPr>
        <p:spPr>
          <a:xfrm>
            <a:off x="1191872" y="2397762"/>
            <a:ext cx="1627596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1)To develop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 autonomous mobile robot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that can navigate and operate in farmland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without human assistance.</a:t>
            </a:r>
          </a:p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2)To detect and classify various vegetables (e.g., tomato, brinjal, ladyfinger) using a Raspberry Pi camera and a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trained ML model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3)To collect and sort vegetables using a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robotic arm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into separate bins based on their type.</a:t>
            </a:r>
          </a:p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4)To monitor bin capacity using ultrasonic or IR sensors and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notify the farmer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when bins are full.</a:t>
            </a:r>
          </a:p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5)To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detect unauthorized intrusions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(animals or humans) using an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AI-powered camera trained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 a custom dataset.</a:t>
            </a:r>
          </a:p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6)To notify the farmer in real time through a smartphone dashboard and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smart alerts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via WhatsApp/Telegram.</a:t>
            </a:r>
          </a:p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7)To maintain offline reliability with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local data backup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(SD card) and battery monitoring for continuous operation.</a:t>
            </a:r>
            <a:endParaRPr lang="en-IN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3146B33-F301-C402-7C12-9394C0AD5F41}"/>
              </a:ext>
            </a:extLst>
          </p:cNvPr>
          <p:cNvGrpSpPr/>
          <p:nvPr/>
        </p:nvGrpSpPr>
        <p:grpSpPr>
          <a:xfrm>
            <a:off x="-416866" y="-2676795"/>
            <a:ext cx="29811035" cy="14907435"/>
            <a:chOff x="-416866" y="-2676795"/>
            <a:chExt cx="29811035" cy="14907435"/>
          </a:xfrm>
        </p:grpSpPr>
        <p:sp>
          <p:nvSpPr>
            <p:cNvPr id="2" name="Freeform 2"/>
            <p:cNvSpPr/>
            <p:nvPr/>
          </p:nvSpPr>
          <p:spPr>
            <a:xfrm>
              <a:off x="-416866" y="-2676795"/>
              <a:ext cx="19387410" cy="4688658"/>
            </a:xfrm>
            <a:custGeom>
              <a:avLst/>
              <a:gdLst/>
              <a:ahLst/>
              <a:cxnLst/>
              <a:rect l="l" t="t" r="r" b="b"/>
              <a:pathLst>
                <a:path w="19387410" h="4688658">
                  <a:moveTo>
                    <a:pt x="0" y="0"/>
                  </a:moveTo>
                  <a:lnTo>
                    <a:pt x="19387410" y="0"/>
                  </a:lnTo>
                  <a:lnTo>
                    <a:pt x="19387410" y="4688658"/>
                  </a:lnTo>
                  <a:lnTo>
                    <a:pt x="0" y="4688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1507" b="-11507"/>
              </a:stretch>
            </a:blipFill>
          </p:spPr>
        </p:sp>
        <p:sp>
          <p:nvSpPr>
            <p:cNvPr id="3" name="Freeform 3"/>
            <p:cNvSpPr/>
            <p:nvPr/>
          </p:nvSpPr>
          <p:spPr>
            <a:xfrm>
              <a:off x="7957471" y="9726465"/>
              <a:ext cx="11111847" cy="2255259"/>
            </a:xfrm>
            <a:custGeom>
              <a:avLst/>
              <a:gdLst/>
              <a:ahLst/>
              <a:cxnLst/>
              <a:rect l="l" t="t" r="r" b="b"/>
              <a:pathLst>
                <a:path w="11111847" h="2255259">
                  <a:moveTo>
                    <a:pt x="0" y="0"/>
                  </a:moveTo>
                  <a:lnTo>
                    <a:pt x="11111848" y="0"/>
                  </a:lnTo>
                  <a:lnTo>
                    <a:pt x="11111848" y="2255258"/>
                  </a:lnTo>
                  <a:lnTo>
                    <a:pt x="0" y="225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466818" y="370120"/>
              <a:ext cx="15620043" cy="701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50"/>
                </a:lnSpc>
              </a:pPr>
              <a:r>
                <a:rPr lang="en-US" sz="500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APPROACH AND TECHNOLOGY STACK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774605" y="1917848"/>
              <a:ext cx="8738790" cy="790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02"/>
                </a:lnSpc>
              </a:pPr>
              <a:r>
                <a:rPr lang="en-US" sz="2899">
                  <a:solidFill>
                    <a:srgbClr val="093A4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BRIEFLY DESCRIBE YOUR SOLUTION APPROACH HERE:</a:t>
              </a:r>
            </a:p>
          </p:txBody>
        </p:sp>
        <p:sp>
          <p:nvSpPr>
            <p:cNvPr id="6" name="Freeform 6">
              <a:hlinkClick r:id="rId5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16597071" y="202594"/>
              <a:ext cx="979580" cy="979580"/>
            </a:xfrm>
            <a:custGeom>
              <a:avLst/>
              <a:gdLst/>
              <a:ahLst/>
              <a:cxnLst/>
              <a:rect l="l" t="t" r="r" b="b"/>
              <a:pathLst>
                <a:path w="979580" h="979580">
                  <a:moveTo>
                    <a:pt x="0" y="0"/>
                  </a:moveTo>
                  <a:lnTo>
                    <a:pt x="979580" y="0"/>
                  </a:lnTo>
                  <a:lnTo>
                    <a:pt x="979580" y="979580"/>
                  </a:lnTo>
                  <a:lnTo>
                    <a:pt x="0" y="97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10800000">
              <a:off x="17807003" y="7518526"/>
              <a:ext cx="11587166" cy="4712114"/>
            </a:xfrm>
            <a:custGeom>
              <a:avLst/>
              <a:gdLst/>
              <a:ahLst/>
              <a:cxnLst/>
              <a:rect l="l" t="t" r="r" b="b"/>
              <a:pathLst>
                <a:path w="11587166" h="4712114">
                  <a:moveTo>
                    <a:pt x="0" y="0"/>
                  </a:moveTo>
                  <a:lnTo>
                    <a:pt x="11587166" y="0"/>
                  </a:lnTo>
                  <a:lnTo>
                    <a:pt x="11587166" y="4712114"/>
                  </a:lnTo>
                  <a:lnTo>
                    <a:pt x="0" y="4712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>
              <a:hlinkClick r:id="rId5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316901" y="173537"/>
              <a:ext cx="1009219" cy="1037695"/>
            </a:xfrm>
            <a:custGeom>
              <a:avLst/>
              <a:gdLst/>
              <a:ahLst/>
              <a:cxnLst/>
              <a:rect l="l" t="t" r="r" b="b"/>
              <a:pathLst>
                <a:path w="1009219" h="1037695">
                  <a:moveTo>
                    <a:pt x="0" y="0"/>
                  </a:moveTo>
                  <a:lnTo>
                    <a:pt x="1009219" y="0"/>
                  </a:lnTo>
                  <a:lnTo>
                    <a:pt x="1009219" y="1037694"/>
                  </a:lnTo>
                  <a:lnTo>
                    <a:pt x="0" y="103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3144243" y="2415154"/>
              <a:ext cx="14966485" cy="4973156"/>
              <a:chOff x="0" y="0"/>
              <a:chExt cx="19955313" cy="6630874"/>
            </a:xfrm>
          </p:grpSpPr>
          <p:sp>
            <p:nvSpPr>
              <p:cNvPr id="10" name="TextBox 10"/>
              <p:cNvSpPr txBox="1"/>
              <p:nvPr/>
            </p:nvSpPr>
            <p:spPr>
              <a:xfrm>
                <a:off x="0" y="662791"/>
                <a:ext cx="6888515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 dirty="0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HAC</a:t>
                </a: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4758145" y="-571500"/>
                <a:ext cx="4634897" cy="60906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8072"/>
                  </a:lnSpc>
                </a:pPr>
                <a:r>
                  <a:rPr lang="en-US" sz="27194">
                    <a:solidFill>
                      <a:srgbClr val="004AAD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X</a:t>
                </a: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6372432" y="3440934"/>
                <a:ext cx="2062494" cy="2517971"/>
              </a:xfrm>
              <a:custGeom>
                <a:avLst/>
                <a:gdLst/>
                <a:ahLst/>
                <a:cxnLst/>
                <a:rect l="l" t="t" r="r" b="b"/>
                <a:pathLst>
                  <a:path w="2062494" h="2517971">
                    <a:moveTo>
                      <a:pt x="0" y="0"/>
                    </a:moveTo>
                    <a:lnTo>
                      <a:pt x="2062493" y="0"/>
                    </a:lnTo>
                    <a:lnTo>
                      <a:pt x="2062493" y="2517970"/>
                    </a:lnTo>
                    <a:lnTo>
                      <a:pt x="0" y="251797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>
                  <a:alphaModFix amt="4000"/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403679" y="662755"/>
                <a:ext cx="8025672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 dirty="0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ERVE</a:t>
                </a: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8434925" y="4304456"/>
                <a:ext cx="11520388" cy="232641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717"/>
                  </a:lnSpc>
                  <a:spcBef>
                    <a:spcPct val="0"/>
                  </a:spcBef>
                </a:pPr>
                <a:r>
                  <a:rPr lang="en-US" sz="10512">
                    <a:solidFill>
                      <a:srgbClr val="004AAD">
                        <a:alpha val="3922"/>
                      </a:srgbClr>
                    </a:solidFill>
                    <a:latin typeface="Mokoto Glitch 1"/>
                    <a:ea typeface="Mokoto Glitch 1"/>
                    <a:cs typeface="Mokoto Glitch 1"/>
                    <a:sym typeface="Mokoto Glitch 1"/>
                  </a:rPr>
                  <a:t>2.O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E388643-99EE-9730-54F6-86C367C6AB00}"/>
              </a:ext>
            </a:extLst>
          </p:cNvPr>
          <p:cNvSpPr txBox="1"/>
          <p:nvPr/>
        </p:nvSpPr>
        <p:spPr>
          <a:xfrm>
            <a:off x="605894" y="2777358"/>
            <a:ext cx="1158716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Our solution is a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fully autonomous smart farming robot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that assists farmers in post-harvest vegetable collection and field monitoring. The robot is equipped with a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Raspberry Pi camera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and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 trained machine learning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 to identify and classify vegetables like tomato, brinjal, and ladyfinger. Once identified,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 robotic arm collects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vegetables and sorts them into separate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onboard bins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mounted on the robot. The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robot navigates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through the field using a tracked movement system suitable for rough terrain. Bin levels are monitored using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ultrasonic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or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IR sensors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and the farmer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receives real-time alerts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via WhatsApp/Telegram when bins are full or if any unauthorized human or animal is detected through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AI-powered camera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surveillance. This solution eliminates </a:t>
            </a:r>
            <a:r>
              <a:rPr lang="en-US" sz="32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manual labor, increases efficiency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and ensures continuous autonomous operation on the farm.</a:t>
            </a:r>
            <a:endParaRPr lang="en-IN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573BB9-4FD6-C3F7-6FE1-DC10DDE918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092" y="2857912"/>
            <a:ext cx="4210825" cy="6467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823DC6E-C09A-431F-07F5-5054794381DC}"/>
              </a:ext>
            </a:extLst>
          </p:cNvPr>
          <p:cNvGrpSpPr/>
          <p:nvPr/>
        </p:nvGrpSpPr>
        <p:grpSpPr>
          <a:xfrm>
            <a:off x="-416866" y="-2676795"/>
            <a:ext cx="29811035" cy="14907435"/>
            <a:chOff x="-416866" y="-2676795"/>
            <a:chExt cx="29811035" cy="14907435"/>
          </a:xfrm>
        </p:grpSpPr>
        <p:sp>
          <p:nvSpPr>
            <p:cNvPr id="2" name="Freeform 2"/>
            <p:cNvSpPr/>
            <p:nvPr/>
          </p:nvSpPr>
          <p:spPr>
            <a:xfrm>
              <a:off x="-416866" y="-2676795"/>
              <a:ext cx="19387410" cy="4688658"/>
            </a:xfrm>
            <a:custGeom>
              <a:avLst/>
              <a:gdLst/>
              <a:ahLst/>
              <a:cxnLst/>
              <a:rect l="l" t="t" r="r" b="b"/>
              <a:pathLst>
                <a:path w="19387410" h="4688658">
                  <a:moveTo>
                    <a:pt x="0" y="0"/>
                  </a:moveTo>
                  <a:lnTo>
                    <a:pt x="19387410" y="0"/>
                  </a:lnTo>
                  <a:lnTo>
                    <a:pt x="19387410" y="4688658"/>
                  </a:lnTo>
                  <a:lnTo>
                    <a:pt x="0" y="4688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1507" b="-11507"/>
              </a:stretch>
            </a:blipFill>
          </p:spPr>
        </p:sp>
        <p:sp>
          <p:nvSpPr>
            <p:cNvPr id="3" name="TextBox 3"/>
            <p:cNvSpPr txBox="1"/>
            <p:nvPr/>
          </p:nvSpPr>
          <p:spPr>
            <a:xfrm>
              <a:off x="1209882" y="2227794"/>
              <a:ext cx="15387189" cy="790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02"/>
                </a:lnSpc>
              </a:pPr>
              <a:r>
                <a:rPr lang="en-US" sz="2899" dirty="0">
                  <a:solidFill>
                    <a:srgbClr val="093A4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DESCRIBE THE ARCHITECTURE WITH DIFFERENT COMPONENTS OF THE PROPOSED SOLUTION: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7957471" y="9726465"/>
              <a:ext cx="11111847" cy="2255259"/>
            </a:xfrm>
            <a:custGeom>
              <a:avLst/>
              <a:gdLst/>
              <a:ahLst/>
              <a:cxnLst/>
              <a:rect l="l" t="t" r="r" b="b"/>
              <a:pathLst>
                <a:path w="11111847" h="2255259">
                  <a:moveTo>
                    <a:pt x="0" y="0"/>
                  </a:moveTo>
                  <a:lnTo>
                    <a:pt x="11111848" y="0"/>
                  </a:lnTo>
                  <a:lnTo>
                    <a:pt x="11111848" y="2255258"/>
                  </a:lnTo>
                  <a:lnTo>
                    <a:pt x="0" y="225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10800000">
              <a:off x="17807003" y="7518526"/>
              <a:ext cx="11587166" cy="4712114"/>
            </a:xfrm>
            <a:custGeom>
              <a:avLst/>
              <a:gdLst/>
              <a:ahLst/>
              <a:cxnLst/>
              <a:rect l="l" t="t" r="r" b="b"/>
              <a:pathLst>
                <a:path w="11587166" h="4712114">
                  <a:moveTo>
                    <a:pt x="0" y="0"/>
                  </a:moveTo>
                  <a:lnTo>
                    <a:pt x="11587166" y="0"/>
                  </a:lnTo>
                  <a:lnTo>
                    <a:pt x="11587166" y="4712114"/>
                  </a:lnTo>
                  <a:lnTo>
                    <a:pt x="0" y="4712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16597071" y="202594"/>
              <a:ext cx="979580" cy="979580"/>
            </a:xfrm>
            <a:custGeom>
              <a:avLst/>
              <a:gdLst/>
              <a:ahLst/>
              <a:cxnLst/>
              <a:rect l="l" t="t" r="r" b="b"/>
              <a:pathLst>
                <a:path w="979580" h="979580">
                  <a:moveTo>
                    <a:pt x="0" y="0"/>
                  </a:moveTo>
                  <a:lnTo>
                    <a:pt x="979580" y="0"/>
                  </a:lnTo>
                  <a:lnTo>
                    <a:pt x="979580" y="979580"/>
                  </a:lnTo>
                  <a:lnTo>
                    <a:pt x="0" y="97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6011851" y="405566"/>
              <a:ext cx="6529976" cy="701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50"/>
                </a:lnSpc>
              </a:pPr>
              <a:r>
                <a:rPr lang="en-US" sz="500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ARCHITECTURE </a:t>
              </a:r>
            </a:p>
          </p:txBody>
        </p:sp>
        <p:sp>
          <p:nvSpPr>
            <p:cNvPr id="8" name="Freeform 8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316901" y="173537"/>
              <a:ext cx="1009219" cy="1037695"/>
            </a:xfrm>
            <a:custGeom>
              <a:avLst/>
              <a:gdLst/>
              <a:ahLst/>
              <a:cxnLst/>
              <a:rect l="l" t="t" r="r" b="b"/>
              <a:pathLst>
                <a:path w="1009219" h="1037695">
                  <a:moveTo>
                    <a:pt x="0" y="0"/>
                  </a:moveTo>
                  <a:lnTo>
                    <a:pt x="1009219" y="0"/>
                  </a:lnTo>
                  <a:lnTo>
                    <a:pt x="1009219" y="1037694"/>
                  </a:lnTo>
                  <a:lnTo>
                    <a:pt x="0" y="103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3144243" y="2415154"/>
              <a:ext cx="14966485" cy="4973156"/>
              <a:chOff x="0" y="0"/>
              <a:chExt cx="19955313" cy="6630874"/>
            </a:xfrm>
          </p:grpSpPr>
          <p:sp>
            <p:nvSpPr>
              <p:cNvPr id="10" name="TextBox 10"/>
              <p:cNvSpPr txBox="1"/>
              <p:nvPr/>
            </p:nvSpPr>
            <p:spPr>
              <a:xfrm>
                <a:off x="0" y="662791"/>
                <a:ext cx="6888515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 dirty="0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HAC</a:t>
                </a: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4758145" y="-571500"/>
                <a:ext cx="4634897" cy="60906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8072"/>
                  </a:lnSpc>
                </a:pPr>
                <a:r>
                  <a:rPr lang="en-US" sz="27194" dirty="0">
                    <a:solidFill>
                      <a:srgbClr val="004AAD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X</a:t>
                </a: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6372432" y="3440934"/>
                <a:ext cx="2062494" cy="2517971"/>
              </a:xfrm>
              <a:custGeom>
                <a:avLst/>
                <a:gdLst/>
                <a:ahLst/>
                <a:cxnLst/>
                <a:rect l="l" t="t" r="r" b="b"/>
                <a:pathLst>
                  <a:path w="2062494" h="2517971">
                    <a:moveTo>
                      <a:pt x="0" y="0"/>
                    </a:moveTo>
                    <a:lnTo>
                      <a:pt x="2062493" y="0"/>
                    </a:lnTo>
                    <a:lnTo>
                      <a:pt x="2062493" y="2517970"/>
                    </a:lnTo>
                    <a:lnTo>
                      <a:pt x="0" y="251797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>
                  <a:alphaModFix amt="4000"/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403679" y="662755"/>
                <a:ext cx="8025672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 dirty="0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ERVE</a:t>
                </a: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8434925" y="4304456"/>
                <a:ext cx="11520388" cy="232641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717"/>
                  </a:lnSpc>
                  <a:spcBef>
                    <a:spcPct val="0"/>
                  </a:spcBef>
                </a:pPr>
                <a:r>
                  <a:rPr lang="en-US" sz="10512" dirty="0">
                    <a:solidFill>
                      <a:srgbClr val="004AAD">
                        <a:alpha val="3922"/>
                      </a:srgbClr>
                    </a:solidFill>
                    <a:latin typeface="Mokoto Glitch 1"/>
                    <a:ea typeface="Mokoto Glitch 1"/>
                    <a:cs typeface="Mokoto Glitch 1"/>
                    <a:sym typeface="Mokoto Glitch 1"/>
                  </a:rPr>
                  <a:t>2.O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ECD464-B4CE-0691-CCDF-8DD3005D7A87}"/>
              </a:ext>
            </a:extLst>
          </p:cNvPr>
          <p:cNvSpPr txBox="1"/>
          <p:nvPr/>
        </p:nvSpPr>
        <p:spPr>
          <a:xfrm>
            <a:off x="1822980" y="3224286"/>
            <a:ext cx="1490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proposed solution is </a:t>
            </a:r>
            <a:r>
              <a:rPr 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fully autonomous smart farming robot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integrates hardware, AI, and IoT components to perform vegetable collection, sorting, and field monitoring. The architecture includes the following core components: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00436-B171-0A38-387B-7BACBE62B0EB}"/>
              </a:ext>
            </a:extLst>
          </p:cNvPr>
          <p:cNvSpPr txBox="1"/>
          <p:nvPr/>
        </p:nvSpPr>
        <p:spPr>
          <a:xfrm>
            <a:off x="685800" y="7737419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+mj-lt"/>
                <a:cs typeface="Poppins Bold" panose="020B0604020202020204" charset="0"/>
              </a:rPr>
              <a:t>3. Machine Learning Model (Vegetable &amp; Intruder Detection)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cs typeface="Poppins Bold" panose="020B0604020202020204" charset="0"/>
              </a:rPr>
              <a:t>Custom-trained using TensorFlow or </a:t>
            </a:r>
            <a:r>
              <a:rPr lang="en-IN" sz="2000" dirty="0" err="1">
                <a:latin typeface="+mj-lt"/>
                <a:cs typeface="Poppins Bold" panose="020B0604020202020204" charset="0"/>
              </a:rPr>
              <a:t>TFLite</a:t>
            </a:r>
            <a:endParaRPr lang="en-IN" sz="2000" dirty="0">
              <a:latin typeface="+mj-lt"/>
              <a:cs typeface="Poppins Bold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cs typeface="Poppins Bold" panose="020B0604020202020204" charset="0"/>
              </a:rPr>
              <a:t>Identifies different vegetables (e.g., tomato, brinjal, ladyfinger)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cs typeface="Poppins Bold" panose="020B0604020202020204" charset="0"/>
              </a:rPr>
              <a:t>Detects unauthorized human or animal presence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F84A3E-9AD9-F145-F4B1-B17699480691}"/>
              </a:ext>
            </a:extLst>
          </p:cNvPr>
          <p:cNvSpPr txBox="1"/>
          <p:nvPr/>
        </p:nvSpPr>
        <p:spPr>
          <a:xfrm>
            <a:off x="685800" y="6236879"/>
            <a:ext cx="59069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2. Pi Camera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Captures real-time images of crops and intruders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Feeds input to the ML model for vegetable classification and intrusion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C83C2-1CE0-F136-9E41-B18F9D4665BA}"/>
              </a:ext>
            </a:extLst>
          </p:cNvPr>
          <p:cNvSpPr txBox="1"/>
          <p:nvPr/>
        </p:nvSpPr>
        <p:spPr>
          <a:xfrm>
            <a:off x="685800" y="4223585"/>
            <a:ext cx="4450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1. Raspberry Pi (Central 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Acts as the brain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Runs the trained machine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Controls all hardware modules and sensors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13613D-8578-991C-1504-512BDC687E5D}"/>
              </a:ext>
            </a:extLst>
          </p:cNvPr>
          <p:cNvSpPr txBox="1"/>
          <p:nvPr/>
        </p:nvSpPr>
        <p:spPr>
          <a:xfrm>
            <a:off x="7200063" y="4152900"/>
            <a:ext cx="53417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4. Robotic Arm (Servo Motor Based)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Picks up detected vegetables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Sorts and places them into separate bins mounted on the robot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90AD8E-C5D5-200F-CE70-B273F6185048}"/>
              </a:ext>
            </a:extLst>
          </p:cNvPr>
          <p:cNvSpPr txBox="1"/>
          <p:nvPr/>
        </p:nvSpPr>
        <p:spPr>
          <a:xfrm>
            <a:off x="7137077" y="5865088"/>
            <a:ext cx="49896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5. Mounted Storage Bins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Three or more bins attached to the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Each bin holds a different type of vegetable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Fitted with </a:t>
            </a:r>
            <a:r>
              <a:rPr lang="en-US" sz="2000" b="1" dirty="0">
                <a:latin typeface="+mj-lt"/>
                <a:cs typeface="Poppins Bold" panose="020B0604020202020204" charset="0"/>
              </a:rPr>
              <a:t>ultrasonic/IR sensors</a:t>
            </a:r>
            <a:r>
              <a:rPr lang="en-US" sz="2000" dirty="0">
                <a:latin typeface="+mj-lt"/>
                <a:cs typeface="Poppins Bold" panose="020B0604020202020204" charset="0"/>
              </a:rPr>
              <a:t> to detect fullness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94B8E-C01A-2410-127A-4E85F3AD3C6C}"/>
              </a:ext>
            </a:extLst>
          </p:cNvPr>
          <p:cNvSpPr txBox="1"/>
          <p:nvPr/>
        </p:nvSpPr>
        <p:spPr>
          <a:xfrm>
            <a:off x="7238414" y="7871349"/>
            <a:ext cx="5265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6. Tracked Chassis + Motor Driver (L298N)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Allows movement over uneven farm terrain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Controlled by the Raspberry Pi via motor driver circuit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9B8F5A-F500-EABA-2EF7-7278C553A3A6}"/>
              </a:ext>
            </a:extLst>
          </p:cNvPr>
          <p:cNvSpPr txBox="1"/>
          <p:nvPr/>
        </p:nvSpPr>
        <p:spPr>
          <a:xfrm>
            <a:off x="13265331" y="4152900"/>
            <a:ext cx="5181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7. IR/Ultrasonic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Placed above each bin to detect when it's 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Sends signal to alert system when capacity is reached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64E667-AE11-6A82-FBB6-A901A904EE79}"/>
              </a:ext>
            </a:extLst>
          </p:cNvPr>
          <p:cNvSpPr txBox="1"/>
          <p:nvPr/>
        </p:nvSpPr>
        <p:spPr>
          <a:xfrm>
            <a:off x="13265331" y="5898467"/>
            <a:ext cx="49896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8. Battery &amp; Power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Powers the robot, sensors, and camera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Includes battery level detection and low-power alert system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DA7CBD-861D-9EC3-4813-84974AB0A5B0}"/>
              </a:ext>
            </a:extLst>
          </p:cNvPr>
          <p:cNvSpPr txBox="1"/>
          <p:nvPr/>
        </p:nvSpPr>
        <p:spPr>
          <a:xfrm>
            <a:off x="13127614" y="7691384"/>
            <a:ext cx="52650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+mj-lt"/>
                <a:cs typeface="Poppins Bold" panose="020B0604020202020204" charset="0"/>
              </a:rPr>
              <a:t>9. IoT Module (Firebase / Wi-Fi)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Sends real-time data (vegetable count, bin status, intrusion alert) to a mobile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Poppins Bold" panose="020B0604020202020204" charset="0"/>
              </a:rPr>
              <a:t>Triggers WhatsApp/Telegram alerts to the farmer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69B34B6-1414-59B4-0DDD-6ABE79F97EE9}"/>
              </a:ext>
            </a:extLst>
          </p:cNvPr>
          <p:cNvGrpSpPr/>
          <p:nvPr/>
        </p:nvGrpSpPr>
        <p:grpSpPr>
          <a:xfrm>
            <a:off x="-416866" y="-2676795"/>
            <a:ext cx="29811035" cy="14907435"/>
            <a:chOff x="-416866" y="-2676795"/>
            <a:chExt cx="29811035" cy="14907435"/>
          </a:xfrm>
        </p:grpSpPr>
        <p:sp>
          <p:nvSpPr>
            <p:cNvPr id="2" name="Freeform 2"/>
            <p:cNvSpPr/>
            <p:nvPr/>
          </p:nvSpPr>
          <p:spPr>
            <a:xfrm>
              <a:off x="-416866" y="-2676795"/>
              <a:ext cx="19387410" cy="4688658"/>
            </a:xfrm>
            <a:custGeom>
              <a:avLst/>
              <a:gdLst/>
              <a:ahLst/>
              <a:cxnLst/>
              <a:rect l="l" t="t" r="r" b="b"/>
              <a:pathLst>
                <a:path w="19387410" h="4688658">
                  <a:moveTo>
                    <a:pt x="0" y="0"/>
                  </a:moveTo>
                  <a:lnTo>
                    <a:pt x="19387410" y="0"/>
                  </a:lnTo>
                  <a:lnTo>
                    <a:pt x="19387410" y="4688658"/>
                  </a:lnTo>
                  <a:lnTo>
                    <a:pt x="0" y="4688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1507" b="-11507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7957471" y="9726465"/>
              <a:ext cx="11111847" cy="2255259"/>
            </a:xfrm>
            <a:custGeom>
              <a:avLst/>
              <a:gdLst/>
              <a:ahLst/>
              <a:cxnLst/>
              <a:rect l="l" t="t" r="r" b="b"/>
              <a:pathLst>
                <a:path w="11111847" h="2255259">
                  <a:moveTo>
                    <a:pt x="0" y="0"/>
                  </a:moveTo>
                  <a:lnTo>
                    <a:pt x="11111848" y="0"/>
                  </a:lnTo>
                  <a:lnTo>
                    <a:pt x="11111848" y="2255258"/>
                  </a:lnTo>
                  <a:lnTo>
                    <a:pt x="0" y="225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10800000">
              <a:off x="17807003" y="7518526"/>
              <a:ext cx="11587166" cy="4712114"/>
            </a:xfrm>
            <a:custGeom>
              <a:avLst/>
              <a:gdLst/>
              <a:ahLst/>
              <a:cxnLst/>
              <a:rect l="l" t="t" r="r" b="b"/>
              <a:pathLst>
                <a:path w="11587166" h="4712114">
                  <a:moveTo>
                    <a:pt x="0" y="0"/>
                  </a:moveTo>
                  <a:lnTo>
                    <a:pt x="11587166" y="0"/>
                  </a:lnTo>
                  <a:lnTo>
                    <a:pt x="11587166" y="4712114"/>
                  </a:lnTo>
                  <a:lnTo>
                    <a:pt x="0" y="4712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16597071" y="202594"/>
              <a:ext cx="979580" cy="979580"/>
            </a:xfrm>
            <a:custGeom>
              <a:avLst/>
              <a:gdLst/>
              <a:ahLst/>
              <a:cxnLst/>
              <a:rect l="l" t="t" r="r" b="b"/>
              <a:pathLst>
                <a:path w="979580" h="979580">
                  <a:moveTo>
                    <a:pt x="0" y="0"/>
                  </a:moveTo>
                  <a:lnTo>
                    <a:pt x="979580" y="0"/>
                  </a:lnTo>
                  <a:lnTo>
                    <a:pt x="979580" y="979580"/>
                  </a:lnTo>
                  <a:lnTo>
                    <a:pt x="0" y="97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7" name="Freeform 7">
              <a:hlinkClick r:id="rId7" tooltip="https://www.canva.com/design/DAGsyr62_3U/7btN6rwpKzEDkNYJ8nzm0w/edit?utm_content=DAGsyr62_3U&amp;utm_campaign=designshare&amp;utm_medium=link2&amp;utm_source=sharebutton"/>
            </p:cNvPr>
            <p:cNvSpPr/>
            <p:nvPr/>
          </p:nvSpPr>
          <p:spPr>
            <a:xfrm>
              <a:off x="316901" y="173537"/>
              <a:ext cx="1009219" cy="1037695"/>
            </a:xfrm>
            <a:custGeom>
              <a:avLst/>
              <a:gdLst/>
              <a:ahLst/>
              <a:cxnLst/>
              <a:rect l="l" t="t" r="r" b="b"/>
              <a:pathLst>
                <a:path w="1009219" h="1037695">
                  <a:moveTo>
                    <a:pt x="0" y="0"/>
                  </a:moveTo>
                  <a:lnTo>
                    <a:pt x="1009219" y="0"/>
                  </a:lnTo>
                  <a:lnTo>
                    <a:pt x="1009219" y="1037694"/>
                  </a:lnTo>
                  <a:lnTo>
                    <a:pt x="0" y="103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grpSp>
          <p:nvGrpSpPr>
            <p:cNvPr id="8" name="Group 8"/>
            <p:cNvGrpSpPr/>
            <p:nvPr/>
          </p:nvGrpSpPr>
          <p:grpSpPr>
            <a:xfrm>
              <a:off x="3144243" y="2415154"/>
              <a:ext cx="14966485" cy="4973156"/>
              <a:chOff x="0" y="0"/>
              <a:chExt cx="19955313" cy="6630874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0" y="662791"/>
                <a:ext cx="6888515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HAC</a:t>
                </a: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4758145" y="-571500"/>
                <a:ext cx="4634897" cy="60906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8072"/>
                  </a:lnSpc>
                </a:pPr>
                <a:r>
                  <a:rPr lang="en-US" sz="27194">
                    <a:solidFill>
                      <a:srgbClr val="004AAD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X</a:t>
                </a: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6372432" y="3440934"/>
                <a:ext cx="2062494" cy="2517971"/>
              </a:xfrm>
              <a:custGeom>
                <a:avLst/>
                <a:gdLst/>
                <a:ahLst/>
                <a:cxnLst/>
                <a:rect l="l" t="t" r="r" b="b"/>
                <a:pathLst>
                  <a:path w="2062494" h="2517971">
                    <a:moveTo>
                      <a:pt x="0" y="0"/>
                    </a:moveTo>
                    <a:lnTo>
                      <a:pt x="2062493" y="0"/>
                    </a:lnTo>
                    <a:lnTo>
                      <a:pt x="2062493" y="2517970"/>
                    </a:lnTo>
                    <a:lnTo>
                      <a:pt x="0" y="251797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>
                  <a:alphaModFix amt="4000"/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403679" y="662755"/>
                <a:ext cx="8025672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ERVE</a:t>
                </a:r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8434925" y="4304456"/>
                <a:ext cx="11520388" cy="232641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717"/>
                  </a:lnSpc>
                  <a:spcBef>
                    <a:spcPct val="0"/>
                  </a:spcBef>
                </a:pPr>
                <a:r>
                  <a:rPr lang="en-US" sz="10512">
                    <a:solidFill>
                      <a:srgbClr val="004AAD">
                        <a:alpha val="3922"/>
                      </a:srgbClr>
                    </a:solidFill>
                    <a:latin typeface="Mokoto Glitch 1"/>
                    <a:ea typeface="Mokoto Glitch 1"/>
                    <a:cs typeface="Mokoto Glitch 1"/>
                    <a:sym typeface="Mokoto Glitch 1"/>
                  </a:rPr>
                  <a:t>2.O</a:t>
                </a: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C54C856-4F75-8546-0793-027433A6D3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2173351"/>
            <a:ext cx="17652765" cy="7304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FE9B-0E3D-DDE3-5645-C98ACE02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11AA3DC-3C10-CA9A-9D6E-37BAA3EBEBA2}"/>
              </a:ext>
            </a:extLst>
          </p:cNvPr>
          <p:cNvGrpSpPr/>
          <p:nvPr/>
        </p:nvGrpSpPr>
        <p:grpSpPr>
          <a:xfrm>
            <a:off x="-416866" y="-2676795"/>
            <a:ext cx="29811035" cy="14907435"/>
            <a:chOff x="-416866" y="-2676795"/>
            <a:chExt cx="29811035" cy="14907435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CECD10E4-D7DD-154F-2A9B-BFB50F2E3F4B}"/>
                </a:ext>
              </a:extLst>
            </p:cNvPr>
            <p:cNvSpPr/>
            <p:nvPr/>
          </p:nvSpPr>
          <p:spPr>
            <a:xfrm>
              <a:off x="-416866" y="-2676795"/>
              <a:ext cx="19387410" cy="4688658"/>
            </a:xfrm>
            <a:custGeom>
              <a:avLst/>
              <a:gdLst/>
              <a:ahLst/>
              <a:cxnLst/>
              <a:rect l="l" t="t" r="r" b="b"/>
              <a:pathLst>
                <a:path w="19387410" h="4688658">
                  <a:moveTo>
                    <a:pt x="0" y="0"/>
                  </a:moveTo>
                  <a:lnTo>
                    <a:pt x="19387410" y="0"/>
                  </a:lnTo>
                  <a:lnTo>
                    <a:pt x="19387410" y="4688658"/>
                  </a:lnTo>
                  <a:lnTo>
                    <a:pt x="0" y="4688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1507" b="-11507"/>
              </a:stretch>
            </a:blipFill>
          </p:spPr>
        </p:sp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ECC6D6F3-A375-5E20-EC27-5C20A3E672B9}"/>
                </a:ext>
              </a:extLst>
            </p:cNvPr>
            <p:cNvSpPr txBox="1"/>
            <p:nvPr/>
          </p:nvSpPr>
          <p:spPr>
            <a:xfrm>
              <a:off x="4089114" y="370120"/>
              <a:ext cx="9736504" cy="701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50"/>
                </a:lnSpc>
                <a:spcBef>
                  <a:spcPct val="0"/>
                </a:spcBef>
              </a:pPr>
              <a:r>
                <a:rPr lang="en-US" sz="5000" b="1" u="none" strike="noStrike" dirty="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FEASIBILITY AND IMPACT</a:t>
              </a:r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20F6C09-4061-1135-1FA7-3E9B93EB70F4}"/>
                </a:ext>
              </a:extLst>
            </p:cNvPr>
            <p:cNvSpPr/>
            <p:nvPr/>
          </p:nvSpPr>
          <p:spPr>
            <a:xfrm>
              <a:off x="7957471" y="9726465"/>
              <a:ext cx="11111847" cy="2255259"/>
            </a:xfrm>
            <a:custGeom>
              <a:avLst/>
              <a:gdLst/>
              <a:ahLst/>
              <a:cxnLst/>
              <a:rect l="l" t="t" r="r" b="b"/>
              <a:pathLst>
                <a:path w="11111847" h="2255259">
                  <a:moveTo>
                    <a:pt x="0" y="0"/>
                  </a:moveTo>
                  <a:lnTo>
                    <a:pt x="11111848" y="0"/>
                  </a:lnTo>
                  <a:lnTo>
                    <a:pt x="11111848" y="2255258"/>
                  </a:lnTo>
                  <a:lnTo>
                    <a:pt x="0" y="2255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E02CF1B-7489-5AC8-AC10-3BC298DE2BBF}"/>
                </a:ext>
              </a:extLst>
            </p:cNvPr>
            <p:cNvSpPr/>
            <p:nvPr/>
          </p:nvSpPr>
          <p:spPr>
            <a:xfrm rot="-10800000">
              <a:off x="17807003" y="7518526"/>
              <a:ext cx="11587166" cy="4712114"/>
            </a:xfrm>
            <a:custGeom>
              <a:avLst/>
              <a:gdLst/>
              <a:ahLst/>
              <a:cxnLst/>
              <a:rect l="l" t="t" r="r" b="b"/>
              <a:pathLst>
                <a:path w="11587166" h="4712114">
                  <a:moveTo>
                    <a:pt x="0" y="0"/>
                  </a:moveTo>
                  <a:lnTo>
                    <a:pt x="11587166" y="0"/>
                  </a:lnTo>
                  <a:lnTo>
                    <a:pt x="11587166" y="4712114"/>
                  </a:lnTo>
                  <a:lnTo>
                    <a:pt x="0" y="4712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>
              <a:hlinkClick r:id="rId7" tooltip="https://www.canva.com/design/DAGsyr62_3U/7btN6rwpKzEDkNYJ8nzm0w/edit?utm_content=DAGsyr62_3U&amp;utm_campaign=designshare&amp;utm_medium=link2&amp;utm_source=sharebutton"/>
              <a:extLst>
                <a:ext uri="{FF2B5EF4-FFF2-40B4-BE49-F238E27FC236}">
                  <a16:creationId xmlns:a16="http://schemas.microsoft.com/office/drawing/2014/main" id="{7A3BCD04-F8C5-37C0-B4E5-17CE75D9DB1D}"/>
                </a:ext>
              </a:extLst>
            </p:cNvPr>
            <p:cNvSpPr/>
            <p:nvPr/>
          </p:nvSpPr>
          <p:spPr>
            <a:xfrm>
              <a:off x="16597071" y="202594"/>
              <a:ext cx="979580" cy="979580"/>
            </a:xfrm>
            <a:custGeom>
              <a:avLst/>
              <a:gdLst/>
              <a:ahLst/>
              <a:cxnLst/>
              <a:rect l="l" t="t" r="r" b="b"/>
              <a:pathLst>
                <a:path w="979580" h="979580">
                  <a:moveTo>
                    <a:pt x="0" y="0"/>
                  </a:moveTo>
                  <a:lnTo>
                    <a:pt x="979580" y="0"/>
                  </a:lnTo>
                  <a:lnTo>
                    <a:pt x="979580" y="979580"/>
                  </a:lnTo>
                  <a:lnTo>
                    <a:pt x="0" y="97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7" name="Freeform 7">
              <a:hlinkClick r:id="rId7" tooltip="https://www.canva.com/design/DAGsyr62_3U/7btN6rwpKzEDkNYJ8nzm0w/edit?utm_content=DAGsyr62_3U&amp;utm_campaign=designshare&amp;utm_medium=link2&amp;utm_source=sharebutton"/>
              <a:extLst>
                <a:ext uri="{FF2B5EF4-FFF2-40B4-BE49-F238E27FC236}">
                  <a16:creationId xmlns:a16="http://schemas.microsoft.com/office/drawing/2014/main" id="{57FA7B25-483D-7089-F059-A01F0A2E8496}"/>
                </a:ext>
              </a:extLst>
            </p:cNvPr>
            <p:cNvSpPr/>
            <p:nvPr/>
          </p:nvSpPr>
          <p:spPr>
            <a:xfrm>
              <a:off x="316901" y="173537"/>
              <a:ext cx="1009219" cy="1037695"/>
            </a:xfrm>
            <a:custGeom>
              <a:avLst/>
              <a:gdLst/>
              <a:ahLst/>
              <a:cxnLst/>
              <a:rect l="l" t="t" r="r" b="b"/>
              <a:pathLst>
                <a:path w="1009219" h="1037695">
                  <a:moveTo>
                    <a:pt x="0" y="0"/>
                  </a:moveTo>
                  <a:lnTo>
                    <a:pt x="1009219" y="0"/>
                  </a:lnTo>
                  <a:lnTo>
                    <a:pt x="1009219" y="1037694"/>
                  </a:lnTo>
                  <a:lnTo>
                    <a:pt x="0" y="103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F656DAB6-92B3-EC8A-86DE-290571AE5F5F}"/>
                </a:ext>
              </a:extLst>
            </p:cNvPr>
            <p:cNvGrpSpPr/>
            <p:nvPr/>
          </p:nvGrpSpPr>
          <p:grpSpPr>
            <a:xfrm>
              <a:off x="3144243" y="2415154"/>
              <a:ext cx="14966485" cy="4973156"/>
              <a:chOff x="0" y="0"/>
              <a:chExt cx="19955313" cy="6630874"/>
            </a:xfrm>
          </p:grpSpPr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13D5F2BB-114F-04BB-3CD4-48B3808077E6}"/>
                  </a:ext>
                </a:extLst>
              </p:cNvPr>
              <p:cNvSpPr txBox="1"/>
              <p:nvPr/>
            </p:nvSpPr>
            <p:spPr>
              <a:xfrm>
                <a:off x="0" y="662791"/>
                <a:ext cx="6888515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HAC</a:t>
                </a:r>
              </a:p>
            </p:txBody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0D0D48ED-8569-109D-77DF-8720D5B10855}"/>
                  </a:ext>
                </a:extLst>
              </p:cNvPr>
              <p:cNvSpPr txBox="1"/>
              <p:nvPr/>
            </p:nvSpPr>
            <p:spPr>
              <a:xfrm>
                <a:off x="4758145" y="-571500"/>
                <a:ext cx="4634897" cy="60906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8072"/>
                  </a:lnSpc>
                </a:pPr>
                <a:r>
                  <a:rPr lang="en-US" sz="27194">
                    <a:solidFill>
                      <a:srgbClr val="004AAD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X</a:t>
                </a: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86D4213-0F14-EF13-8A94-BFA812638FC3}"/>
                  </a:ext>
                </a:extLst>
              </p:cNvPr>
              <p:cNvSpPr/>
              <p:nvPr/>
            </p:nvSpPr>
            <p:spPr>
              <a:xfrm>
                <a:off x="6372432" y="3440934"/>
                <a:ext cx="2062494" cy="2517971"/>
              </a:xfrm>
              <a:custGeom>
                <a:avLst/>
                <a:gdLst/>
                <a:ahLst/>
                <a:cxnLst/>
                <a:rect l="l" t="t" r="r" b="b"/>
                <a:pathLst>
                  <a:path w="2062494" h="2517971">
                    <a:moveTo>
                      <a:pt x="0" y="0"/>
                    </a:moveTo>
                    <a:lnTo>
                      <a:pt x="2062493" y="0"/>
                    </a:lnTo>
                    <a:lnTo>
                      <a:pt x="2062493" y="2517970"/>
                    </a:lnTo>
                    <a:lnTo>
                      <a:pt x="0" y="251797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>
                  <a:alphaModFix amt="4000"/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F14EFC09-A1F5-0A47-119A-BFBD21EECBB5}"/>
                  </a:ext>
                </a:extLst>
              </p:cNvPr>
              <p:cNvSpPr txBox="1"/>
              <p:nvPr/>
            </p:nvSpPr>
            <p:spPr>
              <a:xfrm>
                <a:off x="7403679" y="662755"/>
                <a:ext cx="8025672" cy="45209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320"/>
                  </a:lnSpc>
                </a:pPr>
                <a:r>
                  <a:rPr lang="en-US" sz="20228" dirty="0">
                    <a:solidFill>
                      <a:srgbClr val="000000">
                        <a:alpha val="3922"/>
                      </a:srgbClr>
                    </a:solidFill>
                    <a:latin typeface="Wasraiders"/>
                    <a:ea typeface="Wasraiders"/>
                    <a:cs typeface="Wasraiders"/>
                    <a:sym typeface="Wasraiders"/>
                  </a:rPr>
                  <a:t>ERVE</a:t>
                </a:r>
              </a:p>
            </p:txBody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BAE667DA-7D46-6514-9E07-F4F131505B64}"/>
                  </a:ext>
                </a:extLst>
              </p:cNvPr>
              <p:cNvSpPr txBox="1"/>
              <p:nvPr/>
            </p:nvSpPr>
            <p:spPr>
              <a:xfrm>
                <a:off x="8434925" y="4304456"/>
                <a:ext cx="11520388" cy="232641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717"/>
                  </a:lnSpc>
                  <a:spcBef>
                    <a:spcPct val="0"/>
                  </a:spcBef>
                </a:pPr>
                <a:r>
                  <a:rPr lang="en-US" sz="10512">
                    <a:solidFill>
                      <a:srgbClr val="004AAD">
                        <a:alpha val="3922"/>
                      </a:srgbClr>
                    </a:solidFill>
                    <a:latin typeface="Mokoto Glitch 1"/>
                    <a:ea typeface="Mokoto Glitch 1"/>
                    <a:cs typeface="Mokoto Glitch 1"/>
                    <a:sym typeface="Mokoto Glitch 1"/>
                  </a:rPr>
                  <a:t>2.O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CBF4E22-2A65-D140-197D-2AB1740E63BA}"/>
              </a:ext>
            </a:extLst>
          </p:cNvPr>
          <p:cNvSpPr txBox="1"/>
          <p:nvPr/>
        </p:nvSpPr>
        <p:spPr>
          <a:xfrm>
            <a:off x="982384" y="1409700"/>
            <a:ext cx="8028777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u="sng" dirty="0">
                <a:latin typeface="Poppins Bold" panose="020B0604020202020204" charset="0"/>
                <a:cs typeface="Poppins Bold" panose="020B0604020202020204" charset="0"/>
              </a:rPr>
              <a:t>Feasibility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is built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affordable, readily available components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like Raspberry Pi, ultrasonic sensors, servo motors, and a Pi camera.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 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be trained on a custom vegetable dataset and optimized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TensorFlow Lite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suitable for edge computing.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robot uses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track-based movement 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enabling it to navigate uneven farmland terrain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entire setup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modular and scalable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—can be customized per farm size and number of vegetable types.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Powered by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rechargeable battery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with low-power consumption and capability for offline storage when network isn't available.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developed as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proof of concept in a low-cost prototype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improved with better materials for durability.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1D567-AD97-383D-36F2-B03893876F96}"/>
              </a:ext>
            </a:extLst>
          </p:cNvPr>
          <p:cNvSpPr txBox="1"/>
          <p:nvPr/>
        </p:nvSpPr>
        <p:spPr>
          <a:xfrm>
            <a:off x="9276839" y="1424583"/>
            <a:ext cx="8834397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u="sng" dirty="0">
                <a:latin typeface="Poppins Bold" panose="020B0604020202020204" charset="0"/>
                <a:cs typeface="Poppins Bold" panose="020B0604020202020204" charset="0"/>
              </a:rPr>
              <a:t>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Reduces the need for manual labor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helping farmers during harvesting when labor shortages are common.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Increases efficiency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automating sorting and collection of multiple vegetable types with minimal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Prevents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crop loss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due to late harvest or human/animal intrusion with real-time alerts.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Empowers small/marginal farmers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who often cannot afford large-scale automation 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Promotes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digital agriculture and rural innovation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aligning with national missions like “Digital India” and “Smart Villages.”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adapted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different crops and regions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making it a flexible rural-tech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cost that increase day by day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6D0FA-49A7-B8ED-6EC0-9E596266F079}"/>
              </a:ext>
            </a:extLst>
          </p:cNvPr>
          <p:cNvCxnSpPr/>
          <p:nvPr/>
        </p:nvCxnSpPr>
        <p:spPr>
          <a:xfrm>
            <a:off x="8969539" y="1871596"/>
            <a:ext cx="0" cy="75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944</Words>
  <Application>Microsoft Office PowerPoint</Application>
  <PresentationFormat>Custom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Wasraiders</vt:lpstr>
      <vt:lpstr>Calibri</vt:lpstr>
      <vt:lpstr>Arial</vt:lpstr>
      <vt:lpstr>Poppins Bold</vt:lpstr>
      <vt:lpstr>League Spartan</vt:lpstr>
      <vt:lpstr>Mokoto Glitch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Idea template hacxerve 2.O</dc:title>
  <dc:creator>samar</dc:creator>
  <cp:lastModifiedBy>KARTIK KUMAR SINGH</cp:lastModifiedBy>
  <cp:revision>5</cp:revision>
  <dcterms:created xsi:type="dcterms:W3CDTF">2006-08-16T00:00:00Z</dcterms:created>
  <dcterms:modified xsi:type="dcterms:W3CDTF">2025-08-04T21:48:19Z</dcterms:modified>
  <dc:identifier>DAGtlYfQEcM</dc:identifier>
</cp:coreProperties>
</file>