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6858000" cy="9144000"/>
  <p:embeddedFontLst>
    <p:embeddedFont>
      <p:font typeface="Libre Franklin Light"/>
      <p:regular r:id="rId21"/>
      <p:bold r:id="rId22"/>
      <p:italic r:id="rId23"/>
      <p:boldItalic r:id="rId24"/>
    </p:embeddedFont>
    <p:embeddedFont>
      <p:font typeface="Libre Franklin"/>
      <p:regular r:id="rId25"/>
      <p:bold r:id="rId26"/>
      <p:italic r:id="rId27"/>
      <p:boldItalic r:id="rId28"/>
    </p:embeddedFont>
    <p:embeddedFont>
      <p:font typeface="Palatino Linotype"/>
      <p:regular r:id="rId29"/>
      <p:bold r:id="rId30"/>
      <p:italic r:id="rId31"/>
      <p:boldItalic r:id="rId32"/>
    </p:embeddedFont>
    <p:embeddedFont>
      <p:font typeface="Libre Franklin Medium"/>
      <p:regular r:id="rId33"/>
      <p:bold r:id="rId34"/>
      <p:italic r:id="rId35"/>
      <p:boldItalic r:id="rId36"/>
    </p:embeddedFont>
    <p:embeddedFont>
      <p:font typeface="Quattrocento Sans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boldItalic.fntdata"/><Relationship Id="rId20" Type="http://schemas.openxmlformats.org/officeDocument/2006/relationships/slide" Target="slides/slide15.xml"/><Relationship Id="rId22" Type="http://schemas.openxmlformats.org/officeDocument/2006/relationships/font" Target="fonts/LibreFranklinLight-bold.fntdata"/><Relationship Id="rId21" Type="http://schemas.openxmlformats.org/officeDocument/2006/relationships/font" Target="fonts/LibreFranklinLight-regular.fntdata"/><Relationship Id="rId24" Type="http://schemas.openxmlformats.org/officeDocument/2006/relationships/font" Target="fonts/LibreFranklinLight-boldItalic.fntdata"/><Relationship Id="rId23" Type="http://schemas.openxmlformats.org/officeDocument/2006/relationships/font" Target="fonts/LibreFranklinLigh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bold.fntdata"/><Relationship Id="rId25" Type="http://schemas.openxmlformats.org/officeDocument/2006/relationships/font" Target="fonts/LibreFranklin-regular.fntdata"/><Relationship Id="rId28" Type="http://schemas.openxmlformats.org/officeDocument/2006/relationships/font" Target="fonts/LibreFranklin-boldItalic.fntdata"/><Relationship Id="rId27" Type="http://schemas.openxmlformats.org/officeDocument/2006/relationships/font" Target="fonts/LibreFranklin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PalatinoLinotyp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PalatinoLinotype-italic.fntdata"/><Relationship Id="rId30" Type="http://schemas.openxmlformats.org/officeDocument/2006/relationships/font" Target="fonts/PalatinoLinotype-bold.fntdata"/><Relationship Id="rId11" Type="http://schemas.openxmlformats.org/officeDocument/2006/relationships/slide" Target="slides/slide6.xml"/><Relationship Id="rId33" Type="http://schemas.openxmlformats.org/officeDocument/2006/relationships/font" Target="fonts/LibreFranklinMedium-regular.fntdata"/><Relationship Id="rId10" Type="http://schemas.openxmlformats.org/officeDocument/2006/relationships/slide" Target="slides/slide5.xml"/><Relationship Id="rId32" Type="http://schemas.openxmlformats.org/officeDocument/2006/relationships/font" Target="fonts/PalatinoLinotype-boldItalic.fntdata"/><Relationship Id="rId13" Type="http://schemas.openxmlformats.org/officeDocument/2006/relationships/slide" Target="slides/slide8.xml"/><Relationship Id="rId35" Type="http://schemas.openxmlformats.org/officeDocument/2006/relationships/font" Target="fonts/LibreFranklinMedium-italic.fntdata"/><Relationship Id="rId12" Type="http://schemas.openxmlformats.org/officeDocument/2006/relationships/slide" Target="slides/slide7.xml"/><Relationship Id="rId34" Type="http://schemas.openxmlformats.org/officeDocument/2006/relationships/font" Target="fonts/LibreFranklinMedium-bold.fntdata"/><Relationship Id="rId15" Type="http://schemas.openxmlformats.org/officeDocument/2006/relationships/slide" Target="slides/slide10.xml"/><Relationship Id="rId37" Type="http://schemas.openxmlformats.org/officeDocument/2006/relationships/font" Target="fonts/QuattrocentoSans-regular.fntdata"/><Relationship Id="rId14" Type="http://schemas.openxmlformats.org/officeDocument/2006/relationships/slide" Target="slides/slide9.xml"/><Relationship Id="rId36" Type="http://schemas.openxmlformats.org/officeDocument/2006/relationships/font" Target="fonts/LibreFranklinMedium-boldItalic.fntdata"/><Relationship Id="rId17" Type="http://schemas.openxmlformats.org/officeDocument/2006/relationships/slide" Target="slides/slide12.xml"/><Relationship Id="rId39" Type="http://schemas.openxmlformats.org/officeDocument/2006/relationships/font" Target="fonts/QuattrocentoSans-italic.fntdata"/><Relationship Id="rId16" Type="http://schemas.openxmlformats.org/officeDocument/2006/relationships/slide" Target="slides/slide11.xml"/><Relationship Id="rId38" Type="http://schemas.openxmlformats.org/officeDocument/2006/relationships/font" Target="fonts/QuattrocentoSans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827c5ba6b3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827c5ba6b3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3827c5ba6b3_0_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3826b475be2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3826b475be2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g3826b475be2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27c5ba6b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827c5ba6b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827c5ba6b3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|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hattisgarh Swami Vivekanand Technical University - Wikipedia" id="86" name="Google Shape;8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26356" cy="96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hattisgarh Swami Vivekanand Technical University - Wikipedia" id="93" name="Google Shape;9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26356" cy="96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hattisgarh Swami Vivekanand Technical University - Wikipedia" id="27" name="Google Shape;27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26356" cy="96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hattisgarh Swami Vivekanand Technical University - Wikipedia" id="32" name="Google Shape;32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26356" cy="96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Libre Franklin Mediu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hattisgarh Swami Vivekanand Technical University - Wikipedia" id="39" name="Google Shape;39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26356" cy="96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hattisgarh Swami Vivekanand Technical University - Wikipedia" id="47" name="Google Shape;4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26356" cy="96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3" name="Google Shape;53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hattisgarh Swami Vivekanand Technical University - Wikipedia" id="57" name="Google Shape;5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26356" cy="96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hattisgarh Swami Vivekanand Technical University - Wikipedia" id="63" name="Google Shape;63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26356" cy="96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7" name="Google Shape;6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hattisgarh Swami Vivekanand Technical University - Wikipedia" id="71" name="Google Shape;7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26356" cy="96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Libre Franklin Mediu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Chhattisgarh Swami Vivekanand Technical University - Wikipedia" id="79" name="Google Shape;7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26356" cy="969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Libre Franklin Medium"/>
              <a:buNone/>
              <a:defRPr b="0" i="0" sz="44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drive.google.com/file/d/1anNc7PDo2VhDHvLeoGslk99WQEiRz84b/view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penrouter.ai/docs" TargetMode="External"/><Relationship Id="rId4" Type="http://schemas.openxmlformats.org/officeDocument/2006/relationships/hyperlink" Target="https://openrouter.ai/docs" TargetMode="External"/><Relationship Id="rId5" Type="http://schemas.openxmlformats.org/officeDocument/2006/relationships/hyperlink" Target="https://platform.openai.com/docs/guides/moderation" TargetMode="External"/><Relationship Id="rId6" Type="http://schemas.openxmlformats.org/officeDocument/2006/relationships/hyperlink" Target="https://platform.openai.com/docs/guides/moderation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3"/>
          <p:cNvSpPr txBox="1"/>
          <p:nvPr>
            <p:ph type="ctrTitle"/>
          </p:nvPr>
        </p:nvSpPr>
        <p:spPr>
          <a:xfrm>
            <a:off x="2779839" y="236703"/>
            <a:ext cx="9144000" cy="181207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Palatino Linotype"/>
              <a:buNone/>
            </a:pPr>
            <a:r>
              <a:rPr lang="en-US" sz="4000">
                <a:latin typeface="Palatino Linotype"/>
                <a:ea typeface="Palatino Linotype"/>
                <a:cs typeface="Palatino Linotype"/>
                <a:sym typeface="Palatino Linotype"/>
              </a:rPr>
              <a:t>Chhattisgarh Swami Vivekanand Technical University </a:t>
            </a:r>
            <a:br>
              <a:rPr lang="en-US" sz="400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-US" sz="2800">
                <a:latin typeface="Palatino Linotype"/>
                <a:ea typeface="Palatino Linotype"/>
                <a:cs typeface="Palatino Linotype"/>
                <a:sym typeface="Palatino Linotype"/>
              </a:rPr>
              <a:t>University Teaching Department </a:t>
            </a:r>
            <a:br>
              <a:rPr lang="en-US" sz="400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b="1" lang="en-US" sz="2000">
                <a:latin typeface="Palatino Linotype"/>
                <a:ea typeface="Palatino Linotype"/>
                <a:cs typeface="Palatino Linotype"/>
                <a:sym typeface="Palatino Linotype"/>
              </a:rPr>
              <a:t>Department of Computer Science and Engineering </a:t>
            </a:r>
            <a:endParaRPr b="1" sz="40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00" name="Google Shape;100;p13"/>
          <p:cNvSpPr txBox="1"/>
          <p:nvPr>
            <p:ph idx="1" type="subTitle"/>
          </p:nvPr>
        </p:nvSpPr>
        <p:spPr>
          <a:xfrm>
            <a:off x="2779850" y="2853075"/>
            <a:ext cx="9144000" cy="235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Palatino Linotype"/>
                <a:ea typeface="Palatino Linotype"/>
                <a:cs typeface="Palatino Linotype"/>
                <a:sym typeface="Palatino Linotype"/>
              </a:rPr>
              <a:t>Minor Project Presentation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Palatino Linotype"/>
                <a:ea typeface="Palatino Linotype"/>
                <a:cs typeface="Palatino Linotype"/>
                <a:sym typeface="Palatino Linotype"/>
              </a:rPr>
              <a:t>On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EAE"/>
              </a:buClr>
              <a:buSzPts val="4400"/>
              <a:buNone/>
            </a:pPr>
            <a:r>
              <a:rPr i="1" lang="en-US" sz="4400">
                <a:solidFill>
                  <a:srgbClr val="AEAEA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GENEYE: AI-Driven Social Optics for a Positive Feed.</a:t>
            </a:r>
            <a:endParaRPr/>
          </a:p>
        </p:txBody>
      </p:sp>
      <p:cxnSp>
        <p:nvCxnSpPr>
          <p:cNvPr id="101" name="Google Shape;101;p13"/>
          <p:cNvCxnSpPr/>
          <p:nvPr/>
        </p:nvCxnSpPr>
        <p:spPr>
          <a:xfrm>
            <a:off x="2378396" y="0"/>
            <a:ext cx="0" cy="6858000"/>
          </a:xfrm>
          <a:prstGeom prst="straightConnector1">
            <a:avLst/>
          </a:prstGeom>
          <a:noFill/>
          <a:ln cap="flat" cmpd="sng" w="571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2" name="Google Shape;102;p13"/>
          <p:cNvSpPr txBox="1"/>
          <p:nvPr/>
        </p:nvSpPr>
        <p:spPr>
          <a:xfrm>
            <a:off x="99827" y="2176554"/>
            <a:ext cx="348342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Presented By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EAE"/>
              </a:buClr>
              <a:buSzPts val="1200"/>
              <a:buFont typeface="Arial"/>
              <a:buNone/>
            </a:pPr>
            <a:r>
              <a:rPr b="1" i="1" lang="en-US" sz="1200">
                <a:solidFill>
                  <a:srgbClr val="AEAEA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KARTIK PANDEY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EAE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AEAEA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Roll No. 300012822006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EAE"/>
              </a:buClr>
              <a:buSzPts val="1200"/>
              <a:buFont typeface="Arial"/>
              <a:buNone/>
            </a:pPr>
            <a:r>
              <a:rPr b="1" i="1" lang="en-US" sz="1200" u="none" cap="none" strike="noStrike">
                <a:solidFill>
                  <a:srgbClr val="AEAEA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Branch</a:t>
            </a:r>
            <a:r>
              <a:rPr b="1" i="1" lang="en-US" sz="1200">
                <a:solidFill>
                  <a:srgbClr val="AEAEA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Data Science</a:t>
            </a:r>
            <a:endParaRPr/>
          </a:p>
        </p:txBody>
      </p:sp>
      <p:cxnSp>
        <p:nvCxnSpPr>
          <p:cNvPr id="103" name="Google Shape;103;p13"/>
          <p:cNvCxnSpPr/>
          <p:nvPr/>
        </p:nvCxnSpPr>
        <p:spPr>
          <a:xfrm>
            <a:off x="2779839" y="2533245"/>
            <a:ext cx="9144000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4" name="Google Shape;104;p13"/>
          <p:cNvSpPr txBox="1"/>
          <p:nvPr/>
        </p:nvSpPr>
        <p:spPr>
          <a:xfrm>
            <a:off x="0" y="3866628"/>
            <a:ext cx="348342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1400"/>
              <a:buFont typeface="Arial"/>
              <a:buNone/>
            </a:pPr>
            <a:r>
              <a:rPr b="1" i="1" lang="en-US">
                <a:solidFill>
                  <a:srgbClr val="AEAEA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Priyanshu Tiwari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EAE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AEAEA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Roll No. 300012822045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EAE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AEAEA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Branch Data </a:t>
            </a:r>
            <a:r>
              <a:rPr b="1" i="1" lang="en-US">
                <a:solidFill>
                  <a:srgbClr val="AEAEA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Science</a:t>
            </a:r>
            <a:endParaRPr/>
          </a:p>
        </p:txBody>
      </p:sp>
      <p:sp>
        <p:nvSpPr>
          <p:cNvPr id="105" name="Google Shape;105;p13"/>
          <p:cNvSpPr txBox="1"/>
          <p:nvPr/>
        </p:nvSpPr>
        <p:spPr>
          <a:xfrm>
            <a:off x="0" y="5310049"/>
            <a:ext cx="3483429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EAEAE"/>
              </a:buClr>
              <a:buSzPts val="1400"/>
              <a:buFont typeface="Arial"/>
              <a:buNone/>
            </a:pPr>
            <a:r>
              <a:rPr b="1" i="1" lang="en-US">
                <a:solidFill>
                  <a:srgbClr val="AEAEA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Prabhudayal Vaishnav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EAE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AEAEA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Roll No. 300012822032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EAEAE"/>
              </a:buClr>
              <a:buSzPts val="1400"/>
              <a:buFont typeface="Arial"/>
              <a:buNone/>
            </a:pPr>
            <a:r>
              <a:rPr b="1" i="1" lang="en-US" sz="1400" u="none" cap="none" strike="noStrike">
                <a:solidFill>
                  <a:srgbClr val="AEAEA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Branch Data S</a:t>
            </a:r>
            <a:r>
              <a:rPr b="1" i="1" lang="en-US">
                <a:solidFill>
                  <a:srgbClr val="AEAEA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cience</a:t>
            </a:r>
            <a:endParaRPr b="1" i="1" sz="1600" u="none" cap="none" strike="noStrike">
              <a:solidFill>
                <a:srgbClr val="AEAEA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cxnSp>
        <p:nvCxnSpPr>
          <p:cNvPr id="106" name="Google Shape;106;p13"/>
          <p:cNvCxnSpPr/>
          <p:nvPr/>
        </p:nvCxnSpPr>
        <p:spPr>
          <a:xfrm>
            <a:off x="99828" y="2545863"/>
            <a:ext cx="2130415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7" name="Google Shape;107;p13"/>
          <p:cNvCxnSpPr/>
          <p:nvPr/>
        </p:nvCxnSpPr>
        <p:spPr>
          <a:xfrm>
            <a:off x="99828" y="3779932"/>
            <a:ext cx="2130415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08" name="Google Shape;108;p13"/>
          <p:cNvCxnSpPr/>
          <p:nvPr/>
        </p:nvCxnSpPr>
        <p:spPr>
          <a:xfrm>
            <a:off x="99828" y="5054492"/>
            <a:ext cx="2130415" cy="0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Chhattisgarh Swami Vivekanand Technical University - Wikipedia" id="109" name="Google Shape;10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827" y="-12202"/>
            <a:ext cx="2130413" cy="1933193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 txBox="1"/>
          <p:nvPr/>
        </p:nvSpPr>
        <p:spPr>
          <a:xfrm>
            <a:off x="2781025" y="5445550"/>
            <a:ext cx="46164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rgbClr val="AEAEA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Dr. J. P. Patra</a:t>
            </a:r>
            <a:endParaRPr i="1" sz="2500">
              <a:solidFill>
                <a:srgbClr val="AEAEA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500">
                <a:solidFill>
                  <a:srgbClr val="AEAEA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Associate Professor </a:t>
            </a:r>
            <a:r>
              <a:rPr i="1" lang="en-US" sz="2500">
                <a:solidFill>
                  <a:srgbClr val="AEAEAE"/>
                </a:solidFill>
                <a:latin typeface="Libre Franklin Light"/>
                <a:ea typeface="Libre Franklin Light"/>
                <a:cs typeface="Libre Franklin Light"/>
                <a:sym typeface="Libre Franklin Light"/>
              </a:rPr>
              <a:t>&amp;</a:t>
            </a:r>
            <a:r>
              <a:rPr i="1" lang="en-US" sz="2500">
                <a:solidFill>
                  <a:srgbClr val="AEAEAE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HOD, Department of CSE  </a:t>
            </a:r>
            <a:endParaRPr i="1" sz="2500">
              <a:solidFill>
                <a:srgbClr val="AEAEAE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Execution Video</a:t>
            </a:r>
            <a:r>
              <a:rPr lang="en-US"/>
              <a:t> </a:t>
            </a:r>
            <a:endParaRPr/>
          </a:p>
        </p:txBody>
      </p:sp>
      <p:sp>
        <p:nvSpPr>
          <p:cNvPr id="183" name="Google Shape;183;p22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5" name="Google Shape;185;p22" title="Geneye_Result_video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38200" y="1714500"/>
            <a:ext cx="10515600" cy="458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 txBox="1"/>
          <p:nvPr>
            <p:ph type="title"/>
          </p:nvPr>
        </p:nvSpPr>
        <p:spPr>
          <a:xfrm>
            <a:off x="927410" y="136525"/>
            <a:ext cx="10515600" cy="694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Libre Franklin Medium"/>
              <a:buNone/>
            </a:pPr>
            <a:r>
              <a:rPr lang="en-US">
                <a:solidFill>
                  <a:srgbClr val="C00000"/>
                </a:solidFill>
              </a:rPr>
              <a:t>Scope of Project</a:t>
            </a:r>
            <a:endParaRPr/>
          </a:p>
        </p:txBody>
      </p:sp>
      <p:sp>
        <p:nvSpPr>
          <p:cNvPr id="191" name="Google Shape;191;p23"/>
          <p:cNvSpPr txBox="1"/>
          <p:nvPr>
            <p:ph idx="1" type="body"/>
          </p:nvPr>
        </p:nvSpPr>
        <p:spPr>
          <a:xfrm>
            <a:off x="927400" y="1310700"/>
            <a:ext cx="10515600" cy="493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Expansion to more platforms (Facebook, Instagram, YouTube)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Advanced categories (ads, celebrity gossip, religion, sensitive news)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Mobile app version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for cross-device experience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AI-based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trend analysis &amp; reports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Potential collaborations with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mental health organizations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92" name="Google Shape;192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24/09/25</a:t>
            </a:r>
            <a:endParaRPr/>
          </a:p>
        </p:txBody>
      </p:sp>
      <p:sp>
        <p:nvSpPr>
          <p:cNvPr id="193" name="Google Shape;19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938561" y="136525"/>
            <a:ext cx="10515600" cy="64963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Libre Franklin Medium"/>
              <a:buNone/>
            </a:pPr>
            <a:r>
              <a:rPr lang="en-US">
                <a:solidFill>
                  <a:srgbClr val="C00000"/>
                </a:solidFill>
              </a:rPr>
              <a:t>Progress So far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938550" y="980774"/>
            <a:ext cx="10515600" cy="56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79862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382"/>
              <a:buFont typeface="Arial"/>
              <a:buChar char="➢"/>
            </a:pPr>
            <a:r>
              <a:rPr lang="en-US" sz="2382">
                <a:latin typeface="Arial"/>
                <a:ea typeface="Arial"/>
                <a:cs typeface="Arial"/>
                <a:sym typeface="Arial"/>
              </a:rPr>
              <a:t>Core AI-based filtering logic implemented and tested</a:t>
            </a:r>
            <a:br>
              <a:rPr lang="en-US" sz="2382">
                <a:latin typeface="Arial"/>
                <a:ea typeface="Arial"/>
                <a:cs typeface="Arial"/>
                <a:sym typeface="Arial"/>
              </a:rPr>
            </a:br>
            <a:endParaRPr sz="2382">
              <a:latin typeface="Arial"/>
              <a:ea typeface="Arial"/>
              <a:cs typeface="Arial"/>
              <a:sym typeface="Arial"/>
            </a:endParaRPr>
          </a:p>
          <a:p>
            <a:pPr indent="-3798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82"/>
              <a:buFont typeface="Arial"/>
              <a:buChar char="➢"/>
            </a:pPr>
            <a:r>
              <a:rPr lang="en-US" sz="2382">
                <a:latin typeface="Arial"/>
                <a:ea typeface="Arial"/>
                <a:cs typeface="Arial"/>
                <a:sym typeface="Arial"/>
              </a:rPr>
              <a:t>Topic filters (politics, Cynical, violence) partially functional</a:t>
            </a:r>
            <a:br>
              <a:rPr lang="en-US" sz="2382">
                <a:latin typeface="Arial"/>
                <a:ea typeface="Arial"/>
                <a:cs typeface="Arial"/>
                <a:sym typeface="Arial"/>
              </a:rPr>
            </a:br>
            <a:endParaRPr sz="2382">
              <a:latin typeface="Arial"/>
              <a:ea typeface="Arial"/>
              <a:cs typeface="Arial"/>
              <a:sym typeface="Arial"/>
            </a:endParaRPr>
          </a:p>
          <a:p>
            <a:pPr indent="-3798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82"/>
              <a:buFont typeface="Arial"/>
              <a:buChar char="➢"/>
            </a:pPr>
            <a:r>
              <a:rPr lang="en-US" sz="2382">
                <a:latin typeface="Arial"/>
                <a:ea typeface="Arial"/>
                <a:cs typeface="Arial"/>
                <a:sym typeface="Arial"/>
              </a:rPr>
              <a:t>Blur/Hide modes working in feeds</a:t>
            </a:r>
            <a:br>
              <a:rPr lang="en-US" sz="2382">
                <a:latin typeface="Arial"/>
                <a:ea typeface="Arial"/>
                <a:cs typeface="Arial"/>
                <a:sym typeface="Arial"/>
              </a:rPr>
            </a:br>
            <a:endParaRPr sz="2382">
              <a:latin typeface="Arial"/>
              <a:ea typeface="Arial"/>
              <a:cs typeface="Arial"/>
              <a:sym typeface="Arial"/>
            </a:endParaRPr>
          </a:p>
          <a:p>
            <a:pPr indent="-3798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82"/>
              <a:buFont typeface="Arial"/>
              <a:buChar char="➢"/>
            </a:pPr>
            <a:r>
              <a:rPr lang="en-US" sz="2382">
                <a:latin typeface="Arial"/>
                <a:ea typeface="Arial"/>
                <a:cs typeface="Arial"/>
                <a:sym typeface="Arial"/>
              </a:rPr>
              <a:t>Caching system integrated but needs optimization</a:t>
            </a:r>
            <a:br>
              <a:rPr lang="en-US" sz="2382">
                <a:latin typeface="Arial"/>
                <a:ea typeface="Arial"/>
                <a:cs typeface="Arial"/>
                <a:sym typeface="Arial"/>
              </a:rPr>
            </a:br>
            <a:endParaRPr sz="2382">
              <a:latin typeface="Arial"/>
              <a:ea typeface="Arial"/>
              <a:cs typeface="Arial"/>
              <a:sym typeface="Arial"/>
            </a:endParaRPr>
          </a:p>
          <a:p>
            <a:pPr indent="-3798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82"/>
              <a:buFont typeface="Arial"/>
              <a:buChar char="➢"/>
            </a:pPr>
            <a:r>
              <a:rPr lang="en-US" sz="2382">
                <a:latin typeface="Arial"/>
                <a:ea typeface="Arial"/>
                <a:cs typeface="Arial"/>
                <a:sym typeface="Arial"/>
              </a:rPr>
              <a:t>Statistics dashboard in prototype stage with limited analytics</a:t>
            </a:r>
            <a:br>
              <a:rPr lang="en-US" sz="2382">
                <a:latin typeface="Arial"/>
                <a:ea typeface="Arial"/>
                <a:cs typeface="Arial"/>
                <a:sym typeface="Arial"/>
              </a:rPr>
            </a:br>
            <a:endParaRPr sz="2382">
              <a:latin typeface="Arial"/>
              <a:ea typeface="Arial"/>
              <a:cs typeface="Arial"/>
              <a:sym typeface="Arial"/>
            </a:endParaRPr>
          </a:p>
          <a:p>
            <a:pPr indent="-379862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2382"/>
              <a:buFont typeface="Arial"/>
              <a:buChar char="➢"/>
            </a:pPr>
            <a:r>
              <a:rPr lang="en-US" sz="2382">
                <a:latin typeface="Arial"/>
                <a:ea typeface="Arial"/>
                <a:cs typeface="Arial"/>
                <a:sym typeface="Arial"/>
              </a:rPr>
              <a:t>Initial testing and debugging started</a:t>
            </a:r>
            <a:endParaRPr sz="2382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440"/>
              <a:buNone/>
            </a:pPr>
            <a:r>
              <a:rPr lang="en-US" sz="2382">
                <a:latin typeface="Arial"/>
                <a:ea typeface="Arial"/>
                <a:cs typeface="Arial"/>
                <a:sym typeface="Arial"/>
              </a:rPr>
              <a:t>➡️ The project has achieved basic functionality, but further improvements, optimization, and testing are still in progress.</a:t>
            </a:r>
            <a:endParaRPr sz="1620"/>
          </a:p>
        </p:txBody>
      </p:sp>
      <p:sp>
        <p:nvSpPr>
          <p:cNvPr id="200" name="Google Shape;200;p24"/>
          <p:cNvSpPr txBox="1"/>
          <p:nvPr>
            <p:ph idx="10" type="dt"/>
          </p:nvPr>
        </p:nvSpPr>
        <p:spPr>
          <a:xfrm>
            <a:off x="722075" y="6356363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24/09/25</a:t>
            </a:r>
            <a:endParaRPr/>
          </a:p>
        </p:txBody>
      </p:sp>
      <p:sp>
        <p:nvSpPr>
          <p:cNvPr id="201" name="Google Shape;201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960864" y="47254"/>
            <a:ext cx="10515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Franklin Medium"/>
              <a:buNone/>
            </a:pPr>
            <a:r>
              <a:rPr lang="en-US">
                <a:solidFill>
                  <a:srgbClr val="C00000"/>
                </a:solidFill>
              </a:rPr>
              <a:t>References </a:t>
            </a:r>
            <a:endParaRPr/>
          </a:p>
        </p:txBody>
      </p:sp>
      <p:sp>
        <p:nvSpPr>
          <p:cNvPr id="207" name="Google Shape;207;p25"/>
          <p:cNvSpPr txBox="1"/>
          <p:nvPr>
            <p:ph idx="1" type="body"/>
          </p:nvPr>
        </p:nvSpPr>
        <p:spPr>
          <a:xfrm>
            <a:off x="960875" y="931500"/>
            <a:ext cx="10887600" cy="592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Books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Russell, S., &amp; Norvig, P. (2021). </a:t>
            </a: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Artificial Intelligence: A Modern Approach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(4th Ed.). Pearson. — Fundamental concepts of AI and algorithms.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Goodfellow, I., Bengio, Y., &amp; Courville, A. (2016). </a:t>
            </a: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Deep Learning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. MIT Press. — Deep learning principles and applications.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Aggarwal, C. (2018). </a:t>
            </a: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Machine Learning for Social Media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. Springer. — Techniques for AI in social media content analysis.</a:t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Research Papers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Chandrasekaran, M., et al. (2023). “AI-Based Content Moderation: Techniques and Challenges,” </a:t>
            </a: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Journal of AI Research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. — Overview of AI methods for content filtering.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Smith, J. (2022). “Toxicity Detection in Social Media: A Survey,” </a:t>
            </a: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International Conference on Social Computing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. — Analysis of social media toxicity detection.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Fortuna, P., &amp; Nunes, S. (2018). “A Survey on Automatic Detection of Hate Speech in Text,” </a:t>
            </a:r>
            <a:r>
              <a:rPr i="1" lang="en-US" sz="1600">
                <a:latin typeface="Arial"/>
                <a:ea typeface="Arial"/>
                <a:cs typeface="Arial"/>
                <a:sym typeface="Arial"/>
              </a:rPr>
              <a:t>ACM Computing Surveys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, 51(4), 85. — Techniques for detecting harmful online content.</a:t>
            </a:r>
            <a:endParaRPr sz="3300"/>
          </a:p>
        </p:txBody>
      </p:sp>
      <p:sp>
        <p:nvSpPr>
          <p:cNvPr id="208" name="Google Shape;208;p25"/>
          <p:cNvSpPr txBox="1"/>
          <p:nvPr>
            <p:ph idx="10" type="dt"/>
          </p:nvPr>
        </p:nvSpPr>
        <p:spPr>
          <a:xfrm>
            <a:off x="417725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24/09/25</a:t>
            </a:r>
            <a:endParaRPr/>
          </a:p>
        </p:txBody>
      </p:sp>
      <p:sp>
        <p:nvSpPr>
          <p:cNvPr id="209" name="Google Shape;20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1" type="body"/>
          </p:nvPr>
        </p:nvSpPr>
        <p:spPr>
          <a:xfrm>
            <a:off x="838200" y="571250"/>
            <a:ext cx="10515600" cy="560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1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Websites / Online Documentation</a:t>
            </a:r>
            <a:endParaRPr b="1" sz="22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OpenRouter AI Documentation:</a:t>
            </a:r>
            <a:r>
              <a:rPr lang="en-US" sz="16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https://openrouter.ai/docs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— Unified API platform for AI model integration.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Mozilla MDN Web Docs: https://developer.mozilla.org/en-US/docs/Mozilla/Add-ons/WebExtensions — Browser extension development guide.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Perspective API – Google Jigsaw: https://perspectiveapi.com/ — AI tool for content moderation.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OpenAI Moderation API:</a:t>
            </a:r>
            <a:r>
              <a:rPr lang="en-US" sz="16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-US" sz="16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https://platform.openai.com/docs/guides/moderation</a:t>
            </a:r>
            <a:r>
              <a:rPr lang="en-US" sz="1600">
                <a:latin typeface="Arial"/>
                <a:ea typeface="Arial"/>
                <a:cs typeface="Arial"/>
                <a:sym typeface="Arial"/>
              </a:rPr>
              <a:t> — API for detecting harmful content in text.</a:t>
            </a:r>
            <a:br>
              <a:rPr lang="en-US" sz="1600">
                <a:latin typeface="Arial"/>
                <a:ea typeface="Arial"/>
                <a:cs typeface="Arial"/>
                <a:sym typeface="Arial"/>
              </a:rPr>
            </a:b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➢"/>
            </a:pPr>
            <a:r>
              <a:rPr lang="en-US" sz="1600">
                <a:latin typeface="Arial"/>
                <a:ea typeface="Arial"/>
                <a:cs typeface="Arial"/>
                <a:sym typeface="Arial"/>
              </a:rPr>
              <a:t>Harvard Digital Review (2022). “Content Moderation and Mental Health” — Study on social media impact on mental health.</a:t>
            </a:r>
            <a:endParaRPr sz="3300"/>
          </a:p>
        </p:txBody>
      </p:sp>
      <p:sp>
        <p:nvSpPr>
          <p:cNvPr id="216" name="Google Shape;216;p26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7"/>
          <p:cNvSpPr/>
          <p:nvPr/>
        </p:nvSpPr>
        <p:spPr>
          <a:xfrm>
            <a:off x="0" y="1"/>
            <a:ext cx="12191695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grpSp>
        <p:nvGrpSpPr>
          <p:cNvPr id="222" name="Google Shape;222;p27"/>
          <p:cNvGrpSpPr/>
          <p:nvPr/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223" name="Google Shape;223;p27"/>
            <p:cNvSpPr/>
            <p:nvPr/>
          </p:nvSpPr>
          <p:spPr>
            <a:xfrm>
              <a:off x="1560551" y="36937"/>
              <a:ext cx="9313016" cy="6858000"/>
            </a:xfrm>
            <a:custGeom>
              <a:rect b="b" l="l" r="r" t="t"/>
              <a:pathLst>
                <a:path extrusionOk="0" h="6858000" w="9313016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784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1659468" y="36937"/>
              <a:ext cx="9065550" cy="6858000"/>
            </a:xfrm>
            <a:custGeom>
              <a:rect b="b" l="l" r="r" t="t"/>
              <a:pathLst>
                <a:path extrusionOk="0" h="6858000" w="906555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784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1648217" y="36937"/>
              <a:ext cx="9088051" cy="6858000"/>
            </a:xfrm>
            <a:custGeom>
              <a:rect b="b" l="l" r="r" t="t"/>
              <a:pathLst>
                <a:path extrusionOk="0" h="6858000" w="9088051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20000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629061" y="36937"/>
              <a:ext cx="9107210" cy="6858000"/>
            </a:xfrm>
            <a:custGeom>
              <a:rect b="b" l="l" r="r" t="t"/>
              <a:pathLst>
                <a:path extrusionOk="0" h="6858000" w="910721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7843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318434" y="36937"/>
              <a:ext cx="9747620" cy="6858000"/>
            </a:xfrm>
            <a:custGeom>
              <a:rect b="b" l="l" r="r" t="t"/>
              <a:pathLst>
                <a:path extrusionOk="0" h="6858000" w="974762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0">
                  <a:srgbClr val="FFFFFF">
                    <a:alpha val="9803"/>
                  </a:srgbClr>
                </a:gs>
                <a:gs pos="2000">
                  <a:srgbClr val="FFFFFF">
                    <a:alpha val="9803"/>
                  </a:srgbClr>
                </a:gs>
                <a:gs pos="16000">
                  <a:srgbClr val="4EA72E">
                    <a:alpha val="20000"/>
                  </a:srgbClr>
                </a:gs>
                <a:gs pos="85000">
                  <a:srgbClr val="156082">
                    <a:alpha val="9803"/>
                  </a:srgbClr>
                </a:gs>
                <a:gs pos="100000">
                  <a:srgbClr val="FFFFFF">
                    <a:alpha val="9803"/>
                  </a:srgbClr>
                </a:gs>
              </a:gsLst>
              <a:lin ang="120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28" name="Google Shape;228;p27"/>
          <p:cNvSpPr txBox="1"/>
          <p:nvPr/>
        </p:nvSpPr>
        <p:spPr>
          <a:xfrm>
            <a:off x="3055954" y="2979336"/>
            <a:ext cx="6266466" cy="24308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>
                <a:solidFill>
                  <a:schemeClr val="accent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Thank you </a:t>
            </a:r>
            <a:endParaRPr/>
          </a:p>
        </p:txBody>
      </p:sp>
      <p:sp>
        <p:nvSpPr>
          <p:cNvPr id="229" name="Google Shape;229;p27"/>
          <p:cNvSpPr txBox="1"/>
          <p:nvPr>
            <p:ph idx="10" type="dt"/>
          </p:nvPr>
        </p:nvSpPr>
        <p:spPr>
          <a:xfrm>
            <a:off x="8046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888888"/>
                </a:solidFill>
              </a:rPr>
              <a:t>24/9</a:t>
            </a:r>
            <a:r>
              <a:rPr lang="en-US">
                <a:solidFill>
                  <a:srgbClr val="888888"/>
                </a:solidFill>
              </a:rPr>
              <a:t>/25</a:t>
            </a:r>
            <a:endParaRPr>
              <a:solidFill>
                <a:srgbClr val="888888"/>
              </a:solidFill>
            </a:endParaRPr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888888"/>
                </a:solidFill>
              </a:rPr>
              <a:t>‹#›</a:t>
            </a:fld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4"/>
          <p:cNvSpPr txBox="1"/>
          <p:nvPr>
            <p:ph type="title"/>
          </p:nvPr>
        </p:nvSpPr>
        <p:spPr>
          <a:xfrm>
            <a:off x="1027771" y="136525"/>
            <a:ext cx="105156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Libre Franklin Medium"/>
              <a:buNone/>
            </a:pPr>
            <a:r>
              <a:rPr lang="en-US">
                <a:solidFill>
                  <a:srgbClr val="C00000"/>
                </a:solidFill>
              </a:rPr>
              <a:t>Content </a:t>
            </a:r>
            <a:endParaRPr/>
          </a:p>
        </p:txBody>
      </p:sp>
      <p:sp>
        <p:nvSpPr>
          <p:cNvPr id="116" name="Google Shape;116;p14"/>
          <p:cNvSpPr txBox="1"/>
          <p:nvPr>
            <p:ph idx="1" type="body"/>
          </p:nvPr>
        </p:nvSpPr>
        <p:spPr>
          <a:xfrm>
            <a:off x="1027771" y="1145400"/>
            <a:ext cx="10515600" cy="49654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– Goals of the project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Problem Statement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– Challenges in social media content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Literature Survey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– Existing tools, gaps, and GENEYE’s contribution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Research Methodology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– Approach, tools, and development process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Expected Outcomes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– What the project aims to achieve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Results &amp; Discussions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– Current progress and partial achievements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Scope of Project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– Future possibilities and expansion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Progress So Far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– Completed and ongoing components</a:t>
            </a:r>
            <a:br>
              <a:rPr lang="en-US" sz="2200">
                <a:latin typeface="Arial"/>
                <a:ea typeface="Arial"/>
                <a:cs typeface="Arial"/>
                <a:sym typeface="Arial"/>
              </a:rPr>
            </a:b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Arial"/>
              <a:buAutoNum type="arabicPeriod"/>
            </a:pPr>
            <a:r>
              <a:rPr b="1" lang="en-US" sz="2200">
                <a:latin typeface="Arial"/>
                <a:ea typeface="Arial"/>
                <a:cs typeface="Arial"/>
                <a:sym typeface="Arial"/>
              </a:rPr>
              <a:t>References</a:t>
            </a:r>
            <a:r>
              <a:rPr lang="en-US" sz="2200">
                <a:latin typeface="Arial"/>
                <a:ea typeface="Arial"/>
                <a:cs typeface="Arial"/>
                <a:sym typeface="Arial"/>
              </a:rPr>
              <a:t> – Books, research papers, websites</a:t>
            </a:r>
            <a:endParaRPr sz="3000"/>
          </a:p>
        </p:txBody>
      </p:sp>
      <p:sp>
        <p:nvSpPr>
          <p:cNvPr id="117" name="Google Shape;117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24/09/25</a:t>
            </a:r>
            <a:endParaRPr/>
          </a:p>
        </p:txBody>
      </p: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1061224" y="136525"/>
            <a:ext cx="10515600" cy="716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Franklin Medium"/>
              <a:buNone/>
            </a:pPr>
            <a:r>
              <a:rPr lang="en-US">
                <a:solidFill>
                  <a:srgbClr val="C00000"/>
                </a:solidFill>
              </a:rPr>
              <a:t>Objective</a:t>
            </a:r>
            <a:endParaRPr/>
          </a:p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1061225" y="1455700"/>
            <a:ext cx="10515600" cy="467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Build a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personalized AI-driven browser extension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Allow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user-defined control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over hidden topics (politics, sports, etc.)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Minimize harmful, toxic, and irrelevant exposure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Promote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mental well-being and productivity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Provide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transparency &amp; trust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through statistics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5" name="Google Shape;1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24/09/25</a:t>
            </a:r>
            <a:endParaRPr/>
          </a:p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/>
          <p:nvPr>
            <p:ph type="title"/>
          </p:nvPr>
        </p:nvSpPr>
        <p:spPr>
          <a:xfrm>
            <a:off x="1061224" y="136525"/>
            <a:ext cx="10515600" cy="7165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Franklin Medium"/>
              <a:buNone/>
            </a:pPr>
            <a:r>
              <a:rPr lang="en-US">
                <a:solidFill>
                  <a:srgbClr val="C00000"/>
                </a:solidFill>
              </a:rPr>
              <a:t>Problem Statement </a:t>
            </a:r>
            <a:endParaRPr/>
          </a:p>
        </p:txBody>
      </p:sp>
      <p:sp>
        <p:nvSpPr>
          <p:cNvPr id="132" name="Google Shape;132;p16"/>
          <p:cNvSpPr txBox="1"/>
          <p:nvPr>
            <p:ph idx="1" type="body"/>
          </p:nvPr>
        </p:nvSpPr>
        <p:spPr>
          <a:xfrm>
            <a:off x="1061100" y="1368700"/>
            <a:ext cx="10515600" cy="51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en-US" sz="4810">
                <a:latin typeface="Arial"/>
                <a:ea typeface="Arial"/>
                <a:cs typeface="Arial"/>
                <a:sym typeface="Arial"/>
              </a:rPr>
              <a:t>The Challenge with Social Media Feeds</a:t>
            </a:r>
            <a:endParaRPr b="1" sz="4810">
              <a:latin typeface="Arial"/>
              <a:ea typeface="Arial"/>
              <a:cs typeface="Arial"/>
              <a:sym typeface="Arial"/>
            </a:endParaRPr>
          </a:p>
          <a:p>
            <a:pPr indent="-39661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en-US" sz="4810">
                <a:latin typeface="Arial"/>
                <a:ea typeface="Arial"/>
                <a:cs typeface="Arial"/>
                <a:sym typeface="Arial"/>
              </a:rPr>
              <a:t>Exposure to </a:t>
            </a:r>
            <a:r>
              <a:rPr b="1" lang="en-US" sz="4810">
                <a:latin typeface="Arial"/>
                <a:ea typeface="Arial"/>
                <a:cs typeface="Arial"/>
                <a:sym typeface="Arial"/>
              </a:rPr>
              <a:t>toxic, violent, or misleading content</a:t>
            </a:r>
            <a:br>
              <a:rPr b="1" lang="en-US" sz="4810">
                <a:latin typeface="Arial"/>
                <a:ea typeface="Arial"/>
                <a:cs typeface="Arial"/>
                <a:sym typeface="Arial"/>
              </a:rPr>
            </a:br>
            <a:endParaRPr b="1" sz="4810">
              <a:latin typeface="Arial"/>
              <a:ea typeface="Arial"/>
              <a:cs typeface="Arial"/>
              <a:sym typeface="Arial"/>
            </a:endParaRPr>
          </a:p>
          <a:p>
            <a:pPr indent="-396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en-US" sz="4810">
                <a:latin typeface="Arial"/>
                <a:ea typeface="Arial"/>
                <a:cs typeface="Arial"/>
                <a:sym typeface="Arial"/>
              </a:rPr>
              <a:t>Overload of </a:t>
            </a:r>
            <a:r>
              <a:rPr b="1" lang="en-US" sz="4810">
                <a:latin typeface="Arial"/>
                <a:ea typeface="Arial"/>
                <a:cs typeface="Arial"/>
                <a:sym typeface="Arial"/>
              </a:rPr>
              <a:t>political debates or irrelevant topics</a:t>
            </a:r>
            <a:br>
              <a:rPr b="1" lang="en-US" sz="4810">
                <a:latin typeface="Arial"/>
                <a:ea typeface="Arial"/>
                <a:cs typeface="Arial"/>
                <a:sym typeface="Arial"/>
              </a:rPr>
            </a:br>
            <a:endParaRPr b="1" sz="4810">
              <a:latin typeface="Arial"/>
              <a:ea typeface="Arial"/>
              <a:cs typeface="Arial"/>
              <a:sym typeface="Arial"/>
            </a:endParaRPr>
          </a:p>
          <a:p>
            <a:pPr indent="-396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en-US" sz="4810">
                <a:latin typeface="Arial"/>
                <a:ea typeface="Arial"/>
                <a:cs typeface="Arial"/>
                <a:sym typeface="Arial"/>
              </a:rPr>
              <a:t>Limited </a:t>
            </a:r>
            <a:r>
              <a:rPr b="1" lang="en-US" sz="4810">
                <a:latin typeface="Arial"/>
                <a:ea typeface="Arial"/>
                <a:cs typeface="Arial"/>
                <a:sym typeface="Arial"/>
              </a:rPr>
              <a:t>user control</a:t>
            </a:r>
            <a:r>
              <a:rPr lang="en-US" sz="4810">
                <a:latin typeface="Arial"/>
                <a:ea typeface="Arial"/>
                <a:cs typeface="Arial"/>
                <a:sym typeface="Arial"/>
              </a:rPr>
              <a:t> in existing tools</a:t>
            </a:r>
            <a:br>
              <a:rPr lang="en-US" sz="4810">
                <a:latin typeface="Arial"/>
                <a:ea typeface="Arial"/>
                <a:cs typeface="Arial"/>
                <a:sym typeface="Arial"/>
              </a:rPr>
            </a:br>
            <a:endParaRPr sz="4810">
              <a:latin typeface="Arial"/>
              <a:ea typeface="Arial"/>
              <a:cs typeface="Arial"/>
              <a:sym typeface="Arial"/>
            </a:endParaRPr>
          </a:p>
          <a:p>
            <a:pPr indent="-39661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➢"/>
            </a:pPr>
            <a:r>
              <a:rPr lang="en-US" sz="4810">
                <a:latin typeface="Arial"/>
                <a:ea typeface="Arial"/>
                <a:cs typeface="Arial"/>
                <a:sym typeface="Arial"/>
              </a:rPr>
              <a:t>Impacts </a:t>
            </a:r>
            <a:r>
              <a:rPr b="1" lang="en-US" sz="4810">
                <a:latin typeface="Arial"/>
                <a:ea typeface="Arial"/>
                <a:cs typeface="Arial"/>
                <a:sym typeface="Arial"/>
              </a:rPr>
              <a:t>mental health, focus, and trust</a:t>
            </a:r>
            <a:br>
              <a:rPr b="1" lang="en-US" sz="4810">
                <a:latin typeface="Arial"/>
                <a:ea typeface="Arial"/>
                <a:cs typeface="Arial"/>
                <a:sym typeface="Arial"/>
              </a:rPr>
            </a:br>
            <a:endParaRPr b="1" sz="481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i="1" lang="en-US" sz="4810">
                <a:latin typeface="Arial"/>
                <a:ea typeface="Arial"/>
                <a:cs typeface="Arial"/>
                <a:sym typeface="Arial"/>
              </a:rPr>
              <a:t>GENEYE empowers users with AI + customizable filters to take back control of their feeds.</a:t>
            </a:r>
            <a:endParaRPr i="1" sz="4810"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33" name="Google Shape;13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24/09/25</a:t>
            </a:r>
            <a:endParaRPr/>
          </a:p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/>
          <p:nvPr>
            <p:ph type="title"/>
          </p:nvPr>
        </p:nvSpPr>
        <p:spPr>
          <a:xfrm>
            <a:off x="960863" y="136525"/>
            <a:ext cx="10515600" cy="694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Libre Franklin Medium"/>
              <a:buNone/>
            </a:pPr>
            <a:r>
              <a:rPr lang="en-US">
                <a:solidFill>
                  <a:srgbClr val="C00000"/>
                </a:solidFill>
              </a:rPr>
              <a:t>Literature Survey</a:t>
            </a:r>
            <a:endParaRPr/>
          </a:p>
        </p:txBody>
      </p:sp>
      <p:sp>
        <p:nvSpPr>
          <p:cNvPr id="140" name="Google Shape;140;p17"/>
          <p:cNvSpPr txBox="1"/>
          <p:nvPr>
            <p:ph idx="1" type="body"/>
          </p:nvPr>
        </p:nvSpPr>
        <p:spPr>
          <a:xfrm>
            <a:off x="1040025" y="1018063"/>
            <a:ext cx="10968000" cy="5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600"/>
              <a:buFont typeface="Arial"/>
              <a:buChar char="➢"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Current Solutions: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Keyword filters (low accuracy), AI moderation tools like Perspective API and OpenAI (accurate but limited customization).</a:t>
            </a:r>
            <a:br>
              <a:rPr lang="en-US" sz="2600">
                <a:latin typeface="Arial"/>
                <a:ea typeface="Arial"/>
                <a:cs typeface="Arial"/>
                <a:sym typeface="Arial"/>
              </a:rPr>
            </a:b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➢"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Limitations: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Cannot filter by user preferences, slow real-time performance, no feedback/statistics.</a:t>
            </a:r>
            <a:br>
              <a:rPr lang="en-US" sz="2600">
                <a:latin typeface="Arial"/>
                <a:ea typeface="Arial"/>
                <a:cs typeface="Arial"/>
                <a:sym typeface="Arial"/>
              </a:rPr>
            </a:b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➢"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Research Gap: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Lack of </a:t>
            </a: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AI-driven, customizable, real-time filtering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for social media feeds.</a:t>
            </a:r>
            <a:br>
              <a:rPr lang="en-US" sz="2600">
                <a:latin typeface="Arial"/>
                <a:ea typeface="Arial"/>
                <a:cs typeface="Arial"/>
                <a:sym typeface="Arial"/>
              </a:rPr>
            </a:br>
            <a:endParaRPr sz="2600"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Arial"/>
              <a:buChar char="➢"/>
            </a:pP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GENEYE Contribution: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 Combines AI analysis with </a:t>
            </a:r>
            <a:r>
              <a:rPr b="1" lang="en-US" sz="2600">
                <a:latin typeface="Arial"/>
                <a:ea typeface="Arial"/>
                <a:cs typeface="Arial"/>
                <a:sym typeface="Arial"/>
              </a:rPr>
              <a:t>user-controlled topic filters</a:t>
            </a:r>
            <a:r>
              <a:rPr lang="en-US" sz="2600">
                <a:latin typeface="Arial"/>
                <a:ea typeface="Arial"/>
                <a:cs typeface="Arial"/>
                <a:sym typeface="Arial"/>
              </a:rPr>
              <a:t>, blur/hide modes, and a statistics dashboard.</a:t>
            </a:r>
            <a:endParaRPr b="1" sz="27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24/09/25</a:t>
            </a:r>
            <a:endParaRPr/>
          </a:p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10848100" y="6356350"/>
            <a:ext cx="505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idx="1" type="body"/>
          </p:nvPr>
        </p:nvSpPr>
        <p:spPr>
          <a:xfrm>
            <a:off x="838200" y="1584975"/>
            <a:ext cx="10406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Configuration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You, the user, provide an OpenRouter API key and choose which content categories to filter and how to display them (blurred or hidden).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Injection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When you visit X.com, the content.js script is automatically injected into the page.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Detection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This script watches for new posts appearing on the page in real-time using a MutationObserver.</a:t>
            </a: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br>
              <a:rPr lang="en-US" sz="2000"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AI Scoring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background.js securely sends the post's text to the Llama 3.3 70B model via the OpenRouter API, which returns scores for each configured category.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5. </a:t>
            </a: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Filtering and Statistics </a:t>
            </a:r>
            <a:r>
              <a:rPr lang="en-US" sz="2000">
                <a:latin typeface="Arial"/>
                <a:ea typeface="Arial"/>
                <a:cs typeface="Arial"/>
                <a:sym typeface="Arial"/>
              </a:rPr>
              <a:t>: The scores are sent back to content.js. If a score for an active filter is above a set threshold, the post is either hidden or blurred on the page.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838200" y="136525"/>
            <a:ext cx="10515600" cy="8057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Franklin Medium"/>
              <a:buNone/>
            </a:pPr>
            <a:r>
              <a:rPr lang="en-US">
                <a:solidFill>
                  <a:srgbClr val="C00000"/>
                </a:solidFill>
              </a:rPr>
              <a:t>Research Methodology </a:t>
            </a:r>
            <a:endParaRPr i="1">
              <a:solidFill>
                <a:srgbClr val="AEAEAE"/>
              </a:solidFill>
            </a:endParaRPr>
          </a:p>
        </p:txBody>
      </p:sp>
      <p:sp>
        <p:nvSpPr>
          <p:cNvPr id="149" name="Google Shape;14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24/09/25</a:t>
            </a:r>
            <a:endParaRPr/>
          </a:p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7000" y="256262"/>
            <a:ext cx="5035576" cy="63454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9"/>
          <p:cNvSpPr txBox="1"/>
          <p:nvPr>
            <p:ph type="title"/>
          </p:nvPr>
        </p:nvSpPr>
        <p:spPr>
          <a:xfrm>
            <a:off x="838200" y="-45250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FF0000"/>
                </a:solidFill>
              </a:rPr>
              <a:t>Flow Diagram</a:t>
            </a:r>
            <a:r>
              <a:rPr lang="en-US"/>
              <a:t>:- </a:t>
            </a:r>
            <a:endParaRPr/>
          </a:p>
        </p:txBody>
      </p:sp>
      <p:sp>
        <p:nvSpPr>
          <p:cNvPr id="158" name="Google Shape;158;p19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0"/>
          <p:cNvSpPr txBox="1"/>
          <p:nvPr>
            <p:ph type="title"/>
          </p:nvPr>
        </p:nvSpPr>
        <p:spPr>
          <a:xfrm>
            <a:off x="916259" y="136525"/>
            <a:ext cx="10515600" cy="671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Libre Franklin Medium"/>
              <a:buNone/>
            </a:pPr>
            <a:r>
              <a:rPr lang="en-US">
                <a:solidFill>
                  <a:srgbClr val="C00000"/>
                </a:solidFill>
              </a:rPr>
              <a:t>Expected Outcome/Outcome</a:t>
            </a:r>
            <a:endParaRPr/>
          </a:p>
        </p:txBody>
      </p:sp>
      <p:sp>
        <p:nvSpPr>
          <p:cNvPr id="164" name="Google Shape;164;p20"/>
          <p:cNvSpPr txBox="1"/>
          <p:nvPr>
            <p:ph idx="1" type="body"/>
          </p:nvPr>
        </p:nvSpPr>
        <p:spPr>
          <a:xfrm>
            <a:off x="916250" y="1412200"/>
            <a:ext cx="10515600" cy="47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functional AI-driven extension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Feeds free of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toxic, irrelevant, or user-selected unwanted content</a:t>
            </a:r>
            <a:br>
              <a:rPr b="1" lang="en-US">
                <a:latin typeface="Arial"/>
                <a:ea typeface="Arial"/>
                <a:cs typeface="Arial"/>
                <a:sym typeface="Arial"/>
              </a:rPr>
            </a:b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➢"/>
            </a:pPr>
            <a:r>
              <a:rPr b="1" lang="en-US">
                <a:latin typeface="Arial"/>
                <a:ea typeface="Arial"/>
                <a:cs typeface="Arial"/>
                <a:sym typeface="Arial"/>
              </a:rPr>
              <a:t>Customizable filters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 for different categories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Transparent statistics of filtered posts</a:t>
            </a:r>
            <a:br>
              <a:rPr lang="en-US"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Font typeface="Arial"/>
              <a:buChar char="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Enhanced user </a:t>
            </a:r>
            <a:r>
              <a:rPr b="1" lang="en-US">
                <a:latin typeface="Arial"/>
                <a:ea typeface="Arial"/>
                <a:cs typeface="Arial"/>
                <a:sym typeface="Arial"/>
              </a:rPr>
              <a:t>mental well-being &amp; productivity</a:t>
            </a:r>
            <a:endParaRPr sz="4500"/>
          </a:p>
        </p:txBody>
      </p:sp>
      <p:sp>
        <p:nvSpPr>
          <p:cNvPr id="165" name="Google Shape;1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24/09/25</a:t>
            </a:r>
            <a:endParaRPr/>
          </a:p>
        </p:txBody>
      </p:sp>
      <p:sp>
        <p:nvSpPr>
          <p:cNvPr id="166" name="Google Shape;166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1"/>
          <p:cNvSpPr txBox="1"/>
          <p:nvPr>
            <p:ph type="title"/>
          </p:nvPr>
        </p:nvSpPr>
        <p:spPr>
          <a:xfrm>
            <a:off x="960863" y="231310"/>
            <a:ext cx="10515600" cy="6050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Libre Franklin Medium"/>
              <a:buNone/>
            </a:pPr>
            <a:r>
              <a:rPr lang="en-US">
                <a:solidFill>
                  <a:srgbClr val="C00000"/>
                </a:solidFill>
              </a:rPr>
              <a:t>Result/Discussions </a:t>
            </a:r>
            <a:r>
              <a:rPr i="1" lang="en-US" sz="2200">
                <a:solidFill>
                  <a:srgbClr val="AEAEAE"/>
                </a:solidFill>
              </a:rPr>
              <a:t>*(Screen shots)*</a:t>
            </a:r>
            <a:endParaRPr/>
          </a:p>
        </p:txBody>
      </p:sp>
      <p:sp>
        <p:nvSpPr>
          <p:cNvPr id="172" name="Google Shape;172;p21"/>
          <p:cNvSpPr txBox="1"/>
          <p:nvPr>
            <p:ph idx="1" type="body"/>
          </p:nvPr>
        </p:nvSpPr>
        <p:spPr>
          <a:xfrm>
            <a:off x="960863" y="1045039"/>
            <a:ext cx="10515600" cy="5088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Screenshots</a:t>
            </a:r>
            <a:r>
              <a:rPr lang="en-US"/>
              <a:t> of Filter Control with their Statistics</a:t>
            </a:r>
            <a:endParaRPr/>
          </a:p>
        </p:txBody>
      </p:sp>
      <p:sp>
        <p:nvSpPr>
          <p:cNvPr id="173" name="Google Shape;17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20/09/25</a:t>
            </a:r>
            <a:endParaRPr/>
          </a:p>
        </p:txBody>
      </p:sp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75" name="Google Shape;17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602575"/>
            <a:ext cx="5791526" cy="5255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21"/>
          <p:cNvPicPr preferRelativeResize="0"/>
          <p:nvPr/>
        </p:nvPicPr>
        <p:blipFill rotWithShape="1">
          <a:blip r:embed="rId4">
            <a:alphaModFix/>
          </a:blip>
          <a:srcRect b="0" l="24732" r="0" t="0"/>
          <a:stretch/>
        </p:blipFill>
        <p:spPr>
          <a:xfrm>
            <a:off x="5877075" y="1602575"/>
            <a:ext cx="6314925" cy="517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