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hm.gov.i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who.int/publications/who-guidelin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b.gov.in/Pressreleaseshare.aspx?PRID=1708466" TargetMode="External"/><Relationship Id="rId5" Type="http://schemas.openxmlformats.org/officeDocument/2006/relationships/hyperlink" Target="https://www.unicef.org/reports/unicef-annual-report-2020" TargetMode="External"/><Relationship Id="rId4" Type="http://schemas.openxmlformats.org/officeDocument/2006/relationships/hyperlink" Target="https://www.who.int/teams/primary-health-care/evidence-and-innovation/primary-health-care-case-study-compendium/detail/india--bringing-primary-health-care-to-remote-populations-in-chhattisgar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423" y="1715881"/>
            <a:ext cx="10336714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SIH25219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Mobile-based EHR 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Companion for ASHA Workers in Low-Internet Areas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dirty="0"/>
              <a:t>MedTech / </a:t>
            </a:r>
            <a:r>
              <a:rPr lang="en-IN" sz="2000" dirty="0" err="1"/>
              <a:t>BioTech</a:t>
            </a:r>
            <a:r>
              <a:rPr lang="en-IN" sz="2000" dirty="0"/>
              <a:t> / HealthTech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IN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  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Hack Slayer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12848" y="372631"/>
            <a:ext cx="7597299" cy="807334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Mobile-based EHR Companion for ASHA Workers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29773" y="1220568"/>
            <a:ext cx="12191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Hack Slayer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95AA4-D02B-6225-AB2D-F531E80275C1}"/>
              </a:ext>
            </a:extLst>
          </p:cNvPr>
          <p:cNvSpPr txBox="1"/>
          <p:nvPr/>
        </p:nvSpPr>
        <p:spPr>
          <a:xfrm>
            <a:off x="549229" y="1825110"/>
            <a:ext cx="110331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Smart Health Companion App that empowers ASHA workers and PHC staff with multilingual support and seamless data sync.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It enables secure data collection and storage in rural areas without internet.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app provides once connectivity is available.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Supports regional languages automatic sync and </a:t>
            </a:r>
            <a:r>
              <a:rPr lang="en-US" altLang="en-US" b="1" dirty="0">
                <a:latin typeface="Arial" panose="020B0604020202020204" pitchFamily="34" charset="0"/>
              </a:rPr>
              <a:t>voice input </a:t>
            </a:r>
            <a:r>
              <a:rPr lang="en-US" altLang="en-US" dirty="0">
                <a:latin typeface="Arial" panose="020B0604020202020204" pitchFamily="34" charset="0"/>
              </a:rPr>
              <a:t>for easy use by health workers.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reminders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role-based dashboards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vaccination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ANC check-ups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81DC4-D152-10F1-4A6B-DA20625EB8C2}"/>
              </a:ext>
            </a:extLst>
          </p:cNvPr>
          <p:cNvSpPr txBox="1"/>
          <p:nvPr/>
        </p:nvSpPr>
        <p:spPr>
          <a:xfrm>
            <a:off x="923544" y="3660758"/>
            <a:ext cx="494690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Solution Addresses the Problem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Works offline in low/no internet areas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Easy data entry with local language &amp; voice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Timely reminders for patient follow-ups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Less paperwork, fewer errors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Real-time data for PHC staff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DD368-6DCB-9456-0302-84D56972AC5C}"/>
              </a:ext>
            </a:extLst>
          </p:cNvPr>
          <p:cNvSpPr txBox="1"/>
          <p:nvPr/>
        </p:nvSpPr>
        <p:spPr>
          <a:xfrm>
            <a:off x="6201897" y="3638211"/>
            <a:ext cx="53805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Uniqueness of the Solution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Offline-first design for rural use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Voice &amp; multilingual support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Auto-sync for seamless data transfer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ABDM integration for national use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Hack Slayer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143D7-B399-45EA-AA70-90F8562E1E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6" r="9392" b="198"/>
          <a:stretch>
            <a:fillRect/>
          </a:stretch>
        </p:blipFill>
        <p:spPr>
          <a:xfrm>
            <a:off x="10259034" y="1045797"/>
            <a:ext cx="1211352" cy="2249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07E98A-5C7D-82C7-BBF3-89DBBAF91E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66" r="10302"/>
          <a:stretch>
            <a:fillRect/>
          </a:stretch>
        </p:blipFill>
        <p:spPr>
          <a:xfrm>
            <a:off x="10277861" y="3520059"/>
            <a:ext cx="1211353" cy="2253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614B31-E6DA-A0D4-1441-458C95375F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157" t="9867" b="9329"/>
          <a:stretch>
            <a:fillRect/>
          </a:stretch>
        </p:blipFill>
        <p:spPr>
          <a:xfrm>
            <a:off x="591689" y="1299537"/>
            <a:ext cx="5385081" cy="409136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15D2068-420C-EDE0-764D-62434AC68DB9}"/>
              </a:ext>
            </a:extLst>
          </p:cNvPr>
          <p:cNvSpPr txBox="1">
            <a:spLocks/>
          </p:cNvSpPr>
          <p:nvPr/>
        </p:nvSpPr>
        <p:spPr bwMode="auto">
          <a:xfrm>
            <a:off x="2048142" y="5595066"/>
            <a:ext cx="2735614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Fig 1- Tech 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39DC20C-D22C-6314-2388-58FD89F984D9}"/>
              </a:ext>
            </a:extLst>
          </p:cNvPr>
          <p:cNvSpPr txBox="1">
            <a:spLocks/>
          </p:cNvSpPr>
          <p:nvPr/>
        </p:nvSpPr>
        <p:spPr bwMode="auto">
          <a:xfrm>
            <a:off x="7852200" y="5781689"/>
            <a:ext cx="3202600" cy="37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Fig 2- App Workflow &amp;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28561-6A6D-DBD2-D24C-EB456C1B4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019" y="1130197"/>
            <a:ext cx="3596731" cy="466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Hack Slayer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782FE-6F11-F0C4-C5AF-AEBDAC183551}"/>
              </a:ext>
            </a:extLst>
          </p:cNvPr>
          <p:cNvSpPr txBox="1"/>
          <p:nvPr/>
        </p:nvSpPr>
        <p:spPr>
          <a:xfrm>
            <a:off x="6255642" y="1059580"/>
            <a:ext cx="578167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 eaLnBrk="0" hangingPunct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VIABILITY</a:t>
            </a:r>
            <a:endParaRPr lang="en-US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Coverage: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1 PHC app supports 20,000 villagers[9].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Digital tools reduce ASHA documentation time by ~30% and error by ~35% [8].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+25–30% ANC &amp; vaccination adherence;</a:t>
            </a:r>
          </a:p>
          <a:p>
            <a:pPr lvl="0" defTabSz="914400" eaLnBrk="0" hangingPunc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–35% missed visits [4].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Integration: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Links with ABDM/Health ID for national programs 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BF99E-1756-C896-2BEC-E4E908035D10}"/>
              </a:ext>
            </a:extLst>
          </p:cNvPr>
          <p:cNvSpPr txBox="1"/>
          <p:nvPr/>
        </p:nvSpPr>
        <p:spPr>
          <a:xfrm>
            <a:off x="466725" y="1095375"/>
            <a:ext cx="578167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 eaLnBrk="0" hangingPunct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endParaRPr lang="en-US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Technical:</a:t>
            </a:r>
            <a:r>
              <a:rPr lang="en-US" altLang="en-US" dirty="0">
                <a:latin typeface="Arial" panose="020B0604020202020204" pitchFamily="34" charset="0"/>
              </a:rPr>
              <a:t> React Native app, </a:t>
            </a:r>
            <a:r>
              <a:rPr lang="en-US" altLang="en-US" dirty="0" err="1">
                <a:latin typeface="Arial" panose="020B0604020202020204" pitchFamily="34" charset="0"/>
              </a:rPr>
              <a:t>FastAPI</a:t>
            </a:r>
            <a:r>
              <a:rPr lang="en-US" altLang="en-US" dirty="0">
                <a:latin typeface="Arial" panose="020B0604020202020204" pitchFamily="34" charset="0"/>
              </a:rPr>
              <a:t> backend, secure DB, offline sync.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Operational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digital tools for ASHAs typically requires half-day workshops [6].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Financial: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 health pilots in India average ₹5–7 lakh per PHC [7].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Regulatory:</a:t>
            </a:r>
            <a:r>
              <a:rPr lang="en-US" altLang="en-US" dirty="0">
                <a:latin typeface="Arial" panose="020B0604020202020204" pitchFamily="34" charset="0"/>
              </a:rPr>
              <a:t> Aligned with ABDM/NDHM standards.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D7401F6-4692-7ECE-0DBB-8A33DDAC6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54576"/>
              </p:ext>
            </p:extLst>
          </p:nvPr>
        </p:nvGraphicFramePr>
        <p:xfrm>
          <a:off x="466724" y="3808126"/>
          <a:ext cx="1144790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954">
                  <a:extLst>
                    <a:ext uri="{9D8B030D-6E8A-4147-A177-3AD203B41FA5}">
                      <a16:colId xmlns:a16="http://schemas.microsoft.com/office/drawing/2014/main" val="1687099994"/>
                    </a:ext>
                  </a:extLst>
                </a:gridCol>
                <a:gridCol w="5723954">
                  <a:extLst>
                    <a:ext uri="{9D8B030D-6E8A-4147-A177-3AD203B41FA5}">
                      <a16:colId xmlns:a16="http://schemas.microsoft.com/office/drawing/2014/main" val="278400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Case Study 1:</a:t>
                      </a:r>
                      <a:r>
                        <a:rPr lang="it-IT" dirty="0"/>
                        <a:t>Semi‑Urban PHC (Madhya Pradesh) 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Case Study 2: Rural PHC (Chhattisgarh) 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0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Context:</a:t>
                      </a:r>
                      <a:r>
                        <a:rPr lang="en-US" dirty="0"/>
                        <a:t> ASHAs face 2–3 week reporting delays with paper registers.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Context:</a:t>
                      </a:r>
                      <a:r>
                        <a:rPr lang="en-US" dirty="0"/>
                        <a:t> Remote tribal areas miss ANC visits due to distance &amp; no reminders.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Intervention:</a:t>
                      </a:r>
                      <a:r>
                        <a:rPr lang="en-US" dirty="0"/>
                        <a:t> Digital tools + joint counseling with Anganwadi workers.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Intervention:</a:t>
                      </a:r>
                      <a:r>
                        <a:rPr lang="en-US" dirty="0"/>
                        <a:t> PHC outreach + mobile health services.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3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Impact:</a:t>
                      </a:r>
                      <a:r>
                        <a:rPr lang="en-US" dirty="0"/>
                        <a:t> No reporting delays (real-time sync) &amp; 30% faster task assignment.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Impact:</a:t>
                      </a:r>
                      <a:r>
                        <a:rPr lang="en-US" dirty="0"/>
                        <a:t> ANC adherence +28%, missed visits –35%.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9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Hack Slayer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3F066-C022-1331-F2FE-B65123D0DA7D}"/>
              </a:ext>
            </a:extLst>
          </p:cNvPr>
          <p:cNvSpPr txBox="1"/>
          <p:nvPr/>
        </p:nvSpPr>
        <p:spPr>
          <a:xfrm>
            <a:off x="609601" y="880644"/>
            <a:ext cx="111269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 eaLnBrk="0" hangingPunct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Time Savings &amp; Efficiency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ASHA workers save around 5 hours per week by replacing paper registers with mobile data entry, giving them more time for patient care [8].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Error Reduction</a:t>
            </a:r>
            <a:r>
              <a:rPr lang="en-US" altLang="en-US" dirty="0">
                <a:latin typeface="Arial" panose="020B0604020202020204" pitchFamily="34" charset="0"/>
              </a:rPr>
              <a:t>: Digital forms and auto‑validation cut manual entry errors by up to </a:t>
            </a:r>
            <a:r>
              <a:rPr lang="en-US" altLang="en-US" b="1" dirty="0">
                <a:latin typeface="Arial" panose="020B0604020202020204" pitchFamily="34" charset="0"/>
              </a:rPr>
              <a:t>40%</a:t>
            </a:r>
            <a:r>
              <a:rPr lang="en-US" altLang="en-US" dirty="0">
                <a:latin typeface="Arial" panose="020B0604020202020204" pitchFamily="34" charset="0"/>
              </a:rPr>
              <a:t>, improving record accuracy.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Real‑Time Visibility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PHC staff get real-time rural health data, enabling faster task assignment (+30% efficiency) with no reporting delays.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Patient Outcomes</a:t>
            </a:r>
            <a:r>
              <a:rPr lang="en-US" altLang="en-US" dirty="0">
                <a:latin typeface="Arial" panose="020B0604020202020204" pitchFamily="34" charset="0"/>
              </a:rPr>
              <a:t>: Automated reminders boost ANC &amp; vaccination adherence by </a:t>
            </a:r>
            <a:r>
              <a:rPr lang="en-US" altLang="en-US" b="1" dirty="0">
                <a:latin typeface="Arial" panose="020B0604020202020204" pitchFamily="34" charset="0"/>
              </a:rPr>
              <a:t>25–30%</a:t>
            </a:r>
            <a:r>
              <a:rPr lang="en-US" altLang="en-US" dirty="0">
                <a:latin typeface="Arial" panose="020B0604020202020204" pitchFamily="34" charset="0"/>
              </a:rPr>
              <a:t>, reducing missed visits by </a:t>
            </a:r>
            <a:r>
              <a:rPr lang="en-US" altLang="en-US" b="1" dirty="0">
                <a:latin typeface="Arial" panose="020B0604020202020204" pitchFamily="34" charset="0"/>
              </a:rPr>
              <a:t>35% </a:t>
            </a:r>
            <a:r>
              <a:rPr lang="en-US" altLang="en-US" dirty="0">
                <a:latin typeface="Arial" panose="020B0604020202020204" pitchFamily="34" charset="0"/>
              </a:rPr>
              <a:t>[4].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46F10-F30E-CD25-1A6C-499CA937452B}"/>
              </a:ext>
            </a:extLst>
          </p:cNvPr>
          <p:cNvSpPr txBox="1"/>
          <p:nvPr/>
        </p:nvSpPr>
        <p:spPr>
          <a:xfrm>
            <a:off x="609601" y="3590001"/>
            <a:ext cx="10972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hangingPunct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Health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Clean, structured, and instantly available data for decision‑making.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Paperwork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Eliminates manual registers and lowers administrative burden for ASHA &amp; PHC staff.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Dashboards enable supervisors to track coverage, overdue cases, and performance in real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Ready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Scalable to national health platforms (ABDM/NDHM) for seamless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Hack Slayer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BD488-817D-0C05-6F8A-C42F8C471FDC}"/>
              </a:ext>
            </a:extLst>
          </p:cNvPr>
          <p:cNvSpPr txBox="1"/>
          <p:nvPr/>
        </p:nvSpPr>
        <p:spPr>
          <a:xfrm>
            <a:off x="457789" y="1071170"/>
            <a:ext cx="8885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4711-8C8A-24A9-4C80-422BAFBF662E}"/>
              </a:ext>
            </a:extLst>
          </p:cNvPr>
          <p:cNvSpPr txBox="1"/>
          <p:nvPr/>
        </p:nvSpPr>
        <p:spPr>
          <a:xfrm>
            <a:off x="380617" y="1561191"/>
            <a:ext cx="1120178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900" dirty="0"/>
              <a:t>Varshney, Prateek, et al. "Stake holder perspectives on the role of accredited social health activists (ASHAs) in Indian public mental healthcare space: A qualitative study." </a:t>
            </a:r>
            <a:r>
              <a:rPr lang="en-US" sz="1900" i="1" dirty="0"/>
              <a:t>Journal of Family Medicine and Primary Care</a:t>
            </a:r>
            <a:r>
              <a:rPr lang="en-US" sz="1900" dirty="0"/>
              <a:t> 11.11 (2022): 7308-7315.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Mahmood, Hana, et al. "Community health worker-based mobile health (mHealth) approaches for improving management and caregiver knowledge of common childhood infections: a systematic review." </a:t>
            </a:r>
            <a:r>
              <a:rPr lang="en-US" sz="1900" i="1" dirty="0"/>
              <a:t>Journal of global health</a:t>
            </a:r>
            <a:r>
              <a:rPr lang="en-US" sz="1900" dirty="0"/>
              <a:t> 10.2 (2020): 020438.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Garg, P. K., et al. "An evaluation of ASHA worker’s awareness and practice of their responsibilities in rural Haryana." </a:t>
            </a:r>
            <a:r>
              <a:rPr lang="en-US" sz="1900" i="1" dirty="0"/>
              <a:t>Natl J Community Med</a:t>
            </a:r>
            <a:r>
              <a:rPr lang="en-US" sz="1900" dirty="0"/>
              <a:t> 4.1 (2013): 76-80.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900" dirty="0"/>
              <a:t>Gopalakrishnan, Lakshmi, et al. "Association between coordinated </a:t>
            </a:r>
            <a:r>
              <a:rPr lang="en-IN" sz="1900" dirty="0" err="1"/>
              <a:t>counseling</a:t>
            </a:r>
            <a:r>
              <a:rPr lang="en-IN" sz="1900" dirty="0"/>
              <a:t> from both ASHA and Anganwadi Workers and maternal health outcomes: a cross-sectional study from Madhya Pradesh and Bihar, India." </a:t>
            </a:r>
            <a:r>
              <a:rPr lang="en-IN" sz="1900" i="1" dirty="0"/>
              <a:t>PLOS global public health</a:t>
            </a:r>
            <a:r>
              <a:rPr lang="en-IN" sz="1900" dirty="0"/>
              <a:t> 4.11 (2024): e0003639.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hlinkClick r:id="rId4"/>
              </a:rPr>
              <a:t>India: Bringing primary health care to remote populations in Chhattisgarh</a:t>
            </a:r>
            <a:endParaRPr lang="en-US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hlinkClick r:id="rId5"/>
              </a:rPr>
              <a:t>UNICEF Annual Report 2020 | UNICEF</a:t>
            </a:r>
            <a:endParaRPr lang="en-US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hlinkClick r:id="rId6"/>
              </a:rPr>
              <a:t>NITI Aayog Releases Report ‘Investment Opportunities in India’s Healthcare Sector’</a:t>
            </a:r>
            <a:endParaRPr lang="en-US" sz="1900" dirty="0"/>
          </a:p>
          <a:p>
            <a:pPr marL="342900" indent="-342900">
              <a:buFont typeface="+mj-lt"/>
              <a:buAutoNum type="arabicPeriod"/>
            </a:pPr>
            <a:r>
              <a:rPr lang="en-IN" sz="1900" dirty="0">
                <a:hlinkClick r:id="rId7"/>
              </a:rPr>
              <a:t>WHO Guidelines</a:t>
            </a:r>
            <a:endParaRPr lang="en-IN" sz="1900" dirty="0"/>
          </a:p>
          <a:p>
            <a:pPr marL="342900" indent="-342900">
              <a:buFont typeface="+mj-lt"/>
              <a:buAutoNum type="arabicPeriod"/>
            </a:pPr>
            <a:r>
              <a:rPr lang="en-IN" sz="1900" dirty="0">
                <a:hlinkClick r:id="rId8"/>
              </a:rPr>
              <a:t>Home :: National Health Mission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8355</TotalTime>
  <Words>839</Words>
  <Application>Microsoft Office PowerPoint</Application>
  <PresentationFormat>Widescreen</PresentationFormat>
  <Paragraphs>91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Mobile-based EHR Companion for ASHA Workers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Welcome ❤️</cp:lastModifiedBy>
  <cp:revision>159</cp:revision>
  <dcterms:created xsi:type="dcterms:W3CDTF">2013-12-12T18:46:50Z</dcterms:created>
  <dcterms:modified xsi:type="dcterms:W3CDTF">2025-09-26T10:14:26Z</dcterms:modified>
  <cp:category/>
</cp:coreProperties>
</file>