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IBM Plex Sans" charset="1" panose="020B0503050203000203"/>
      <p:regular r:id="rId10"/>
    </p:embeddedFont>
    <p:embeddedFont>
      <p:font typeface="IBM Plex Sans Bold" charset="1" panose="020B0803050203000203"/>
      <p:regular r:id="rId11"/>
    </p:embeddedFont>
    <p:embeddedFont>
      <p:font typeface="IBM Plex Sans Italics" charset="1" panose="020B0503050203000203"/>
      <p:regular r:id="rId12"/>
    </p:embeddedFont>
    <p:embeddedFont>
      <p:font typeface="IBM Plex Sans Bold Italics" charset="1" panose="020B0803050203000203"/>
      <p:regular r:id="rId13"/>
    </p:embeddedFont>
    <p:embeddedFont>
      <p:font typeface="IBM Plex Sans Thin" charset="1" panose="020B0203050203000203"/>
      <p:regular r:id="rId14"/>
    </p:embeddedFont>
    <p:embeddedFont>
      <p:font typeface="IBM Plex Sans Thin Italics" charset="1" panose="020B0203050203000203"/>
      <p:regular r:id="rId15"/>
    </p:embeddedFont>
    <p:embeddedFont>
      <p:font typeface="IBM Plex Sans Medium" charset="1" panose="020B0603050203000203"/>
      <p:regular r:id="rId16"/>
    </p:embeddedFont>
    <p:embeddedFont>
      <p:font typeface="IBM Plex Sans Medium Italics" charset="1" panose="020B0603050203000203"/>
      <p:regular r:id="rId17"/>
    </p:embeddedFont>
    <p:embeddedFont>
      <p:font typeface="Canva Sans" charset="1" panose="020B0503030501040103"/>
      <p:regular r:id="rId18"/>
    </p:embeddedFont>
    <p:embeddedFont>
      <p:font typeface="Canva Sans Bold" charset="1" panose="020B0803030501040103"/>
      <p:regular r:id="rId19"/>
    </p:embeddedFont>
    <p:embeddedFont>
      <p:font typeface="Canva Sans Italics" charset="1" panose="020B0503030501040103"/>
      <p:regular r:id="rId20"/>
    </p:embeddedFont>
    <p:embeddedFont>
      <p:font typeface="Canva Sans Bold Italics" charset="1" panose="020B0803030501040103"/>
      <p:regular r:id="rId21"/>
    </p:embeddedFont>
    <p:embeddedFont>
      <p:font typeface="Canva Sans Medium" charset="1" panose="020B0603030501040103"/>
      <p:regular r:id="rId22"/>
    </p:embeddedFont>
    <p:embeddedFont>
      <p:font typeface="Canva Sans Medium Italics" charset="1" panose="020B06030305010401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04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230017">
            <a:off x="6019800" y="5462018"/>
            <a:ext cx="16230600" cy="82296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3" id="3"/>
          <p:cNvSpPr/>
          <p:nvPr/>
        </p:nvSpPr>
        <p:spPr>
          <a:xfrm rot="-3000123">
            <a:off x="14532884" y="-4492802"/>
            <a:ext cx="7510232" cy="8229600"/>
          </a:xfrm>
          <a:prstGeom prst="rect">
            <a:avLst/>
          </a:prstGeom>
          <a:solidFill>
            <a:srgbClr val="E1EBFF"/>
          </a:solidFill>
        </p:spPr>
      </p:sp>
      <p:sp>
        <p:nvSpPr>
          <p:cNvPr name="AutoShape 4" id="4"/>
          <p:cNvSpPr/>
          <p:nvPr/>
        </p:nvSpPr>
        <p:spPr>
          <a:xfrm rot="-3000123">
            <a:off x="-2021520" y="5630280"/>
            <a:ext cx="7510232" cy="11263526"/>
          </a:xfrm>
          <a:prstGeom prst="rect">
            <a:avLst/>
          </a:prstGeom>
          <a:solidFill>
            <a:srgbClr val="0453F1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1009650" y="781050"/>
            <a:ext cx="10923602" cy="4108116"/>
            <a:chOff x="0" y="0"/>
            <a:chExt cx="14564803" cy="5477488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57150"/>
              <a:ext cx="14564803" cy="44950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3482"/>
                </a:lnSpc>
              </a:pPr>
              <a:r>
                <a:rPr lang="en-US" sz="10700">
                  <a:solidFill>
                    <a:srgbClr val="FFFFFF"/>
                  </a:solidFill>
                  <a:latin typeface="IBM Plex Sans"/>
                </a:rPr>
                <a:t>KEY LOGGER AND SECURITY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4672308"/>
              <a:ext cx="14564803" cy="805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04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969641" y="7384083"/>
            <a:ext cx="494430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4A98"/>
                </a:solidFill>
                <a:latin typeface="Canva Sans Bold"/>
              </a:rPr>
              <a:t>PRESENTED BY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818952" y="8430542"/>
            <a:ext cx="437423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4A98"/>
                </a:solidFill>
                <a:latin typeface="Canva Sans Bold"/>
              </a:rPr>
              <a:t>KARUNYANATHAN 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835430" y="9058557"/>
            <a:ext cx="8398431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453F1"/>
                </a:solidFill>
                <a:latin typeface="Canva Sans Bold"/>
              </a:rPr>
              <a:t>CARE COLLEGE OF ENGINEERING -CSE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45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418877">
            <a:off x="314073" y="3253015"/>
            <a:ext cx="6699900" cy="16125027"/>
          </a:xfrm>
          <a:prstGeom prst="rect">
            <a:avLst/>
          </a:prstGeom>
          <a:solidFill>
            <a:srgbClr val="004A98"/>
          </a:solidFill>
        </p:spPr>
      </p:sp>
      <p:sp>
        <p:nvSpPr>
          <p:cNvPr name="AutoShape 3" id="3"/>
          <p:cNvSpPr/>
          <p:nvPr/>
        </p:nvSpPr>
        <p:spPr>
          <a:xfrm rot="-2287810">
            <a:off x="6872726" y="4177689"/>
            <a:ext cx="18999489" cy="8313765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1703823" y="2068683"/>
            <a:ext cx="13005925" cy="2418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9151"/>
              </a:lnSpc>
              <a:spcBef>
                <a:spcPct val="0"/>
              </a:spcBef>
            </a:pPr>
            <a:r>
              <a:rPr lang="en-US" sz="15959">
                <a:solidFill>
                  <a:srgbClr val="FFFFFF"/>
                </a:solidFill>
                <a:latin typeface="IBM Plex Sans"/>
              </a:rPr>
              <a:t>Thank you!</a:t>
            </a:r>
          </a:p>
        </p:txBody>
      </p:sp>
      <p:grpSp>
        <p:nvGrpSpPr>
          <p:cNvPr name="Group 5" id="5"/>
          <p:cNvGrpSpPr/>
          <p:nvPr/>
        </p:nvGrpSpPr>
        <p:grpSpPr>
          <a:xfrm rot="-10800000">
            <a:off x="10285983" y="-19050"/>
            <a:ext cx="8011542" cy="5411512"/>
            <a:chOff x="0" y="0"/>
            <a:chExt cx="8977243" cy="606380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77244" cy="6063809"/>
            </a:xfrm>
            <a:custGeom>
              <a:avLst/>
              <a:gdLst/>
              <a:ahLst/>
              <a:cxnLst/>
              <a:rect r="r" b="b" t="t" l="l"/>
              <a:pathLst>
                <a:path h="6063809" w="8977244">
                  <a:moveTo>
                    <a:pt x="8977244" y="6063809"/>
                  </a:moveTo>
                  <a:lnTo>
                    <a:pt x="0" y="6063809"/>
                  </a:lnTo>
                  <a:lnTo>
                    <a:pt x="0" y="0"/>
                  </a:lnTo>
                  <a:lnTo>
                    <a:pt x="8977244" y="60638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5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863961">
            <a:off x="-6496050" y="6172200"/>
            <a:ext cx="16230600" cy="8229600"/>
          </a:xfrm>
          <a:prstGeom prst="rect">
            <a:avLst/>
          </a:prstGeom>
          <a:solidFill>
            <a:srgbClr val="E1EBFF"/>
          </a:solidFill>
        </p:spPr>
      </p:sp>
      <p:sp>
        <p:nvSpPr>
          <p:cNvPr name="AutoShape 3" id="3"/>
          <p:cNvSpPr/>
          <p:nvPr/>
        </p:nvSpPr>
        <p:spPr>
          <a:xfrm rot="-2230017">
            <a:off x="-5657850" y="-4546217"/>
            <a:ext cx="16230600" cy="8229600"/>
          </a:xfrm>
          <a:prstGeom prst="rect">
            <a:avLst/>
          </a:prstGeom>
          <a:solidFill>
            <a:srgbClr val="004A98"/>
          </a:solidFill>
        </p:spPr>
      </p:sp>
      <p:sp>
        <p:nvSpPr>
          <p:cNvPr name="Freeform 4" id="4"/>
          <p:cNvSpPr/>
          <p:nvPr/>
        </p:nvSpPr>
        <p:spPr>
          <a:xfrm flipH="false" flipV="false" rot="2700000">
            <a:off x="1248296" y="2637354"/>
            <a:ext cx="307309" cy="307309"/>
          </a:xfrm>
          <a:custGeom>
            <a:avLst/>
            <a:gdLst/>
            <a:ahLst/>
            <a:cxnLst/>
            <a:rect r="r" b="b" t="t" l="l"/>
            <a:pathLst>
              <a:path h="307309" w="307309">
                <a:moveTo>
                  <a:pt x="0" y="0"/>
                </a:moveTo>
                <a:lnTo>
                  <a:pt x="307308" y="0"/>
                </a:lnTo>
                <a:lnTo>
                  <a:pt x="307308" y="307308"/>
                </a:lnTo>
                <a:lnTo>
                  <a:pt x="0" y="307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723075" y="4061477"/>
            <a:ext cx="5299542" cy="2164047"/>
            <a:chOff x="0" y="0"/>
            <a:chExt cx="7066056" cy="288539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525"/>
              <a:ext cx="7066056" cy="1768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560"/>
                </a:lnSpc>
                <a:spcBef>
                  <a:spcPct val="0"/>
                </a:spcBef>
              </a:pPr>
              <a:r>
                <a:rPr lang="en-US" sz="8800">
                  <a:solidFill>
                    <a:srgbClr val="FFFFFF"/>
                  </a:solidFill>
                  <a:latin typeface="IBM Plex Sans"/>
                </a:rPr>
                <a:t>Agenda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228171"/>
              <a:ext cx="7066056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84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022617" y="2497508"/>
            <a:ext cx="5556127" cy="5306552"/>
            <a:chOff x="0" y="0"/>
            <a:chExt cx="7408170" cy="707540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47625"/>
              <a:ext cx="7408170" cy="644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u="sng">
                  <a:solidFill>
                    <a:srgbClr val="FFFFFF"/>
                  </a:solidFill>
                  <a:latin typeface="IBM Plex Sans"/>
                </a:rPr>
                <a:t>Problem Statement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320232"/>
              <a:ext cx="7408170" cy="644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u="sng">
                  <a:solidFill>
                    <a:srgbClr val="FFFFFF"/>
                  </a:solidFill>
                  <a:latin typeface="IBM Plex Sans"/>
                </a:rPr>
                <a:t>Propesed System/Solution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2688088"/>
              <a:ext cx="7408170" cy="644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u="sng">
                  <a:solidFill>
                    <a:srgbClr val="FFFFFF"/>
                  </a:solidFill>
                  <a:latin typeface="IBM Plex Sans"/>
                </a:rPr>
                <a:t>System Development Approach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4055945"/>
              <a:ext cx="7408170" cy="644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u="sng">
                  <a:solidFill>
                    <a:srgbClr val="FFFFFF"/>
                  </a:solidFill>
                  <a:latin typeface="IBM Plex Sans"/>
                </a:rPr>
                <a:t>Algorithm and Deployment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5189453"/>
              <a:ext cx="4485005" cy="666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u="sng">
                  <a:solidFill>
                    <a:srgbClr val="FFFFFF"/>
                  </a:solidFill>
                  <a:latin typeface="Canva Sans"/>
                </a:rPr>
                <a:t>Result and Output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6408653"/>
              <a:ext cx="2744152" cy="666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u="sng">
                  <a:solidFill>
                    <a:srgbClr val="FFFFFF"/>
                  </a:solidFill>
                  <a:latin typeface="Canva Sans"/>
                </a:rPr>
                <a:t>Conclusion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45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38225"/>
            <a:ext cx="16230600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559"/>
              </a:lnSpc>
            </a:pPr>
            <a:r>
              <a:rPr lang="en-US" sz="8799">
                <a:solidFill>
                  <a:srgbClr val="FFFFFF"/>
                </a:solidFill>
                <a:latin typeface="IBM Plex Sans"/>
              </a:rPr>
              <a:t>PROBLEM STATEMENT</a:t>
            </a:r>
          </a:p>
        </p:txBody>
      </p:sp>
      <p:sp>
        <p:nvSpPr>
          <p:cNvPr name="AutoShape 3" id="3"/>
          <p:cNvSpPr/>
          <p:nvPr/>
        </p:nvSpPr>
        <p:spPr>
          <a:xfrm rot="-2230017">
            <a:off x="10684067" y="5418866"/>
            <a:ext cx="16230600" cy="8229600"/>
          </a:xfrm>
          <a:prstGeom prst="rect">
            <a:avLst/>
          </a:prstGeom>
          <a:solidFill>
            <a:srgbClr val="004A98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1310997" y="2496635"/>
            <a:ext cx="518160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06247" y="5126170"/>
            <a:ext cx="7703225" cy="88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5100">
                <a:solidFill>
                  <a:srgbClr val="FFFFFF"/>
                </a:solidFill>
                <a:latin typeface="Canva Sans Bold"/>
              </a:rPr>
              <a:t>REAL WORLD PROBLEM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41323" y="3545655"/>
            <a:ext cx="15537714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Keyloggers are malicious software or hardware devices designed to covertly record keystrokes on a computer or mobile devices.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36573" y="6184715"/>
            <a:ext cx="13079663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In recent years there has been a significant rise in cyberattacks involving keyloggers, lead to widespread data breaches ,financial losses and identity theft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387270">
            <a:off x="12755783" y="3366163"/>
            <a:ext cx="13807161" cy="6890911"/>
          </a:xfrm>
          <a:prstGeom prst="rect">
            <a:avLst/>
          </a:prstGeom>
          <a:solidFill>
            <a:srgbClr val="E1EBF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499730" y="3267075"/>
            <a:ext cx="17577879" cy="6362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4A98"/>
                </a:solidFill>
                <a:latin typeface="IBM Plex Sans Bold"/>
              </a:rPr>
              <a:t>Overview</a:t>
            </a:r>
            <a:r>
              <a:rPr lang="en-US" sz="3000">
                <a:solidFill>
                  <a:srgbClr val="004A98"/>
                </a:solidFill>
                <a:latin typeface="IBM Plex Sans"/>
              </a:rPr>
              <a:t>:The proposed solution involves implementing comprehensive cybersecurity measures to detect and prevent keylogger attacks.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4A98"/>
                </a:solidFill>
                <a:latin typeface="IBM Plex Sans Bold"/>
              </a:rPr>
              <a:t>Real-world solution</a:t>
            </a:r>
            <a:r>
              <a:rPr lang="en-US" sz="3000">
                <a:solidFill>
                  <a:srgbClr val="004A98"/>
                </a:solidFill>
                <a:latin typeface="IBM Plex Sans"/>
              </a:rPr>
              <a:t>: Deploying robust antivirus software, firewalls, intrusion detection systems, and encryption technologies can help safeguard against keylogger threats.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4A98"/>
                </a:solidFill>
                <a:latin typeface="IBM Plex Sans Bold"/>
              </a:rPr>
              <a:t>Security Measures:</a:t>
            </a:r>
            <a:r>
              <a:rPr lang="en-US" sz="3000">
                <a:solidFill>
                  <a:srgbClr val="004A98"/>
                </a:solidFill>
                <a:latin typeface="IBM Plex Sans"/>
              </a:rPr>
              <a:t> Antivirus and Anti-malware Software: Regularly updated antivirus programs can scan for and remove keylogger malware from infected devices.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4A98"/>
                </a:solidFill>
                <a:latin typeface="IBM Plex Sans Bold"/>
              </a:rPr>
              <a:t>Firewall Protection</a:t>
            </a:r>
            <a:r>
              <a:rPr lang="en-US" sz="3000">
                <a:solidFill>
                  <a:srgbClr val="004A98"/>
                </a:solidFill>
                <a:latin typeface="IBM Plex Sans"/>
              </a:rPr>
              <a:t>: Firewalls block unauthorized access to networks and prevent malicious software, including keyloggers, from communicating with external servers.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4A98"/>
                </a:solidFill>
                <a:latin typeface="IBM Plex Sans Bold"/>
              </a:rPr>
              <a:t>Endpoint Security:</a:t>
            </a:r>
            <a:r>
              <a:rPr lang="en-US" sz="3000">
                <a:solidFill>
                  <a:srgbClr val="004A98"/>
                </a:solidFill>
                <a:latin typeface="IBM Plex Sans"/>
              </a:rPr>
              <a:t> Endpoint detection and response (EDR) solutions monitor and analyze system behavior to identify suspicious activities indicative of keylogger activity.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4A98"/>
                </a:solidFill>
                <a:latin typeface="IBM Plex Sans Bold"/>
              </a:rPr>
              <a:t>E</a:t>
            </a:r>
            <a:r>
              <a:rPr lang="en-US" sz="2999">
                <a:solidFill>
                  <a:srgbClr val="004A98"/>
                </a:solidFill>
                <a:latin typeface="IBM Plex Sans Bold"/>
              </a:rPr>
              <a:t>ncryption Technologies</a:t>
            </a:r>
            <a:r>
              <a:rPr lang="en-US" sz="2999">
                <a:solidFill>
                  <a:srgbClr val="004A98"/>
                </a:solidFill>
                <a:latin typeface="IBM Plex Sans"/>
              </a:rPr>
              <a:t>: Encrypting sensitive data stored on devices and transmitted over networks ensures that even if intercepted by keyloggers, the information remains unintelligible to attackers.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71180" y="514350"/>
            <a:ext cx="10681979" cy="265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560"/>
              </a:lnSpc>
              <a:spcBef>
                <a:spcPct val="0"/>
              </a:spcBef>
            </a:pPr>
            <a:r>
              <a:rPr lang="en-US" sz="8800">
                <a:solidFill>
                  <a:srgbClr val="0453F1"/>
                </a:solidFill>
                <a:latin typeface="IBM Plex Sans"/>
              </a:rPr>
              <a:t>PROPOSED SYSTEM/SOLUTION</a:t>
            </a:r>
          </a:p>
        </p:txBody>
      </p:sp>
      <p:sp>
        <p:nvSpPr>
          <p:cNvPr name="AutoShape 5" id="5"/>
          <p:cNvSpPr/>
          <p:nvPr/>
        </p:nvSpPr>
        <p:spPr>
          <a:xfrm rot="-3344541">
            <a:off x="13461369" y="-8800892"/>
            <a:ext cx="8854294" cy="12711127"/>
          </a:xfrm>
          <a:prstGeom prst="rect">
            <a:avLst/>
          </a:prstGeom>
          <a:solidFill>
            <a:srgbClr val="0453F1"/>
          </a:solid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09032" y="600075"/>
            <a:ext cx="14469937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0453F1"/>
                </a:solidFill>
                <a:latin typeface="IBM Plex Sans"/>
              </a:rPr>
              <a:t>SYSTEM APPROACH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61673" y="2081512"/>
            <a:ext cx="17926327" cy="7414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20"/>
              </a:lnSpc>
            </a:pPr>
            <a:r>
              <a:rPr lang="en-US" sz="4300">
                <a:solidFill>
                  <a:srgbClr val="004A98"/>
                </a:solidFill>
                <a:latin typeface="Canva Sans Bold"/>
              </a:rPr>
              <a:t>Technology Used</a:t>
            </a:r>
            <a:r>
              <a:rPr lang="en-US" sz="4300">
                <a:solidFill>
                  <a:srgbClr val="004A98"/>
                </a:solidFill>
                <a:latin typeface="Canva Sans"/>
              </a:rPr>
              <a:t>:</a:t>
            </a:r>
          </a:p>
          <a:p>
            <a:pPr>
              <a:lnSpc>
                <a:spcPts val="5460"/>
              </a:lnSpc>
            </a:pPr>
            <a:r>
              <a:rPr lang="en-US" sz="3900">
                <a:solidFill>
                  <a:srgbClr val="0453F1"/>
                </a:solidFill>
                <a:latin typeface="Canva Sans"/>
              </a:rPr>
              <a:t>Advanced Machine Learning Algorithms: Machine learning models can be trained to recognize patterns of keylogger behavior and distinguish between legitimate and malicious keystroke activity.</a:t>
            </a:r>
          </a:p>
          <a:p>
            <a:pPr>
              <a:lnSpc>
                <a:spcPts val="5460"/>
              </a:lnSpc>
            </a:pPr>
            <a:r>
              <a:rPr lang="en-US" sz="3900">
                <a:solidFill>
                  <a:srgbClr val="004A98"/>
                </a:solidFill>
                <a:latin typeface="Canva Sans Bold"/>
              </a:rPr>
              <a:t>Cloud-Based Security Solutions</a:t>
            </a:r>
            <a:r>
              <a:rPr lang="en-US" sz="3900">
                <a:solidFill>
                  <a:srgbClr val="0453F1"/>
                </a:solidFill>
                <a:latin typeface="Canva Sans"/>
              </a:rPr>
              <a:t>: </a:t>
            </a:r>
          </a:p>
          <a:p>
            <a:pPr>
              <a:lnSpc>
                <a:spcPts val="5460"/>
              </a:lnSpc>
            </a:pPr>
            <a:r>
              <a:rPr lang="en-US" sz="3900">
                <a:solidFill>
                  <a:srgbClr val="0453F1"/>
                </a:solidFill>
                <a:latin typeface="Canva Sans"/>
              </a:rPr>
              <a:t>Leveraging cloud computing infrastructure enables real-time monitoring and analysis of keystroke data across multiple devices and platforms.</a:t>
            </a: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004A98"/>
                </a:solidFill>
                <a:latin typeface="Canva Sans Bold"/>
              </a:rPr>
              <a:t>Cross-Platform Compatibility</a:t>
            </a:r>
            <a:r>
              <a:rPr lang="en-US" sz="3600">
                <a:solidFill>
                  <a:srgbClr val="0453F1"/>
                </a:solidFill>
                <a:latin typeface="Canva Sans"/>
              </a:rPr>
              <a:t>: </a:t>
            </a: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0453F1"/>
                </a:solidFill>
                <a:latin typeface="Canva Sans"/>
              </a:rPr>
              <a:t>Developing security solutions that are compatible with various operating systems (Windows, macOS, Linux, Android, iOS) ensures comprehensive protection across diverse environments.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396931" y="657225"/>
            <a:ext cx="9272654" cy="265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559"/>
              </a:lnSpc>
              <a:spcBef>
                <a:spcPct val="0"/>
              </a:spcBef>
            </a:pPr>
            <a:r>
              <a:rPr lang="en-US" sz="8799">
                <a:solidFill>
                  <a:srgbClr val="0453F1"/>
                </a:solidFill>
                <a:latin typeface="IBM Plex Sans"/>
              </a:rPr>
              <a:t>ALGORITHM AND DEVELOPMENT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56761" y="3310185"/>
            <a:ext cx="13602689" cy="5863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45"/>
              </a:lnSpc>
            </a:pPr>
            <a:r>
              <a:rPr lang="en-US" sz="2746">
                <a:solidFill>
                  <a:srgbClr val="004A98"/>
                </a:solidFill>
                <a:latin typeface="IBM Plex Sans"/>
              </a:rPr>
              <a:t>Algorithm:</a:t>
            </a:r>
          </a:p>
          <a:p>
            <a:pPr>
              <a:lnSpc>
                <a:spcPts val="3845"/>
              </a:lnSpc>
            </a:pPr>
            <a:r>
              <a:rPr lang="en-US" sz="2746">
                <a:solidFill>
                  <a:srgbClr val="004A98"/>
                </a:solidFill>
                <a:latin typeface="IBM Plex Sans"/>
              </a:rPr>
              <a:t>Behavioral Analysis: Machine learning algorithms analyze user typing patterns, application usage, and context to identify anomalies indicative of keylogger activity.</a:t>
            </a:r>
          </a:p>
          <a:p>
            <a:pPr>
              <a:lnSpc>
                <a:spcPts val="3845"/>
              </a:lnSpc>
            </a:pPr>
            <a:r>
              <a:rPr lang="en-US" sz="2746">
                <a:solidFill>
                  <a:srgbClr val="004A98"/>
                </a:solidFill>
                <a:latin typeface="IBM Plex Sans"/>
              </a:rPr>
              <a:t>Signature-Based Detection: Utilizing databases of known keylogger signatures to detect and block malicious software before it can compromise system integrity.</a:t>
            </a:r>
          </a:p>
          <a:p>
            <a:pPr>
              <a:lnSpc>
                <a:spcPts val="3845"/>
              </a:lnSpc>
            </a:pPr>
            <a:r>
              <a:rPr lang="en-US" sz="2746">
                <a:solidFill>
                  <a:srgbClr val="004A98"/>
                </a:solidFill>
                <a:latin typeface="IBM Plex Sans"/>
              </a:rPr>
              <a:t>Deployment:</a:t>
            </a:r>
          </a:p>
          <a:p>
            <a:pPr>
              <a:lnSpc>
                <a:spcPts val="3845"/>
              </a:lnSpc>
            </a:pPr>
            <a:r>
              <a:rPr lang="en-US" sz="2746">
                <a:solidFill>
                  <a:srgbClr val="004A98"/>
                </a:solidFill>
                <a:latin typeface="IBM Plex Sans"/>
              </a:rPr>
              <a:t> Agent-Based Deployment: Installing lightweight agent software on endpoints to continuously monitor and protect against keylogger threats without significant performance impact.</a:t>
            </a:r>
          </a:p>
          <a:p>
            <a:pPr algn="l" marL="0" indent="0" lvl="0">
              <a:lnSpc>
                <a:spcPts val="3983"/>
              </a:lnSpc>
              <a:spcBef>
                <a:spcPct val="0"/>
              </a:spcBef>
            </a:pPr>
            <a:r>
              <a:rPr lang="en-US" sz="2845">
                <a:solidFill>
                  <a:srgbClr val="004A98"/>
                </a:solidFill>
                <a:latin typeface="IBM Plex Sans"/>
              </a:rPr>
              <a:t> Centralized Management: Implementing centralized management consoles for administering security policies, conducting threat analysis, and generating alerts in real-time.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1017161" y="-435506"/>
            <a:ext cx="6815871" cy="12026028"/>
            <a:chOff x="0" y="0"/>
            <a:chExt cx="3598926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5989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3598926">
                  <a:moveTo>
                    <a:pt x="2206625" y="3175000"/>
                  </a:moveTo>
                  <a:lnTo>
                    <a:pt x="3598926" y="6350000"/>
                  </a:lnTo>
                  <a:lnTo>
                    <a:pt x="0" y="6350000"/>
                  </a:lnTo>
                  <a:lnTo>
                    <a:pt x="0" y="0"/>
                  </a:lnTo>
                  <a:lnTo>
                    <a:pt x="3598926" y="0"/>
                  </a:lnTo>
                  <a:lnTo>
                    <a:pt x="2206625" y="3175000"/>
                  </a:lnTo>
                  <a:close/>
                </a:path>
              </a:pathLst>
            </a:custGeom>
            <a:solidFill>
              <a:srgbClr val="0453F1"/>
            </a:solidFill>
            <a:ln w="12700">
              <a:solidFill>
                <a:srgbClr val="000000"/>
              </a:solidFill>
            </a:ln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52358" y="4301152"/>
            <a:ext cx="12595233" cy="356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68"/>
              </a:lnSpc>
            </a:pPr>
            <a:r>
              <a:rPr lang="en-US" sz="4049">
                <a:solidFill>
                  <a:srgbClr val="004A98"/>
                </a:solidFill>
                <a:latin typeface="IBM Plex Sans"/>
              </a:rPr>
              <a:t>Display an output image showcasing the system’s dashboard or user interface, demonstrating:</a:t>
            </a:r>
          </a:p>
          <a:p>
            <a:pPr>
              <a:lnSpc>
                <a:spcPts val="5668"/>
              </a:lnSpc>
            </a:pPr>
            <a:r>
              <a:rPr lang="en-US" sz="4049">
                <a:solidFill>
                  <a:srgbClr val="004A98"/>
                </a:solidFill>
                <a:latin typeface="IBM Plex Sans"/>
              </a:rPr>
              <a:t>Real-time threat detection alerts</a:t>
            </a:r>
          </a:p>
          <a:p>
            <a:pPr>
              <a:lnSpc>
                <a:spcPts val="5668"/>
              </a:lnSpc>
            </a:pPr>
            <a:r>
              <a:rPr lang="en-US" sz="4049">
                <a:solidFill>
                  <a:srgbClr val="004A98"/>
                </a:solidFill>
                <a:latin typeface="IBM Plex Sans"/>
              </a:rPr>
              <a:t>Graphical representations of keylogger activity</a:t>
            </a:r>
          </a:p>
          <a:p>
            <a:pPr algn="l" marL="0" indent="0" lvl="0">
              <a:lnSpc>
                <a:spcPts val="5668"/>
              </a:lnSpc>
              <a:spcBef>
                <a:spcPct val="0"/>
              </a:spcBef>
            </a:pPr>
            <a:r>
              <a:rPr lang="en-US" sz="4049">
                <a:solidFill>
                  <a:srgbClr val="004A98"/>
                </a:solidFill>
                <a:latin typeface="IBM Plex Sans"/>
              </a:rPr>
              <a:t>Summary of security events and incident reports</a:t>
            </a:r>
            <a:r>
              <a:rPr lang="en-US" sz="4049" u="none">
                <a:solidFill>
                  <a:srgbClr val="004A98"/>
                </a:solidFill>
                <a:latin typeface="IBM Plex Sans"/>
              </a:rPr>
              <a:t>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28675" y="1291252"/>
            <a:ext cx="10585533" cy="265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560"/>
              </a:lnSpc>
              <a:spcBef>
                <a:spcPct val="0"/>
              </a:spcBef>
            </a:pPr>
            <a:r>
              <a:rPr lang="en-US" sz="8800">
                <a:solidFill>
                  <a:srgbClr val="0453F1"/>
                </a:solidFill>
                <a:latin typeface="IBM Plex Sans"/>
              </a:rPr>
              <a:t>RESULT AND OUTPUT</a:t>
            </a:r>
          </a:p>
        </p:txBody>
      </p:sp>
      <p:sp>
        <p:nvSpPr>
          <p:cNvPr name="AutoShape 4" id="4"/>
          <p:cNvSpPr/>
          <p:nvPr/>
        </p:nvSpPr>
        <p:spPr>
          <a:xfrm rot="-3344541">
            <a:off x="13461369" y="-8800892"/>
            <a:ext cx="8854294" cy="12711127"/>
          </a:xfrm>
          <a:prstGeom prst="rect">
            <a:avLst/>
          </a:prstGeom>
          <a:solidFill>
            <a:srgbClr val="0453F1"/>
          </a:solidFill>
        </p:spPr>
      </p:sp>
      <p:sp>
        <p:nvSpPr>
          <p:cNvPr name="AutoShape 5" id="5"/>
          <p:cNvSpPr/>
          <p:nvPr/>
        </p:nvSpPr>
        <p:spPr>
          <a:xfrm rot="-3387270">
            <a:off x="12755783" y="3366163"/>
            <a:ext cx="13807161" cy="6890911"/>
          </a:xfrm>
          <a:prstGeom prst="rect">
            <a:avLst/>
          </a:prstGeom>
          <a:solidFill>
            <a:srgbClr val="E1EBFF"/>
          </a:solid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45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264114">
            <a:off x="11506452" y="4997806"/>
            <a:ext cx="16230600" cy="8349129"/>
          </a:xfrm>
          <a:prstGeom prst="rect">
            <a:avLst/>
          </a:prstGeom>
          <a:solidFill>
            <a:srgbClr val="004A98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269815" y="2386965"/>
            <a:ext cx="12434577" cy="7642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IBM Plex Sans"/>
              </a:rPr>
              <a:t>Summary:</a:t>
            </a: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IBM Plex Sans"/>
              </a:rPr>
              <a:t> Keyloggers pose a significant threat to individuals, businesses, and organizations, leading to financial losses, data breaches, and privacy violations.</a:t>
            </a: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IBM Plex Sans"/>
              </a:rPr>
              <a:t>Implementing proactive cybersecurity measures is essential to detect and prevent keylogger attacks and safeguard sensitive information.</a:t>
            </a: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IBM Plex Sans"/>
              </a:rPr>
              <a:t>Call to Action:</a:t>
            </a:r>
          </a:p>
          <a:p>
            <a:pPr algn="l" marL="0" indent="0" lvl="0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IBM Plex Sans"/>
              </a:rPr>
              <a:t> Encourage stakeholders to prioritize cybersecurity awareness, adopt best practices for safe computing, and invest in robust security solutions to mitigate keylogger risks.</a:t>
            </a:r>
          </a:p>
        </p:txBody>
      </p:sp>
      <p:grpSp>
        <p:nvGrpSpPr>
          <p:cNvPr name="Group 4" id="4"/>
          <p:cNvGrpSpPr/>
          <p:nvPr/>
        </p:nvGrpSpPr>
        <p:grpSpPr>
          <a:xfrm rot="-3659116">
            <a:off x="15462981" y="-2261277"/>
            <a:ext cx="6858590" cy="8548915"/>
            <a:chOff x="0" y="0"/>
            <a:chExt cx="1806378" cy="225156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06378" cy="2251566"/>
            </a:xfrm>
            <a:custGeom>
              <a:avLst/>
              <a:gdLst/>
              <a:ahLst/>
              <a:cxnLst/>
              <a:rect r="r" b="b" t="t" l="l"/>
              <a:pathLst>
                <a:path h="2251566" w="1806378">
                  <a:moveTo>
                    <a:pt x="0" y="0"/>
                  </a:moveTo>
                  <a:lnTo>
                    <a:pt x="1806378" y="0"/>
                  </a:lnTo>
                  <a:lnTo>
                    <a:pt x="1806378" y="2251566"/>
                  </a:lnTo>
                  <a:lnTo>
                    <a:pt x="0" y="225156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806378" cy="2289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1038225"/>
            <a:ext cx="16230600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559"/>
              </a:lnSpc>
            </a:pPr>
            <a:r>
              <a:rPr lang="en-US" sz="8799">
                <a:solidFill>
                  <a:srgbClr val="FFFFFF"/>
                </a:solidFill>
                <a:latin typeface="IBM Plex Sans"/>
              </a:rPr>
              <a:t>CONCLUSION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38300" y="3195900"/>
            <a:ext cx="12659125" cy="528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4A98"/>
                </a:solidFill>
                <a:latin typeface="IBM Plex Sans Bold"/>
              </a:rPr>
              <a:t>Emerging Trends</a:t>
            </a:r>
            <a:r>
              <a:rPr lang="en-US" sz="3000">
                <a:solidFill>
                  <a:srgbClr val="004A98"/>
                </a:solidFill>
                <a:latin typeface="IBM Plex Sans"/>
              </a:rPr>
              <a:t>: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4A98"/>
                </a:solidFill>
                <a:latin typeface="IBM Plex Sans"/>
              </a:rPr>
              <a:t>Continuous Monitoring: Integration of AI-driven analytics and behavioral biometrics for real-time monitoring and adaptive threat response.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4A98"/>
                </a:solidFill>
                <a:latin typeface="IBM Plex Sans Bold"/>
              </a:rPr>
              <a:t>Zero-Trust Architecture</a:t>
            </a:r>
            <a:r>
              <a:rPr lang="en-US" sz="3000">
                <a:solidFill>
                  <a:srgbClr val="004A98"/>
                </a:solidFill>
                <a:latin typeface="IBM Plex Sans"/>
              </a:rPr>
              <a:t>: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4A98"/>
                </a:solidFill>
                <a:latin typeface="IBM Plex Sans"/>
              </a:rPr>
              <a:t> Adoption of zero-trust security frameworks to verify user identities and device integrity before granting access to sensitive resources.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4A98"/>
                </a:solidFill>
                <a:latin typeface="IBM Plex Sans Bold"/>
              </a:rPr>
              <a:t>Q</a:t>
            </a:r>
            <a:r>
              <a:rPr lang="en-US" sz="3000">
                <a:solidFill>
                  <a:srgbClr val="004A98"/>
                </a:solidFill>
                <a:latin typeface="IBM Plex Sans Bold"/>
              </a:rPr>
              <a:t>uantum-Safe Cryptography</a:t>
            </a:r>
            <a:r>
              <a:rPr lang="en-US" sz="3000">
                <a:solidFill>
                  <a:srgbClr val="004A98"/>
                </a:solidFill>
                <a:latin typeface="IBM Plex Sans"/>
              </a:rPr>
              <a:t>: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4A98"/>
                </a:solidFill>
                <a:latin typeface="IBM Plex Sans"/>
              </a:rPr>
              <a:t> Research and development of encryption algorithms resistant to quantum computing threats, ensuring long-term data protection against keylogger attacks.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291252"/>
            <a:ext cx="8439606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560"/>
              </a:lnSpc>
              <a:spcBef>
                <a:spcPct val="0"/>
              </a:spcBef>
            </a:pPr>
            <a:r>
              <a:rPr lang="en-US" sz="8800">
                <a:solidFill>
                  <a:srgbClr val="0453F1"/>
                </a:solidFill>
                <a:latin typeface="IBM Plex Sans"/>
              </a:rPr>
              <a:t>SCOPES</a:t>
            </a:r>
          </a:p>
        </p:txBody>
      </p:sp>
      <p:sp>
        <p:nvSpPr>
          <p:cNvPr name="AutoShape 4" id="4"/>
          <p:cNvSpPr/>
          <p:nvPr/>
        </p:nvSpPr>
        <p:spPr>
          <a:xfrm rot="-3344541">
            <a:off x="13461369" y="-8800892"/>
            <a:ext cx="8854294" cy="12711127"/>
          </a:xfrm>
          <a:prstGeom prst="rect">
            <a:avLst/>
          </a:prstGeom>
          <a:solidFill>
            <a:srgbClr val="0453F1"/>
          </a:solidFill>
        </p:spPr>
      </p:sp>
      <p:sp>
        <p:nvSpPr>
          <p:cNvPr name="AutoShape 5" id="5"/>
          <p:cNvSpPr/>
          <p:nvPr/>
        </p:nvSpPr>
        <p:spPr>
          <a:xfrm rot="-3387270">
            <a:off x="12755783" y="3366163"/>
            <a:ext cx="13807161" cy="6890911"/>
          </a:xfrm>
          <a:prstGeom prst="rect">
            <a:avLst/>
          </a:prstGeom>
          <a:solidFill>
            <a:srgbClr val="E1EBFF"/>
          </a:solid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DAGBXYS-6Iw</dc:identifier>
  <dcterms:modified xsi:type="dcterms:W3CDTF">2011-08-01T06:04:30Z</dcterms:modified>
  <cp:revision>1</cp:revision>
  <dc:title>KEY LOGGER AND SECURITY</dc:title>
</cp:coreProperties>
</file>