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1A34DFE5-A085-437E-B6C0-4349C49AE4DC}"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53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FC49F-21AA-4E3C-9C13-2E5559351817}" type="datetimeFigureOut">
              <a:rPr lang="en-CA" smtClean="0"/>
              <a:t>2020-12-31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A34DFE5-A085-437E-B6C0-4349C49AE4DC}" type="slidenum">
              <a:rPr lang="en-CA" smtClean="0"/>
              <a:t>‹#›</a:t>
            </a:fld>
            <a:endParaRPr lang="en-CA"/>
          </a:p>
        </p:txBody>
      </p:sp>
    </p:spTree>
    <p:extLst>
      <p:ext uri="{BB962C8B-B14F-4D97-AF65-F5344CB8AC3E}">
        <p14:creationId xmlns:p14="http://schemas.microsoft.com/office/powerpoint/2010/main" val="242422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206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1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spTree>
    <p:extLst>
      <p:ext uri="{BB962C8B-B14F-4D97-AF65-F5344CB8AC3E}">
        <p14:creationId xmlns:p14="http://schemas.microsoft.com/office/powerpoint/2010/main" val="519059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791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664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4839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7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spTree>
    <p:extLst>
      <p:ext uri="{BB962C8B-B14F-4D97-AF65-F5344CB8AC3E}">
        <p14:creationId xmlns:p14="http://schemas.microsoft.com/office/powerpoint/2010/main" val="88676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FC49F-21AA-4E3C-9C13-2E5559351817}" type="datetimeFigureOut">
              <a:rPr lang="en-CA" smtClean="0"/>
              <a:t>2020-12-31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34DFE5-A085-437E-B6C0-4349C49AE4DC}"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2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3FC49F-21AA-4E3C-9C13-2E5559351817}" type="datetimeFigureOut">
              <a:rPr lang="en-CA" smtClean="0"/>
              <a:t>2020-12-31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A34DFE5-A085-437E-B6C0-4349C49AE4DC}" type="slidenum">
              <a:rPr lang="en-CA" smtClean="0"/>
              <a:t>‹#›</a:t>
            </a:fld>
            <a:endParaRPr lang="en-CA"/>
          </a:p>
        </p:txBody>
      </p:sp>
    </p:spTree>
    <p:extLst>
      <p:ext uri="{BB962C8B-B14F-4D97-AF65-F5344CB8AC3E}">
        <p14:creationId xmlns:p14="http://schemas.microsoft.com/office/powerpoint/2010/main" val="106306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3FC49F-21AA-4E3C-9C13-2E5559351817}" type="datetimeFigureOut">
              <a:rPr lang="en-CA" smtClean="0"/>
              <a:t>2020-12-31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A34DFE5-A085-437E-B6C0-4349C49AE4DC}"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03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3FC49F-21AA-4E3C-9C13-2E5559351817}" type="datetimeFigureOut">
              <a:rPr lang="en-CA" smtClean="0"/>
              <a:t>2020-12-31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A34DFE5-A085-437E-B6C0-4349C49AE4DC}"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2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FC49F-21AA-4E3C-9C13-2E5559351817}" type="datetimeFigureOut">
              <a:rPr lang="en-CA" smtClean="0"/>
              <a:t>2020-12-31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A34DFE5-A085-437E-B6C0-4349C49AE4DC}" type="slidenum">
              <a:rPr lang="en-CA" smtClean="0"/>
              <a:t>‹#›</a:t>
            </a:fld>
            <a:endParaRPr lang="en-CA"/>
          </a:p>
        </p:txBody>
      </p:sp>
    </p:spTree>
    <p:extLst>
      <p:ext uri="{BB962C8B-B14F-4D97-AF65-F5344CB8AC3E}">
        <p14:creationId xmlns:p14="http://schemas.microsoft.com/office/powerpoint/2010/main" val="297867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FC49F-21AA-4E3C-9C13-2E5559351817}" type="datetimeFigureOut">
              <a:rPr lang="en-CA" smtClean="0"/>
              <a:t>2020-12-31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A34DFE5-A085-437E-B6C0-4349C49AE4DC}"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53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FC49F-21AA-4E3C-9C13-2E5559351817}" type="datetimeFigureOut">
              <a:rPr lang="en-CA" smtClean="0"/>
              <a:t>2020-12-31</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34DFE5-A085-437E-B6C0-4349C49AE4DC}" type="slidenum">
              <a:rPr lang="en-CA" smtClean="0"/>
              <a:t>‹#›</a:t>
            </a:fld>
            <a:endParaRPr lang="en-CA"/>
          </a:p>
        </p:txBody>
      </p:sp>
    </p:spTree>
    <p:extLst>
      <p:ext uri="{BB962C8B-B14F-4D97-AF65-F5344CB8AC3E}">
        <p14:creationId xmlns:p14="http://schemas.microsoft.com/office/powerpoint/2010/main" val="187099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3FC49F-21AA-4E3C-9C13-2E5559351817}" type="datetimeFigureOut">
              <a:rPr lang="en-CA" smtClean="0"/>
              <a:t>2020-12-31</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34DFE5-A085-437E-B6C0-4349C49AE4DC}" type="slidenum">
              <a:rPr lang="en-CA" smtClean="0"/>
              <a:t>‹#›</a:t>
            </a:fld>
            <a:endParaRPr lang="en-CA"/>
          </a:p>
        </p:txBody>
      </p:sp>
    </p:spTree>
    <p:extLst>
      <p:ext uri="{BB962C8B-B14F-4D97-AF65-F5344CB8AC3E}">
        <p14:creationId xmlns:p14="http://schemas.microsoft.com/office/powerpoint/2010/main" val="53716273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T" TargetMode="External"/><Relationship Id="rId2" Type="http://schemas.openxmlformats.org/officeDocument/2006/relationships/hyperlink" Target="https://en.wikipedia.org/wiki/Demographics_of_Calga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List_of_postal_codes_of_Canada:_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AD58-1C2C-4CE1-BF2F-E0DC708346AD}"/>
              </a:ext>
            </a:extLst>
          </p:cNvPr>
          <p:cNvSpPr>
            <a:spLocks noGrp="1"/>
          </p:cNvSpPr>
          <p:nvPr>
            <p:ph type="ctrTitle"/>
          </p:nvPr>
        </p:nvSpPr>
        <p:spPr/>
        <p:txBody>
          <a:bodyPr>
            <a:normAutofit/>
          </a:bodyPr>
          <a:lstStyle/>
          <a:p>
            <a:r>
              <a:rPr lang="en-CA" sz="3200" b="1" kern="1800" spc="-15" dirty="0">
                <a:solidFill>
                  <a:srgbClr val="292929"/>
                </a:solidFill>
                <a:effectLst/>
                <a:latin typeface="Times New Roman" panose="02020603050405020304" pitchFamily="18" charset="0"/>
                <a:ea typeface="Times New Roman" panose="02020603050405020304" pitchFamily="18" charset="0"/>
              </a:rPr>
              <a:t>IBM Capstone Project — The Battle of Neighborhoods</a:t>
            </a:r>
            <a:endParaRPr lang="en-CA" sz="3200" dirty="0"/>
          </a:p>
        </p:txBody>
      </p:sp>
      <p:sp>
        <p:nvSpPr>
          <p:cNvPr id="3" name="Subtitle 2">
            <a:extLst>
              <a:ext uri="{FF2B5EF4-FFF2-40B4-BE49-F238E27FC236}">
                <a16:creationId xmlns:a16="http://schemas.microsoft.com/office/drawing/2014/main" id="{C7FB8387-9476-4F4D-845A-DF9416D869DC}"/>
              </a:ext>
            </a:extLst>
          </p:cNvPr>
          <p:cNvSpPr>
            <a:spLocks noGrp="1"/>
          </p:cNvSpPr>
          <p:nvPr>
            <p:ph type="subTitle" idx="1"/>
          </p:nvPr>
        </p:nvSpPr>
        <p:spPr/>
        <p:txBody>
          <a:bodyPr>
            <a:normAutofit/>
          </a:bodyPr>
          <a:lstStyle/>
          <a:p>
            <a:r>
              <a:rPr lang="en-CA" b="1" kern="1800" spc="-15" dirty="0">
                <a:solidFill>
                  <a:srgbClr val="292929"/>
                </a:solidFill>
                <a:effectLst/>
                <a:latin typeface="Times New Roman" panose="02020603050405020304" pitchFamily="18" charset="0"/>
                <a:ea typeface="Times New Roman" panose="02020603050405020304" pitchFamily="18" charset="0"/>
              </a:rPr>
              <a:t>The best location for an African restaurant in Calgary, AB Canada</a:t>
            </a:r>
            <a:endParaRPr lang="en-CA" dirty="0"/>
          </a:p>
        </p:txBody>
      </p:sp>
    </p:spTree>
    <p:extLst>
      <p:ext uri="{BB962C8B-B14F-4D97-AF65-F5344CB8AC3E}">
        <p14:creationId xmlns:p14="http://schemas.microsoft.com/office/powerpoint/2010/main" val="417285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CD0-E993-488C-B293-41C44F9EBABD}"/>
              </a:ext>
            </a:extLst>
          </p:cNvPr>
          <p:cNvSpPr>
            <a:spLocks noGrp="1"/>
          </p:cNvSpPr>
          <p:nvPr>
            <p:ph type="title"/>
          </p:nvPr>
        </p:nvSpPr>
        <p:spPr>
          <a:xfrm>
            <a:off x="838200" y="365125"/>
            <a:ext cx="10515600" cy="681797"/>
          </a:xfrm>
        </p:spPr>
        <p:txBody>
          <a:bodyPr>
            <a:normAutofit fontScale="90000"/>
          </a:bodyPr>
          <a:lstStyle/>
          <a:p>
            <a:r>
              <a:rPr lang="en-CA" sz="2800" b="1" spc="-15" dirty="0">
                <a:solidFill>
                  <a:srgbClr val="292929"/>
                </a:solidFill>
                <a:effectLst/>
                <a:latin typeface="Times New Roman" panose="02020603050405020304" pitchFamily="18" charset="0"/>
                <a:ea typeface="Times New Roman" panose="02020603050405020304" pitchFamily="18" charset="0"/>
              </a:rPr>
              <a:t>Introduction</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547D6475-303C-4DDD-9888-30017A698031}"/>
              </a:ext>
            </a:extLst>
          </p:cNvPr>
          <p:cNvSpPr>
            <a:spLocks noGrp="1"/>
          </p:cNvSpPr>
          <p:nvPr>
            <p:ph idx="1"/>
          </p:nvPr>
        </p:nvSpPr>
        <p:spPr>
          <a:xfrm>
            <a:off x="838200" y="662609"/>
            <a:ext cx="10515600" cy="5514354"/>
          </a:xfrm>
        </p:spPr>
        <p:txBody>
          <a:bodyPr>
            <a:normAutofit fontScale="62500" lnSpcReduction="20000"/>
          </a:bodyPr>
          <a:lstStyle/>
          <a:p>
            <a:pPr>
              <a:lnSpc>
                <a:spcPts val="2400"/>
              </a:lnSpc>
              <a:spcBef>
                <a:spcPts val="1030"/>
              </a:spcBef>
            </a:pPr>
            <a:r>
              <a:rPr lang="en-CA" sz="1900" b="1" spc="-5" dirty="0">
                <a:solidFill>
                  <a:srgbClr val="292929"/>
                </a:solidFill>
                <a:effectLst/>
                <a:latin typeface="Times New Roman" panose="02020603050405020304" pitchFamily="18" charset="0"/>
                <a:ea typeface="Times New Roman" panose="02020603050405020304" pitchFamily="18" charset="0"/>
              </a:rPr>
              <a:t>1.1 Description of the Problem</a:t>
            </a:r>
            <a:endParaRPr lang="en-CA" sz="1900" dirty="0">
              <a:effectLst/>
              <a:latin typeface="Times New Roman" panose="02020603050405020304" pitchFamily="18" charset="0"/>
              <a:ea typeface="Times New Roman" panose="02020603050405020304" pitchFamily="18" charset="0"/>
            </a:endParaRPr>
          </a:p>
          <a:p>
            <a:pPr>
              <a:lnSpc>
                <a:spcPts val="2400"/>
              </a:lnSpc>
              <a:spcBef>
                <a:spcPts val="1030"/>
              </a:spcBef>
            </a:pPr>
            <a:r>
              <a:rPr lang="en-CA" sz="1900" spc="-5" dirty="0">
                <a:solidFill>
                  <a:srgbClr val="292929"/>
                </a:solidFill>
                <a:effectLst/>
                <a:latin typeface="Times New Roman" panose="02020603050405020304" pitchFamily="18" charset="0"/>
                <a:ea typeface="Times New Roman" panose="02020603050405020304" pitchFamily="18" charset="0"/>
              </a:rPr>
              <a:t>The population of Calgary has grown considerably over the last decades. Calgary is very diverse. The city is expanding, and new communities are being created and built all the time.  As communities increases in Calgary, the number of restaurants is increasing too but not at the same rate as the new communities.</a:t>
            </a:r>
            <a:endParaRPr lang="en-CA" sz="1900" dirty="0">
              <a:effectLst/>
              <a:latin typeface="Times New Roman" panose="02020603050405020304" pitchFamily="18" charset="0"/>
              <a:ea typeface="Times New Roman" panose="02020603050405020304" pitchFamily="18" charset="0"/>
            </a:endParaRPr>
          </a:p>
          <a:p>
            <a:pPr>
              <a:lnSpc>
                <a:spcPts val="2400"/>
              </a:lnSpc>
              <a:spcBef>
                <a:spcPts val="2400"/>
              </a:spcBef>
              <a:spcAft>
                <a:spcPts val="800"/>
              </a:spcAft>
            </a:pPr>
            <a:r>
              <a:rPr lang="en-CA" sz="19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Although there are many fine restaurants in Calgary— Asian, Middle Eastern, Latin and American restaurants but its very hard to find good place to dine in the finest of African cuisine that has combination of Nigerian, Ghanaian, Cameroonian, Senegalese and more.</a:t>
            </a:r>
          </a:p>
          <a:p>
            <a:pPr>
              <a:lnSpc>
                <a:spcPts val="2400"/>
              </a:lnSpc>
              <a:spcBef>
                <a:spcPts val="2400"/>
              </a:spcBef>
              <a:spcAft>
                <a:spcPts val="800"/>
              </a:spcAft>
            </a:pPr>
            <a:r>
              <a:rPr lang="en-CA" sz="23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1.2 Discussion of the Background</a:t>
            </a:r>
            <a:endParaRPr lang="en-CA" sz="2300" dirty="0">
              <a:effectLst/>
              <a:latin typeface="Calibri" panose="020F0502020204030204" pitchFamily="34" charset="0"/>
              <a:ea typeface="Calibri" panose="020F0502020204030204" pitchFamily="34" charset="0"/>
              <a:cs typeface="Times New Roman" panose="02020603050405020304" pitchFamily="18" charset="0"/>
            </a:endParaRPr>
          </a:p>
          <a:p>
            <a:r>
              <a:rPr lang="en-CA" sz="2300" spc="-5" dirty="0">
                <a:solidFill>
                  <a:srgbClr val="292929"/>
                </a:solidFill>
                <a:effectLst/>
                <a:latin typeface="Times New Roman" panose="02020603050405020304" pitchFamily="18" charset="0"/>
                <a:ea typeface="Times New Roman" panose="02020603050405020304" pitchFamily="18" charset="0"/>
              </a:rPr>
              <a:t>Due to the increase of Africans immigrating to Calgary, opening an African restaurant in Calgary right now will be very lucrative.  Calgary demography is so big, the available data for demography, communities and ethnicity will be used in determining the best community a new African restaurant should be planted</a:t>
            </a:r>
          </a:p>
          <a:p>
            <a:pPr>
              <a:lnSpc>
                <a:spcPts val="2400"/>
              </a:lnSpc>
              <a:spcBef>
                <a:spcPts val="2400"/>
              </a:spcBef>
              <a:spcAft>
                <a:spcPts val="800"/>
              </a:spcAft>
            </a:pPr>
            <a:r>
              <a:rPr lang="en-CA" sz="23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1.3 Target Audience</a:t>
            </a:r>
            <a:endParaRPr lang="en-CA" sz="23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CA" sz="19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Calgary has a multicultural sense because of its diversity. As such, there is a shortage in the high-end African-inclined restaurant.  The target audience is broad, it ranges from Africans, Caribbean, Calgarians, tourists, and those who are passionate about African food. </a:t>
            </a:r>
            <a:endParaRPr lang="en-CA"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400"/>
              </a:lnSpc>
              <a:spcBef>
                <a:spcPts val="2400"/>
              </a:spcBef>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23318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2697-9238-48D0-9ECC-051B388C4C4E}"/>
              </a:ext>
            </a:extLst>
          </p:cNvPr>
          <p:cNvSpPr>
            <a:spLocks noGrp="1"/>
          </p:cNvSpPr>
          <p:nvPr>
            <p:ph type="title"/>
          </p:nvPr>
        </p:nvSpPr>
        <p:spPr>
          <a:xfrm>
            <a:off x="838200" y="365125"/>
            <a:ext cx="10515600" cy="695049"/>
          </a:xfrm>
        </p:spPr>
        <p:txBody>
          <a:bodyPr>
            <a:normAutofit/>
          </a:bodyPr>
          <a:lstStyle/>
          <a:p>
            <a:r>
              <a:rPr lang="en-CA" sz="3600" spc="-1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2. Data acquisition and cleaning</a:t>
            </a:r>
            <a:endParaRPr lang="en-CA" sz="3600" dirty="0"/>
          </a:p>
        </p:txBody>
      </p:sp>
      <p:sp>
        <p:nvSpPr>
          <p:cNvPr id="3" name="Content Placeholder 2">
            <a:extLst>
              <a:ext uri="{FF2B5EF4-FFF2-40B4-BE49-F238E27FC236}">
                <a16:creationId xmlns:a16="http://schemas.microsoft.com/office/drawing/2014/main" id="{4D903153-4C84-49AB-BBBB-09D167FDF743}"/>
              </a:ext>
            </a:extLst>
          </p:cNvPr>
          <p:cNvSpPr>
            <a:spLocks noGrp="1"/>
          </p:cNvSpPr>
          <p:nvPr>
            <p:ph idx="1"/>
          </p:nvPr>
        </p:nvSpPr>
        <p:spPr>
          <a:xfrm>
            <a:off x="838200" y="1060174"/>
            <a:ext cx="10515600" cy="5116789"/>
          </a:xfrm>
        </p:spPr>
        <p:txBody>
          <a:bodyPr/>
          <a:lstStyle/>
          <a:p>
            <a:pPr>
              <a:lnSpc>
                <a:spcPts val="2700"/>
              </a:lnSpc>
              <a:spcBef>
                <a:spcPts val="2340"/>
              </a:spcBef>
            </a:pPr>
            <a:r>
              <a:rPr lang="en-CA" sz="1800" b="1" spc="-5" dirty="0">
                <a:solidFill>
                  <a:srgbClr val="292929"/>
                </a:solidFill>
                <a:effectLst/>
                <a:latin typeface="Times New Roman" panose="02020603050405020304" pitchFamily="18" charset="0"/>
                <a:ea typeface="Times New Roman" panose="02020603050405020304" pitchFamily="18" charset="0"/>
              </a:rPr>
              <a:t>2.1 Data sources </a:t>
            </a:r>
            <a:endParaRPr lang="en-CA" sz="18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CA"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first data I checked is a Wikipedia page that described the demographics of Calgary data that shows the population of different ethnicities’ and the progression over the years - </a:t>
            </a:r>
            <a:r>
              <a:rPr lang="en-CA" sz="1800" u="none" strike="noStrike"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Ethnicity of Calgary</a:t>
            </a:r>
            <a:r>
              <a:rPr lang="en-CA"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The second data I used to get Calgary communities and its coordinates with the postal codes is a Wikipedia page that list all of Canada’s postal codes and its coordinates - </a:t>
            </a:r>
            <a:r>
              <a:rPr lang="en-CA" sz="1800" u="none" strike="noStrike"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Postal Codes of Canada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700"/>
              </a:lnSpc>
              <a:spcBef>
                <a:spcPts val="2340"/>
              </a:spcBef>
            </a:pPr>
            <a:r>
              <a:rPr lang="en-CA" sz="1800" b="1" spc="-5" dirty="0">
                <a:solidFill>
                  <a:srgbClr val="292929"/>
                </a:solidFill>
                <a:effectLst/>
                <a:latin typeface="Times New Roman" panose="02020603050405020304" pitchFamily="18" charset="0"/>
                <a:ea typeface="Times New Roman" panose="02020603050405020304" pitchFamily="18" charset="0"/>
              </a:rPr>
              <a:t>2.2 Data cleaning</a:t>
            </a:r>
            <a:endParaRPr lang="en-CA" sz="18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CA"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 table with Postal code, Borough, Neighborhood, Latitude and Longitude data from the </a:t>
            </a:r>
            <a:r>
              <a:rPr lang="en-CA" sz="1800" u="none" strike="noStrike"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Postal Codes of Canada</a:t>
            </a:r>
            <a:r>
              <a:rPr lang="en-CA"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page was scraped and downloaded to the </a:t>
            </a:r>
            <a:r>
              <a:rPr lang="en-CA"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CA"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The Borough data is then filtered to only show Calgary.  Because some of the data in Calgary is showing </a:t>
            </a:r>
            <a:r>
              <a:rPr lang="en-CA"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NaN</a:t>
            </a:r>
            <a:r>
              <a:rPr lang="en-CA"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(null values), I dropped the rows that has </a:t>
            </a:r>
            <a:r>
              <a:rPr lang="en-CA"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NaN</a:t>
            </a:r>
            <a:r>
              <a:rPr lang="en-CA"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in any of its column.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Foursquare API will be used to obtain number of restaurants and other point of interest and their type and location in every community in Calgary.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3212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6888-14A8-4ECC-9CFD-919CC95A6113}"/>
              </a:ext>
            </a:extLst>
          </p:cNvPr>
          <p:cNvSpPr>
            <a:spLocks noGrp="1"/>
          </p:cNvSpPr>
          <p:nvPr>
            <p:ph type="title"/>
          </p:nvPr>
        </p:nvSpPr>
        <p:spPr>
          <a:xfrm>
            <a:off x="838200" y="365126"/>
            <a:ext cx="10515600" cy="748058"/>
          </a:xfrm>
        </p:spPr>
        <p:txBody>
          <a:bodyPr>
            <a:normAutofit fontScale="90000"/>
          </a:bodyPr>
          <a:lstStyle/>
          <a:p>
            <a:r>
              <a:rPr lang="en-CA" sz="4000" b="1" dirty="0">
                <a:solidFill>
                  <a:srgbClr val="292929"/>
                </a:solidFill>
                <a:effectLst/>
                <a:latin typeface="Times New Roman" panose="02020603050405020304" pitchFamily="18" charset="0"/>
                <a:ea typeface="Times New Roman" panose="02020603050405020304" pitchFamily="18" charset="0"/>
              </a:rPr>
              <a:t>3. Methodology</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84B484A8-9910-4FB4-B9AC-30888F0F0276}"/>
              </a:ext>
            </a:extLst>
          </p:cNvPr>
          <p:cNvSpPr>
            <a:spLocks noGrp="1"/>
          </p:cNvSpPr>
          <p:nvPr>
            <p:ph idx="1"/>
          </p:nvPr>
        </p:nvSpPr>
        <p:spPr>
          <a:xfrm>
            <a:off x="838200" y="795130"/>
            <a:ext cx="10515600" cy="5381833"/>
          </a:xfrm>
        </p:spPr>
        <p:txBody>
          <a:bodyPr/>
          <a:lstStyle/>
          <a:p>
            <a:pPr>
              <a:lnSpc>
                <a:spcPts val="2700"/>
              </a:lnSpc>
              <a:spcBef>
                <a:spcPts val="2340"/>
              </a:spcBef>
            </a:pPr>
            <a:r>
              <a:rPr lang="en-CA" sz="1800" b="1" dirty="0">
                <a:solidFill>
                  <a:srgbClr val="292929"/>
                </a:solidFill>
                <a:effectLst/>
                <a:latin typeface="Times New Roman" panose="02020603050405020304" pitchFamily="18" charset="0"/>
                <a:ea typeface="Times New Roman" panose="02020603050405020304" pitchFamily="18" charset="0"/>
              </a:rPr>
              <a:t>Data Exploration</a:t>
            </a:r>
            <a:endParaRPr lang="en-CA" sz="1800" b="1" dirty="0">
              <a:effectLst/>
              <a:latin typeface="Times New Roman" panose="02020603050405020304" pitchFamily="18" charset="0"/>
              <a:ea typeface="Times New Roman" panose="02020603050405020304" pitchFamily="18" charset="0"/>
            </a:endParaRPr>
          </a:p>
          <a:p>
            <a:pPr>
              <a:lnSpc>
                <a:spcPts val="2400"/>
              </a:lnSpc>
              <a:spcBef>
                <a:spcPts val="1260"/>
              </a:spcBef>
            </a:pPr>
            <a:r>
              <a:rPr lang="en-CA" sz="1800" b="1" spc="-5" dirty="0">
                <a:solidFill>
                  <a:srgbClr val="292929"/>
                </a:solidFill>
                <a:effectLst/>
                <a:latin typeface="Times New Roman" panose="02020603050405020304" pitchFamily="18" charset="0"/>
                <a:ea typeface="Times New Roman" panose="02020603050405020304" pitchFamily="18" charset="0"/>
              </a:rPr>
              <a:t>Calgary Data:  </a:t>
            </a:r>
            <a:r>
              <a:rPr lang="en-CA" sz="1800" spc="-5" dirty="0">
                <a:solidFill>
                  <a:srgbClr val="292929"/>
                </a:solidFill>
                <a:effectLst/>
                <a:latin typeface="Times New Roman" panose="02020603050405020304" pitchFamily="18" charset="0"/>
                <a:ea typeface="Times New Roman" panose="02020603050405020304" pitchFamily="18" charset="0"/>
              </a:rPr>
              <a:t>From the </a:t>
            </a:r>
            <a:r>
              <a:rPr lang="en-CA" sz="1800" b="1" u="sng" spc="-5" dirty="0">
                <a:solidFill>
                  <a:srgbClr val="8FAADC"/>
                </a:solidFill>
                <a:effectLst/>
                <a:latin typeface="Times New Roman" panose="02020603050405020304" pitchFamily="18" charset="0"/>
                <a:ea typeface="Times New Roman" panose="02020603050405020304" pitchFamily="18" charset="0"/>
                <a:hlinkClick r:id="rId2"/>
              </a:rPr>
              <a:t>Postal Codes of Canada</a:t>
            </a:r>
            <a:r>
              <a:rPr lang="en-CA" sz="1800" b="1" u="sng" spc="-5" dirty="0">
                <a:solidFill>
                  <a:srgbClr val="8FAADC"/>
                </a:solidFill>
                <a:effectLst/>
                <a:latin typeface="Times New Roman" panose="02020603050405020304" pitchFamily="18" charset="0"/>
                <a:ea typeface="Times New Roman" panose="02020603050405020304" pitchFamily="18" charset="0"/>
              </a:rPr>
              <a:t> </a:t>
            </a:r>
            <a:r>
              <a:rPr lang="en-CA" sz="1800" spc="-5" dirty="0">
                <a:solidFill>
                  <a:srgbClr val="000000"/>
                </a:solidFill>
                <a:effectLst/>
                <a:latin typeface="Times New Roman" panose="02020603050405020304" pitchFamily="18" charset="0"/>
                <a:ea typeface="Times New Roman" panose="02020603050405020304" pitchFamily="18" charset="0"/>
              </a:rPr>
              <a:t>Wikipedia data that comprises of all the postal codes in Canada, I filtered the data by Calgary so that only Calgary data will be used in my project.  Also the datatype for latitude and longitude of the communities were changed from object to float, all the rows with null values (</a:t>
            </a:r>
            <a:r>
              <a:rPr lang="en-CA" sz="1800" spc="-5" dirty="0" err="1">
                <a:solidFill>
                  <a:srgbClr val="000000"/>
                </a:solidFill>
                <a:effectLst/>
                <a:latin typeface="Times New Roman" panose="02020603050405020304" pitchFamily="18" charset="0"/>
                <a:ea typeface="Times New Roman" panose="02020603050405020304" pitchFamily="18" charset="0"/>
              </a:rPr>
              <a:t>NaN</a:t>
            </a:r>
            <a:r>
              <a:rPr lang="en-CA" sz="1800" spc="-5" dirty="0">
                <a:solidFill>
                  <a:srgbClr val="000000"/>
                </a:solidFill>
                <a:effectLst/>
                <a:latin typeface="Times New Roman" panose="02020603050405020304" pitchFamily="18" charset="0"/>
                <a:ea typeface="Times New Roman" panose="02020603050405020304" pitchFamily="18" charset="0"/>
              </a:rPr>
              <a:t>) were removed from the data, this now becomes the final Calgary data to be used to the project.</a:t>
            </a: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4" name="Picture 3">
            <a:extLst>
              <a:ext uri="{FF2B5EF4-FFF2-40B4-BE49-F238E27FC236}">
                <a16:creationId xmlns:a16="http://schemas.microsoft.com/office/drawing/2014/main" id="{E3E4738E-3269-444D-8E82-28D465015555}"/>
              </a:ext>
            </a:extLst>
          </p:cNvPr>
          <p:cNvPicPr/>
          <p:nvPr/>
        </p:nvPicPr>
        <p:blipFill>
          <a:blip r:embed="rId3"/>
          <a:stretch>
            <a:fillRect/>
          </a:stretch>
        </p:blipFill>
        <p:spPr>
          <a:xfrm>
            <a:off x="2082019" y="2799471"/>
            <a:ext cx="8679766" cy="3807496"/>
          </a:xfrm>
          <a:prstGeom prst="rect">
            <a:avLst/>
          </a:prstGeom>
        </p:spPr>
      </p:pic>
    </p:spTree>
    <p:extLst>
      <p:ext uri="{BB962C8B-B14F-4D97-AF65-F5344CB8AC3E}">
        <p14:creationId xmlns:p14="http://schemas.microsoft.com/office/powerpoint/2010/main" val="25970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CCD0-D463-40F6-BA7E-0D76BB9716B2}"/>
              </a:ext>
            </a:extLst>
          </p:cNvPr>
          <p:cNvSpPr>
            <a:spLocks noGrp="1"/>
          </p:cNvSpPr>
          <p:nvPr>
            <p:ph type="title"/>
          </p:nvPr>
        </p:nvSpPr>
        <p:spPr>
          <a:xfrm>
            <a:off x="844062" y="0"/>
            <a:ext cx="10509738" cy="1325218"/>
          </a:xfrm>
        </p:spPr>
        <p:txBody>
          <a:bodyPr/>
          <a:lstStyle/>
          <a:p>
            <a:r>
              <a:rPr lang="en-CA" sz="2400" b="1" spc="-5" dirty="0">
                <a:solidFill>
                  <a:srgbClr val="000000"/>
                </a:solidFill>
                <a:effectLst/>
                <a:latin typeface="Times New Roman" panose="02020603050405020304" pitchFamily="18" charset="0"/>
                <a:ea typeface="Times New Roman" panose="02020603050405020304" pitchFamily="18" charset="0"/>
              </a:rPr>
              <a:t>Foursquare API</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4" name="Rectangle 1">
            <a:extLst>
              <a:ext uri="{FF2B5EF4-FFF2-40B4-BE49-F238E27FC236}">
                <a16:creationId xmlns:a16="http://schemas.microsoft.com/office/drawing/2014/main" id="{E6D6339B-6A07-4574-9097-0CAE2CEE9926}"/>
              </a:ext>
            </a:extLst>
          </p:cNvPr>
          <p:cNvSpPr>
            <a:spLocks noGrp="1" noChangeArrowheads="1"/>
          </p:cNvSpPr>
          <p:nvPr>
            <p:ph idx="1"/>
          </p:nvPr>
        </p:nvSpPr>
        <p:spPr bwMode="auto">
          <a:xfrm>
            <a:off x="711591" y="604693"/>
            <a:ext cx="10271078"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rPr>
              <a:t>Then using foursquare API I explored the top 100 venues that are within a 1500 metres radius of Calgary.   To do this, the function </a:t>
            </a:r>
            <a:r>
              <a:rPr kumimoji="0" lang="en-CA" altLang="en-US" sz="2000" b="0" i="0" u="none" strike="noStrike" cap="none" normalizeH="0" baseline="0" dirty="0" err="1">
                <a:ln>
                  <a:noFill/>
                </a:ln>
                <a:solidFill>
                  <a:srgbClr val="292929"/>
                </a:solidFill>
                <a:effectLst/>
                <a:latin typeface="Courier New" panose="02070309020205020404" pitchFamily="49" charset="0"/>
                <a:ea typeface="Times New Roman" panose="02020603050405020304" pitchFamily="18" charset="0"/>
                <a:cs typeface="Courier New" panose="02070309020205020404" pitchFamily="49" charset="0"/>
              </a:rPr>
              <a:t>getNearbyVenues</a:t>
            </a:r>
            <a:r>
              <a:rPr kumimoji="0" lang="en-CA" altLang="en-US" sz="20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rPr>
              <a:t> is used and it's created to repeat the same process for all communities in Calgary.  The number of venues returned for each </a:t>
            </a:r>
            <a:r>
              <a:rPr kumimoji="0" lang="en-CA" altLang="en-US" sz="2000" b="0" i="0" u="none" strike="noStrike" cap="none" normalizeH="0" dirty="0">
                <a:ln>
                  <a:noFill/>
                </a:ln>
                <a:solidFill>
                  <a:srgbClr val="292929"/>
                </a:solidFill>
                <a:effectLst/>
                <a:latin typeface="Georgia" panose="02040502050405020303" pitchFamily="18" charset="0"/>
                <a:ea typeface="Times New Roman" panose="02020603050405020304" pitchFamily="18" charset="0"/>
              </a:rPr>
              <a:t>communities</a:t>
            </a:r>
            <a:r>
              <a:rPr kumimoji="0" lang="en-CA" altLang="en-US" sz="20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rPr>
              <a:t> is then explored and the number of the unique categories for each community is then counted.</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1600" dirty="0">
              <a:solidFill>
                <a:srgbClr val="292929"/>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600" b="0" i="0" u="none" strike="noStrike" cap="none" normalizeH="0" baseline="0" dirty="0">
              <a:ln>
                <a:noFill/>
              </a:ln>
              <a:solidFill>
                <a:srgbClr val="292929"/>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1600" dirty="0">
              <a:solidFill>
                <a:srgbClr val="292929"/>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600" b="0" i="0" u="none" strike="noStrike" cap="none" normalizeH="0" baseline="0" dirty="0">
              <a:ln>
                <a:noFill/>
              </a:ln>
              <a:solidFill>
                <a:srgbClr val="292929"/>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1531DB3-95B8-49BE-8E93-86FE649A33A7}"/>
              </a:ext>
            </a:extLst>
          </p:cNvPr>
          <p:cNvPicPr/>
          <p:nvPr/>
        </p:nvPicPr>
        <p:blipFill>
          <a:blip r:embed="rId2"/>
          <a:stretch>
            <a:fillRect/>
          </a:stretch>
        </p:blipFill>
        <p:spPr>
          <a:xfrm>
            <a:off x="711591" y="2293034"/>
            <a:ext cx="10271078" cy="4054785"/>
          </a:xfrm>
          <a:prstGeom prst="rect">
            <a:avLst/>
          </a:prstGeom>
        </p:spPr>
      </p:pic>
    </p:spTree>
    <p:extLst>
      <p:ext uri="{BB962C8B-B14F-4D97-AF65-F5344CB8AC3E}">
        <p14:creationId xmlns:p14="http://schemas.microsoft.com/office/powerpoint/2010/main" val="58726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F4E1-0A23-42A4-8104-85A90F426E41}"/>
              </a:ext>
            </a:extLst>
          </p:cNvPr>
          <p:cNvSpPr>
            <a:spLocks noGrp="1"/>
          </p:cNvSpPr>
          <p:nvPr>
            <p:ph type="title"/>
          </p:nvPr>
        </p:nvSpPr>
        <p:spPr>
          <a:xfrm>
            <a:off x="838200" y="365125"/>
            <a:ext cx="10515600" cy="739189"/>
          </a:xfrm>
        </p:spPr>
        <p:txBody>
          <a:bodyPr>
            <a:normAutofit fontScale="90000"/>
          </a:bodyPr>
          <a:lstStyle/>
          <a:p>
            <a:r>
              <a:rPr lang="en-CA" sz="1800" b="1" spc="-5" dirty="0">
                <a:solidFill>
                  <a:srgbClr val="000000"/>
                </a:solidFill>
                <a:effectLst/>
                <a:latin typeface="Times New Roman" panose="02020603050405020304" pitchFamily="18" charset="0"/>
                <a:ea typeface="Times New Roman" panose="02020603050405020304" pitchFamily="18" charset="0"/>
              </a:rPr>
              <a:t>Foursquare API</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87B332E9-64A5-4BCB-AF52-6137C9B274F1}"/>
              </a:ext>
            </a:extLst>
          </p:cNvPr>
          <p:cNvSpPr>
            <a:spLocks noGrp="1"/>
          </p:cNvSpPr>
          <p:nvPr>
            <p:ph idx="1"/>
          </p:nvPr>
        </p:nvSpPr>
        <p:spPr>
          <a:xfrm>
            <a:off x="838200" y="834887"/>
            <a:ext cx="10515600" cy="5355328"/>
          </a:xfrm>
        </p:spPr>
        <p:txBody>
          <a:bodyPr/>
          <a:lstStyle/>
          <a:p>
            <a:r>
              <a:rPr lang="en-CA" sz="1800" spc="-5" dirty="0">
                <a:solidFill>
                  <a:srgbClr val="292929"/>
                </a:solidFill>
                <a:effectLst/>
                <a:latin typeface="Georgia" panose="02040502050405020303" pitchFamily="18" charset="0"/>
                <a:ea typeface="Times New Roman" panose="02020603050405020304" pitchFamily="18" charset="0"/>
              </a:rPr>
              <a:t>Then I checked and explored the venues in each community</a:t>
            </a: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4" name="Picture 3">
            <a:extLst>
              <a:ext uri="{FF2B5EF4-FFF2-40B4-BE49-F238E27FC236}">
                <a16:creationId xmlns:a16="http://schemas.microsoft.com/office/drawing/2014/main" id="{25D8ACF9-51CA-4184-B8DE-EEE54ABF81D2}"/>
              </a:ext>
            </a:extLst>
          </p:cNvPr>
          <p:cNvPicPr/>
          <p:nvPr/>
        </p:nvPicPr>
        <p:blipFill>
          <a:blip r:embed="rId2"/>
          <a:stretch>
            <a:fillRect/>
          </a:stretch>
        </p:blipFill>
        <p:spPr>
          <a:xfrm>
            <a:off x="838199" y="1454138"/>
            <a:ext cx="10346635" cy="2972088"/>
          </a:xfrm>
          <a:prstGeom prst="rect">
            <a:avLst/>
          </a:prstGeom>
        </p:spPr>
      </p:pic>
    </p:spTree>
    <p:extLst>
      <p:ext uri="{BB962C8B-B14F-4D97-AF65-F5344CB8AC3E}">
        <p14:creationId xmlns:p14="http://schemas.microsoft.com/office/powerpoint/2010/main" val="369863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E2BE-EF91-430D-91BC-4B0D90A01BE4}"/>
              </a:ext>
            </a:extLst>
          </p:cNvPr>
          <p:cNvSpPr>
            <a:spLocks noGrp="1"/>
          </p:cNvSpPr>
          <p:nvPr>
            <p:ph type="title"/>
          </p:nvPr>
        </p:nvSpPr>
        <p:spPr>
          <a:xfrm>
            <a:off x="838200" y="365126"/>
            <a:ext cx="10515600" cy="907084"/>
          </a:xfrm>
        </p:spPr>
        <p:txBody>
          <a:bodyPr>
            <a:normAutofit fontScale="90000"/>
          </a:bodyPr>
          <a:lstStyle/>
          <a:p>
            <a:r>
              <a:rPr lang="en-CA" sz="4000" b="1" spc="-5" dirty="0">
                <a:solidFill>
                  <a:srgbClr val="292929"/>
                </a:solidFill>
                <a:effectLst/>
                <a:latin typeface="Georgia" panose="02040502050405020303" pitchFamily="18" charset="0"/>
                <a:ea typeface="Times New Roman" panose="02020603050405020304" pitchFamily="18" charset="0"/>
              </a:rPr>
              <a:t>Clustering</a:t>
            </a:r>
            <a:br>
              <a:rPr lang="en-CA" sz="4000" dirty="0">
                <a:effectLst/>
                <a:latin typeface="Times New Roman" panose="02020603050405020304" pitchFamily="18" charset="0"/>
                <a:ea typeface="Times New Roman" panose="02020603050405020304" pitchFamily="18" charset="0"/>
              </a:rPr>
            </a:br>
            <a:endParaRPr lang="en-CA" sz="4000" dirty="0"/>
          </a:p>
        </p:txBody>
      </p:sp>
      <p:sp>
        <p:nvSpPr>
          <p:cNvPr id="3" name="Content Placeholder 2">
            <a:extLst>
              <a:ext uri="{FF2B5EF4-FFF2-40B4-BE49-F238E27FC236}">
                <a16:creationId xmlns:a16="http://schemas.microsoft.com/office/drawing/2014/main" id="{472093A2-A274-40DB-B295-A497DDD1EE54}"/>
              </a:ext>
            </a:extLst>
          </p:cNvPr>
          <p:cNvSpPr>
            <a:spLocks noGrp="1"/>
          </p:cNvSpPr>
          <p:nvPr>
            <p:ph idx="1"/>
          </p:nvPr>
        </p:nvSpPr>
        <p:spPr>
          <a:xfrm>
            <a:off x="838200" y="1825625"/>
            <a:ext cx="10515600" cy="1487418"/>
          </a:xfrm>
        </p:spPr>
        <p:txBody>
          <a:bodyPr>
            <a:normAutofit fontScale="70000" lnSpcReduction="20000"/>
          </a:bodyPr>
          <a:lstStyle/>
          <a:p>
            <a:pPr>
              <a:lnSpc>
                <a:spcPts val="2400"/>
              </a:lnSpc>
              <a:spcBef>
                <a:spcPts val="1260"/>
              </a:spcBef>
            </a:pPr>
            <a:r>
              <a:rPr lang="en-CA" sz="4000" spc="-5" dirty="0">
                <a:solidFill>
                  <a:srgbClr val="292929"/>
                </a:solidFill>
                <a:effectLst/>
                <a:latin typeface="Georgia" panose="02040502050405020303" pitchFamily="18" charset="0"/>
                <a:ea typeface="Times New Roman" panose="02020603050405020304" pitchFamily="18" charset="0"/>
              </a:rPr>
              <a:t>For this section, the communities in Calgary will be clustered based on the processed data obtained from the foursquare API.  </a:t>
            </a:r>
            <a:endParaRPr lang="en-CA" sz="4000" dirty="0">
              <a:effectLst/>
              <a:latin typeface="Times New Roman" panose="02020603050405020304" pitchFamily="18" charset="0"/>
              <a:ea typeface="Times New Roman" panose="02020603050405020304" pitchFamily="18" charset="0"/>
            </a:endParaRPr>
          </a:p>
          <a:p>
            <a:pPr>
              <a:lnSpc>
                <a:spcPct val="107000"/>
              </a:lnSpc>
              <a:spcAft>
                <a:spcPts val="800"/>
              </a:spcAft>
            </a:pPr>
            <a:br>
              <a:rPr lang="en-CA"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br>
            <a:r>
              <a:rPr lang="en-CA"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21470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2D7B-C275-4B13-8352-366F5AB67876}"/>
              </a:ext>
            </a:extLst>
          </p:cNvPr>
          <p:cNvSpPr>
            <a:spLocks noGrp="1"/>
          </p:cNvSpPr>
          <p:nvPr>
            <p:ph type="title"/>
          </p:nvPr>
        </p:nvSpPr>
        <p:spPr/>
        <p:txBody>
          <a:bodyPr>
            <a:normAutofit fontScale="90000"/>
          </a:bodyPr>
          <a:lstStyle/>
          <a:p>
            <a:r>
              <a:rPr lang="en-CA" b="1" dirty="0">
                <a:solidFill>
                  <a:srgbClr val="292929"/>
                </a:solidFill>
                <a:effectLst/>
                <a:latin typeface="Times New Roman" panose="02020603050405020304" pitchFamily="18" charset="0"/>
                <a:ea typeface="Times New Roman" panose="02020603050405020304" pitchFamily="18" charset="0"/>
              </a:rPr>
              <a:t>4.  Result</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7D1B287D-101F-4209-A75E-9F658946F41B}"/>
              </a:ext>
            </a:extLst>
          </p:cNvPr>
          <p:cNvSpPr>
            <a:spLocks noGrp="1"/>
          </p:cNvSpPr>
          <p:nvPr>
            <p:ph idx="1"/>
          </p:nvPr>
        </p:nvSpPr>
        <p:spPr/>
        <p:txBody>
          <a:bodyPr>
            <a:normAutofit fontScale="55000" lnSpcReduction="20000"/>
          </a:bodyPr>
          <a:lstStyle/>
          <a:p>
            <a:pPr>
              <a:lnSpc>
                <a:spcPts val="2400"/>
              </a:lnSpc>
              <a:spcBef>
                <a:spcPts val="1030"/>
              </a:spcBef>
            </a:pPr>
            <a:r>
              <a:rPr lang="en-CA" sz="3200" spc="-5" dirty="0">
                <a:solidFill>
                  <a:srgbClr val="292929"/>
                </a:solidFill>
                <a:effectLst/>
                <a:latin typeface="Georgia" panose="02040502050405020303" pitchFamily="18" charset="0"/>
                <a:ea typeface="Times New Roman" panose="02020603050405020304" pitchFamily="18" charset="0"/>
              </a:rPr>
              <a:t>The following are the highlights of the 5 clusters I did</a:t>
            </a:r>
            <a:endParaRPr lang="en-CA" sz="3200" dirty="0">
              <a:effectLst/>
              <a:latin typeface="Times New Roman" panose="02020603050405020304" pitchFamily="18" charset="0"/>
              <a:ea typeface="Times New Roman" panose="02020603050405020304" pitchFamily="18" charset="0"/>
            </a:endParaRPr>
          </a:p>
          <a:p>
            <a:pPr marL="0" indent="0" algn="l">
              <a:lnSpc>
                <a:spcPts val="2400"/>
              </a:lnSpc>
              <a:spcBef>
                <a:spcPts val="2400"/>
              </a:spcBef>
              <a:buNone/>
            </a:pPr>
            <a:r>
              <a:rPr lang="en-CA" sz="3200" spc="-5" dirty="0">
                <a:solidFill>
                  <a:srgbClr val="292929"/>
                </a:solidFill>
                <a:effectLst/>
                <a:latin typeface="Georgia" panose="02040502050405020303" pitchFamily="18" charset="0"/>
                <a:ea typeface="Times New Roman" panose="02020603050405020304" pitchFamily="18" charset="0"/>
              </a:rPr>
              <a:t>1. Pubs, Cafe, Coffee Shops are popular in the South East and South West Calgary.</a:t>
            </a:r>
          </a:p>
          <a:p>
            <a:pPr marL="0" indent="0" algn="l">
              <a:lnSpc>
                <a:spcPts val="2400"/>
              </a:lnSpc>
              <a:spcBef>
                <a:spcPts val="2400"/>
              </a:spcBef>
              <a:buNone/>
            </a:pPr>
            <a:br>
              <a:rPr lang="en-CA" sz="3200" spc="-5" dirty="0">
                <a:solidFill>
                  <a:srgbClr val="292929"/>
                </a:solidFill>
                <a:effectLst/>
                <a:latin typeface="Georgia" panose="02040502050405020303" pitchFamily="18" charset="0"/>
                <a:ea typeface="Times New Roman" panose="02020603050405020304" pitchFamily="18" charset="0"/>
              </a:rPr>
            </a:br>
            <a:r>
              <a:rPr lang="en-CA" sz="3200" spc="-5" dirty="0">
                <a:solidFill>
                  <a:srgbClr val="292929"/>
                </a:solidFill>
                <a:effectLst/>
                <a:latin typeface="Georgia" panose="02040502050405020303" pitchFamily="18" charset="0"/>
                <a:ea typeface="Times New Roman" panose="02020603050405020304" pitchFamily="18" charset="0"/>
              </a:rPr>
              <a:t>2. Restaurants are very popular in all around Calgary especially in South West Calgary. </a:t>
            </a:r>
          </a:p>
          <a:p>
            <a:pPr marL="0" indent="0" algn="l">
              <a:lnSpc>
                <a:spcPts val="2400"/>
              </a:lnSpc>
              <a:spcBef>
                <a:spcPts val="2400"/>
              </a:spcBef>
              <a:buNone/>
            </a:pPr>
            <a:br>
              <a:rPr lang="en-CA" sz="3200" spc="-5" dirty="0">
                <a:solidFill>
                  <a:srgbClr val="292929"/>
                </a:solidFill>
                <a:effectLst/>
                <a:latin typeface="Georgia" panose="02040502050405020303" pitchFamily="18" charset="0"/>
                <a:ea typeface="Times New Roman" panose="02020603050405020304" pitchFamily="18" charset="0"/>
              </a:rPr>
            </a:br>
            <a:r>
              <a:rPr lang="en-CA" sz="3200" spc="-5" dirty="0">
                <a:solidFill>
                  <a:srgbClr val="292929"/>
                </a:solidFill>
                <a:effectLst/>
                <a:latin typeface="Georgia" panose="02040502050405020303" pitchFamily="18" charset="0"/>
                <a:ea typeface="Times New Roman" panose="02020603050405020304" pitchFamily="18" charset="0"/>
              </a:rPr>
              <a:t>3. There is no African restaurants in any community in Calgary.  </a:t>
            </a:r>
            <a:endParaRPr lang="en-CA" sz="32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327806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CF7C-37E1-42C1-8200-FA82CD6037C9}"/>
              </a:ext>
            </a:extLst>
          </p:cNvPr>
          <p:cNvSpPr>
            <a:spLocks noGrp="1"/>
          </p:cNvSpPr>
          <p:nvPr>
            <p:ph type="title"/>
          </p:nvPr>
        </p:nvSpPr>
        <p:spPr/>
        <p:txBody>
          <a:bodyPr>
            <a:normAutofit/>
          </a:bodyPr>
          <a:lstStyle/>
          <a:p>
            <a:r>
              <a:rPr lang="en-CA" sz="4000"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Discussion and Conclusion</a:t>
            </a:r>
            <a:endParaRPr lang="en-CA" sz="4000" dirty="0"/>
          </a:p>
        </p:txBody>
      </p:sp>
      <p:sp>
        <p:nvSpPr>
          <p:cNvPr id="3" name="Content Placeholder 2">
            <a:extLst>
              <a:ext uri="{FF2B5EF4-FFF2-40B4-BE49-F238E27FC236}">
                <a16:creationId xmlns:a16="http://schemas.microsoft.com/office/drawing/2014/main" id="{77B5159C-CE3D-4241-BF22-10A5F71D46FE}"/>
              </a:ext>
            </a:extLst>
          </p:cNvPr>
          <p:cNvSpPr>
            <a:spLocks noGrp="1"/>
          </p:cNvSpPr>
          <p:nvPr>
            <p:ph idx="1"/>
          </p:nvPr>
        </p:nvSpPr>
        <p:spPr/>
        <p:txBody>
          <a:bodyPr>
            <a:normAutofit fontScale="70000" lnSpcReduction="20000"/>
          </a:bodyPr>
          <a:lstStyle/>
          <a:p>
            <a:pPr>
              <a:lnSpc>
                <a:spcPts val="2400"/>
              </a:lnSpc>
              <a:spcBef>
                <a:spcPts val="1030"/>
              </a:spcBef>
            </a:pPr>
            <a:r>
              <a:rPr lang="en-CA" sz="2400" spc="-5" dirty="0">
                <a:solidFill>
                  <a:srgbClr val="292929"/>
                </a:solidFill>
                <a:effectLst/>
                <a:latin typeface="Georgia" panose="02040502050405020303" pitchFamily="18" charset="0"/>
                <a:ea typeface="Times New Roman" panose="02020603050405020304" pitchFamily="18" charset="0"/>
              </a:rPr>
              <a:t>It is very important to note that Clusters 2 and 3 are the most viable clusters to create a brand African Restaurant. Their proximity to other amenities and accessibility to station are paramount. These 2 clusters do not have top restaurants that could rival their standards if they are created.  Although there are no African restaurants in Calgary, North East area is the best place for an African restaurant because it has more concentration of Africans</a:t>
            </a:r>
            <a:endParaRPr lang="en-CA" sz="2400" dirty="0">
              <a:effectLst/>
              <a:latin typeface="Times New Roman" panose="02020603050405020304" pitchFamily="18" charset="0"/>
              <a:ea typeface="Times New Roman" panose="02020603050405020304" pitchFamily="18" charset="0"/>
            </a:endParaRPr>
          </a:p>
          <a:p>
            <a:pPr algn="l">
              <a:lnSpc>
                <a:spcPts val="2400"/>
              </a:lnSpc>
              <a:spcBef>
                <a:spcPts val="2400"/>
              </a:spcBef>
            </a:pPr>
            <a:r>
              <a:rPr lang="en-CA" sz="2400" spc="-5" dirty="0">
                <a:solidFill>
                  <a:srgbClr val="292929"/>
                </a:solidFill>
                <a:effectLst/>
                <a:latin typeface="Georgia" panose="02040502050405020303" pitchFamily="18" charset="0"/>
                <a:ea typeface="Times New Roman" panose="02020603050405020304" pitchFamily="18" charset="0"/>
              </a:rPr>
              <a:t>In conclusion, this project would have had better results if there were more data in details showing numbers of Africans in each community, crime data within the area, traffic access and allowance of more venues exploration with the Foursquare (limited venues for free calls).</a:t>
            </a:r>
            <a:endParaRPr lang="en-CA" sz="2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216921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TotalTime>
  <Words>818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Garamond</vt:lpstr>
      <vt:lpstr>Georgia</vt:lpstr>
      <vt:lpstr>Times New Roman</vt:lpstr>
      <vt:lpstr>Organic</vt:lpstr>
      <vt:lpstr>IBM Capstone Project — The Battle of Neighborhoods</vt:lpstr>
      <vt:lpstr>Introduction </vt:lpstr>
      <vt:lpstr>2. Data acquisition and cleaning</vt:lpstr>
      <vt:lpstr>3. Methodology </vt:lpstr>
      <vt:lpstr>Foursquare API </vt:lpstr>
      <vt:lpstr>Foursquare API </vt:lpstr>
      <vt:lpstr>Clustering </vt:lpstr>
      <vt:lpstr>4.  Result </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dc:title>
  <dc:creator>beautiful collections</dc:creator>
  <cp:lastModifiedBy>beautiful collections</cp:lastModifiedBy>
  <cp:revision>5</cp:revision>
  <dcterms:created xsi:type="dcterms:W3CDTF">2021-01-01T01:19:30Z</dcterms:created>
  <dcterms:modified xsi:type="dcterms:W3CDTF">2021-01-01T01:49:02Z</dcterms:modified>
</cp:coreProperties>
</file>