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886-0898-B0CC-9171-C1583D74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A30AF-CC64-571E-B706-1396C31D9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7890-AAC9-B6A2-1115-A82BBE41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634B-0ACB-1531-9A6C-934E6C0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5090-1792-D919-A079-AAB34EA2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4BB-6730-981C-88C9-E906FFBC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D05AC-3E9A-5DA9-F6B3-F194E9E7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A9D6-8270-40E3-145C-E6F85C3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3FCF-A384-696E-9701-914CA7E3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8885-98B6-FECF-5FBD-C2499D4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B4B24-84D4-F8F9-ED52-915AC4DEA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709B2-82C7-C6C9-2A8D-D12D0DDC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791A-A6AE-69EF-B0FB-0C6D3F54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4EEA-1232-449A-FDC0-22BD6703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A6AE-BCC0-3BBF-E3AC-FE00B9D5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8001-EE77-C219-249D-92BF7483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8B34-76CA-8554-F70F-1267D6F9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8D4A-A20E-4CD3-BBA2-B712F223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8A8F-70E6-3B2B-26A4-0EB914BF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B038-AFCC-D45C-D3CE-EB025F2B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270B-E73B-74A7-E4B4-FC5E3E20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B74C-4257-AFBA-905B-626540BD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3F3F-EDC1-4393-A9F4-307B2587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B1E4-0BD0-0FFB-84E9-A1BD36FC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D690-FF04-F408-323A-4CF96F0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781F-8AF6-2505-9649-C94F11BB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1BC2-6AB3-2546-5907-6D4A1840C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35FD-AE1A-F3D3-B955-577AE7E0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9D18-6726-9977-8CC9-2F0A7F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62BF4-0B52-3C4A-DE6B-2A23D1FC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D50B6-8184-5FF2-C511-B70A47EF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D303-46D9-66A8-84B4-110787B3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24F1-73DA-9131-951A-3F562708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496BD-F336-2D4F-B569-CF6BAA774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D3930-046B-A31F-6930-219F94381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F4720-A052-0EF3-F8E1-D11E6F0EC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9995C-073E-6B7D-088D-154C7CF5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B589F-EB38-0E3A-1021-C8052A45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F9F0B-E1D4-7CC0-8876-08D860EC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C941-334D-9B65-1B1D-ACD66AC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5EBA4-80BD-DAB7-66A0-6EDBCDF2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EE1C1-0AB6-AEFC-E71F-D101D77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FCBC-D2CA-FAB3-E3A0-64A18996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3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F6702-CE6F-1ABA-62CA-238880BD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D504-1470-3D28-E624-88886AC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4A13-027B-5238-F7D3-CBE8B427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F3A5-7D95-9F6A-F1E2-FA8BBE14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CF6E-5829-8D23-66CC-92B85B9A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453BA-4C56-3A7D-265C-4699F699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5495-1F05-3A02-985C-46888A03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2C24-F84F-11DD-1094-5156706E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3F85-702B-EB0B-AC24-801FFEB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FB5-862C-8C5E-0E91-4CB614D0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60622-218E-CF95-7E06-50C386C9D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6FFED-C381-7D45-3E14-881241C0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E740-172C-D642-E253-876AD76E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B0A34-C659-C33C-F6BB-AA82C273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B7A57-6AF7-2180-5827-3E4BB547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0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14191-6D30-7D8D-34D9-E84FF7BB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9B13-C806-26DD-B311-77FAE63E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3FFC2-6E3A-645B-CCAD-4D3FDCA67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A4DA-71F9-42C4-85EC-3A3889D95C1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F9AC-F175-27C4-D797-A17464E15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ACAB-1367-9040-223F-D32205A7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81D6-EEC8-4A53-80CA-3D2AC914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233F-8271-A677-2D17-D03BB26A2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Unit 4</a:t>
            </a:r>
            <a:br>
              <a:rPr lang="en-IN" sz="60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IN" sz="6000" b="1" dirty="0">
                <a:solidFill>
                  <a:srgbClr val="1F3864"/>
                </a:solidFill>
                <a:latin typeface="Times"/>
                <a:ea typeface="Times"/>
                <a:cs typeface="Times"/>
                <a:sym typeface="Times"/>
              </a:rPr>
              <a:t>Foundations of 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538C5-08C7-A400-FCD8-E38D1B3A6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5BB5-4F49-552C-B937-1CDB4BDE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2F65A-6A5D-1AD3-9C0D-454E741F6F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635000" lvl="0" indent="-457200" algn="just" rtl="0">
              <a:lnSpc>
                <a:spcPct val="16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29032"/>
              <a:buFont typeface="Arial"/>
              <a:buChar char="•"/>
            </a:pPr>
            <a:r>
              <a:rPr lang="en-US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algorithm is a Supervised Learning technique that is used to identify the category of new observations on the basis of training data. </a:t>
            </a:r>
            <a:endParaRPr lang="en-US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0" lvl="0" indent="-457200" algn="just" rtl="0">
              <a:lnSpc>
                <a:spcPct val="16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29032"/>
              <a:buFont typeface="Arial"/>
              <a:buChar char="•"/>
            </a:pPr>
            <a:r>
              <a:rPr lang="en-US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Classification, a program learns from the given dataset or observations and then classifies new observation into a number of classes or groups.</a:t>
            </a: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227;p37">
            <a:extLst>
              <a:ext uri="{FF2B5EF4-FFF2-40B4-BE49-F238E27FC236}">
                <a16:creationId xmlns:a16="http://schemas.microsoft.com/office/drawing/2014/main" id="{40ADB504-195D-9A29-BCE1-6C51905D9AB5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6719887" y="2191544"/>
            <a:ext cx="4086225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5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5FB3-4145-593F-4FB2-7E027192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292A-CE1B-777E-BAC6-EC0D007D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problems use an algorithm to accurately assign test data into specific categories, such as separating apples from oranges.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Or, in the real world, supervised learning algorithms can be used to classify spam in a separate folder from your inbox.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classifiers, support vector machines, decision trees and 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all common types of classification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5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C91D-BAE4-3825-26D3-A9C9F8C8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4FB6-A968-76D9-D94B-B0F8ADCC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>
            <a:normAutofit fontScale="6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sklearn.neighbors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KNeighborsClassifier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sklearn.model_selection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sklearn.datasets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>
                <a:solidFill>
                  <a:srgbClr val="AF00D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load_iris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Loading data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irisData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load_iris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Create feature and target arrays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 =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irisData.data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 =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irisData.target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Split into training and test set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X_test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y_train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y_test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X, y,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test_size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</a:t>
            </a:r>
            <a:r>
              <a:rPr lang="en-US" sz="2800" b="1" i="0" u="none" strike="noStrike" cap="none" dirty="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random_state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1" i="0" u="none" strike="noStrike" cap="none" dirty="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=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KNeighborsClassifier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n_neighbors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 b="1" i="0" u="none" strike="noStrike" cap="none" dirty="0">
                <a:solidFill>
                  <a:srgbClr val="098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knn.fit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y_train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 Calculate the accuracy of the model               					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   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b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800" b="1" i="0" u="none" strike="noStrike" cap="none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0.9666666666666667</a:t>
            </a:r>
            <a:endParaRPr lang="en-US"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795E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knn.score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X_test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y_test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9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25BF-B0B2-B502-097B-D2A04E4A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132556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rgbClr val="FF0000"/>
                </a:solidFill>
              </a:rPr>
              <a:t>Real World Data Science Applications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 descr="Data Science Applications">
            <a:extLst>
              <a:ext uri="{FF2B5EF4-FFF2-40B4-BE49-F238E27FC236}">
                <a16:creationId xmlns:a16="http://schemas.microsoft.com/office/drawing/2014/main" id="{5FB86968-670B-2F87-B0AA-FE8927A40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1"/>
          <a:stretch/>
        </p:blipFill>
        <p:spPr bwMode="auto">
          <a:xfrm>
            <a:off x="1502723" y="1175657"/>
            <a:ext cx="9186554" cy="55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8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2772-E26F-A583-8046-1F4861B7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FF0000"/>
                </a:solidFill>
              </a:rPr>
              <a:t>Research-Based Data Science Applications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6" descr="Examples of common data science applications">
            <a:extLst>
              <a:ext uri="{FF2B5EF4-FFF2-40B4-BE49-F238E27FC236}">
                <a16:creationId xmlns:a16="http://schemas.microsoft.com/office/drawing/2014/main" id="{20913603-82AE-F6DE-74FC-5754FEF194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20137" r="6826" b="10602"/>
          <a:stretch/>
        </p:blipFill>
        <p:spPr bwMode="auto">
          <a:xfrm>
            <a:off x="1464906" y="1567543"/>
            <a:ext cx="9106678" cy="492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54B-2EA1-A99F-1CDE-282B6E5E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0"/>
            <a:ext cx="10515600" cy="75454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 Driven Decision Making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A08E35-4D48-67D6-B5EC-5057D12422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22370" r="6078" b="5778"/>
          <a:stretch/>
        </p:blipFill>
        <p:spPr bwMode="auto">
          <a:xfrm>
            <a:off x="1492898" y="886408"/>
            <a:ext cx="8929396" cy="597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5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61BA-C376-74EE-276C-142B2572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Introduction to Machine Learning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E198-B21D-21EB-0A5B-A9170A9E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getting “smarter” every day, and to keep up with consumer expectations, companies are increasingly using machine learning algorithms to make things easier. </a:t>
            </a:r>
          </a:p>
          <a:p>
            <a:pPr algn="just" fontAlgn="base"/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them in use in end-user devices (through face recognition for unlocking smartphones) or for detecting credit card fraud (like triggering alerts for unusual purchases).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E460-43A9-770D-7FA9-497FCFD6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770"/>
            <a:ext cx="10515600" cy="778232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lang="en-IN" dirty="0"/>
          </a:p>
        </p:txBody>
      </p:sp>
      <p:sp>
        <p:nvSpPr>
          <p:cNvPr id="4" name="Google Shape;192;p33">
            <a:extLst>
              <a:ext uri="{FF2B5EF4-FFF2-40B4-BE49-F238E27FC236}">
                <a16:creationId xmlns:a16="http://schemas.microsoft.com/office/drawing/2014/main" id="{843E97B0-563B-006F-7FDF-45CAEC1B03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8952" y="802434"/>
            <a:ext cx="10515600" cy="180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just" rtl="0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just" rtl="0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is defined as </a:t>
            </a:r>
            <a:r>
              <a:rPr lang="en-US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“field of study that gives computers the capability to learn without being explicitly programmed”.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94;p33" descr="Lightbox">
            <a:extLst>
              <a:ext uri="{FF2B5EF4-FFF2-40B4-BE49-F238E27FC236}">
                <a16:creationId xmlns:a16="http://schemas.microsoft.com/office/drawing/2014/main" id="{5207CAF8-D540-A875-5A5C-2018CF7CF9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0650" y="2777512"/>
            <a:ext cx="7717298" cy="2954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7FF1-4C8C-55A5-F755-BBDD8F9C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Machine Learning</a:t>
            </a:r>
            <a:endParaRPr lang="en-IN" dirty="0"/>
          </a:p>
        </p:txBody>
      </p:sp>
      <p:pic>
        <p:nvPicPr>
          <p:cNvPr id="4" name="Google Shape;202;p34">
            <a:extLst>
              <a:ext uri="{FF2B5EF4-FFF2-40B4-BE49-F238E27FC236}">
                <a16:creationId xmlns:a16="http://schemas.microsoft.com/office/drawing/2014/main" id="{F64416E4-4834-514B-ADD7-C9A54003681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838131" y="1595535"/>
            <a:ext cx="8602824" cy="4599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90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1D61-F4A9-1C6F-43A4-12FAC2B2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35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endParaRPr lang="en-IN" sz="4000" dirty="0"/>
          </a:p>
        </p:txBody>
      </p:sp>
      <p:sp>
        <p:nvSpPr>
          <p:cNvPr id="4" name="Google Shape;208;p35">
            <a:extLst>
              <a:ext uri="{FF2B5EF4-FFF2-40B4-BE49-F238E27FC236}">
                <a16:creationId xmlns:a16="http://schemas.microsoft.com/office/drawing/2014/main" id="{06360D80-82CF-CB09-7A69-E098937D3D04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" y="683490"/>
            <a:ext cx="7222836" cy="6049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635000" lvl="0" indent="-457200" algn="just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is when the model is getting trained on a labelled dataset. </a:t>
            </a:r>
          </a:p>
          <a:p>
            <a:pPr marL="635000" indent="-457200" algn="just">
              <a:lnSpc>
                <a:spcPct val="150000"/>
              </a:lnSpc>
              <a:spcBef>
                <a:spcPts val="1980"/>
              </a:spcBef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</a:rPr>
              <a:t>These datasets are designed to train or “supervise” algorithms to classify data or predicting outcomes accurately. </a:t>
            </a:r>
          </a:p>
          <a:p>
            <a:pPr marL="635000" lvl="0" indent="-457200" algn="just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 labelled dataset has both input and output parameters.</a:t>
            </a:r>
          </a:p>
          <a:p>
            <a:pPr marL="635000" indent="-457200" algn="just">
              <a:lnSpc>
                <a:spcPct val="150000"/>
              </a:lnSpc>
              <a:spcBef>
                <a:spcPts val="1980"/>
              </a:spcBef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</a:rPr>
              <a:t>Using labeled inputs and outputs, the model can measure its accuracy and learn over time.</a:t>
            </a:r>
          </a:p>
          <a:p>
            <a:pPr marL="635000" lvl="0" indent="-457200" algn="just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 this type of learning both training and validation, datasets are labelled.</a:t>
            </a:r>
          </a:p>
          <a:p>
            <a:pPr marL="635000" lvl="0" indent="-457200" algn="just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Char char="•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</a:rPr>
              <a:t>Supervised learning can be separated into two types of problems when data mining: </a:t>
            </a:r>
          </a:p>
          <a:p>
            <a:pPr marL="965200" lvl="1" indent="-457200" algn="just" fontAlgn="base">
              <a:buFont typeface="+mj-lt"/>
              <a:buAutoNum type="alphaUcPeriod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</a:rPr>
              <a:t>Classification</a:t>
            </a:r>
          </a:p>
          <a:p>
            <a:pPr marL="965200" lvl="1" indent="-457200" algn="just" fontAlgn="base">
              <a:buFont typeface="+mj-lt"/>
              <a:buAutoNum type="alphaUcPeriod"/>
            </a:pPr>
            <a:r>
              <a:rPr lang="en-US" sz="2900" b="1" dirty="0">
                <a:solidFill>
                  <a:schemeClr val="dk1"/>
                </a:solidFill>
                <a:latin typeface="Times New Roman"/>
                <a:cs typeface="Times New Roman"/>
              </a:rPr>
              <a:t>Regression</a:t>
            </a:r>
          </a:p>
          <a:p>
            <a:pPr marL="635000" lvl="0" indent="-457200" algn="just" rtl="0">
              <a:lnSpc>
                <a:spcPct val="150000"/>
              </a:lnSpc>
              <a:spcBef>
                <a:spcPts val="198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Char char="•"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210;p35" descr="Fruit Classification | Madhu Korada">
            <a:extLst>
              <a:ext uri="{FF2B5EF4-FFF2-40B4-BE49-F238E27FC236}">
                <a16:creationId xmlns:a16="http://schemas.microsoft.com/office/drawing/2014/main" id="{D53BBFA9-16C3-E729-7FC2-E3B11E98BA3F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t="16073"/>
          <a:stretch/>
        </p:blipFill>
        <p:spPr>
          <a:xfrm>
            <a:off x="7518400" y="1163782"/>
            <a:ext cx="4313382" cy="4941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2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9810-E890-8E1A-ED82-B4B93A3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Supervised Machine Learning</a:t>
            </a:r>
            <a:endParaRPr lang="en-IN" dirty="0"/>
          </a:p>
        </p:txBody>
      </p:sp>
      <p:pic>
        <p:nvPicPr>
          <p:cNvPr id="4" name="Google Shape;218;p36" descr="ML | Types of Learning – Supervised Learning - GeeksforGeeks">
            <a:extLst>
              <a:ext uri="{FF2B5EF4-FFF2-40B4-BE49-F238E27FC236}">
                <a16:creationId xmlns:a16="http://schemas.microsoft.com/office/drawing/2014/main" id="{8A8283BC-4602-3A71-4F8F-ECE3E53347E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9150" b="7967"/>
          <a:stretch/>
        </p:blipFill>
        <p:spPr>
          <a:xfrm>
            <a:off x="1330036" y="1690688"/>
            <a:ext cx="8728363" cy="4996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4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Office Theme</vt:lpstr>
      <vt:lpstr>Unit 4 Foundations of Data Science</vt:lpstr>
      <vt:lpstr>Real World Data Science Applications</vt:lpstr>
      <vt:lpstr>Research-Based Data Science Applications</vt:lpstr>
      <vt:lpstr>Data Driven Decision Making</vt:lpstr>
      <vt:lpstr>Introduction to Machine Learning</vt:lpstr>
      <vt:lpstr>Machine Learning</vt:lpstr>
      <vt:lpstr>Types of Machine Learning</vt:lpstr>
      <vt:lpstr>Supervised Machine Learning</vt:lpstr>
      <vt:lpstr>Types of Supervised Machine Learning</vt:lpstr>
      <vt:lpstr>Classification</vt:lpstr>
      <vt:lpstr>Classification</vt:lpstr>
      <vt:lpstr>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Foundations of Data Science</dc:title>
  <dc:creator>Dr. Tripti Lamba</dc:creator>
  <cp:lastModifiedBy>Dr. Tripti Lamba</cp:lastModifiedBy>
  <cp:revision>2</cp:revision>
  <dcterms:created xsi:type="dcterms:W3CDTF">2023-11-29T16:31:05Z</dcterms:created>
  <dcterms:modified xsi:type="dcterms:W3CDTF">2023-11-30T17:07:35Z</dcterms:modified>
</cp:coreProperties>
</file>